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86" r:id="rId22"/>
    <p:sldId id="277" r:id="rId23"/>
    <p:sldId id="278" r:id="rId24"/>
    <p:sldId id="282" r:id="rId25"/>
    <p:sldId id="281" r:id="rId26"/>
    <p:sldId id="280" r:id="rId27"/>
    <p:sldId id="279" r:id="rId28"/>
    <p:sldId id="283" r:id="rId29"/>
    <p:sldId id="273" r:id="rId30"/>
    <p:sldId id="284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0D813-C2AC-4E97-82B3-B7DF70D09F86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68F79-5177-4A74-97A1-191E5784D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26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C2E6DF3-49C3-40F3-AE9C-23E2F979BB79}" type="slidenum">
              <a:rPr lang="ru-RU" altLang="uk-UA" sz="1200"/>
              <a:pPr algn="r" eaLnBrk="1" hangingPunct="1"/>
              <a:t>1</a:t>
            </a:fld>
            <a:endParaRPr lang="ru-RU" altLang="uk-UA" sz="1200"/>
          </a:p>
        </p:txBody>
      </p:sp>
      <p:sp>
        <p:nvSpPr>
          <p:cNvPr id="52227" name="Rectangle 1031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3" tIns="45456" rIns="90913" bIns="45456" anchor="b"/>
          <a:lstStyle>
            <a:lvl1pPr defTabSz="9064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F200BC3-3604-46F9-996D-2CD7C79F73D2}" type="slidenum">
              <a:rPr kumimoji="1" lang="ru-RU" altLang="ru-RU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1</a:t>
            </a:fld>
            <a:endParaRPr kumimoji="1" lang="ru-RU" alt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0B0DC-1733-43CC-9412-1C75BC662A98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C5CC-24B7-4A60-8843-751C57E6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"/>
          <p:cNvSpPr>
            <a:spLocks noChangeArrowheads="1"/>
          </p:cNvSpPr>
          <p:nvPr/>
        </p:nvSpPr>
        <p:spPr bwMode="auto">
          <a:xfrm>
            <a:off x="285750" y="188913"/>
            <a:ext cx="8621713" cy="1368425"/>
          </a:xfrm>
          <a:prstGeom prst="rect">
            <a:avLst/>
          </a:prstGeom>
          <a:gradFill rotWithShape="1">
            <a:gsLst>
              <a:gs pos="0">
                <a:srgbClr val="99FF66">
                  <a:alpha val="50998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prstShdw prst="shdw17" dist="17961" dir="13500000">
              <a:srgbClr val="5C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uk-UA" altLang="uk-UA"/>
              <a:t>Міністерство освіти і науки України</a:t>
            </a:r>
          </a:p>
          <a:p>
            <a:pPr algn="ctr" eaLnBrk="1" hangingPunct="1"/>
            <a:r>
              <a:rPr lang="uk-UA" altLang="uk-UA"/>
              <a:t>Державний університет телекомунікацій</a:t>
            </a:r>
          </a:p>
          <a:p>
            <a:pPr algn="ctr" eaLnBrk="1" hangingPunct="1"/>
            <a:r>
              <a:rPr lang="uk-UA" altLang="uk-UA" b="1"/>
              <a:t>Дисципліна “ЕКОНОМІКА ПІДПРИЄМСТВА”</a:t>
            </a:r>
          </a:p>
          <a:p>
            <a:pPr algn="ctr" eaLnBrk="1" hangingPunct="1"/>
            <a:endParaRPr lang="ru-RU" altLang="uk-UA" b="1"/>
          </a:p>
        </p:txBody>
      </p:sp>
      <p:sp>
        <p:nvSpPr>
          <p:cNvPr id="2051" name="Rectangle 16"/>
          <p:cNvSpPr>
            <a:spLocks noChangeArrowheads="1"/>
          </p:cNvSpPr>
          <p:nvPr/>
        </p:nvSpPr>
        <p:spPr bwMode="auto">
          <a:xfrm>
            <a:off x="285750" y="5949950"/>
            <a:ext cx="8621713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>
                  <a:alpha val="50998"/>
                </a:srgbClr>
              </a:gs>
            </a:gsLst>
            <a:lin ang="5400000" scaled="1"/>
          </a:gradFill>
          <a:ln>
            <a:noFill/>
          </a:ln>
          <a:effectLst>
            <a:prstShdw prst="shdw17" dist="17961" dir="13500000">
              <a:srgbClr val="5C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ru-RU" altLang="uk-UA"/>
          </a:p>
        </p:txBody>
      </p:sp>
      <p:sp>
        <p:nvSpPr>
          <p:cNvPr id="2052" name="WordArt 19"/>
          <p:cNvSpPr>
            <a:spLocks noChangeArrowheads="1" noChangeShapeType="1" noTextEdit="1"/>
          </p:cNvSpPr>
          <p:nvPr/>
        </p:nvSpPr>
        <p:spPr bwMode="auto">
          <a:xfrm>
            <a:off x="683569" y="2133600"/>
            <a:ext cx="7920880" cy="2543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2000" b="1" kern="10" cap="all" dirty="0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"/>
                <a:cs typeface="Arial"/>
              </a:rPr>
              <a:t>Трудові ресурси </a:t>
            </a:r>
            <a:r>
              <a:rPr lang="ru-RU" sz="2000" b="1" kern="10" cap="all" dirty="0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"/>
                <a:cs typeface="Arial"/>
              </a:rPr>
              <a:t> </a:t>
            </a:r>
            <a:endParaRPr lang="ru-RU" sz="2000" b="1" kern="10" cap="all" dirty="0">
              <a:ln w="12700">
                <a:solidFill>
                  <a:srgbClr val="333399"/>
                </a:solidFill>
                <a:round/>
                <a:headEnd/>
                <a:tailEnd/>
              </a:ln>
              <a:solidFill>
                <a:srgbClr val="3399FF"/>
              </a:solidFill>
              <a:latin typeface="Arial"/>
              <a:cs typeface="Arial"/>
            </a:endParaRPr>
          </a:p>
          <a:p>
            <a:pPr algn="ctr"/>
            <a:r>
              <a:rPr lang="ru-RU" sz="2000" b="1" kern="10" cap="all" dirty="0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"/>
                <a:cs typeface="Arial"/>
              </a:rPr>
              <a:t>підприємства та </a:t>
            </a:r>
          </a:p>
          <a:p>
            <a:pPr algn="ctr"/>
            <a:r>
              <a:rPr lang="ru-RU" sz="2000" b="1" kern="10" cap="all" dirty="0" err="1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"/>
                <a:cs typeface="Arial"/>
              </a:rPr>
              <a:t>продуктивність</a:t>
            </a:r>
            <a:r>
              <a:rPr lang="ru-RU" sz="2000" b="1" kern="10" cap="all" dirty="0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ru-RU" sz="2000" b="1" kern="10" cap="all" dirty="0" err="1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"/>
                <a:cs typeface="Arial"/>
              </a:rPr>
              <a:t>праці</a:t>
            </a:r>
            <a:endParaRPr lang="ru-RU" sz="2000" b="1" kern="10" cap="all" dirty="0">
              <a:ln w="12700">
                <a:solidFill>
                  <a:srgbClr val="333399"/>
                </a:solidFill>
                <a:round/>
                <a:headEnd/>
                <a:tailEnd/>
              </a:ln>
              <a:solidFill>
                <a:srgbClr val="3399FF"/>
              </a:solidFill>
              <a:latin typeface="Arial"/>
              <a:cs typeface="Arial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492500" y="1628775"/>
            <a:ext cx="19446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uk-UA" altLang="uk-UA" sz="20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ТЕМА</a:t>
            </a:r>
            <a:r>
              <a:rPr lang="en-US" altLang="uk-UA" sz="20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uk-UA" altLang="uk-UA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8:</a:t>
            </a:r>
            <a:endParaRPr lang="ru-RU" altLang="uk-UA" sz="2000" b="1" dirty="0">
              <a:effectLst>
                <a:outerShdw blurRad="38100" dist="38100" dir="2700000" algn="tl">
                  <a:srgbClr val="FFFFFF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2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Autofit/>
          </a:bodyPr>
          <a:lstStyle/>
          <a:p>
            <a:r>
              <a:rPr lang="uk-UA" b="1" dirty="0" smtClean="0"/>
              <a:t>Показники руху кадрів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dirty="0" smtClean="0"/>
              <a:t>Рух (оборот) </a:t>
            </a:r>
            <a:r>
              <a:rPr lang="ru-RU" sz="3600" dirty="0" err="1" smtClean="0"/>
              <a:t>працівників</a:t>
            </a:r>
            <a:r>
              <a:rPr lang="ru-RU" sz="3600" dirty="0" smtClean="0"/>
              <a:t> на </a:t>
            </a:r>
            <a:r>
              <a:rPr lang="ru-RU" sz="3600" dirty="0" err="1" smtClean="0"/>
              <a:t>підприємстві</a:t>
            </a:r>
            <a:r>
              <a:rPr lang="ru-RU" sz="3600" dirty="0" smtClean="0"/>
              <a:t> </a:t>
            </a:r>
            <a:r>
              <a:rPr lang="ru-RU" sz="3600" dirty="0" err="1" smtClean="0"/>
              <a:t>характеризують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такі</a:t>
            </a:r>
            <a:r>
              <a:rPr lang="ru-RU" sz="3600" dirty="0" smtClean="0"/>
              <a:t> </a:t>
            </a:r>
            <a:r>
              <a:rPr lang="ru-RU" sz="3600" dirty="0" err="1" smtClean="0"/>
              <a:t>показники</a:t>
            </a:r>
            <a:r>
              <a:rPr lang="ru-RU" sz="3600" dirty="0" smtClean="0"/>
              <a:t>:</a:t>
            </a:r>
          </a:p>
          <a:p>
            <a:r>
              <a:rPr lang="ru-RU" sz="3600" dirty="0" err="1" smtClean="0"/>
              <a:t>коефіцієнт</a:t>
            </a:r>
            <a:r>
              <a:rPr lang="ru-RU" sz="3600" dirty="0" smtClean="0"/>
              <a:t> обороту за </a:t>
            </a:r>
            <a:r>
              <a:rPr lang="ru-RU" sz="3600" dirty="0" err="1" smtClean="0"/>
              <a:t>прийомом</a:t>
            </a:r>
            <a:r>
              <a:rPr lang="ru-RU" sz="3600" dirty="0" smtClean="0"/>
              <a:t> (</a:t>
            </a:r>
            <a:r>
              <a:rPr lang="en-US" sz="3600" dirty="0" smtClean="0"/>
              <a:t>k</a:t>
            </a:r>
            <a:r>
              <a:rPr lang="ru-RU" sz="3600" baseline="-25000" dirty="0" smtClean="0"/>
              <a:t>оп</a:t>
            </a:r>
            <a:r>
              <a:rPr lang="ru-RU" sz="3600" dirty="0" smtClean="0"/>
              <a:t>) - </a:t>
            </a:r>
            <a:r>
              <a:rPr lang="ru-RU" sz="3600" dirty="0" err="1" smtClean="0"/>
              <a:t>це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відношення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чисельності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всіх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прийнятих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працівників</a:t>
            </a:r>
            <a:r>
              <a:rPr lang="ru-RU" sz="3600" dirty="0" smtClean="0"/>
              <a:t> за </a:t>
            </a:r>
            <a:r>
              <a:rPr lang="ru-RU" sz="3600" dirty="0" err="1" smtClean="0"/>
              <a:t>даний</a:t>
            </a:r>
            <a:r>
              <a:rPr lang="ru-RU" sz="3600" dirty="0" smtClean="0"/>
              <a:t> </a:t>
            </a:r>
            <a:r>
              <a:rPr lang="ru-RU" sz="3600" dirty="0" err="1" smtClean="0"/>
              <a:t>період</a:t>
            </a:r>
            <a:r>
              <a:rPr lang="ru-RU" sz="3600" dirty="0" smtClean="0"/>
              <a:t> (</a:t>
            </a:r>
            <a:r>
              <a:rPr lang="ru-RU" sz="3600" dirty="0" err="1" smtClean="0"/>
              <a:t>Чпр</a:t>
            </a:r>
            <a:r>
              <a:rPr lang="ru-RU" sz="3600" dirty="0" smtClean="0"/>
              <a:t>) до </a:t>
            </a:r>
            <a:r>
              <a:rPr lang="ru-RU" sz="3600" dirty="0" err="1" smtClean="0"/>
              <a:t>середньооблікової</a:t>
            </a:r>
            <a:r>
              <a:rPr lang="ru-RU" sz="3600" dirty="0" smtClean="0"/>
              <a:t> </a:t>
            </a:r>
            <a:r>
              <a:rPr lang="ru-RU" sz="3600" dirty="0" err="1" smtClean="0"/>
              <a:t>чисельності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працівників</a:t>
            </a:r>
            <a:r>
              <a:rPr lang="ru-RU" sz="3600" dirty="0" smtClean="0"/>
              <a:t> (</a:t>
            </a:r>
            <a:r>
              <a:rPr lang="ru-RU" sz="3600" dirty="0" err="1" smtClean="0"/>
              <a:t>Чсп</a:t>
            </a:r>
            <a:r>
              <a:rPr lang="ru-RU" sz="3600" dirty="0" smtClean="0"/>
              <a:t>)</a:t>
            </a:r>
          </a:p>
          <a:p>
            <a:r>
              <a:rPr lang="ru-RU" sz="3600" dirty="0" err="1" smtClean="0"/>
              <a:t>коефіцієнт</a:t>
            </a:r>
            <a:r>
              <a:rPr lang="ru-RU" sz="3600" dirty="0" smtClean="0"/>
              <a:t> обороту за </a:t>
            </a:r>
            <a:r>
              <a:rPr lang="ru-RU" sz="3600" dirty="0" err="1" smtClean="0"/>
              <a:t>вибуттям</a:t>
            </a:r>
            <a:r>
              <a:rPr lang="ru-RU" sz="3600" dirty="0" smtClean="0"/>
              <a:t> (</a:t>
            </a:r>
            <a:r>
              <a:rPr lang="en-US" sz="3600" dirty="0" smtClean="0"/>
              <a:t>k</a:t>
            </a:r>
            <a:r>
              <a:rPr lang="ru-RU" sz="3600" baseline="-25000" dirty="0" err="1" smtClean="0"/>
              <a:t>ов</a:t>
            </a:r>
            <a:r>
              <a:rPr lang="ru-RU" sz="3600" dirty="0" smtClean="0"/>
              <a:t>) - </a:t>
            </a:r>
            <a:r>
              <a:rPr lang="ru-RU" sz="3600" dirty="0" err="1" smtClean="0"/>
              <a:t>це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відношення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усіх</a:t>
            </a:r>
            <a:r>
              <a:rPr lang="ru-RU" sz="3600" dirty="0" smtClean="0"/>
              <a:t> </a:t>
            </a:r>
            <a:r>
              <a:rPr lang="ru-RU" sz="3600" dirty="0" err="1" smtClean="0"/>
              <a:t>вибулих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працівників</a:t>
            </a:r>
            <a:r>
              <a:rPr lang="ru-RU" sz="3600" dirty="0" smtClean="0"/>
              <a:t> (</a:t>
            </a:r>
            <a:r>
              <a:rPr lang="ru-RU" sz="3600" dirty="0" err="1" smtClean="0"/>
              <a:t>Чвив</a:t>
            </a:r>
            <a:r>
              <a:rPr lang="ru-RU" sz="3600" dirty="0" smtClean="0"/>
              <a:t>) до </a:t>
            </a:r>
            <a:r>
              <a:rPr lang="ru-RU" sz="3600" dirty="0" err="1" smtClean="0"/>
              <a:t>середньооблікової</a:t>
            </a:r>
            <a:r>
              <a:rPr lang="ru-RU" sz="3600" dirty="0" smtClean="0"/>
              <a:t> </a:t>
            </a:r>
            <a:r>
              <a:rPr lang="ru-RU" sz="3600" dirty="0" err="1" smtClean="0"/>
              <a:t>чисельності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працівників</a:t>
            </a:r>
            <a:r>
              <a:rPr lang="ru-RU" sz="3600" dirty="0" smtClean="0"/>
              <a:t> (</a:t>
            </a:r>
            <a:r>
              <a:rPr lang="ru-RU" sz="3600" dirty="0" err="1" smtClean="0"/>
              <a:t>Чсп</a:t>
            </a:r>
            <a:r>
              <a:rPr lang="ru-RU" sz="3600" dirty="0" smtClean="0"/>
              <a:t>)</a:t>
            </a:r>
          </a:p>
          <a:p>
            <a:r>
              <a:rPr lang="ru-RU" sz="3600" dirty="0" err="1" smtClean="0"/>
              <a:t>коефіцієнт</a:t>
            </a:r>
            <a:r>
              <a:rPr lang="ru-RU" sz="3600" dirty="0" smtClean="0"/>
              <a:t> </a:t>
            </a:r>
            <a:r>
              <a:rPr lang="ru-RU" sz="3600" dirty="0" err="1" smtClean="0"/>
              <a:t>плинності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кадрів</a:t>
            </a:r>
            <a:r>
              <a:rPr lang="ru-RU" sz="3600" dirty="0" smtClean="0"/>
              <a:t> (</a:t>
            </a:r>
            <a:r>
              <a:rPr lang="en-US" sz="3600" dirty="0" smtClean="0"/>
              <a:t>k</a:t>
            </a:r>
            <a:r>
              <a:rPr lang="ru-RU" sz="3600" baseline="-25000" dirty="0" err="1" smtClean="0"/>
              <a:t>пл</a:t>
            </a:r>
            <a:r>
              <a:rPr lang="ru-RU" sz="3600" dirty="0" smtClean="0"/>
              <a:t>) - </a:t>
            </a:r>
            <a:r>
              <a:rPr lang="ru-RU" sz="3600" dirty="0" err="1" smtClean="0"/>
              <a:t>це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відношення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вибулих</a:t>
            </a:r>
            <a:r>
              <a:rPr lang="ru-RU" sz="3600" dirty="0" smtClean="0"/>
              <a:t> з підприємства </a:t>
            </a:r>
            <a:r>
              <a:rPr lang="ru-RU" sz="3600" dirty="0" err="1" smtClean="0"/>
              <a:t>працівників</a:t>
            </a:r>
            <a:r>
              <a:rPr lang="ru-RU" sz="3600" dirty="0" smtClean="0"/>
              <a:t> з </a:t>
            </a:r>
            <a:r>
              <a:rPr lang="ru-RU" sz="3600" dirty="0" err="1" smtClean="0"/>
              <a:t>неповажних</a:t>
            </a:r>
            <a:r>
              <a:rPr lang="ru-RU" sz="3600" dirty="0" smtClean="0"/>
              <a:t> причин (з </a:t>
            </a:r>
            <a:r>
              <a:rPr lang="ru-RU" sz="3600" dirty="0" err="1" smtClean="0"/>
              <a:t>ініціативи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працівника</a:t>
            </a:r>
            <a:r>
              <a:rPr lang="ru-RU" sz="3600" dirty="0" smtClean="0"/>
              <a:t>, через </a:t>
            </a:r>
            <a:r>
              <a:rPr lang="ru-RU" sz="3600" dirty="0" err="1" smtClean="0"/>
              <a:t>прогули</a:t>
            </a:r>
            <a:r>
              <a:rPr lang="ru-RU" sz="3600" dirty="0" smtClean="0"/>
              <a:t>, </a:t>
            </a:r>
            <a:r>
              <a:rPr lang="ru-RU" sz="3600" dirty="0" err="1" smtClean="0"/>
              <a:t>порушення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трудової</a:t>
            </a:r>
            <a:r>
              <a:rPr lang="ru-RU" sz="3600" dirty="0" smtClean="0"/>
              <a:t> </a:t>
            </a:r>
            <a:r>
              <a:rPr lang="ru-RU" sz="3600" dirty="0" err="1" smtClean="0"/>
              <a:t>дисципліни</a:t>
            </a:r>
            <a:r>
              <a:rPr lang="ru-RU" sz="3600" dirty="0" smtClean="0"/>
              <a:t> </a:t>
            </a:r>
            <a:r>
              <a:rPr lang="ru-RU" sz="3600" dirty="0" err="1" smtClean="0"/>
              <a:t>тощо</a:t>
            </a:r>
            <a:r>
              <a:rPr lang="ru-RU" sz="3600" dirty="0" smtClean="0"/>
              <a:t>) (</a:t>
            </a:r>
            <a:r>
              <a:rPr lang="ru-RU" sz="3600" dirty="0" err="1" smtClean="0"/>
              <a:t>Чвиб</a:t>
            </a:r>
            <a:r>
              <a:rPr lang="ru-RU" sz="3600" baseline="-25000" dirty="0" err="1" smtClean="0"/>
              <a:t>нп</a:t>
            </a:r>
            <a:r>
              <a:rPr lang="ru-RU" sz="3600" dirty="0" smtClean="0"/>
              <a:t>) до </a:t>
            </a:r>
            <a:r>
              <a:rPr lang="ru-RU" sz="3600" dirty="0" err="1" smtClean="0"/>
              <a:t>середньооблікової</a:t>
            </a:r>
            <a:r>
              <a:rPr lang="ru-RU" sz="3600" dirty="0" smtClean="0"/>
              <a:t> </a:t>
            </a:r>
            <a:r>
              <a:rPr lang="ru-RU" sz="3600" dirty="0" err="1" smtClean="0"/>
              <a:t>чисельності</a:t>
            </a:r>
            <a:r>
              <a:rPr lang="ru-RU" sz="3600" dirty="0" smtClean="0"/>
              <a:t> (</a:t>
            </a:r>
            <a:r>
              <a:rPr lang="ru-RU" sz="3600" dirty="0" err="1" smtClean="0"/>
              <a:t>Чсп</a:t>
            </a:r>
            <a:r>
              <a:rPr lang="ru-RU" sz="3600" dirty="0" smtClean="0"/>
              <a:t>)</a:t>
            </a:r>
          </a:p>
          <a:p>
            <a:pPr algn="ctr">
              <a:buNone/>
            </a:pPr>
            <a:endParaRPr lang="ru-RU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3. Показники руху кадрів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Продуктивність</a:t>
            </a:r>
            <a:r>
              <a:rPr lang="ru-RU" b="1" dirty="0" smtClean="0"/>
              <a:t> </a:t>
            </a:r>
            <a:r>
              <a:rPr lang="ru-RU" b="1" dirty="0" err="1" smtClean="0"/>
              <a:t>праці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Autofit/>
          </a:bodyPr>
          <a:lstStyle/>
          <a:p>
            <a:r>
              <a:rPr lang="ru-RU" dirty="0" smtClean="0"/>
              <a:t>є </a:t>
            </a:r>
            <a:r>
              <a:rPr lang="ru-RU" dirty="0" err="1" smtClean="0"/>
              <a:t>результуючим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підприємства,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в </a:t>
            </a:r>
            <a:r>
              <a:rPr lang="ru-RU" dirty="0" err="1" smtClean="0"/>
              <a:t>збільшенні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випускається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часу.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в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4. Показники ефективності використання праці 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Продуктивність</a:t>
            </a:r>
            <a:r>
              <a:rPr lang="ru-RU" b="1" dirty="0" smtClean="0"/>
              <a:t> </a:t>
            </a:r>
            <a:r>
              <a:rPr lang="ru-RU" b="1" dirty="0" err="1" smtClean="0"/>
              <a:t>праці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uk-UA" sz="3600" dirty="0" smtClean="0"/>
              <a:t>на підприємстві: </a:t>
            </a:r>
            <a:r>
              <a:rPr lang="ru-RU" sz="3600" dirty="0" err="1" smtClean="0"/>
              <a:t>визначається</a:t>
            </a:r>
            <a:r>
              <a:rPr lang="ru-RU" sz="3600" dirty="0" smtClean="0"/>
              <a:t> як </a:t>
            </a:r>
            <a:r>
              <a:rPr lang="ru-RU" sz="3600" dirty="0" err="1" smtClean="0"/>
              <a:t>кількість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живої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затрачується</a:t>
            </a:r>
            <a:r>
              <a:rPr lang="ru-RU" sz="3600" dirty="0" smtClean="0"/>
              <a:t>, на </a:t>
            </a:r>
            <a:r>
              <a:rPr lang="ru-RU" sz="3600" dirty="0" err="1" smtClean="0"/>
              <a:t>виробництво</a:t>
            </a:r>
            <a:r>
              <a:rPr lang="ru-RU" sz="3600" dirty="0" smtClean="0"/>
              <a:t> </a:t>
            </a:r>
            <a:r>
              <a:rPr lang="ru-RU" sz="3600" dirty="0" err="1" smtClean="0"/>
              <a:t>одиниці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продукції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як </a:t>
            </a:r>
            <a:r>
              <a:rPr lang="ru-RU" sz="3600" dirty="0" err="1" smtClean="0"/>
              <a:t>здатність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будь-якої</a:t>
            </a:r>
            <a:r>
              <a:rPr lang="ru-RU" sz="3600" dirty="0" smtClean="0"/>
              <a:t> </a:t>
            </a:r>
            <a:r>
              <a:rPr lang="ru-RU" sz="3600" dirty="0" err="1" smtClean="0"/>
              <a:t>конкретної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</a:t>
            </a:r>
            <a:r>
              <a:rPr lang="ru-RU" sz="3600" dirty="0" smtClean="0"/>
              <a:t> </a:t>
            </a:r>
            <a:r>
              <a:rPr lang="ru-RU" sz="3600" dirty="0" err="1" smtClean="0"/>
              <a:t>виробляти</a:t>
            </a:r>
            <a:r>
              <a:rPr lang="ru-RU" sz="3600" dirty="0" smtClean="0"/>
              <a:t> </a:t>
            </a:r>
            <a:r>
              <a:rPr lang="ru-RU" sz="3600" dirty="0" err="1" smtClean="0"/>
              <a:t>певну</a:t>
            </a:r>
            <a:r>
              <a:rPr lang="ru-RU" sz="3600" dirty="0" smtClean="0"/>
              <a:t> </a:t>
            </a:r>
            <a:r>
              <a:rPr lang="ru-RU" sz="3600" dirty="0" err="1" smtClean="0"/>
              <a:t>кількість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продукції</a:t>
            </a:r>
            <a:r>
              <a:rPr lang="ru-RU" sz="3600" dirty="0" smtClean="0"/>
              <a:t> в </a:t>
            </a:r>
            <a:r>
              <a:rPr lang="ru-RU" sz="3600" dirty="0" err="1" smtClean="0"/>
              <a:t>одиницю</a:t>
            </a:r>
            <a:r>
              <a:rPr lang="ru-RU" sz="3600" dirty="0" smtClean="0"/>
              <a:t> </a:t>
            </a:r>
            <a:r>
              <a:rPr lang="ru-RU" sz="3600" dirty="0" err="1" smtClean="0"/>
              <a:t>робочого</a:t>
            </a:r>
            <a:r>
              <a:rPr lang="ru-RU" sz="3600" dirty="0" smtClean="0"/>
              <a:t> часу.</a:t>
            </a:r>
          </a:p>
          <a:p>
            <a:pPr>
              <a:buFontTx/>
              <a:buChar char="-"/>
            </a:pPr>
            <a:r>
              <a:rPr lang="uk-UA" sz="3600" dirty="0" smtClean="0"/>
              <a:t>суспільна: </a:t>
            </a:r>
            <a:r>
              <a:rPr lang="ru-RU" sz="3600" dirty="0" err="1" smtClean="0"/>
              <a:t>визначається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витратами</a:t>
            </a:r>
            <a:r>
              <a:rPr lang="ru-RU" sz="3600" dirty="0" smtClean="0"/>
              <a:t> </a:t>
            </a:r>
            <a:r>
              <a:rPr lang="ru-RU" sz="3600" dirty="0" err="1" smtClean="0"/>
              <a:t>живої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упредметненої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</a:t>
            </a:r>
            <a:r>
              <a:rPr lang="ru-RU" sz="3600" dirty="0" smtClean="0"/>
              <a:t> на </a:t>
            </a:r>
            <a:r>
              <a:rPr lang="ru-RU" sz="3600" dirty="0" err="1" smtClean="0"/>
              <a:t>одиницю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продукції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4. Показники ефективності використання праці 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/>
          <a:p>
            <a:r>
              <a:rPr lang="uk-UA" b="1" dirty="0" smtClean="0"/>
              <a:t>РІЗНИЦЯ: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err="1" smtClean="0"/>
              <a:t>збільшення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випуску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продукції</a:t>
            </a:r>
            <a:r>
              <a:rPr lang="ru-RU" sz="2800" dirty="0" smtClean="0"/>
              <a:t> в </a:t>
            </a:r>
            <a:r>
              <a:rPr lang="ru-RU" sz="2800" dirty="0" err="1" smtClean="0"/>
              <a:t>одиницю</a:t>
            </a:r>
            <a:r>
              <a:rPr lang="ru-RU" sz="2800" dirty="0" smtClean="0"/>
              <a:t> часу за </a:t>
            </a:r>
            <a:r>
              <a:rPr lang="ru-RU" sz="2800" dirty="0" err="1" smtClean="0"/>
              <a:t>рахунок</a:t>
            </a:r>
            <a:r>
              <a:rPr lang="ru-RU" sz="2800" dirty="0" smtClean="0"/>
              <a:t> </a:t>
            </a:r>
            <a:r>
              <a:rPr lang="ru-RU" sz="2800" dirty="0" err="1" smtClean="0"/>
              <a:t>зростання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інтенсивності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супроводжується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збільшенням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розумової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працівника</a:t>
            </a:r>
            <a:r>
              <a:rPr lang="ru-RU" sz="2800" dirty="0" smtClean="0"/>
              <a:t> в </a:t>
            </a:r>
            <a:r>
              <a:rPr lang="ru-RU" sz="2800" dirty="0" err="1" smtClean="0"/>
              <a:t>одиницю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робочого</a:t>
            </a:r>
            <a:r>
              <a:rPr lang="ru-RU" sz="2800" dirty="0" smtClean="0"/>
              <a:t> часу. При </a:t>
            </a:r>
            <a:r>
              <a:rPr lang="ru-RU" sz="2800" dirty="0" err="1" smtClean="0"/>
              <a:t>зростанні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продуктивності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збільшення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випуску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продукції</a:t>
            </a:r>
            <a:r>
              <a:rPr lang="ru-RU" sz="2800" dirty="0" smtClean="0"/>
              <a:t> в </a:t>
            </a:r>
            <a:r>
              <a:rPr lang="ru-RU" sz="2800" dirty="0" err="1" smtClean="0"/>
              <a:t>одиницю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робочого</a:t>
            </a:r>
            <a:r>
              <a:rPr lang="ru-RU" sz="2800" dirty="0" smtClean="0"/>
              <a:t> часу,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збільшення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витрат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розумової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 за ту ж </a:t>
            </a:r>
            <a:r>
              <a:rPr lang="ru-RU" sz="2800" dirty="0" err="1" smtClean="0"/>
              <a:t>одиницю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робочого</a:t>
            </a:r>
            <a:r>
              <a:rPr lang="ru-RU" sz="2800" dirty="0" smtClean="0"/>
              <a:t> часу. </a:t>
            </a:r>
            <a:r>
              <a:rPr lang="ru-RU" sz="2800" dirty="0" err="1" smtClean="0"/>
              <a:t>Це</a:t>
            </a:r>
            <a:r>
              <a:rPr lang="ru-RU" sz="2800" dirty="0" smtClean="0"/>
              <a:t> в основному </a:t>
            </a:r>
            <a:r>
              <a:rPr lang="ru-RU" sz="2800" dirty="0" err="1" smtClean="0"/>
              <a:t>досягається</a:t>
            </a:r>
            <a:r>
              <a:rPr lang="ru-RU" sz="2800" dirty="0" smtClean="0"/>
              <a:t> за </a:t>
            </a:r>
            <a:r>
              <a:rPr lang="ru-RU" sz="2800" dirty="0" err="1" smtClean="0"/>
              <a:t>рахунок</a:t>
            </a:r>
            <a:r>
              <a:rPr lang="ru-RU" sz="2800" dirty="0" smtClean="0"/>
              <a:t> </a:t>
            </a:r>
            <a:r>
              <a:rPr lang="ru-RU" sz="2800" dirty="0" err="1" smtClean="0"/>
              <a:t>науково-технічного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прогресу</a:t>
            </a:r>
            <a:r>
              <a:rPr lang="ru-RU" sz="2800" dirty="0" smtClean="0"/>
              <a:t> (</a:t>
            </a:r>
            <a:r>
              <a:rPr lang="ru-RU" sz="2800" dirty="0" err="1" smtClean="0"/>
              <a:t>механізації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автоматизації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трудомістких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процесів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прогресивних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ін</a:t>
            </a:r>
            <a:r>
              <a:rPr lang="ru-RU" sz="2800" dirty="0" smtClean="0"/>
              <a:t>.).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4. Показники ефективності використання праці 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95560" y="3244334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РІЗНИЦЯ: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/>
          <a:p>
            <a:r>
              <a:rPr lang="uk-UA" b="1" dirty="0" smtClean="0"/>
              <a:t>Показники продуктивності праці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виробіток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 в </a:t>
            </a:r>
            <a:r>
              <a:rPr lang="ru-RU" sz="2400" dirty="0" err="1" smtClean="0"/>
              <a:t>одиницю</a:t>
            </a:r>
            <a:r>
              <a:rPr lang="ru-RU" sz="2400" dirty="0" smtClean="0"/>
              <a:t> часу (</a:t>
            </a:r>
            <a:r>
              <a:rPr lang="en-US" sz="2400" dirty="0" smtClean="0"/>
              <a:t>W</a:t>
            </a:r>
            <a:r>
              <a:rPr lang="ru-RU" sz="2400" baseline="-25000" dirty="0" err="1" smtClean="0"/>
              <a:t>в.пр</a:t>
            </a:r>
            <a:r>
              <a:rPr lang="ru-RU" sz="2400" dirty="0" smtClean="0"/>
              <a:t>),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 </a:t>
            </a:r>
            <a:r>
              <a:rPr lang="ru-RU" sz="2400" dirty="0" err="1" smtClean="0"/>
              <a:t>обсягу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продукції,що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витратою</a:t>
            </a:r>
            <a:r>
              <a:rPr lang="ru-RU" sz="2400" dirty="0" smtClean="0"/>
              <a:t> 1-єї </a:t>
            </a:r>
            <a:r>
              <a:rPr lang="ru-RU" sz="2400" dirty="0" err="1" smtClean="0"/>
              <a:t>одиниці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: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endParaRPr lang="ru-RU" sz="2400" dirty="0" smtClean="0"/>
          </a:p>
          <a:p>
            <a:r>
              <a:rPr lang="ru-RU" sz="2400" dirty="0" err="1" smtClean="0"/>
              <a:t>Трудомісткість</a:t>
            </a:r>
            <a:r>
              <a:rPr lang="ru-RU" sz="2400" dirty="0" smtClean="0"/>
              <a:t> часу (</a:t>
            </a:r>
            <a:r>
              <a:rPr lang="en-US" sz="2400" dirty="0" smtClean="0"/>
              <a:t>W</a:t>
            </a:r>
            <a:r>
              <a:rPr lang="en-US" sz="2400" baseline="-25000" dirty="0" smtClean="0"/>
              <a:t>t</a:t>
            </a:r>
            <a:r>
              <a:rPr lang="ru-RU" sz="2400" dirty="0" smtClean="0"/>
              <a:t>),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часу,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затрачується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виробництво</a:t>
            </a:r>
            <a:r>
              <a:rPr lang="ru-RU" sz="2400" dirty="0" smtClean="0"/>
              <a:t>  </a:t>
            </a:r>
            <a:r>
              <a:rPr lang="ru-RU" sz="2400" dirty="0" err="1" smtClean="0"/>
              <a:t>одиниці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 (</a:t>
            </a:r>
            <a:r>
              <a:rPr lang="ru-RU" sz="2400" dirty="0" err="1" smtClean="0"/>
              <a:t>показник</a:t>
            </a:r>
            <a:r>
              <a:rPr lang="ru-RU" sz="2400" dirty="0" smtClean="0"/>
              <a:t>, </a:t>
            </a:r>
            <a:r>
              <a:rPr lang="ru-RU" sz="2400" dirty="0" err="1" smtClean="0"/>
              <a:t>зворотний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виробітку</a:t>
            </a:r>
            <a:r>
              <a:rPr lang="ru-RU" sz="2400" dirty="0" smtClean="0"/>
              <a:t>):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де О - </a:t>
            </a:r>
            <a:r>
              <a:rPr lang="ru-RU" sz="2400" dirty="0" err="1" smtClean="0"/>
              <a:t>об'єм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випускається</a:t>
            </a:r>
            <a:r>
              <a:rPr lang="ru-RU" sz="2400" dirty="0" smtClean="0"/>
              <a:t>, в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одиницях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вимірювання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натуральних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вартісних</a:t>
            </a:r>
            <a:r>
              <a:rPr lang="ru-RU" sz="2400" dirty="0" smtClean="0"/>
              <a:t>); </a:t>
            </a:r>
          </a:p>
          <a:p>
            <a:pPr>
              <a:buNone/>
            </a:pPr>
            <a:r>
              <a:rPr lang="ru-RU" sz="2400" dirty="0" smtClean="0"/>
              <a:t>     Т - </a:t>
            </a:r>
            <a:r>
              <a:rPr lang="ru-RU" sz="2400" dirty="0" err="1" smtClean="0"/>
              <a:t>витрати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виробництво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люд.-год</a:t>
            </a:r>
            <a:r>
              <a:rPr lang="ru-RU" sz="2400" dirty="0" smtClean="0"/>
              <a:t>., </a:t>
            </a:r>
            <a:r>
              <a:rPr lang="ru-RU" sz="2400" dirty="0" err="1" smtClean="0"/>
              <a:t>люд.-дні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середньооблікова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чисельність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працівників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4. Показники ефективності використання праці 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  <p:pic>
        <p:nvPicPr>
          <p:cNvPr id="5" name="Рисунок 4" descr="тр рес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1628800"/>
            <a:ext cx="1872208" cy="1008112"/>
          </a:xfrm>
          <a:prstGeom prst="rect">
            <a:avLst/>
          </a:prstGeom>
        </p:spPr>
      </p:pic>
      <p:pic>
        <p:nvPicPr>
          <p:cNvPr id="6" name="Рисунок 5" descr="тр рес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149080"/>
            <a:ext cx="1584176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/>
          <a:p>
            <a:r>
              <a:rPr lang="uk-UA" b="1" dirty="0" smtClean="0"/>
              <a:t>Показники продуктивності праці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Середньоденний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виробіток</a:t>
            </a:r>
            <a:r>
              <a:rPr lang="ru-RU" sz="2800" dirty="0" smtClean="0"/>
              <a:t> (</a:t>
            </a:r>
            <a:r>
              <a:rPr lang="en-US" sz="2800" dirty="0" smtClean="0"/>
              <a:t>W</a:t>
            </a:r>
            <a:r>
              <a:rPr lang="ru-RU" sz="2800" dirty="0" err="1" smtClean="0"/>
              <a:t>в.пр.д</a:t>
            </a:r>
            <a:r>
              <a:rPr lang="ru-RU" sz="2800" dirty="0" smtClean="0"/>
              <a:t>):</a:t>
            </a:r>
          </a:p>
          <a:p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W</a:t>
            </a:r>
            <a:r>
              <a:rPr lang="ru-RU" sz="2800" dirty="0" err="1" smtClean="0"/>
              <a:t>в.пр.д</a:t>
            </a:r>
            <a:r>
              <a:rPr lang="ru-RU" sz="2800" dirty="0" smtClean="0"/>
              <a:t> = О/(Ч*Д), </a:t>
            </a:r>
          </a:p>
          <a:p>
            <a:pPr algn="ctr"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де Д -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відпрацьованих</a:t>
            </a:r>
            <a:r>
              <a:rPr lang="ru-RU" sz="2800" dirty="0" smtClean="0"/>
              <a:t> за </a:t>
            </a:r>
            <a:r>
              <a:rPr lang="ru-RU" sz="2800" dirty="0" err="1" smtClean="0"/>
              <a:t>рік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err="1" smtClean="0"/>
              <a:t>Середньогодинний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виробіток</a:t>
            </a:r>
            <a:r>
              <a:rPr lang="ru-RU" sz="2800" dirty="0" smtClean="0"/>
              <a:t> (</a:t>
            </a:r>
            <a:r>
              <a:rPr lang="en-US" sz="2800" dirty="0" smtClean="0"/>
              <a:t>W</a:t>
            </a:r>
            <a:r>
              <a:rPr lang="ru-RU" sz="2800" dirty="0" smtClean="0"/>
              <a:t>в.пр.год):</a:t>
            </a:r>
          </a:p>
          <a:p>
            <a:endParaRPr lang="ru-RU" sz="2800" dirty="0" smtClean="0"/>
          </a:p>
          <a:p>
            <a:pPr algn="ctr">
              <a:buNone/>
            </a:pPr>
            <a:r>
              <a:rPr lang="en-US" sz="2800" dirty="0" smtClean="0"/>
              <a:t>W</a:t>
            </a:r>
            <a:r>
              <a:rPr lang="ru-RU" sz="2800" dirty="0" err="1" smtClean="0"/>
              <a:t>в.пр.д</a:t>
            </a:r>
            <a:r>
              <a:rPr lang="ru-RU" sz="2800" dirty="0" smtClean="0"/>
              <a:t> = О/(Ч*Д*ТР),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де ТР - </a:t>
            </a:r>
            <a:r>
              <a:rPr lang="ru-RU" sz="2800" dirty="0" err="1" smtClean="0"/>
              <a:t>тривалість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робочого</a:t>
            </a:r>
            <a:r>
              <a:rPr lang="ru-RU" sz="2800" dirty="0" smtClean="0"/>
              <a:t> дня, год.</a:t>
            </a:r>
          </a:p>
          <a:p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4. Показники ефективності використання праці 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512168"/>
          </a:xfrm>
        </p:spPr>
        <p:txBody>
          <a:bodyPr>
            <a:noAutofit/>
          </a:bodyPr>
          <a:lstStyle/>
          <a:p>
            <a:r>
              <a:rPr lang="ru-RU" b="1" dirty="0" smtClean="0"/>
              <a:t> </a:t>
            </a:r>
            <a:r>
              <a:rPr lang="ru-RU" sz="5400" b="1" dirty="0" smtClean="0"/>
              <a:t> Оплата </a:t>
            </a:r>
            <a:r>
              <a:rPr lang="ru-RU" sz="5400" b="1" dirty="0" err="1" smtClean="0"/>
              <a:t>праці</a:t>
            </a:r>
            <a:r>
              <a:rPr lang="ru-RU" sz="5400" b="1" dirty="0" smtClean="0"/>
              <a:t> </a:t>
            </a:r>
            <a:r>
              <a:rPr lang="ru-RU" sz="5400" b="1" dirty="0" err="1" smtClean="0"/>
              <a:t>працівників</a:t>
            </a:r>
            <a:r>
              <a:rPr lang="ru-RU" sz="5400" b="1" dirty="0" smtClean="0"/>
              <a:t> 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564904"/>
            <a:ext cx="8640960" cy="40324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dirty="0" err="1" smtClean="0"/>
              <a:t>ціна</a:t>
            </a:r>
            <a:r>
              <a:rPr lang="ru-RU" sz="4400" dirty="0" smtClean="0"/>
              <a:t> </a:t>
            </a:r>
            <a:r>
              <a:rPr lang="ru-RU" sz="4400" dirty="0" err="1" smtClean="0"/>
              <a:t>трудових</a:t>
            </a:r>
            <a:r>
              <a:rPr lang="ru-RU" sz="4400" dirty="0" smtClean="0"/>
              <a:t> </a:t>
            </a:r>
            <a:r>
              <a:rPr lang="ru-RU" sz="4400" dirty="0" err="1" smtClean="0"/>
              <a:t>ресурсів</a:t>
            </a:r>
            <a:r>
              <a:rPr lang="ru-RU" sz="4400" dirty="0" smtClean="0"/>
              <a:t>, </a:t>
            </a:r>
          </a:p>
          <a:p>
            <a:pPr algn="ctr">
              <a:buNone/>
            </a:pPr>
            <a:r>
              <a:rPr lang="ru-RU" sz="4400" dirty="0" err="1" smtClean="0"/>
              <a:t>задіяних</a:t>
            </a:r>
            <a:r>
              <a:rPr lang="ru-RU" sz="4400" dirty="0" smtClean="0"/>
              <a:t> на </a:t>
            </a:r>
            <a:r>
              <a:rPr lang="ru-RU" sz="4400" dirty="0" err="1" smtClean="0"/>
              <a:t>підприємстві</a:t>
            </a:r>
            <a:endParaRPr lang="ru-RU" sz="4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562074"/>
          </a:xfrm>
        </p:spPr>
        <p:txBody>
          <a:bodyPr>
            <a:noAutofit/>
          </a:bodyPr>
          <a:lstStyle/>
          <a:p>
            <a:r>
              <a:rPr lang="ru-RU" b="1" dirty="0" smtClean="0"/>
              <a:t>Зарплата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9046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400" dirty="0" err="1" smtClean="0"/>
              <a:t>винагорода</a:t>
            </a:r>
            <a:r>
              <a:rPr lang="ru-RU" sz="3400" dirty="0" smtClean="0"/>
              <a:t>, </a:t>
            </a:r>
            <a:r>
              <a:rPr lang="ru-RU" sz="3400" dirty="0" err="1" smtClean="0"/>
              <a:t>розрахована</a:t>
            </a:r>
            <a:r>
              <a:rPr lang="ru-RU" sz="3400" dirty="0" smtClean="0"/>
              <a:t>, як правило, в грошовому </a:t>
            </a:r>
            <a:r>
              <a:rPr lang="ru-RU" sz="3400" dirty="0" err="1" smtClean="0"/>
              <a:t>виразі</a:t>
            </a:r>
            <a:r>
              <a:rPr lang="ru-RU" sz="3400" dirty="0" smtClean="0"/>
              <a:t>, яку </a:t>
            </a:r>
            <a:r>
              <a:rPr lang="ru-RU" sz="3400" dirty="0" err="1" smtClean="0"/>
              <a:t>власник</a:t>
            </a:r>
            <a:r>
              <a:rPr lang="ru-RU" sz="3400" dirty="0" smtClean="0"/>
              <a:t>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</a:t>
            </a:r>
            <a:r>
              <a:rPr lang="ru-RU" sz="3400" dirty="0" err="1" smtClean="0"/>
              <a:t>уповноважений</a:t>
            </a:r>
            <a:r>
              <a:rPr lang="ru-RU" sz="3400" dirty="0" smtClean="0"/>
              <a:t> ним орган </a:t>
            </a:r>
            <a:r>
              <a:rPr lang="ru-RU" sz="3400" dirty="0" err="1" smtClean="0"/>
              <a:t>виплачує</a:t>
            </a:r>
            <a:r>
              <a:rPr lang="ru-RU" sz="3400" dirty="0" smtClean="0"/>
              <a:t> </a:t>
            </a:r>
            <a:r>
              <a:rPr lang="ru-RU" sz="3400" dirty="0" err="1" smtClean="0"/>
              <a:t>працівникові</a:t>
            </a:r>
            <a:r>
              <a:rPr lang="ru-RU" sz="3400" dirty="0" smtClean="0"/>
              <a:t> за </a:t>
            </a:r>
            <a:r>
              <a:rPr lang="ru-RU" sz="3400" dirty="0" err="1" smtClean="0"/>
              <a:t>виконану</a:t>
            </a:r>
            <a:r>
              <a:rPr lang="ru-RU" sz="3400" dirty="0" smtClean="0"/>
              <a:t> ним роботу.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Розрізняють</a:t>
            </a:r>
            <a:r>
              <a:rPr lang="ru-RU" sz="2800" dirty="0" smtClean="0"/>
              <a:t>:</a:t>
            </a:r>
          </a:p>
          <a:p>
            <a:pPr>
              <a:buNone/>
            </a:pPr>
            <a:r>
              <a:rPr lang="ru-RU" sz="2800" b="1" i="1" dirty="0" err="1" smtClean="0"/>
              <a:t>номінальну</a:t>
            </a:r>
            <a:r>
              <a:rPr lang="ru-RU" sz="2800" b="1" i="1" dirty="0" smtClean="0"/>
              <a:t> зарплату </a:t>
            </a:r>
            <a:r>
              <a:rPr lang="ru-RU" sz="2800" dirty="0" smtClean="0"/>
              <a:t>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нарахована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отримана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працівником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заробітна</a:t>
            </a:r>
            <a:r>
              <a:rPr lang="ru-RU" sz="2800" dirty="0" smtClean="0"/>
              <a:t> плата за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</a:t>
            </a:r>
            <a:r>
              <a:rPr lang="ru-RU" sz="2800" dirty="0" smtClean="0"/>
              <a:t> </a:t>
            </a:r>
            <a:r>
              <a:rPr lang="ru-RU" sz="2800" dirty="0" err="1" smtClean="0"/>
              <a:t>за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період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b="1" i="1" dirty="0" err="1" smtClean="0"/>
              <a:t>реальну</a:t>
            </a:r>
            <a:r>
              <a:rPr lang="ru-RU" sz="2800" b="1" i="1" dirty="0" smtClean="0"/>
              <a:t> зарплату </a:t>
            </a:r>
            <a:r>
              <a:rPr lang="ru-RU" sz="2800" dirty="0" smtClean="0"/>
              <a:t>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товарів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послуг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придбати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номінальну</a:t>
            </a:r>
            <a:r>
              <a:rPr lang="ru-RU" sz="2800" dirty="0" smtClean="0"/>
              <a:t> зарплату;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покупна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спроможність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номінальної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зарплати</a:t>
            </a:r>
            <a:r>
              <a:rPr lang="ru-RU" sz="2800" dirty="0" smtClean="0"/>
              <a:t>.</a:t>
            </a:r>
            <a:endParaRPr lang="ru-RU" sz="3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Принципи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 </a:t>
            </a:r>
            <a:r>
              <a:rPr lang="ru-RU" dirty="0" err="1" smtClean="0"/>
              <a:t>справедливість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рівна</a:t>
            </a:r>
            <a:r>
              <a:rPr lang="ru-RU" dirty="0" smtClean="0"/>
              <a:t> оплата за </a:t>
            </a:r>
            <a:r>
              <a:rPr lang="ru-RU" dirty="0" err="1" smtClean="0"/>
              <a:t>рівну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 </a:t>
            </a:r>
            <a:r>
              <a:rPr lang="ru-RU" dirty="0" err="1" smtClean="0"/>
              <a:t>виконуваної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та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умов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тяжкості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err="1" smtClean="0"/>
              <a:t>стимулювання</a:t>
            </a:r>
            <a:r>
              <a:rPr lang="ru-RU" dirty="0" smtClean="0"/>
              <a:t> за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сумлінне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5) </a:t>
            </a:r>
            <a:r>
              <a:rPr lang="ru-RU" dirty="0" err="1" smtClean="0"/>
              <a:t>матеріальне</a:t>
            </a:r>
            <a:r>
              <a:rPr lang="ru-RU" dirty="0" smtClean="0"/>
              <a:t> </a:t>
            </a:r>
            <a:r>
              <a:rPr lang="ru-RU" dirty="0" err="1" smtClean="0"/>
              <a:t>покарання</a:t>
            </a:r>
            <a:r>
              <a:rPr lang="ru-RU" dirty="0" smtClean="0"/>
              <a:t> за допущений брак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безвідповідальне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обов'язків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6) </a:t>
            </a:r>
            <a:r>
              <a:rPr lang="ru-RU" dirty="0" err="1" smtClean="0"/>
              <a:t>випередження</a:t>
            </a:r>
            <a:r>
              <a:rPr lang="ru-RU" dirty="0" smtClean="0"/>
              <a:t> </a:t>
            </a:r>
            <a:r>
              <a:rPr lang="ru-RU" dirty="0" err="1" smtClean="0"/>
              <a:t>темпів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темпами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зарплати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7) </a:t>
            </a:r>
            <a:r>
              <a:rPr lang="ru-RU" dirty="0" err="1" smtClean="0"/>
              <a:t>індексація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8)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прогресивних</a:t>
            </a:r>
            <a:r>
              <a:rPr lang="ru-RU" dirty="0" smtClean="0"/>
              <a:t> форм і систем оплати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потребам підприємства.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Функції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1) </a:t>
            </a:r>
            <a:r>
              <a:rPr lang="ru-RU" dirty="0" err="1" smtClean="0"/>
              <a:t>відтворювальна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оплати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нормальне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та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обґрунтовані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необхідний</a:t>
            </a:r>
            <a:r>
              <a:rPr lang="ru-RU" dirty="0" smtClean="0"/>
              <a:t> результат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err="1" smtClean="0"/>
              <a:t>стимулююча</a:t>
            </a:r>
            <a:r>
              <a:rPr lang="ru-RU" dirty="0" smtClean="0"/>
              <a:t>, яка </a:t>
            </a:r>
            <a:r>
              <a:rPr lang="ru-RU" dirty="0" err="1" smtClean="0"/>
              <a:t>розглядає</a:t>
            </a:r>
            <a:r>
              <a:rPr lang="ru-RU" dirty="0" smtClean="0"/>
              <a:t> оплату </a:t>
            </a:r>
            <a:r>
              <a:rPr lang="ru-RU" dirty="0" err="1" smtClean="0"/>
              <a:t>праці</a:t>
            </a:r>
            <a:r>
              <a:rPr lang="ru-RU" dirty="0" smtClean="0"/>
              <a:t> як </a:t>
            </a:r>
            <a:r>
              <a:rPr lang="ru-RU" dirty="0" err="1" smtClean="0"/>
              <a:t>спонукальний</a:t>
            </a:r>
            <a:r>
              <a:rPr lang="ru-RU" dirty="0" smtClean="0"/>
              <a:t> мотив до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на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AutoNum type="arabicPeriod"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Персонал </a:t>
            </a:r>
            <a:r>
              <a:rPr lang="uk-UA" b="1" dirty="0">
                <a:latin typeface="Arial" pitchFamily="34" charset="0"/>
                <a:cs typeface="Arial" pitchFamily="34" charset="0"/>
              </a:rPr>
              <a:t>підприємства. Склад та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структура</a:t>
            </a:r>
          </a:p>
          <a:p>
            <a:pPr marL="342900" lvl="1" indent="-342900">
              <a:buFont typeface="Arial" pitchFamily="34" charset="0"/>
              <a:buAutoNum type="arabicPeriod"/>
            </a:pPr>
            <a:r>
              <a:rPr lang="uk-UA" b="1" dirty="0">
                <a:latin typeface="Arial" pitchFamily="34" charset="0"/>
                <a:cs typeface="Arial" pitchFamily="34" charset="0"/>
              </a:rPr>
              <a:t>Чисельність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працівників</a:t>
            </a:r>
          </a:p>
          <a:p>
            <a:pPr marL="342900" lvl="1" indent="-342900">
              <a:buFont typeface="Arial" pitchFamily="34" charset="0"/>
              <a:buAutoNum type="arabicPeriod"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Показники руху кадрів</a:t>
            </a:r>
          </a:p>
          <a:p>
            <a:pPr marL="342900" lvl="1" indent="-342900">
              <a:buFont typeface="Arial" pitchFamily="34" charset="0"/>
              <a:buAutoNum type="arabicPeriod"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Показники ефективності використання праці </a:t>
            </a:r>
          </a:p>
          <a:p>
            <a:pPr marL="342900" lvl="1" indent="-342900">
              <a:buFont typeface="Arial" pitchFamily="34" charset="0"/>
              <a:buAutoNum type="arabicPeriod"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Сутність та організація оплати праці</a:t>
            </a:r>
          </a:p>
          <a:p>
            <a:pPr marL="342900" lvl="1" indent="-342900">
              <a:buFont typeface="Arial" pitchFamily="34" charset="0"/>
              <a:buAutoNum type="arabicPeriod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AutoNum type="arabicPeriod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9972" y="476672"/>
            <a:ext cx="8785225" cy="7921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ПЛАН</a:t>
            </a:r>
            <a:endParaRPr lang="ru-RU" sz="32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елементи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організації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 на </a:t>
            </a:r>
            <a:r>
              <a:rPr lang="ru-RU" b="1" dirty="0" err="1" smtClean="0"/>
              <a:t>підприємстві</a:t>
            </a:r>
            <a:r>
              <a:rPr lang="ru-RU" b="1" dirty="0" smtClean="0"/>
              <a:t> 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arenR"/>
            </a:pPr>
            <a:r>
              <a:rPr lang="uk-UA" sz="4000" dirty="0" smtClean="0"/>
              <a:t>формування фонду оплати праці (</a:t>
            </a:r>
            <a:r>
              <a:rPr lang="uk-UA" sz="4000" dirty="0" err="1" smtClean="0"/>
              <a:t>ФОП</a:t>
            </a:r>
            <a:r>
              <a:rPr lang="uk-UA" sz="4000" dirty="0" smtClean="0"/>
              <a:t>);</a:t>
            </a:r>
          </a:p>
          <a:p>
            <a:pPr marL="742950" indent="-742950">
              <a:buAutoNum type="arabicParenR"/>
            </a:pPr>
            <a:endParaRPr lang="uk-UA" sz="4000" dirty="0" smtClean="0"/>
          </a:p>
          <a:p>
            <a:pPr marL="742950" indent="-742950">
              <a:buAutoNum type="arabicParenR"/>
            </a:pPr>
            <a:r>
              <a:rPr lang="ru-RU" sz="4000" dirty="0" err="1" smtClean="0"/>
              <a:t>нормування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;</a:t>
            </a:r>
          </a:p>
          <a:p>
            <a:pPr marL="742950" indent="-742950">
              <a:buAutoNum type="arabicParenR"/>
            </a:pPr>
            <a:endParaRPr lang="ru-RU" sz="4000" dirty="0" smtClean="0"/>
          </a:p>
          <a:p>
            <a:pPr marL="742950" indent="-742950">
              <a:buAutoNum type="arabicParenR"/>
            </a:pPr>
            <a:r>
              <a:rPr lang="ru-RU" sz="4000" dirty="0" err="1" smtClean="0"/>
              <a:t>встановлення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системи</a:t>
            </a:r>
            <a:r>
              <a:rPr lang="ru-RU" sz="4000" dirty="0" smtClean="0"/>
              <a:t>;</a:t>
            </a:r>
          </a:p>
          <a:p>
            <a:pPr marL="742950" indent="-742950">
              <a:buAutoNum type="arabicParenR"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4) </a:t>
            </a:r>
            <a:r>
              <a:rPr lang="ru-RU" sz="4000" dirty="0" err="1" smtClean="0"/>
              <a:t>визначення</a:t>
            </a:r>
            <a:r>
              <a:rPr lang="ru-RU" sz="4000" dirty="0" smtClean="0"/>
              <a:t> форм </a:t>
            </a:r>
            <a:r>
              <a:rPr lang="ru-RU" sz="4000" dirty="0" err="1" smtClean="0"/>
              <a:t>і</a:t>
            </a:r>
            <a:r>
              <a:rPr lang="ru-RU" sz="4000" dirty="0" smtClean="0"/>
              <a:t> систем оплати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ru-RU" b="1" dirty="0" smtClean="0"/>
              <a:t>1. Ф</a:t>
            </a:r>
            <a:r>
              <a:rPr lang="uk-UA" b="1" dirty="0" err="1" smtClean="0"/>
              <a:t>ормування</a:t>
            </a:r>
            <a:r>
              <a:rPr lang="uk-UA" b="1" dirty="0" smtClean="0"/>
              <a:t> </a:t>
            </a:r>
            <a:r>
              <a:rPr lang="uk-UA" b="1" dirty="0" err="1" smtClean="0"/>
              <a:t>ФОП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None/>
            </a:pPr>
            <a:r>
              <a:rPr lang="ru-RU" sz="4000" b="1" i="1" dirty="0" err="1" smtClean="0"/>
              <a:t>Основна</a:t>
            </a:r>
            <a:r>
              <a:rPr lang="ru-RU" sz="4000" b="1" i="1" dirty="0" smtClean="0"/>
              <a:t> зарплата </a:t>
            </a:r>
            <a:r>
              <a:rPr lang="ru-RU" sz="4000" dirty="0" smtClean="0"/>
              <a:t>-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винагорода</a:t>
            </a:r>
            <a:r>
              <a:rPr lang="ru-RU" sz="4000" dirty="0" smtClean="0"/>
              <a:t> за </a:t>
            </a:r>
            <a:r>
              <a:rPr lang="ru-RU" sz="4000" dirty="0" err="1" smtClean="0"/>
              <a:t>виконану</a:t>
            </a:r>
            <a:r>
              <a:rPr lang="ru-RU" sz="4000" dirty="0" smtClean="0"/>
              <a:t> роботу </a:t>
            </a:r>
            <a:r>
              <a:rPr lang="ru-RU" sz="4000" dirty="0" err="1" smtClean="0"/>
              <a:t>відповідно</a:t>
            </a:r>
            <a:r>
              <a:rPr lang="ru-RU" sz="4000" dirty="0" smtClean="0"/>
              <a:t> до норм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. Вона </a:t>
            </a:r>
            <a:r>
              <a:rPr lang="ru-RU" sz="4000" dirty="0" err="1" smtClean="0"/>
              <a:t>визначається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тарифними</a:t>
            </a:r>
            <a:r>
              <a:rPr lang="ru-RU" sz="4000" dirty="0" smtClean="0"/>
              <a:t> ставками, </a:t>
            </a:r>
            <a:r>
              <a:rPr lang="ru-RU" sz="4000" dirty="0" err="1" smtClean="0"/>
              <a:t>відрядними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розцінками</a:t>
            </a:r>
            <a:r>
              <a:rPr lang="ru-RU" sz="4000" dirty="0" smtClean="0"/>
              <a:t>, </a:t>
            </a:r>
            <a:r>
              <a:rPr lang="ru-RU" sz="4000" dirty="0" err="1" smtClean="0"/>
              <a:t>посадовими</a:t>
            </a:r>
            <a:r>
              <a:rPr lang="ru-RU" sz="4000" dirty="0" smtClean="0"/>
              <a:t> окладами в </a:t>
            </a:r>
            <a:r>
              <a:rPr lang="ru-RU" sz="4000" dirty="0" err="1" smtClean="0"/>
              <a:t>розмірі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не </a:t>
            </a:r>
            <a:r>
              <a:rPr lang="ru-RU" sz="4000" dirty="0" err="1" smtClean="0"/>
              <a:t>перевищує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не</a:t>
            </a:r>
            <a:r>
              <a:rPr lang="ru-RU" sz="4000" dirty="0" smtClean="0"/>
              <a:t> </a:t>
            </a:r>
            <a:r>
              <a:rPr lang="ru-RU" sz="4000" dirty="0" err="1" smtClean="0"/>
              <a:t>нижче</a:t>
            </a:r>
            <a:r>
              <a:rPr lang="ru-RU" sz="4000" dirty="0" smtClean="0"/>
              <a:t> </a:t>
            </a:r>
            <a:r>
              <a:rPr lang="ru-RU" sz="4000" dirty="0" err="1" smtClean="0"/>
              <a:t>встановлених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законодавством</a:t>
            </a:r>
            <a:r>
              <a:rPr lang="ru-RU" sz="4000" dirty="0" smtClean="0"/>
              <a:t> норм.</a:t>
            </a:r>
          </a:p>
          <a:p>
            <a:pPr marL="742950" indent="-742950">
              <a:buNone/>
            </a:pPr>
            <a:endParaRPr lang="ru-RU" sz="4000" dirty="0" smtClean="0"/>
          </a:p>
          <a:p>
            <a:pPr marL="742950" indent="-742950">
              <a:buNone/>
            </a:pPr>
            <a:r>
              <a:rPr lang="ru-RU" sz="4000" b="1" i="1" dirty="0" err="1" smtClean="0"/>
              <a:t>Додаткова</a:t>
            </a:r>
            <a:r>
              <a:rPr lang="ru-RU" sz="4000" b="1" i="1" dirty="0" smtClean="0"/>
              <a:t> зарплата </a:t>
            </a:r>
            <a:r>
              <a:rPr lang="ru-RU" sz="4000" dirty="0" smtClean="0"/>
              <a:t>- </a:t>
            </a:r>
            <a:r>
              <a:rPr lang="ru-RU" sz="4000" dirty="0" err="1" smtClean="0"/>
              <a:t>винагорода</a:t>
            </a:r>
            <a:r>
              <a:rPr lang="ru-RU" sz="4000" dirty="0" smtClean="0"/>
              <a:t> за </a:t>
            </a:r>
            <a:r>
              <a:rPr lang="ru-RU" sz="4000" dirty="0" err="1" smtClean="0"/>
              <a:t>працю</a:t>
            </a:r>
            <a:r>
              <a:rPr lang="ru-RU" sz="4000" dirty="0" smtClean="0"/>
              <a:t> </a:t>
            </a:r>
            <a:r>
              <a:rPr lang="ru-RU" sz="4000" dirty="0" err="1" smtClean="0"/>
              <a:t>понад</a:t>
            </a:r>
            <a:r>
              <a:rPr lang="ru-RU" sz="4000" dirty="0" smtClean="0"/>
              <a:t> </a:t>
            </a:r>
            <a:r>
              <a:rPr lang="ru-RU" sz="4000" dirty="0" err="1" smtClean="0"/>
              <a:t>установлені</a:t>
            </a:r>
            <a:r>
              <a:rPr lang="ru-RU" sz="4000" dirty="0" smtClean="0"/>
              <a:t> </a:t>
            </a:r>
            <a:r>
              <a:rPr lang="ru-RU" sz="4000" dirty="0" err="1" smtClean="0"/>
              <a:t>норми</a:t>
            </a:r>
            <a:r>
              <a:rPr lang="ru-RU" sz="4000" dirty="0" smtClean="0"/>
              <a:t>,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за</a:t>
            </a:r>
            <a:r>
              <a:rPr lang="ru-RU" sz="4000" dirty="0" smtClean="0"/>
              <a:t> </a:t>
            </a:r>
            <a:r>
              <a:rPr lang="ru-RU" sz="4000" dirty="0" err="1" smtClean="0"/>
              <a:t>трудові</a:t>
            </a:r>
            <a:r>
              <a:rPr lang="ru-RU" sz="4000" dirty="0" smtClean="0"/>
              <a:t> </a:t>
            </a:r>
            <a:r>
              <a:rPr lang="ru-RU" sz="4000" dirty="0" err="1" smtClean="0"/>
              <a:t>успіхи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винаходи</a:t>
            </a:r>
            <a:r>
              <a:rPr lang="ru-RU" sz="4000" dirty="0" smtClean="0"/>
              <a:t>, </a:t>
            </a:r>
            <a:r>
              <a:rPr lang="ru-RU" sz="4000" dirty="0" err="1" smtClean="0"/>
              <a:t>за</a:t>
            </a:r>
            <a:r>
              <a:rPr lang="ru-RU" sz="4000" dirty="0" smtClean="0"/>
              <a:t> </a:t>
            </a:r>
            <a:r>
              <a:rPr lang="ru-RU" sz="4000" dirty="0" err="1" smtClean="0"/>
              <a:t>особливі</a:t>
            </a:r>
            <a:r>
              <a:rPr lang="ru-RU" sz="4000" dirty="0" smtClean="0"/>
              <a:t> </a:t>
            </a:r>
            <a:r>
              <a:rPr lang="ru-RU" sz="4000" dirty="0" err="1" smtClean="0"/>
              <a:t>умови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. Вона </a:t>
            </a:r>
            <a:r>
              <a:rPr lang="ru-RU" sz="4000" dirty="0" err="1" smtClean="0"/>
              <a:t>включає</a:t>
            </a:r>
            <a:r>
              <a:rPr lang="ru-RU" sz="4000" dirty="0" smtClean="0"/>
              <a:t>: доплати, надбавки, </a:t>
            </a:r>
            <a:r>
              <a:rPr lang="ru-RU" sz="4000" dirty="0" err="1" smtClean="0"/>
              <a:t>гарантовані</a:t>
            </a:r>
            <a:r>
              <a:rPr lang="ru-RU" sz="4000" dirty="0" smtClean="0"/>
              <a:t> та </a:t>
            </a:r>
            <a:r>
              <a:rPr lang="ru-RU" sz="4000" dirty="0" err="1" smtClean="0"/>
              <a:t>компенсаційні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виплати</a:t>
            </a:r>
            <a:r>
              <a:rPr lang="ru-RU" sz="4000" dirty="0" smtClean="0"/>
              <a:t>, </a:t>
            </a:r>
            <a:r>
              <a:rPr lang="ru-RU" sz="4000" dirty="0" err="1" smtClean="0"/>
              <a:t>пов'язані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виконанням</a:t>
            </a:r>
            <a:r>
              <a:rPr lang="ru-RU" sz="4000" dirty="0" smtClean="0"/>
              <a:t> </a:t>
            </a:r>
            <a:r>
              <a:rPr lang="ru-RU" sz="4000" dirty="0" err="1" smtClean="0"/>
              <a:t>виробничих</a:t>
            </a:r>
            <a:r>
              <a:rPr lang="ru-RU" sz="4000" dirty="0" smtClean="0"/>
              <a:t> </a:t>
            </a:r>
            <a:r>
              <a:rPr lang="ru-RU" sz="4000" dirty="0" err="1" smtClean="0"/>
              <a:t>функцій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залежать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кінцевих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результатів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b="1" dirty="0" smtClean="0"/>
              <a:t>2. </a:t>
            </a:r>
            <a:r>
              <a:rPr lang="ru-RU" b="1" dirty="0" err="1" smtClean="0"/>
              <a:t>Нормування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праці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742950" indent="-742950" algn="ctr">
              <a:buNone/>
            </a:pPr>
            <a:r>
              <a:rPr lang="ru-RU" sz="4000" dirty="0" err="1" smtClean="0"/>
              <a:t>визначення</a:t>
            </a:r>
            <a:r>
              <a:rPr lang="ru-RU" sz="4000" dirty="0" smtClean="0"/>
              <a:t> максимально </a:t>
            </a:r>
            <a:r>
              <a:rPr lang="ru-RU" sz="4000" dirty="0" err="1" smtClean="0"/>
              <a:t>допустимої</a:t>
            </a:r>
            <a:r>
              <a:rPr lang="ru-RU" sz="4000" dirty="0" smtClean="0"/>
              <a:t> </a:t>
            </a:r>
            <a:r>
              <a:rPr lang="ru-RU" sz="4000" dirty="0" err="1" smtClean="0"/>
              <a:t>кількості</a:t>
            </a:r>
            <a:r>
              <a:rPr lang="ru-RU" sz="4000" dirty="0" smtClean="0"/>
              <a:t> часу для </a:t>
            </a:r>
            <a:r>
              <a:rPr lang="ru-RU" sz="4000" dirty="0" err="1" smtClean="0"/>
              <a:t>виконання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роботи</a:t>
            </a:r>
            <a:r>
              <a:rPr lang="ru-RU" sz="4000" dirty="0" smtClean="0"/>
              <a:t> </a:t>
            </a:r>
            <a:r>
              <a:rPr lang="ru-RU" sz="4000" dirty="0" err="1" smtClean="0"/>
              <a:t>або</a:t>
            </a:r>
            <a:r>
              <a:rPr lang="ru-RU" sz="4000" dirty="0" smtClean="0"/>
              <a:t> </a:t>
            </a:r>
            <a:r>
              <a:rPr lang="ru-RU" sz="4000" dirty="0" err="1" smtClean="0"/>
              <a:t>операції</a:t>
            </a:r>
            <a:r>
              <a:rPr lang="ru-RU" sz="4000" dirty="0" smtClean="0"/>
              <a:t> при </a:t>
            </a:r>
            <a:r>
              <a:rPr lang="ru-RU" sz="4000" dirty="0" err="1" smtClean="0"/>
              <a:t>даних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організаційно-технічних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умовах</a:t>
            </a:r>
            <a:r>
              <a:rPr lang="ru-RU" sz="4000" dirty="0" smtClean="0"/>
              <a:t>. </a:t>
            </a:r>
          </a:p>
          <a:p>
            <a:pPr marL="742950" indent="-742950" algn="just">
              <a:buNone/>
            </a:pPr>
            <a:r>
              <a:rPr lang="ru-RU" sz="4000" dirty="0" err="1" smtClean="0"/>
              <a:t>Виходячи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необхідних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витрат</a:t>
            </a:r>
            <a:r>
              <a:rPr lang="ru-RU" sz="4000" dirty="0" smtClean="0"/>
              <a:t> часу на </a:t>
            </a:r>
            <a:r>
              <a:rPr lang="ru-RU" sz="4000" dirty="0" err="1" smtClean="0"/>
              <a:t>виконання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окремих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робіт</a:t>
            </a:r>
            <a:r>
              <a:rPr lang="ru-RU" sz="4000" dirty="0" smtClean="0"/>
              <a:t> </a:t>
            </a:r>
            <a:r>
              <a:rPr lang="ru-RU" sz="4000" dirty="0" err="1" smtClean="0"/>
              <a:t>або</a:t>
            </a:r>
            <a:r>
              <a:rPr lang="ru-RU" sz="4000" dirty="0" smtClean="0"/>
              <a:t> </a:t>
            </a:r>
            <a:r>
              <a:rPr lang="ru-RU" sz="4000" dirty="0" err="1" smtClean="0"/>
              <a:t>їх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елементів</a:t>
            </a:r>
            <a:r>
              <a:rPr lang="ru-RU" sz="4000" dirty="0" smtClean="0"/>
              <a:t>, </a:t>
            </a:r>
            <a:r>
              <a:rPr lang="ru-RU" sz="4000" dirty="0" err="1" smtClean="0"/>
              <a:t>розрізняють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наступні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види</a:t>
            </a:r>
            <a:r>
              <a:rPr lang="ru-RU" sz="4000" dirty="0" smtClean="0"/>
              <a:t> норм: норма </a:t>
            </a:r>
            <a:r>
              <a:rPr lang="ru-RU" sz="4000" dirty="0" err="1" smtClean="0"/>
              <a:t>чисельності</a:t>
            </a:r>
            <a:r>
              <a:rPr lang="ru-RU" sz="4000" dirty="0" smtClean="0"/>
              <a:t>, </a:t>
            </a:r>
            <a:r>
              <a:rPr lang="ru-RU" sz="4000" dirty="0" err="1" smtClean="0"/>
              <a:t>норма</a:t>
            </a:r>
            <a:r>
              <a:rPr lang="ru-RU" sz="4000" dirty="0" smtClean="0"/>
              <a:t> часу, норма </a:t>
            </a:r>
            <a:r>
              <a:rPr lang="ru-RU" sz="4000" dirty="0" err="1" smtClean="0"/>
              <a:t>виробітку</a:t>
            </a:r>
            <a:r>
              <a:rPr lang="ru-RU" sz="4000" dirty="0" smtClean="0"/>
              <a:t>, </a:t>
            </a:r>
            <a:r>
              <a:rPr lang="ru-RU" sz="4000" dirty="0" err="1" smtClean="0"/>
              <a:t>нормовані</a:t>
            </a:r>
            <a:r>
              <a:rPr lang="ru-RU" sz="4000" dirty="0" smtClean="0"/>
              <a:t> </a:t>
            </a:r>
            <a:r>
              <a:rPr lang="ru-RU" sz="4000" dirty="0" err="1" smtClean="0"/>
              <a:t>завдання</a:t>
            </a:r>
            <a:r>
              <a:rPr lang="ru-RU" sz="4000" dirty="0" smtClean="0"/>
              <a:t>.</a:t>
            </a:r>
          </a:p>
          <a:p>
            <a:pPr marL="742950" indent="-742950" algn="just">
              <a:buNone/>
            </a:pPr>
            <a:r>
              <a:rPr lang="ru-RU" sz="4000" dirty="0" err="1" smtClean="0"/>
              <a:t>Нормування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 </a:t>
            </a:r>
            <a:r>
              <a:rPr lang="ru-RU" sz="4000" dirty="0" err="1" smtClean="0"/>
              <a:t>необхідно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правильної</a:t>
            </a:r>
            <a:r>
              <a:rPr lang="ru-RU" sz="4000" dirty="0" smtClean="0"/>
              <a:t> і </a:t>
            </a:r>
            <a:r>
              <a:rPr lang="ru-RU" sz="4000" dirty="0" err="1" smtClean="0"/>
              <a:t>раціональної</a:t>
            </a:r>
            <a:r>
              <a:rPr lang="ru-RU" sz="4000" dirty="0" smtClean="0"/>
              <a:t> </a:t>
            </a:r>
            <a:r>
              <a:rPr lang="ru-RU" sz="4000" dirty="0" err="1" smtClean="0"/>
              <a:t>організації</a:t>
            </a:r>
            <a:r>
              <a:rPr lang="ru-RU" sz="4000" dirty="0" smtClean="0"/>
              <a:t> оплати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, мета </a:t>
            </a:r>
            <a:r>
              <a:rPr lang="ru-RU" sz="4000" dirty="0" err="1" smtClean="0"/>
              <a:t>якої</a:t>
            </a:r>
            <a:r>
              <a:rPr lang="ru-RU" sz="4000" dirty="0" smtClean="0"/>
              <a:t> - </a:t>
            </a:r>
            <a:r>
              <a:rPr lang="ru-RU" sz="4000" dirty="0" err="1" smtClean="0"/>
              <a:t>забезпечення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відповідності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між</a:t>
            </a:r>
            <a:r>
              <a:rPr lang="ru-RU" sz="4000" dirty="0" smtClean="0"/>
              <a:t> </a:t>
            </a:r>
            <a:r>
              <a:rPr lang="ru-RU" sz="4000" dirty="0" err="1" smtClean="0"/>
              <a:t>її</a:t>
            </a:r>
            <a:r>
              <a:rPr lang="ru-RU" sz="4000" dirty="0" smtClean="0"/>
              <a:t> величиною і </a:t>
            </a:r>
            <a:r>
              <a:rPr lang="ru-RU" sz="4000" dirty="0" err="1" smtClean="0"/>
              <a:t>трудовим</a:t>
            </a:r>
            <a:r>
              <a:rPr lang="ru-RU" sz="4000" dirty="0" smtClean="0"/>
              <a:t> </a:t>
            </a:r>
            <a:r>
              <a:rPr lang="ru-RU" sz="4000" dirty="0" err="1" smtClean="0"/>
              <a:t>внеском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працівника</a:t>
            </a:r>
            <a:r>
              <a:rPr lang="ru-RU" sz="4000" dirty="0" smtClean="0"/>
              <a:t> в </a:t>
            </a:r>
            <a:r>
              <a:rPr lang="ru-RU" sz="4000" dirty="0" err="1" smtClean="0"/>
              <a:t>загальні</a:t>
            </a:r>
            <a:r>
              <a:rPr lang="ru-RU" sz="4000" dirty="0" smtClean="0"/>
              <a:t> </a:t>
            </a:r>
            <a:r>
              <a:rPr lang="ru-RU" sz="4000" dirty="0" err="1" smtClean="0"/>
              <a:t>результати</a:t>
            </a:r>
            <a:r>
              <a:rPr lang="ru-RU" sz="4000" dirty="0" smtClean="0"/>
              <a:t> </a:t>
            </a:r>
            <a:r>
              <a:rPr lang="ru-RU" sz="4000" dirty="0" err="1" smtClean="0"/>
              <a:t>господарської</a:t>
            </a:r>
            <a:r>
              <a:rPr lang="ru-RU" sz="4000" dirty="0" smtClean="0"/>
              <a:t> </a:t>
            </a:r>
            <a:r>
              <a:rPr lang="ru-RU" sz="4000" dirty="0" err="1" smtClean="0"/>
              <a:t>діяльності</a:t>
            </a:r>
            <a:r>
              <a:rPr lang="ru-RU" sz="4000" dirty="0" smtClean="0"/>
              <a:t> підприємства, </a:t>
            </a:r>
            <a:r>
              <a:rPr lang="ru-RU" sz="4000" dirty="0" err="1" smtClean="0"/>
              <a:t>тобто</a:t>
            </a:r>
            <a:r>
              <a:rPr lang="ru-RU" sz="4000" dirty="0" smtClean="0"/>
              <a:t> </a:t>
            </a:r>
            <a:r>
              <a:rPr lang="ru-RU" sz="4000" dirty="0" err="1" smtClean="0"/>
              <a:t>встановлення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відповідності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між</a:t>
            </a:r>
            <a:r>
              <a:rPr lang="ru-RU" sz="4000" dirty="0" smtClean="0"/>
              <a:t> </a:t>
            </a:r>
            <a:r>
              <a:rPr lang="ru-RU" sz="4000" dirty="0" err="1" smtClean="0"/>
              <a:t>мірою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 і </a:t>
            </a:r>
            <a:r>
              <a:rPr lang="ru-RU" sz="4000" dirty="0" err="1" smtClean="0"/>
              <a:t>мірою</a:t>
            </a:r>
            <a:r>
              <a:rPr lang="ru-RU" sz="4000" dirty="0" smtClean="0"/>
              <a:t> </a:t>
            </a:r>
            <a:r>
              <a:rPr lang="ru-RU" sz="4000" dirty="0" err="1" smtClean="0"/>
              <a:t>споживання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 </a:t>
            </a:r>
            <a:br>
              <a:rPr lang="ru-RU" b="1" dirty="0" smtClean="0"/>
            </a:br>
            <a:r>
              <a:rPr lang="ru-RU" b="1" dirty="0" err="1" smtClean="0"/>
              <a:t>тарифна</a:t>
            </a:r>
            <a:r>
              <a:rPr lang="ru-RU" b="1" dirty="0" smtClean="0"/>
              <a:t> система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algn="ctr" fontAlgn="t">
              <a:buNone/>
            </a:pPr>
            <a:r>
              <a:rPr lang="ru-RU" sz="4000" dirty="0" err="1" smtClean="0"/>
              <a:t>розуміється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сукупність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економічних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методів</a:t>
            </a:r>
            <a:r>
              <a:rPr lang="ru-RU" sz="4000" dirty="0" smtClean="0"/>
              <a:t> та </a:t>
            </a:r>
            <a:r>
              <a:rPr lang="ru-RU" sz="4000" dirty="0" err="1" smtClean="0"/>
              <a:t>інструментів</a:t>
            </a:r>
            <a:r>
              <a:rPr lang="ru-RU" sz="4000" dirty="0" smtClean="0"/>
              <a:t>, на </a:t>
            </a:r>
            <a:r>
              <a:rPr lang="ru-RU" sz="4000" dirty="0" err="1" smtClean="0"/>
              <a:t>основі</a:t>
            </a:r>
            <a:r>
              <a:rPr lang="ru-RU" sz="4000" dirty="0" smtClean="0"/>
              <a:t> </a:t>
            </a:r>
            <a:r>
              <a:rPr lang="ru-RU" sz="4000" dirty="0" err="1" smtClean="0"/>
              <a:t>яких</a:t>
            </a:r>
            <a:r>
              <a:rPr lang="ru-RU" sz="4000" dirty="0" smtClean="0"/>
              <a:t> </a:t>
            </a:r>
            <a:r>
              <a:rPr lang="ru-RU" sz="4000" dirty="0" err="1" smtClean="0"/>
              <a:t>диференцію</a:t>
            </a:r>
            <a:r>
              <a:rPr lang="uk-UA" sz="4000" dirty="0" smtClean="0"/>
              <a:t>є</a:t>
            </a:r>
            <a:r>
              <a:rPr lang="ru-RU" sz="4000" dirty="0" err="1" smtClean="0"/>
              <a:t>ться</a:t>
            </a:r>
            <a:r>
              <a:rPr lang="ru-RU" sz="4000" dirty="0" smtClean="0"/>
              <a:t> зарплата по </a:t>
            </a:r>
            <a:r>
              <a:rPr lang="ru-RU" sz="4000" dirty="0" err="1" smtClean="0"/>
              <a:t>галузях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видам </a:t>
            </a:r>
            <a:r>
              <a:rPr lang="ru-RU" sz="4000" dirty="0" err="1" smtClean="0"/>
              <a:t>діяльності</a:t>
            </a:r>
            <a:r>
              <a:rPr lang="ru-RU" sz="4000" dirty="0" smtClean="0"/>
              <a:t> в </a:t>
            </a:r>
            <a:r>
              <a:rPr lang="ru-RU" sz="4000" dirty="0" err="1" smtClean="0"/>
              <a:t>залежності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характеру, </a:t>
            </a:r>
            <a:r>
              <a:rPr lang="ru-RU" sz="4000" dirty="0" err="1" smtClean="0"/>
              <a:t>якості</a:t>
            </a:r>
            <a:r>
              <a:rPr lang="ru-RU" sz="4000" dirty="0" smtClean="0"/>
              <a:t>, </a:t>
            </a:r>
            <a:r>
              <a:rPr lang="ru-RU" sz="4000" dirty="0" err="1" smtClean="0"/>
              <a:t>складності</a:t>
            </a:r>
            <a:r>
              <a:rPr lang="ru-RU" sz="4000" dirty="0" smtClean="0"/>
              <a:t>, умов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, </a:t>
            </a:r>
            <a:r>
              <a:rPr lang="ru-RU" sz="4000" dirty="0" err="1" smtClean="0"/>
              <a:t>природно-кліматичних</a:t>
            </a:r>
            <a:r>
              <a:rPr lang="ru-RU" sz="4000" dirty="0" smtClean="0"/>
              <a:t> та </a:t>
            </a:r>
            <a:r>
              <a:rPr lang="ru-RU" sz="4000" dirty="0" err="1" smtClean="0"/>
              <a:t>інших</a:t>
            </a:r>
            <a:r>
              <a:rPr lang="ru-RU" sz="4000" dirty="0" smtClean="0"/>
              <a:t> </a:t>
            </a:r>
            <a:r>
              <a:rPr lang="ru-RU" sz="4000" dirty="0" err="1" smtClean="0"/>
              <a:t>особливостей</a:t>
            </a:r>
            <a:r>
              <a:rPr lang="ru-RU" sz="4000" dirty="0" smtClean="0"/>
              <a:t>.</a:t>
            </a:r>
          </a:p>
          <a:p>
            <a:pPr fontAlgn="t">
              <a:buNone/>
            </a:pPr>
            <a:endParaRPr lang="ru-RU" sz="4000" dirty="0" smtClean="0"/>
          </a:p>
          <a:p>
            <a:pPr fontAlgn="t">
              <a:buNone/>
            </a:pPr>
            <a:r>
              <a:rPr lang="ru-RU" sz="4000" dirty="0" err="1" smtClean="0"/>
              <a:t>Тарифна</a:t>
            </a:r>
            <a:r>
              <a:rPr lang="ru-RU" sz="4000" dirty="0" smtClean="0"/>
              <a:t> система </a:t>
            </a:r>
            <a:r>
              <a:rPr lang="ru-RU" sz="4000" dirty="0" err="1" smtClean="0"/>
              <a:t>включає</a:t>
            </a:r>
            <a:r>
              <a:rPr lang="ru-RU" sz="4000" dirty="0" smtClean="0"/>
              <a:t>:</a:t>
            </a:r>
            <a:br>
              <a:rPr lang="ru-RU" sz="4000" dirty="0" smtClean="0"/>
            </a:br>
            <a:r>
              <a:rPr lang="ru-RU" sz="4000" dirty="0" smtClean="0"/>
              <a:t>• </a:t>
            </a:r>
            <a:r>
              <a:rPr lang="ru-RU" sz="4000" dirty="0" err="1" smtClean="0"/>
              <a:t>тарифні</a:t>
            </a:r>
            <a:r>
              <a:rPr lang="ru-RU" sz="4000" dirty="0" smtClean="0"/>
              <a:t> </a:t>
            </a:r>
            <a:r>
              <a:rPr lang="ru-RU" sz="4000" dirty="0" err="1" smtClean="0"/>
              <a:t>сітки</a:t>
            </a:r>
            <a:r>
              <a:rPr lang="ru-RU" sz="4000" dirty="0" smtClean="0"/>
              <a:t>;</a:t>
            </a:r>
            <a:br>
              <a:rPr lang="ru-RU" sz="4000" dirty="0" smtClean="0"/>
            </a:br>
            <a:r>
              <a:rPr lang="ru-RU" sz="4000" dirty="0" smtClean="0"/>
              <a:t>• </a:t>
            </a:r>
            <a:r>
              <a:rPr lang="ru-RU" sz="4000" dirty="0" err="1" smtClean="0"/>
              <a:t>тарифні</a:t>
            </a:r>
            <a:r>
              <a:rPr lang="ru-RU" sz="4000" dirty="0" smtClean="0"/>
              <a:t> ставки;</a:t>
            </a:r>
            <a:br>
              <a:rPr lang="ru-RU" sz="4000" dirty="0" smtClean="0"/>
            </a:br>
            <a:r>
              <a:rPr lang="ru-RU" sz="4000" dirty="0" smtClean="0"/>
              <a:t>• </a:t>
            </a:r>
            <a:r>
              <a:rPr lang="ru-RU" sz="4000" dirty="0" err="1" smtClean="0"/>
              <a:t>схеми</a:t>
            </a:r>
            <a:r>
              <a:rPr lang="ru-RU" sz="4000" dirty="0" smtClean="0"/>
              <a:t> </a:t>
            </a:r>
            <a:r>
              <a:rPr lang="ru-RU" sz="4000" dirty="0" err="1" smtClean="0"/>
              <a:t>посадових</a:t>
            </a:r>
            <a:r>
              <a:rPr lang="ru-RU" sz="4000" dirty="0" smtClean="0"/>
              <a:t> </a:t>
            </a:r>
            <a:r>
              <a:rPr lang="ru-RU" sz="4000" dirty="0" err="1" smtClean="0"/>
              <a:t>окладів</a:t>
            </a:r>
            <a:r>
              <a:rPr lang="ru-RU" sz="4000" dirty="0" smtClean="0"/>
              <a:t>;</a:t>
            </a:r>
            <a:br>
              <a:rPr lang="ru-RU" sz="4000" dirty="0" smtClean="0"/>
            </a:br>
            <a:r>
              <a:rPr lang="ru-RU" sz="4000" dirty="0" smtClean="0"/>
              <a:t>• </a:t>
            </a:r>
            <a:r>
              <a:rPr lang="ru-RU" sz="4000" dirty="0" err="1" smtClean="0"/>
              <a:t>тарифно-кваліфікаційні</a:t>
            </a:r>
            <a:r>
              <a:rPr lang="ru-RU" sz="4000" dirty="0" smtClean="0"/>
              <a:t> характеристики (</a:t>
            </a:r>
            <a:r>
              <a:rPr lang="ru-RU" sz="4000" dirty="0" err="1" smtClean="0"/>
              <a:t>довідники</a:t>
            </a:r>
            <a:r>
              <a:rPr lang="ru-RU" sz="4000" dirty="0" smtClean="0"/>
              <a:t>).</a:t>
            </a:r>
          </a:p>
          <a:p>
            <a:pPr marL="742950" indent="-742950" algn="ctr">
              <a:buNone/>
            </a:pP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 </a:t>
            </a:r>
            <a:br>
              <a:rPr lang="ru-RU" b="1" dirty="0" smtClean="0"/>
            </a:br>
            <a:r>
              <a:rPr lang="ru-RU" b="1" dirty="0" err="1" smtClean="0"/>
              <a:t>тарифна</a:t>
            </a:r>
            <a:r>
              <a:rPr lang="ru-RU" b="1" dirty="0" smtClean="0"/>
              <a:t> система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algn="just" fontAlgn="t">
              <a:buNone/>
            </a:pPr>
            <a:r>
              <a:rPr lang="ru-RU" sz="4000" b="1" i="1" dirty="0" err="1" smtClean="0"/>
              <a:t>Тарифна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сітка</a:t>
            </a:r>
            <a:r>
              <a:rPr lang="ru-RU" sz="4000" b="1" i="1" dirty="0" smtClean="0"/>
              <a:t> </a:t>
            </a:r>
            <a:r>
              <a:rPr lang="ru-RU" sz="4000" dirty="0" smtClean="0"/>
              <a:t>- </a:t>
            </a:r>
            <a:r>
              <a:rPr lang="ru-RU" sz="4000" dirty="0" err="1" smtClean="0"/>
              <a:t>перелік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розрядів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відповідних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коефіцієнтів</a:t>
            </a:r>
            <a:r>
              <a:rPr lang="ru-RU" sz="4000" dirty="0" smtClean="0"/>
              <a:t>. Вони </a:t>
            </a:r>
            <a:r>
              <a:rPr lang="ru-RU" sz="4000" dirty="0" err="1" smtClean="0"/>
              <a:t>дозволяють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диференціювати</a:t>
            </a:r>
            <a:r>
              <a:rPr lang="ru-RU" sz="4000" dirty="0" smtClean="0"/>
              <a:t> зарплату в </a:t>
            </a:r>
            <a:r>
              <a:rPr lang="ru-RU" sz="4000" dirty="0" err="1" smtClean="0"/>
              <a:t>залежності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категорій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працівників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виду </a:t>
            </a:r>
            <a:r>
              <a:rPr lang="ru-RU" sz="4000" dirty="0" err="1" smtClean="0"/>
              <a:t>виконуваних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робіт</a:t>
            </a:r>
            <a:r>
              <a:rPr lang="ru-RU" sz="4000" dirty="0" smtClean="0"/>
              <a:t>. </a:t>
            </a:r>
            <a:r>
              <a:rPr lang="ru-RU" sz="4000" dirty="0" err="1" smtClean="0"/>
              <a:t>Ставлення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тарифної</a:t>
            </a:r>
            <a:r>
              <a:rPr lang="ru-RU" sz="4000" dirty="0" smtClean="0"/>
              <a:t> ставки </a:t>
            </a:r>
            <a:r>
              <a:rPr lang="ru-RU" sz="4000" dirty="0" err="1" smtClean="0"/>
              <a:t>вищого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розряду</a:t>
            </a:r>
            <a:r>
              <a:rPr lang="ru-RU" sz="4000" dirty="0" smtClean="0"/>
              <a:t> до </a:t>
            </a:r>
            <a:r>
              <a:rPr lang="ru-RU" sz="4000" dirty="0" err="1" smtClean="0"/>
              <a:t>першого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називають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діапазоном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сітки</a:t>
            </a:r>
            <a:r>
              <a:rPr lang="ru-RU" sz="4000" dirty="0" smtClean="0"/>
              <a:t>. Перший </a:t>
            </a:r>
            <a:r>
              <a:rPr lang="ru-RU" sz="4000" dirty="0" err="1" smtClean="0"/>
              <a:t>розряд</a:t>
            </a:r>
            <a:r>
              <a:rPr lang="ru-RU" sz="4000" dirty="0" smtClean="0"/>
              <a:t> - </a:t>
            </a:r>
            <a:r>
              <a:rPr lang="ru-RU" sz="4000" dirty="0" err="1" smtClean="0"/>
              <a:t>некваліфіціронние</a:t>
            </a:r>
            <a:r>
              <a:rPr lang="ru-RU" sz="4000" dirty="0" smtClean="0"/>
              <a:t> </a:t>
            </a:r>
            <a:r>
              <a:rPr lang="ru-RU" sz="4000" dirty="0" err="1" smtClean="0"/>
              <a:t>робочі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 </a:t>
            </a:r>
            <a:br>
              <a:rPr lang="ru-RU" b="1" dirty="0" smtClean="0"/>
            </a:br>
            <a:r>
              <a:rPr lang="ru-RU" b="1" dirty="0" err="1" smtClean="0"/>
              <a:t>тарифна</a:t>
            </a:r>
            <a:r>
              <a:rPr lang="ru-RU" b="1" dirty="0" smtClean="0"/>
              <a:t> система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algn="just" fontAlgn="t">
              <a:buNone/>
            </a:pPr>
            <a:r>
              <a:rPr lang="ru-RU" sz="4000" b="1" i="1" dirty="0" err="1" smtClean="0"/>
              <a:t>Тарифна</a:t>
            </a:r>
            <a:r>
              <a:rPr lang="ru-RU" sz="4000" b="1" i="1" dirty="0" smtClean="0"/>
              <a:t> ставка</a:t>
            </a:r>
            <a:r>
              <a:rPr lang="ru-RU" sz="4000" dirty="0" smtClean="0"/>
              <a:t> </a:t>
            </a:r>
            <a:r>
              <a:rPr lang="ru-RU" sz="4000" b="1" i="1" dirty="0" smtClean="0"/>
              <a:t>(оклад) </a:t>
            </a:r>
            <a:r>
              <a:rPr lang="ru-RU" sz="4000" dirty="0" smtClean="0"/>
              <a:t>- </a:t>
            </a:r>
            <a:r>
              <a:rPr lang="ru-RU" sz="4000" dirty="0" err="1" smtClean="0"/>
              <a:t>встановлюється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підприємством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урахуванням</a:t>
            </a:r>
            <a:r>
              <a:rPr lang="ru-RU" sz="4000" dirty="0" smtClean="0"/>
              <a:t> державного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договірного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регулювання</a:t>
            </a:r>
            <a:r>
              <a:rPr lang="ru-RU" sz="4000" dirty="0" smtClean="0"/>
              <a:t>. Сума </a:t>
            </a:r>
            <a:r>
              <a:rPr lang="ru-RU" sz="4000" dirty="0" err="1" smtClean="0"/>
              <a:t>винагороди</a:t>
            </a:r>
            <a:r>
              <a:rPr lang="ru-RU" sz="4000" dirty="0" smtClean="0"/>
              <a:t> за </a:t>
            </a:r>
            <a:r>
              <a:rPr lang="ru-RU" sz="4000" dirty="0" err="1" smtClean="0"/>
              <a:t>виконувану</a:t>
            </a:r>
            <a:r>
              <a:rPr lang="ru-RU" sz="4000" dirty="0" smtClean="0"/>
              <a:t> роботу </a:t>
            </a:r>
            <a:r>
              <a:rPr lang="ru-RU" sz="4000" dirty="0" err="1" smtClean="0"/>
              <a:t>протягом</a:t>
            </a:r>
            <a:r>
              <a:rPr lang="ru-RU" sz="4000" dirty="0" smtClean="0"/>
              <a:t> року, дня, </a:t>
            </a:r>
            <a:r>
              <a:rPr lang="ru-RU" sz="4000" dirty="0" err="1" smtClean="0"/>
              <a:t>місяця</a:t>
            </a:r>
            <a:r>
              <a:rPr lang="ru-RU" sz="4000" dirty="0" smtClean="0"/>
              <a:t> в </a:t>
            </a:r>
            <a:r>
              <a:rPr lang="ru-RU" sz="4000" dirty="0" err="1" smtClean="0"/>
              <a:t>залежності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її</a:t>
            </a:r>
            <a:r>
              <a:rPr lang="ru-RU" sz="4000" dirty="0" smtClean="0"/>
              <a:t> </a:t>
            </a:r>
            <a:r>
              <a:rPr lang="ru-RU" sz="4000" dirty="0" err="1" smtClean="0"/>
              <a:t>складності</a:t>
            </a:r>
            <a:r>
              <a:rPr lang="ru-RU" sz="4000" dirty="0" smtClean="0"/>
              <a:t>, </a:t>
            </a:r>
            <a:r>
              <a:rPr lang="ru-RU" sz="4000" dirty="0" err="1" smtClean="0"/>
              <a:t>якості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виконання</a:t>
            </a:r>
            <a:r>
              <a:rPr lang="ru-RU" sz="4000" dirty="0" smtClean="0"/>
              <a:t>, </a:t>
            </a:r>
            <a:r>
              <a:rPr lang="ru-RU" sz="4000" dirty="0" err="1" smtClean="0"/>
              <a:t>системи</a:t>
            </a:r>
            <a:r>
              <a:rPr lang="ru-RU" sz="4000" dirty="0" smtClean="0"/>
              <a:t> оплати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 та умов </a:t>
            </a:r>
            <a:r>
              <a:rPr lang="ru-RU" sz="4000" dirty="0" err="1" smtClean="0"/>
              <a:t>роботи</a:t>
            </a:r>
            <a:r>
              <a:rPr lang="ru-RU" sz="4000" dirty="0" smtClean="0"/>
              <a:t> -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основна</a:t>
            </a:r>
            <a:r>
              <a:rPr lang="ru-RU" sz="4000" dirty="0" smtClean="0"/>
              <a:t> зарплата </a:t>
            </a:r>
            <a:r>
              <a:rPr lang="ru-RU" sz="4000" dirty="0" err="1" smtClean="0"/>
              <a:t>працівника</a:t>
            </a:r>
            <a:r>
              <a:rPr lang="ru-RU" sz="4000" dirty="0" smtClean="0"/>
              <a:t> </a:t>
            </a:r>
            <a:r>
              <a:rPr lang="ru-RU" sz="4000" dirty="0" err="1" smtClean="0"/>
              <a:t>певної</a:t>
            </a:r>
            <a:r>
              <a:rPr lang="ru-RU" sz="4000" dirty="0" smtClean="0"/>
              <a:t> </a:t>
            </a:r>
            <a:r>
              <a:rPr lang="ru-RU" sz="4000" dirty="0" err="1" smtClean="0"/>
              <a:t>кваліфікації</a:t>
            </a:r>
            <a:r>
              <a:rPr lang="ru-RU" sz="4000" dirty="0" smtClean="0"/>
              <a:t> в </a:t>
            </a:r>
            <a:r>
              <a:rPr lang="ru-RU" sz="4000" dirty="0" err="1" smtClean="0"/>
              <a:t>певних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умовах</a:t>
            </a:r>
            <a:r>
              <a:rPr lang="ru-RU" sz="40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 </a:t>
            </a:r>
            <a:br>
              <a:rPr lang="ru-RU" b="1" dirty="0" smtClean="0"/>
            </a:br>
            <a:r>
              <a:rPr lang="ru-RU" b="1" dirty="0" err="1" smtClean="0"/>
              <a:t>тарифна</a:t>
            </a:r>
            <a:r>
              <a:rPr lang="ru-RU" b="1" dirty="0" smtClean="0"/>
              <a:t> система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algn="just" fontAlgn="t">
              <a:buNone/>
            </a:pPr>
            <a:r>
              <a:rPr lang="ru-RU" sz="4000" dirty="0" smtClean="0"/>
              <a:t>Для </a:t>
            </a:r>
            <a:r>
              <a:rPr lang="ru-RU" sz="4000" dirty="0" err="1" smtClean="0"/>
              <a:t>керівних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працівників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фахівців</a:t>
            </a:r>
            <a:r>
              <a:rPr lang="ru-RU" sz="4000" dirty="0" smtClean="0"/>
              <a:t> </a:t>
            </a:r>
            <a:r>
              <a:rPr lang="ru-RU" sz="4000" dirty="0" err="1" smtClean="0"/>
              <a:t>замість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сітки</a:t>
            </a:r>
            <a:r>
              <a:rPr lang="ru-RU" sz="4000" dirty="0" smtClean="0"/>
              <a:t> </a:t>
            </a:r>
            <a:r>
              <a:rPr lang="ru-RU" sz="4000" dirty="0" err="1" smtClean="0"/>
              <a:t>застосовуються</a:t>
            </a:r>
            <a:r>
              <a:rPr lang="ru-RU" sz="4000" dirty="0" smtClean="0"/>
              <a:t> </a:t>
            </a:r>
            <a:r>
              <a:rPr lang="ru-RU" sz="4000" b="1" i="1" dirty="0" err="1" smtClean="0"/>
              <a:t>схеми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посадових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окладів</a:t>
            </a:r>
            <a:r>
              <a:rPr lang="ru-RU" sz="4000" dirty="0" smtClean="0"/>
              <a:t>, в </a:t>
            </a:r>
            <a:r>
              <a:rPr lang="ru-RU" sz="4000" dirty="0" err="1" smtClean="0"/>
              <a:t>яких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відображена</a:t>
            </a:r>
            <a:r>
              <a:rPr lang="ru-RU" sz="4000" dirty="0" smtClean="0"/>
              <a:t> </a:t>
            </a:r>
            <a:r>
              <a:rPr lang="ru-RU" sz="4000" dirty="0" err="1" smtClean="0"/>
              <a:t>диференціація</a:t>
            </a:r>
            <a:r>
              <a:rPr lang="ru-RU" sz="4000" dirty="0" smtClean="0"/>
              <a:t> </a:t>
            </a:r>
            <a:r>
              <a:rPr lang="ru-RU" sz="4000" dirty="0" err="1" smtClean="0"/>
              <a:t>окладів</a:t>
            </a:r>
            <a:r>
              <a:rPr lang="ru-RU" sz="4000" dirty="0" smtClean="0"/>
              <a:t> </a:t>
            </a:r>
            <a:r>
              <a:rPr lang="ru-RU" sz="4000" dirty="0" err="1" smtClean="0"/>
              <a:t>залежно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кваліфікації</a:t>
            </a:r>
            <a:r>
              <a:rPr lang="ru-RU" sz="4000" dirty="0" smtClean="0"/>
              <a:t> (</a:t>
            </a:r>
            <a:r>
              <a:rPr lang="ru-RU" sz="4000" dirty="0" err="1" smtClean="0"/>
              <a:t>головний</a:t>
            </a:r>
            <a:r>
              <a:rPr lang="ru-RU" sz="4000" dirty="0" smtClean="0"/>
              <a:t>, </a:t>
            </a:r>
            <a:r>
              <a:rPr lang="ru-RU" sz="4000" dirty="0" err="1" smtClean="0"/>
              <a:t>провідний</a:t>
            </a:r>
            <a:r>
              <a:rPr lang="ru-RU" sz="4000" dirty="0" smtClean="0"/>
              <a:t> </a:t>
            </a:r>
            <a:r>
              <a:rPr lang="ru-RU" sz="4000" dirty="0" err="1" smtClean="0"/>
              <a:t>спеціаліст</a:t>
            </a:r>
            <a:r>
              <a:rPr lang="ru-RU" sz="4000" dirty="0" smtClean="0"/>
              <a:t>, </a:t>
            </a:r>
            <a:r>
              <a:rPr lang="ru-RU" sz="4000" dirty="0" err="1" smtClean="0"/>
              <a:t>фахівці</a:t>
            </a:r>
            <a:r>
              <a:rPr lang="ru-RU" sz="4000" dirty="0" smtClean="0"/>
              <a:t> </a:t>
            </a:r>
            <a:r>
              <a:rPr lang="en-US" sz="4000" dirty="0" smtClean="0"/>
              <a:t>I-</a:t>
            </a:r>
            <a:r>
              <a:rPr lang="ru-RU" sz="4000" dirty="0" smtClean="0"/>
              <a:t>ой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en-US" sz="4000" dirty="0" smtClean="0"/>
              <a:t>II-</a:t>
            </a:r>
            <a:r>
              <a:rPr lang="ru-RU" sz="4000" dirty="0" smtClean="0"/>
              <a:t>ой </a:t>
            </a:r>
            <a:r>
              <a:rPr lang="ru-RU" sz="4000" dirty="0" err="1" smtClean="0"/>
              <a:t>категорій</a:t>
            </a:r>
            <a:r>
              <a:rPr lang="ru-RU" sz="4000" dirty="0" smtClean="0"/>
              <a:t>).</a:t>
            </a:r>
          </a:p>
          <a:p>
            <a:pPr algn="just" fontAlgn="t">
              <a:buNone/>
            </a:pPr>
            <a:endParaRPr lang="ru-RU" sz="4000" dirty="0" smtClean="0"/>
          </a:p>
          <a:p>
            <a:pPr algn="just" fontAlgn="t">
              <a:buNone/>
            </a:pPr>
            <a:r>
              <a:rPr lang="ru-RU" sz="4000" dirty="0" err="1" smtClean="0"/>
              <a:t>Тарифні</a:t>
            </a:r>
            <a:r>
              <a:rPr lang="ru-RU" sz="4000" dirty="0" smtClean="0"/>
              <a:t> </a:t>
            </a:r>
            <a:r>
              <a:rPr lang="ru-RU" sz="4000" dirty="0" err="1" smtClean="0"/>
              <a:t>сітки</a:t>
            </a:r>
            <a:r>
              <a:rPr lang="ru-RU" sz="4000" dirty="0" smtClean="0"/>
              <a:t> та </a:t>
            </a:r>
            <a:r>
              <a:rPr lang="ru-RU" sz="4000" dirty="0" err="1" smtClean="0"/>
              <a:t>схеми</a:t>
            </a:r>
            <a:r>
              <a:rPr lang="ru-RU" sz="4000" dirty="0" smtClean="0"/>
              <a:t> </a:t>
            </a:r>
            <a:r>
              <a:rPr lang="ru-RU" sz="4000" dirty="0" err="1" smtClean="0"/>
              <a:t>посадових</a:t>
            </a:r>
            <a:r>
              <a:rPr lang="ru-RU" sz="4000" dirty="0" smtClean="0"/>
              <a:t> </a:t>
            </a:r>
            <a:r>
              <a:rPr lang="ru-RU" sz="4000" dirty="0" err="1" smtClean="0"/>
              <a:t>окладів</a:t>
            </a:r>
            <a:r>
              <a:rPr lang="ru-RU" sz="4000" dirty="0" smtClean="0"/>
              <a:t> </a:t>
            </a:r>
            <a:r>
              <a:rPr lang="ru-RU" sz="4000" dirty="0" err="1" smtClean="0"/>
              <a:t>формуються</a:t>
            </a:r>
            <a:r>
              <a:rPr lang="ru-RU" sz="4000" dirty="0" smtClean="0"/>
              <a:t> на </a:t>
            </a:r>
            <a:r>
              <a:rPr lang="ru-RU" sz="4000" dirty="0" err="1" smtClean="0"/>
              <a:t>основі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тарифної</a:t>
            </a:r>
            <a:r>
              <a:rPr lang="ru-RU" sz="4000" dirty="0" smtClean="0"/>
              <a:t> ставки </a:t>
            </a:r>
            <a:r>
              <a:rPr lang="ru-RU" sz="4000" dirty="0" err="1" smtClean="0"/>
              <a:t>працівника</a:t>
            </a:r>
            <a:r>
              <a:rPr lang="ru-RU" sz="4000" dirty="0" smtClean="0"/>
              <a:t> </a:t>
            </a:r>
            <a:r>
              <a:rPr lang="en-US" sz="4000" dirty="0" smtClean="0"/>
              <a:t>I-</a:t>
            </a:r>
            <a:r>
              <a:rPr lang="ru-RU" sz="4000" dirty="0" smtClean="0"/>
              <a:t>го </a:t>
            </a:r>
            <a:r>
              <a:rPr lang="ru-RU" sz="4000" dirty="0" err="1" smtClean="0"/>
              <a:t>розряду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міжкваліфікаційних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співвідношень</a:t>
            </a:r>
            <a:r>
              <a:rPr lang="ru-RU" sz="4000" dirty="0" smtClean="0"/>
              <a:t>, </a:t>
            </a:r>
            <a:r>
              <a:rPr lang="ru-RU" sz="4000" dirty="0" err="1" smtClean="0"/>
              <a:t>розмірів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тарифних</a:t>
            </a:r>
            <a:r>
              <a:rPr lang="ru-RU" sz="4000" dirty="0" smtClean="0"/>
              <a:t> ставок.  </a:t>
            </a:r>
            <a:br>
              <a:rPr lang="ru-RU" sz="4000" dirty="0" smtClean="0"/>
            </a:br>
            <a:endParaRPr lang="ru-RU" sz="4000" dirty="0" smtClean="0"/>
          </a:p>
          <a:p>
            <a:pPr marL="742950" indent="-742950" algn="ctr">
              <a:buNone/>
            </a:pP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 </a:t>
            </a:r>
            <a:br>
              <a:rPr lang="ru-RU" b="1" dirty="0" smtClean="0"/>
            </a:br>
            <a:r>
              <a:rPr lang="ru-RU" b="1" dirty="0" err="1" smtClean="0"/>
              <a:t>тарифна</a:t>
            </a:r>
            <a:r>
              <a:rPr lang="ru-RU" b="1" dirty="0" smtClean="0"/>
              <a:t> система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algn="ctr" fontAlgn="t">
              <a:buNone/>
            </a:pPr>
            <a:r>
              <a:rPr lang="ru-RU" sz="4000" b="1" i="1" dirty="0" err="1" smtClean="0"/>
              <a:t>Тарифно-кваліфікаційні</a:t>
            </a:r>
            <a:r>
              <a:rPr lang="ru-RU" sz="4000" b="1" i="1" dirty="0" smtClean="0"/>
              <a:t> характеристики (</a:t>
            </a:r>
            <a:r>
              <a:rPr lang="ru-RU" sz="4000" b="1" i="1" dirty="0" err="1" smtClean="0"/>
              <a:t>д</a:t>
            </a:r>
            <a:r>
              <a:rPr lang="uk-UA" sz="4000" b="1" i="1" dirty="0" err="1" smtClean="0"/>
              <a:t>овідники</a:t>
            </a:r>
            <a:r>
              <a:rPr lang="uk-UA" sz="4000" b="1" i="1" dirty="0" smtClean="0"/>
              <a:t>)</a:t>
            </a:r>
            <a:r>
              <a:rPr lang="ru-RU" sz="4000" b="1" i="1" dirty="0" smtClean="0"/>
              <a:t> </a:t>
            </a:r>
            <a:r>
              <a:rPr lang="ru-RU" sz="4000" dirty="0" err="1" smtClean="0"/>
              <a:t>видаються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централізовано</a:t>
            </a:r>
            <a:r>
              <a:rPr lang="ru-RU" sz="4000" dirty="0" smtClean="0"/>
              <a:t>. Вони </a:t>
            </a:r>
            <a:r>
              <a:rPr lang="ru-RU" sz="4000" dirty="0" err="1" smtClean="0"/>
              <a:t>є</a:t>
            </a:r>
            <a:r>
              <a:rPr lang="ru-RU" sz="4000" dirty="0" smtClean="0"/>
              <a:t> </a:t>
            </a:r>
            <a:r>
              <a:rPr lang="ru-RU" sz="4000" dirty="0" err="1" smtClean="0"/>
              <a:t>нормативними</a:t>
            </a:r>
            <a:r>
              <a:rPr lang="ru-RU" sz="4000" dirty="0" smtClean="0"/>
              <a:t> документами, </a:t>
            </a:r>
            <a:r>
              <a:rPr lang="ru-RU" sz="4000" dirty="0" err="1" smtClean="0"/>
              <a:t>дозволяють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визначити</a:t>
            </a:r>
            <a:r>
              <a:rPr lang="ru-RU" sz="4000" dirty="0" smtClean="0"/>
              <a:t> </a:t>
            </a:r>
            <a:r>
              <a:rPr lang="ru-RU" sz="4000" dirty="0" err="1" smtClean="0"/>
              <a:t>кваліфікаційні</a:t>
            </a:r>
            <a:r>
              <a:rPr lang="ru-RU" sz="4000" dirty="0" smtClean="0"/>
              <a:t> та </a:t>
            </a:r>
            <a:r>
              <a:rPr lang="ru-RU" sz="4000" dirty="0" err="1" smtClean="0"/>
              <a:t>тарифні</a:t>
            </a:r>
            <a:r>
              <a:rPr lang="ru-RU" sz="4000" dirty="0" smtClean="0"/>
              <a:t> </a:t>
            </a:r>
            <a:r>
              <a:rPr lang="ru-RU" sz="4000" dirty="0" err="1" smtClean="0"/>
              <a:t>групи</a:t>
            </a:r>
            <a:r>
              <a:rPr lang="ru-RU" sz="4000" dirty="0" smtClean="0"/>
              <a:t>, до </a:t>
            </a:r>
            <a:r>
              <a:rPr lang="ru-RU" sz="4000" dirty="0" err="1" smtClean="0"/>
              <a:t>яких</a:t>
            </a:r>
            <a:r>
              <a:rPr lang="ru-RU" sz="4000" dirty="0" smtClean="0"/>
              <a:t> повинен бути </a:t>
            </a:r>
            <a:r>
              <a:rPr lang="ru-RU" sz="4000" dirty="0" err="1" smtClean="0"/>
              <a:t>віднесений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працівник</a:t>
            </a:r>
            <a:r>
              <a:rPr lang="ru-RU" sz="4000" dirty="0" smtClean="0"/>
              <a:t> (робота). </a:t>
            </a:r>
          </a:p>
          <a:p>
            <a:pPr algn="ctr" fontAlgn="t">
              <a:buNone/>
            </a:pPr>
            <a:r>
              <a:rPr lang="ru-RU" sz="4000" dirty="0" smtClean="0"/>
              <a:t>У </a:t>
            </a:r>
            <a:r>
              <a:rPr lang="ru-RU" sz="4000" dirty="0" err="1" smtClean="0"/>
              <a:t>тарифно-кваліфікаційних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довідниках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викладені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вимоги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кожної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професії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розряду</a:t>
            </a:r>
            <a:r>
              <a:rPr lang="ru-RU" sz="4000" dirty="0" smtClean="0"/>
              <a:t>, </a:t>
            </a:r>
            <a:r>
              <a:rPr lang="ru-RU" sz="4000" dirty="0" err="1" smtClean="0"/>
              <a:t>вказана</a:t>
            </a:r>
            <a:r>
              <a:rPr lang="ru-RU" sz="4000" dirty="0" smtClean="0"/>
              <a:t> </a:t>
            </a:r>
            <a:r>
              <a:rPr lang="ru-RU" sz="4000" dirty="0" err="1" smtClean="0"/>
              <a:t>складність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роботи</a:t>
            </a:r>
            <a:r>
              <a:rPr lang="ru-RU" sz="4000" dirty="0" smtClean="0"/>
              <a:t>, </a:t>
            </a:r>
            <a:r>
              <a:rPr lang="ru-RU" sz="4000" dirty="0" err="1" smtClean="0"/>
              <a:t>ступінь</a:t>
            </a:r>
            <a:r>
              <a:rPr lang="ru-RU" sz="4000" dirty="0" smtClean="0"/>
              <a:t> </a:t>
            </a:r>
            <a:r>
              <a:rPr lang="ru-RU" sz="4000" dirty="0" err="1" smtClean="0"/>
              <a:t>самостійності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працівників</a:t>
            </a:r>
            <a:r>
              <a:rPr lang="ru-RU" sz="4000" dirty="0" smtClean="0"/>
              <a:t>, </a:t>
            </a:r>
            <a:r>
              <a:rPr lang="ru-RU" sz="4000" dirty="0" err="1" smtClean="0"/>
              <a:t>основні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вимоги</a:t>
            </a:r>
            <a:r>
              <a:rPr lang="ru-RU" sz="4000" dirty="0" smtClean="0"/>
              <a:t> до </a:t>
            </a:r>
            <a:r>
              <a:rPr lang="ru-RU" sz="4000" dirty="0" err="1" smtClean="0"/>
              <a:t>кваліфікації</a:t>
            </a:r>
            <a:r>
              <a:rPr lang="ru-RU" sz="4000" dirty="0" smtClean="0"/>
              <a:t>, </a:t>
            </a:r>
            <a:r>
              <a:rPr lang="ru-RU" sz="4000" dirty="0" err="1" smtClean="0"/>
              <a:t>рівень</a:t>
            </a:r>
            <a:r>
              <a:rPr lang="ru-RU" sz="4000" dirty="0" smtClean="0"/>
              <a:t> </a:t>
            </a:r>
            <a:r>
              <a:rPr lang="ru-RU" sz="4000" dirty="0" err="1" smtClean="0"/>
              <a:t>теоретичних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практичних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знань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навичок</a:t>
            </a:r>
            <a:endParaRPr lang="ru-RU" sz="4000" dirty="0" smtClean="0"/>
          </a:p>
          <a:p>
            <a:pPr marL="742950" indent="-742950" algn="ctr">
              <a:buNone/>
            </a:pP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важелі</a:t>
            </a:r>
            <a:r>
              <a:rPr lang="ru-RU" b="1" dirty="0" smtClean="0"/>
              <a:t> державного </a:t>
            </a:r>
            <a:r>
              <a:rPr lang="ru-RU" b="1" dirty="0" err="1" smtClean="0"/>
              <a:t>регулювання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742950" indent="-742950" fontAlgn="t">
              <a:buAutoNum type="arabicParenR"/>
            </a:pPr>
            <a:r>
              <a:rPr lang="ru-RU" sz="3600" dirty="0" err="1" smtClean="0"/>
              <a:t>мінімальна</a:t>
            </a:r>
            <a:r>
              <a:rPr lang="ru-RU" sz="3600" dirty="0" smtClean="0"/>
              <a:t> зарплата;</a:t>
            </a:r>
          </a:p>
          <a:p>
            <a:pPr marL="742950" indent="-742950" fontAlgn="t">
              <a:buAutoNum type="arabicParenR"/>
            </a:pPr>
            <a:r>
              <a:rPr lang="ru-RU" sz="3600" dirty="0" err="1" smtClean="0"/>
              <a:t>індексація</a:t>
            </a:r>
            <a:r>
              <a:rPr lang="ru-RU" sz="3600" dirty="0" smtClean="0"/>
              <a:t> </a:t>
            </a:r>
            <a:r>
              <a:rPr lang="ru-RU" sz="3600" dirty="0" err="1" smtClean="0"/>
              <a:t>заробітної</a:t>
            </a:r>
            <a:r>
              <a:rPr lang="ru-RU" sz="3600" dirty="0" smtClean="0"/>
              <a:t> плати;</a:t>
            </a:r>
          </a:p>
          <a:p>
            <a:pPr marL="742950" indent="-742950" fontAlgn="t">
              <a:buAutoNum type="arabicParenR"/>
            </a:pPr>
            <a:r>
              <a:rPr lang="ru-RU" sz="3600" dirty="0" err="1" smtClean="0"/>
              <a:t>коефіцієнт</a:t>
            </a:r>
            <a:r>
              <a:rPr lang="ru-RU" sz="3600" dirty="0" smtClean="0"/>
              <a:t> </a:t>
            </a:r>
            <a:r>
              <a:rPr lang="ru-RU" sz="3600" dirty="0" err="1" smtClean="0"/>
              <a:t>диференціації</a:t>
            </a:r>
            <a:r>
              <a:rPr lang="ru-RU" sz="3600" dirty="0" smtClean="0"/>
              <a:t> </a:t>
            </a:r>
            <a:r>
              <a:rPr lang="ru-RU" sz="3600" dirty="0" err="1" smtClean="0"/>
              <a:t>зарплати</a:t>
            </a:r>
            <a:r>
              <a:rPr lang="ru-RU" sz="3600" dirty="0" smtClean="0"/>
              <a:t> </a:t>
            </a:r>
            <a:r>
              <a:rPr lang="ru-RU" sz="3600" dirty="0" err="1" smtClean="0"/>
              <a:t>різних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галузей</a:t>
            </a:r>
            <a:r>
              <a:rPr lang="ru-RU" sz="3600" dirty="0" smtClean="0"/>
              <a:t> </a:t>
            </a:r>
            <a:r>
              <a:rPr lang="ru-RU" sz="3600" dirty="0" err="1" smtClean="0"/>
              <a:t>діяльності</a:t>
            </a:r>
            <a:r>
              <a:rPr lang="ru-RU" sz="3600" dirty="0" smtClean="0"/>
              <a:t> (</a:t>
            </a:r>
            <a:r>
              <a:rPr lang="ru-RU" sz="3600" dirty="0" err="1" smtClean="0"/>
              <a:t>встановлення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міжгалузевих</a:t>
            </a:r>
            <a:r>
              <a:rPr lang="ru-RU" sz="3600" dirty="0" smtClean="0"/>
              <a:t> </a:t>
            </a:r>
            <a:r>
              <a:rPr lang="ru-RU" sz="3600" dirty="0" err="1" smtClean="0"/>
              <a:t>співвідношень</a:t>
            </a:r>
            <a:r>
              <a:rPr lang="ru-RU" sz="3600" dirty="0" smtClean="0"/>
              <a:t> в </a:t>
            </a:r>
            <a:r>
              <a:rPr lang="ru-RU" sz="3600" dirty="0" err="1" smtClean="0"/>
              <a:t>оплаті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</a:t>
            </a:r>
            <a:r>
              <a:rPr lang="ru-RU" sz="3600" dirty="0" smtClean="0"/>
              <a:t>);</a:t>
            </a:r>
          </a:p>
          <a:p>
            <a:pPr marL="742950" indent="-742950" fontAlgn="t">
              <a:buAutoNum type="arabicParenR"/>
            </a:pPr>
            <a:r>
              <a:rPr lang="ru-RU" sz="3600" dirty="0" err="1" smtClean="0"/>
              <a:t>державні</a:t>
            </a:r>
            <a:r>
              <a:rPr lang="ru-RU" sz="3600" dirty="0" smtClean="0"/>
              <a:t> </a:t>
            </a:r>
            <a:r>
              <a:rPr lang="ru-RU" sz="3600" dirty="0" err="1" smtClean="0"/>
              <a:t>норми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гарантії</a:t>
            </a:r>
            <a:r>
              <a:rPr lang="ru-RU" sz="3600" dirty="0" smtClean="0"/>
              <a:t> в </a:t>
            </a:r>
            <a:r>
              <a:rPr lang="ru-RU" sz="3600" dirty="0" err="1" smtClean="0"/>
              <a:t>оплаті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</a:t>
            </a:r>
            <a:r>
              <a:rPr lang="ru-RU" sz="3600" dirty="0" smtClean="0"/>
              <a:t> (оплата </a:t>
            </a:r>
            <a:r>
              <a:rPr lang="ru-RU" sz="3600" dirty="0" err="1" smtClean="0"/>
              <a:t>надурочних</a:t>
            </a:r>
            <a:r>
              <a:rPr lang="ru-RU" sz="3600" dirty="0" smtClean="0"/>
              <a:t>, </a:t>
            </a:r>
            <a:r>
              <a:rPr lang="ru-RU" sz="3600" dirty="0" err="1" smtClean="0"/>
              <a:t>святкових</a:t>
            </a:r>
            <a:r>
              <a:rPr lang="ru-RU" sz="3600" dirty="0" smtClean="0"/>
              <a:t>, </a:t>
            </a:r>
            <a:r>
              <a:rPr lang="ru-RU" sz="3600" dirty="0" err="1" smtClean="0"/>
              <a:t>нічних</a:t>
            </a:r>
            <a:r>
              <a:rPr lang="ru-RU" sz="3600" dirty="0" smtClean="0"/>
              <a:t>, </a:t>
            </a:r>
            <a:r>
              <a:rPr lang="ru-RU" sz="3600" dirty="0" err="1" smtClean="0"/>
              <a:t>вимушеного</a:t>
            </a:r>
            <a:r>
              <a:rPr lang="ru-RU" sz="3600" dirty="0" smtClean="0"/>
              <a:t> простою, </a:t>
            </a:r>
            <a:r>
              <a:rPr lang="ru-RU" sz="3600" dirty="0" err="1" smtClean="0"/>
              <a:t>гарантія</a:t>
            </a:r>
            <a:r>
              <a:rPr lang="ru-RU" sz="3600" dirty="0" smtClean="0"/>
              <a:t> оплати </a:t>
            </a:r>
            <a:r>
              <a:rPr lang="ru-RU" sz="3600" dirty="0" err="1" smtClean="0"/>
              <a:t>праці</a:t>
            </a:r>
            <a:r>
              <a:rPr lang="ru-RU" sz="3600" dirty="0" smtClean="0"/>
              <a:t> </a:t>
            </a:r>
            <a:r>
              <a:rPr lang="ru-RU" sz="3600" dirty="0" err="1" smtClean="0"/>
              <a:t>неповнолітніх</a:t>
            </a:r>
            <a:r>
              <a:rPr lang="ru-RU" sz="3600" dirty="0" smtClean="0"/>
              <a:t>, оплата </a:t>
            </a:r>
            <a:r>
              <a:rPr lang="ru-RU" sz="3600" dirty="0" err="1" smtClean="0"/>
              <a:t>щорічних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відпусток</a:t>
            </a:r>
            <a:r>
              <a:rPr lang="ru-RU" sz="3600" dirty="0" smtClean="0"/>
              <a:t>, </a:t>
            </a:r>
            <a:r>
              <a:rPr lang="ru-RU" sz="3600" dirty="0" err="1" smtClean="0"/>
              <a:t>переведення</a:t>
            </a:r>
            <a:r>
              <a:rPr lang="ru-RU" sz="3600" dirty="0" smtClean="0"/>
              <a:t> на </a:t>
            </a:r>
            <a:r>
              <a:rPr lang="ru-RU" sz="3600" dirty="0" err="1" smtClean="0"/>
              <a:t>більш</a:t>
            </a:r>
            <a:r>
              <a:rPr lang="ru-RU" sz="3600" dirty="0" smtClean="0"/>
              <a:t> </a:t>
            </a:r>
            <a:r>
              <a:rPr lang="ru-RU" sz="3600" dirty="0" err="1" smtClean="0"/>
              <a:t>легку</a:t>
            </a:r>
            <a:r>
              <a:rPr lang="ru-RU" sz="3600" dirty="0" smtClean="0"/>
              <a:t> роботу);</a:t>
            </a:r>
          </a:p>
          <a:p>
            <a:pPr marL="742950" indent="-742950" fontAlgn="t">
              <a:buAutoNum type="arabicParenR"/>
            </a:pPr>
            <a:r>
              <a:rPr lang="ru-RU" sz="3600" dirty="0" err="1" smtClean="0"/>
              <a:t>встановлення</a:t>
            </a:r>
            <a:r>
              <a:rPr lang="ru-RU" sz="3600" dirty="0" smtClean="0"/>
              <a:t> умов </a:t>
            </a:r>
            <a:r>
              <a:rPr lang="ru-RU" sz="3600" dirty="0" err="1" smtClean="0"/>
              <a:t>визначення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частини</a:t>
            </a:r>
            <a:r>
              <a:rPr lang="ru-RU" sz="3600" dirty="0" smtClean="0"/>
              <a:t> доходу,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направляється</a:t>
            </a:r>
            <a:r>
              <a:rPr lang="ru-RU" sz="3600" dirty="0" smtClean="0"/>
              <a:t> на оплату </a:t>
            </a:r>
            <a:r>
              <a:rPr lang="ru-RU" sz="3600" dirty="0" err="1" smtClean="0"/>
              <a:t>праці</a:t>
            </a:r>
            <a:r>
              <a:rPr lang="ru-RU" sz="3600" dirty="0" smtClean="0"/>
              <a:t>;</a:t>
            </a:r>
          </a:p>
          <a:p>
            <a:pPr marL="742950" indent="-742950" fontAlgn="t">
              <a:buAutoNum type="arabicParenR"/>
            </a:pPr>
            <a:r>
              <a:rPr lang="ru-RU" sz="3600" dirty="0" err="1" smtClean="0"/>
              <a:t>формування</a:t>
            </a:r>
            <a:r>
              <a:rPr lang="ru-RU" sz="3600" dirty="0" smtClean="0"/>
              <a:t> порядку </a:t>
            </a:r>
            <a:r>
              <a:rPr lang="ru-RU" sz="3600" dirty="0" err="1" smtClean="0"/>
              <a:t>оподаткування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підприємств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доходів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працівників</a:t>
            </a:r>
            <a:r>
              <a:rPr lang="ru-RU" sz="3600" dirty="0" smtClean="0"/>
              <a:t>.</a:t>
            </a:r>
          </a:p>
          <a:p>
            <a:pPr marL="742950" indent="-742950" algn="ctr">
              <a:buNone/>
            </a:pP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Мінімальна</a:t>
            </a:r>
            <a:r>
              <a:rPr lang="ru-RU" b="1" dirty="0" smtClean="0"/>
              <a:t> </a:t>
            </a:r>
            <a:r>
              <a:rPr lang="ru-RU" b="1" dirty="0" err="1" smtClean="0"/>
              <a:t>заробітна</a:t>
            </a:r>
            <a:r>
              <a:rPr lang="ru-RU" b="1" dirty="0" smtClean="0"/>
              <a:t> плата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>
            <a:noAutofit/>
          </a:bodyPr>
          <a:lstStyle/>
          <a:p>
            <a:r>
              <a:rPr lang="ru-RU" dirty="0" smtClean="0"/>
              <a:t> </a:t>
            </a:r>
            <a:r>
              <a:rPr lang="ru-RU" sz="3400" dirty="0" err="1" smtClean="0"/>
              <a:t>законодавчо</a:t>
            </a:r>
            <a:r>
              <a:rPr lang="ru-RU" sz="3400" dirty="0" smtClean="0"/>
              <a:t> </a:t>
            </a:r>
            <a:r>
              <a:rPr lang="ru-RU" sz="3400" dirty="0" err="1" smtClean="0"/>
              <a:t>встановлений</a:t>
            </a:r>
            <a:r>
              <a:rPr lang="ru-RU" sz="3400" dirty="0" smtClean="0"/>
              <a:t> </a:t>
            </a:r>
            <a:r>
              <a:rPr lang="ru-RU" sz="3400" dirty="0" err="1" smtClean="0"/>
              <a:t>розмір</a:t>
            </a:r>
            <a:r>
              <a:rPr lang="ru-RU" sz="3400" dirty="0" smtClean="0"/>
              <a:t> </a:t>
            </a:r>
            <a:r>
              <a:rPr lang="ru-RU" sz="3400" dirty="0" err="1" smtClean="0"/>
              <a:t>заробітної</a:t>
            </a:r>
            <a:r>
              <a:rPr lang="ru-RU" sz="3400" dirty="0" smtClean="0"/>
              <a:t> плати за </a:t>
            </a:r>
            <a:r>
              <a:rPr lang="ru-RU" sz="3400" dirty="0" err="1" smtClean="0"/>
              <a:t>просту</a:t>
            </a:r>
            <a:r>
              <a:rPr lang="ru-RU" sz="3400" dirty="0" smtClean="0"/>
              <a:t>, </a:t>
            </a:r>
            <a:r>
              <a:rPr lang="ru-RU" sz="3400" dirty="0" err="1" smtClean="0"/>
              <a:t>некваліфіковану</a:t>
            </a:r>
            <a:r>
              <a:rPr lang="ru-RU" sz="3400" dirty="0" smtClean="0"/>
              <a:t> </a:t>
            </a:r>
            <a:r>
              <a:rPr lang="ru-RU" sz="3400" dirty="0" err="1" smtClean="0"/>
              <a:t>працю</a:t>
            </a:r>
            <a:r>
              <a:rPr lang="ru-RU" sz="3400" dirty="0" smtClean="0"/>
              <a:t>, </a:t>
            </a:r>
            <a:r>
              <a:rPr lang="ru-RU" sz="3400" dirty="0" err="1" smtClean="0"/>
              <a:t>нижче</a:t>
            </a:r>
            <a:r>
              <a:rPr lang="ru-RU" sz="3400" dirty="0" smtClean="0"/>
              <a:t> </a:t>
            </a:r>
            <a:r>
              <a:rPr lang="ru-RU" sz="3400" dirty="0" err="1" smtClean="0"/>
              <a:t>якого</a:t>
            </a:r>
            <a:r>
              <a:rPr lang="ru-RU" sz="3400" dirty="0" smtClean="0"/>
              <a:t> не </a:t>
            </a:r>
            <a:r>
              <a:rPr lang="ru-RU" sz="3400" dirty="0" err="1" smtClean="0"/>
              <a:t>може</a:t>
            </a:r>
            <a:r>
              <a:rPr lang="ru-RU" sz="3400" dirty="0" smtClean="0"/>
              <a:t> </a:t>
            </a:r>
            <a:r>
              <a:rPr lang="ru-RU" sz="3400" dirty="0" err="1" smtClean="0"/>
              <a:t>встановлюватися</a:t>
            </a:r>
            <a:r>
              <a:rPr lang="ru-RU" sz="3400" dirty="0" smtClean="0"/>
              <a:t> оплата за </a:t>
            </a:r>
            <a:r>
              <a:rPr lang="ru-RU" sz="3400" dirty="0" err="1" smtClean="0"/>
              <a:t>виконану</a:t>
            </a:r>
            <a:r>
              <a:rPr lang="ru-RU" sz="3400" dirty="0" smtClean="0"/>
              <a:t> </a:t>
            </a:r>
            <a:r>
              <a:rPr lang="ru-RU" sz="3400" dirty="0" err="1" smtClean="0"/>
              <a:t>працівником</a:t>
            </a:r>
            <a:r>
              <a:rPr lang="ru-RU" sz="3400" dirty="0" smtClean="0"/>
              <a:t> </a:t>
            </a:r>
            <a:r>
              <a:rPr lang="ru-RU" sz="3400" dirty="0" err="1" smtClean="0"/>
              <a:t>місячну</a:t>
            </a:r>
            <a:r>
              <a:rPr lang="ru-RU" sz="3400" dirty="0" smtClean="0"/>
              <a:t> норму </a:t>
            </a:r>
            <a:r>
              <a:rPr lang="ru-RU" sz="3400" dirty="0" err="1" smtClean="0"/>
              <a:t>робіт</a:t>
            </a:r>
            <a:r>
              <a:rPr lang="ru-RU" sz="3400" dirty="0" smtClean="0"/>
              <a:t> (Кодекс </a:t>
            </a:r>
            <a:r>
              <a:rPr lang="ru-RU" sz="3400" dirty="0" err="1" smtClean="0"/>
              <a:t>законів</a:t>
            </a:r>
            <a:r>
              <a:rPr lang="ru-RU" sz="3400" dirty="0" smtClean="0"/>
              <a:t> про </a:t>
            </a:r>
            <a:r>
              <a:rPr lang="ru-RU" sz="3400" dirty="0" err="1" smtClean="0"/>
              <a:t>працю</a:t>
            </a:r>
            <a:r>
              <a:rPr lang="ru-RU" sz="3400" dirty="0" smtClean="0"/>
              <a:t> </a:t>
            </a:r>
            <a:r>
              <a:rPr lang="ru-RU" sz="3400" dirty="0" err="1" smtClean="0"/>
              <a:t>України</a:t>
            </a:r>
            <a:r>
              <a:rPr lang="ru-RU" sz="3400" dirty="0" smtClean="0"/>
              <a:t>, Закон </a:t>
            </a:r>
            <a:r>
              <a:rPr lang="ru-RU" sz="3400" dirty="0" err="1" smtClean="0"/>
              <a:t>України</a:t>
            </a:r>
            <a:r>
              <a:rPr lang="ru-RU" sz="3400" dirty="0" smtClean="0"/>
              <a:t> "Про оплату </a:t>
            </a:r>
            <a:r>
              <a:rPr lang="ru-RU" sz="3400" dirty="0" err="1" smtClean="0"/>
              <a:t>праці</a:t>
            </a:r>
            <a:r>
              <a:rPr lang="ru-RU" sz="3400" dirty="0" smtClean="0"/>
              <a:t>").</a:t>
            </a:r>
          </a:p>
          <a:p>
            <a:r>
              <a:rPr lang="ru-RU" sz="3400" dirty="0" smtClean="0"/>
              <a:t> З 1 </a:t>
            </a:r>
            <a:r>
              <a:rPr lang="ru-RU" sz="3400" dirty="0" err="1" smtClean="0"/>
              <a:t>січня</a:t>
            </a:r>
            <a:r>
              <a:rPr lang="ru-RU" sz="3400" dirty="0" smtClean="0"/>
              <a:t> 2019 року </a:t>
            </a:r>
            <a:r>
              <a:rPr lang="ru-RU" sz="3400" i="1" dirty="0" err="1" smtClean="0"/>
              <a:t>місячна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мінімальна</a:t>
            </a:r>
            <a:r>
              <a:rPr lang="ru-RU" sz="3400" i="1" dirty="0" smtClean="0"/>
              <a:t> зарплата в </a:t>
            </a:r>
            <a:r>
              <a:rPr lang="ru-RU" sz="3400" i="1" dirty="0" err="1" smtClean="0"/>
              <a:t>Україні</a:t>
            </a:r>
            <a:r>
              <a:rPr lang="ru-RU" sz="3400" dirty="0" smtClean="0"/>
              <a:t> </a:t>
            </a:r>
            <a:r>
              <a:rPr lang="ru-RU" sz="3400" dirty="0" err="1" smtClean="0"/>
              <a:t>складає</a:t>
            </a:r>
            <a:r>
              <a:rPr lang="ru-RU" sz="3400" dirty="0" smtClean="0"/>
              <a:t> </a:t>
            </a:r>
            <a:r>
              <a:rPr lang="ru-RU" sz="3400" b="1" dirty="0" smtClean="0"/>
              <a:t>4173</a:t>
            </a:r>
            <a:r>
              <a:rPr lang="ru-RU" sz="3400" dirty="0" smtClean="0"/>
              <a:t> </a:t>
            </a:r>
            <a:r>
              <a:rPr lang="ru-RU" sz="3400" b="1" dirty="0" err="1" smtClean="0"/>
              <a:t>грн</a:t>
            </a:r>
            <a:r>
              <a:rPr lang="ru-RU" sz="3400" b="1" dirty="0" smtClean="0"/>
              <a:t>.</a:t>
            </a:r>
            <a:endParaRPr lang="ru-RU" sz="3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Трудові </a:t>
            </a:r>
            <a:r>
              <a:rPr lang="uk-UA" b="1" i="1" dirty="0" smtClean="0"/>
              <a:t>ресурси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dirty="0" smtClean="0"/>
              <a:t>це частина працездатного населення, що за своїми віковими, фізичними, освітніми даними відповідає певній сфері діяльності.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Трудові </a:t>
            </a:r>
            <a:r>
              <a:rPr lang="uk-UA" dirty="0"/>
              <a:t>ресурси можуть бути:</a:t>
            </a:r>
            <a:endParaRPr lang="ru-RU" dirty="0"/>
          </a:p>
          <a:p>
            <a:pPr lvl="0"/>
            <a:r>
              <a:rPr lang="uk-UA" dirty="0"/>
              <a:t>реальними (ті люди, які вже працюють);</a:t>
            </a:r>
            <a:endParaRPr lang="ru-RU" dirty="0"/>
          </a:p>
          <a:p>
            <a:pPr lvl="0"/>
            <a:r>
              <a:rPr lang="uk-UA" dirty="0"/>
              <a:t>потенційними (ті, що колись можуть бути залучені до конкретної </a:t>
            </a:r>
            <a:r>
              <a:rPr lang="uk-UA" dirty="0" smtClean="0"/>
              <a:t>праці).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buAutoNum type="arabicPeriod"/>
            </a:pPr>
            <a:r>
              <a:rPr lang="uk-UA" b="1" dirty="0" smtClean="0"/>
              <a:t>Персонал підприємства. Склад та структура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Форми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904656"/>
          </a:xfrm>
        </p:spPr>
        <p:txBody>
          <a:bodyPr>
            <a:noAutofit/>
          </a:bodyPr>
          <a:lstStyle/>
          <a:p>
            <a:r>
              <a:rPr lang="ru-RU" sz="2900" dirty="0" smtClean="0"/>
              <a:t>При </a:t>
            </a:r>
            <a:r>
              <a:rPr lang="ru-RU" sz="2900" b="1" i="1" dirty="0" err="1" smtClean="0"/>
              <a:t>відрядній</a:t>
            </a:r>
            <a:r>
              <a:rPr lang="ru-RU" sz="2900" b="1" i="1" dirty="0" smtClean="0"/>
              <a:t> </a:t>
            </a:r>
            <a:r>
              <a:rPr lang="ru-RU" sz="2900" b="1" i="1" dirty="0" err="1" smtClean="0"/>
              <a:t>формі</a:t>
            </a:r>
            <a:r>
              <a:rPr lang="ru-RU" sz="2900" b="1" i="1" dirty="0" smtClean="0"/>
              <a:t> </a:t>
            </a:r>
            <a:r>
              <a:rPr lang="ru-RU" sz="2900" dirty="0" smtClean="0"/>
              <a:t>оплата </a:t>
            </a:r>
            <a:r>
              <a:rPr lang="ru-RU" sz="2900" dirty="0" err="1" smtClean="0"/>
              <a:t>праці</a:t>
            </a:r>
            <a:r>
              <a:rPr lang="ru-RU" sz="2900" dirty="0" smtClean="0"/>
              <a:t> проводиться за нормами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розцінками</a:t>
            </a:r>
            <a:r>
              <a:rPr lang="ru-RU" sz="2900" dirty="0" smtClean="0"/>
              <a:t>, </a:t>
            </a:r>
            <a:r>
              <a:rPr lang="ru-RU" sz="2900" dirty="0" err="1" smtClean="0"/>
              <a:t>встановленими</a:t>
            </a:r>
            <a:r>
              <a:rPr lang="ru-RU" sz="2900" dirty="0" smtClean="0"/>
              <a:t> за </a:t>
            </a:r>
            <a:r>
              <a:rPr lang="ru-RU" sz="2900" dirty="0" err="1" smtClean="0"/>
              <a:t>розрядом</a:t>
            </a:r>
            <a:r>
              <a:rPr lang="ru-RU" sz="2900" dirty="0" smtClean="0"/>
              <a:t> </a:t>
            </a:r>
            <a:r>
              <a:rPr lang="ru-RU" sz="2900" dirty="0" err="1" smtClean="0"/>
              <a:t>працівника</a:t>
            </a:r>
            <a:r>
              <a:rPr lang="ru-RU" sz="2900" dirty="0" smtClean="0"/>
              <a:t>. </a:t>
            </a:r>
            <a:r>
              <a:rPr lang="ru-RU" sz="2900" dirty="0" err="1" smtClean="0"/>
              <a:t>Кваліфікаційний</a:t>
            </a:r>
            <a:r>
              <a:rPr lang="ru-RU" sz="2900" dirty="0" smtClean="0"/>
              <a:t> (</a:t>
            </a:r>
            <a:r>
              <a:rPr lang="ru-RU" sz="2900" dirty="0" err="1" smtClean="0"/>
              <a:t>тарифний</a:t>
            </a:r>
            <a:r>
              <a:rPr lang="ru-RU" sz="2900" dirty="0" smtClean="0"/>
              <a:t>) </a:t>
            </a:r>
            <a:r>
              <a:rPr lang="ru-RU" sz="2900" dirty="0" err="1" smtClean="0"/>
              <a:t>розряд</a:t>
            </a:r>
            <a:r>
              <a:rPr lang="ru-RU" sz="2900" dirty="0" smtClean="0"/>
              <a:t> </a:t>
            </a:r>
            <a:r>
              <a:rPr lang="ru-RU" sz="2900" dirty="0" err="1" smtClean="0"/>
              <a:t>працівника</a:t>
            </a:r>
            <a:r>
              <a:rPr lang="ru-RU" sz="2900" dirty="0" smtClean="0"/>
              <a:t> </a:t>
            </a:r>
            <a:r>
              <a:rPr lang="ru-RU" sz="2900" dirty="0" err="1" smtClean="0"/>
              <a:t>передбачає</a:t>
            </a:r>
            <a:r>
              <a:rPr lang="ru-RU" sz="2900" dirty="0" smtClean="0"/>
              <a:t> </a:t>
            </a:r>
            <a:r>
              <a:rPr lang="ru-RU" sz="2900" dirty="0" err="1" smtClean="0"/>
              <a:t>виконання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роботи</a:t>
            </a:r>
            <a:r>
              <a:rPr lang="ru-RU" sz="2900" dirty="0" smtClean="0"/>
              <a:t> </a:t>
            </a:r>
            <a:r>
              <a:rPr lang="ru-RU" sz="2900" dirty="0" err="1" smtClean="0"/>
              <a:t>певної</a:t>
            </a:r>
            <a:r>
              <a:rPr lang="ru-RU" sz="2900" dirty="0" smtClean="0"/>
              <a:t> </a:t>
            </a:r>
            <a:r>
              <a:rPr lang="ru-RU" sz="2900" dirty="0" err="1" smtClean="0"/>
              <a:t>складності</a:t>
            </a:r>
            <a:r>
              <a:rPr lang="ru-RU" sz="2900" dirty="0" smtClean="0"/>
              <a:t>.</a:t>
            </a:r>
          </a:p>
          <a:p>
            <a:r>
              <a:rPr lang="ru-RU" sz="2900" dirty="0" err="1" smtClean="0"/>
              <a:t>Основними</a:t>
            </a:r>
            <a:r>
              <a:rPr lang="ru-RU" sz="2900" dirty="0" smtClean="0"/>
              <a:t> </a:t>
            </a:r>
            <a:r>
              <a:rPr lang="ru-RU" sz="2900" dirty="0" err="1" smtClean="0"/>
              <a:t>умовами</a:t>
            </a:r>
            <a:r>
              <a:rPr lang="ru-RU" sz="2900" dirty="0" smtClean="0"/>
              <a:t> </a:t>
            </a:r>
            <a:r>
              <a:rPr lang="ru-RU" sz="2900" dirty="0" err="1" smtClean="0"/>
              <a:t>застосування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відрядної</a:t>
            </a:r>
            <a:r>
              <a:rPr lang="ru-RU" sz="2900" dirty="0" smtClean="0"/>
              <a:t> оплати </a:t>
            </a:r>
            <a:r>
              <a:rPr lang="ru-RU" sz="2900" dirty="0" err="1" smtClean="0"/>
              <a:t>праці</a:t>
            </a:r>
            <a:r>
              <a:rPr lang="ru-RU" sz="2900" dirty="0" smtClean="0"/>
              <a:t> </a:t>
            </a:r>
            <a:r>
              <a:rPr lang="ru-RU" sz="2900" dirty="0" err="1" smtClean="0"/>
              <a:t>є</a:t>
            </a:r>
            <a:r>
              <a:rPr lang="ru-RU" sz="2900" dirty="0" smtClean="0"/>
              <a:t> </a:t>
            </a:r>
            <a:r>
              <a:rPr lang="ru-RU" sz="2900" dirty="0" err="1" smtClean="0"/>
              <a:t>наявність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кількісних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показників</a:t>
            </a:r>
            <a:r>
              <a:rPr lang="ru-RU" sz="2900" dirty="0" smtClean="0"/>
              <a:t> </a:t>
            </a:r>
            <a:r>
              <a:rPr lang="ru-RU" sz="2900" dirty="0" err="1" smtClean="0"/>
              <a:t>роботи</a:t>
            </a:r>
            <a:r>
              <a:rPr lang="ru-RU" sz="2900" dirty="0" smtClean="0"/>
              <a:t>, </a:t>
            </a:r>
            <a:r>
              <a:rPr lang="ru-RU" sz="2900" dirty="0" err="1" smtClean="0"/>
              <a:t>які</a:t>
            </a:r>
            <a:r>
              <a:rPr lang="ru-RU" sz="2900" dirty="0" smtClean="0"/>
              <a:t> </a:t>
            </a:r>
            <a:r>
              <a:rPr lang="ru-RU" sz="2900" dirty="0" err="1" smtClean="0"/>
              <a:t>безпосередньо</a:t>
            </a:r>
            <a:r>
              <a:rPr lang="ru-RU" sz="2900" dirty="0" smtClean="0"/>
              <a:t> </a:t>
            </a:r>
            <a:r>
              <a:rPr lang="ru-RU" sz="2900" dirty="0" err="1" smtClean="0"/>
              <a:t>залежать</a:t>
            </a:r>
            <a:r>
              <a:rPr lang="ru-RU" sz="2900" dirty="0" smtClean="0"/>
              <a:t> </a:t>
            </a:r>
            <a:r>
              <a:rPr lang="ru-RU" sz="2900" dirty="0" err="1" smtClean="0"/>
              <a:t>від</a:t>
            </a:r>
            <a:r>
              <a:rPr lang="ru-RU" sz="2900" dirty="0" smtClean="0"/>
              <a:t> конкретного </a:t>
            </a:r>
            <a:r>
              <a:rPr lang="ru-RU" sz="2900" dirty="0" err="1" smtClean="0"/>
              <a:t>працівника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піддаються</a:t>
            </a:r>
            <a:r>
              <a:rPr lang="ru-RU" sz="2900" dirty="0" smtClean="0"/>
              <a:t> точному </a:t>
            </a:r>
            <a:r>
              <a:rPr lang="ru-RU" sz="2900" dirty="0" err="1" smtClean="0"/>
              <a:t>обліку</a:t>
            </a:r>
            <a:r>
              <a:rPr lang="ru-RU" sz="2900" dirty="0" smtClean="0"/>
              <a:t>, а </a:t>
            </a:r>
            <a:r>
              <a:rPr lang="ru-RU" sz="2900" dirty="0" err="1" smtClean="0"/>
              <a:t>також</a:t>
            </a:r>
            <a:r>
              <a:rPr lang="ru-RU" sz="2900" dirty="0" smtClean="0"/>
              <a:t> </a:t>
            </a:r>
            <a:r>
              <a:rPr lang="ru-RU" sz="2900" dirty="0" err="1" smtClean="0"/>
              <a:t>необхідність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стимулювання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зростання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випуску</a:t>
            </a:r>
            <a:r>
              <a:rPr lang="ru-RU" sz="2900" dirty="0" smtClean="0"/>
              <a:t> </a:t>
            </a:r>
            <a:r>
              <a:rPr lang="ru-RU" sz="2900" dirty="0" err="1" smtClean="0"/>
              <a:t>продукції</a:t>
            </a:r>
            <a:r>
              <a:rPr lang="ru-RU" sz="2900" dirty="0" smtClean="0"/>
              <a:t> та </a:t>
            </a:r>
            <a:r>
              <a:rPr lang="ru-RU" sz="2900" dirty="0" err="1" smtClean="0"/>
              <a:t>існування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реальних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можливостей</a:t>
            </a:r>
            <a:r>
              <a:rPr lang="ru-RU" sz="2900" dirty="0" smtClean="0"/>
              <a:t> </a:t>
            </a:r>
            <a:r>
              <a:rPr lang="ru-RU" sz="2900" dirty="0" err="1" smtClean="0"/>
              <a:t>підвищення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виробітку</a:t>
            </a:r>
            <a:r>
              <a:rPr lang="ru-RU" sz="2900" dirty="0" smtClean="0"/>
              <a:t> на конкретному </a:t>
            </a:r>
            <a:r>
              <a:rPr lang="ru-RU" sz="2900" dirty="0" err="1" smtClean="0"/>
              <a:t>робочому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місці</a:t>
            </a:r>
            <a:r>
              <a:rPr lang="ru-RU" sz="2900" dirty="0" smtClean="0"/>
              <a:t>.</a:t>
            </a:r>
          </a:p>
          <a:p>
            <a:endParaRPr lang="ru-RU" sz="3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Форми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оплати </a:t>
            </a:r>
            <a:r>
              <a:rPr lang="ru-RU" b="1" dirty="0" err="1" smtClean="0"/>
              <a:t>праці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80920" cy="4680520"/>
          </a:xfrm>
        </p:spPr>
        <p:txBody>
          <a:bodyPr>
            <a:noAutofit/>
          </a:bodyPr>
          <a:lstStyle/>
          <a:p>
            <a:r>
              <a:rPr lang="ru-RU" sz="4000" dirty="0" smtClean="0"/>
              <a:t>При </a:t>
            </a:r>
            <a:r>
              <a:rPr lang="ru-RU" sz="4000" dirty="0" err="1" smtClean="0"/>
              <a:t>погодинній</a:t>
            </a:r>
            <a:r>
              <a:rPr lang="ru-RU" sz="4000" dirty="0" smtClean="0"/>
              <a:t> </a:t>
            </a:r>
            <a:r>
              <a:rPr lang="ru-RU" sz="4000" dirty="0" err="1" smtClean="0"/>
              <a:t>формі</a:t>
            </a:r>
            <a:r>
              <a:rPr lang="ru-RU" sz="4000" dirty="0" smtClean="0"/>
              <a:t> оплата </a:t>
            </a:r>
            <a:r>
              <a:rPr lang="ru-RU" sz="4000" dirty="0" err="1" smtClean="0"/>
              <a:t>праці</a:t>
            </a:r>
            <a:r>
              <a:rPr lang="ru-RU" sz="4000" dirty="0" smtClean="0"/>
              <a:t> </a:t>
            </a:r>
            <a:r>
              <a:rPr lang="ru-RU" sz="4000" dirty="0" err="1" smtClean="0"/>
              <a:t>робітників</a:t>
            </a:r>
            <a:r>
              <a:rPr lang="ru-RU" sz="4000" dirty="0" smtClean="0"/>
              <a:t> </a:t>
            </a:r>
            <a:r>
              <a:rPr lang="ru-RU" sz="4000" dirty="0" err="1" smtClean="0"/>
              <a:t>здійснюється</a:t>
            </a:r>
            <a:r>
              <a:rPr lang="ru-RU" sz="4000" dirty="0" smtClean="0"/>
              <a:t> за </a:t>
            </a:r>
            <a:r>
              <a:rPr lang="ru-RU" sz="4000" dirty="0" err="1" smtClean="0"/>
              <a:t>годинними</a:t>
            </a:r>
            <a:r>
              <a:rPr lang="ru-RU" sz="4000" dirty="0" smtClean="0"/>
              <a:t> (</a:t>
            </a:r>
            <a:r>
              <a:rPr lang="ru-RU" sz="4000" dirty="0" err="1" smtClean="0"/>
              <a:t>денними</a:t>
            </a:r>
            <a:r>
              <a:rPr lang="ru-RU" sz="4000" dirty="0" smtClean="0"/>
              <a:t>) </a:t>
            </a:r>
            <a:r>
              <a:rPr lang="ru-RU" sz="4000" dirty="0" err="1" smtClean="0"/>
              <a:t>тарифними</a:t>
            </a:r>
            <a:r>
              <a:rPr lang="ru-RU" sz="4000" dirty="0" smtClean="0"/>
              <a:t> ставками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урахуванням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відпрацьованого</a:t>
            </a:r>
            <a:r>
              <a:rPr lang="ru-RU" sz="4000" dirty="0" smtClean="0"/>
              <a:t> часу та </a:t>
            </a:r>
            <a:r>
              <a:rPr lang="ru-RU" sz="4000" dirty="0" err="1" smtClean="0"/>
              <a:t>рівня</a:t>
            </a:r>
            <a:r>
              <a:rPr lang="ru-RU" sz="4000" dirty="0" smtClean="0"/>
              <a:t> </a:t>
            </a:r>
            <a:r>
              <a:rPr lang="ru-RU" sz="4000" dirty="0" err="1" smtClean="0"/>
              <a:t>кваліфікації</a:t>
            </a:r>
            <a:r>
              <a:rPr lang="ru-RU" sz="4000" dirty="0" smtClean="0"/>
              <a:t>, </a:t>
            </a:r>
            <a:r>
              <a:rPr lang="ru-RU" sz="4000" dirty="0" err="1" smtClean="0"/>
              <a:t>який</a:t>
            </a:r>
            <a:r>
              <a:rPr lang="ru-RU" sz="4000" dirty="0" smtClean="0"/>
              <a:t> </a:t>
            </a:r>
            <a:r>
              <a:rPr lang="ru-RU" sz="4000" dirty="0" err="1" smtClean="0"/>
              <a:t>визначається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тарифним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розрядом</a:t>
            </a:r>
            <a:r>
              <a:rPr lang="ru-RU" sz="40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5. Сутність та організація оплати праці</a:t>
            </a:r>
          </a:p>
          <a:p>
            <a:pPr marL="342900" lvl="1" indent="-342900"/>
            <a:r>
              <a:rPr lang="uk-UA" b="1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uk-UA" b="1" i="1" dirty="0" smtClean="0"/>
              <a:t>Персонал підприємства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dirty="0" smtClean="0"/>
              <a:t>це </a:t>
            </a:r>
            <a:r>
              <a:rPr lang="uk-UA" sz="3600" dirty="0"/>
              <a:t>сукупність постійних працівників, що отримали необхідну професійну підготовку та мають досвід практичної діяльності.</a:t>
            </a:r>
            <a:endParaRPr lang="ru-RU" sz="3600" dirty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Персонал </a:t>
            </a:r>
            <a:r>
              <a:rPr lang="uk-UA" dirty="0"/>
              <a:t>підприємства поділяють на: </a:t>
            </a:r>
            <a:endParaRPr lang="ru-RU" dirty="0"/>
          </a:p>
          <a:p>
            <a:pPr lvl="0"/>
            <a:r>
              <a:rPr lang="uk-UA" dirty="0"/>
              <a:t>персонал основної діяльності;</a:t>
            </a:r>
            <a:endParaRPr lang="ru-RU" dirty="0"/>
          </a:p>
          <a:p>
            <a:pPr lvl="0"/>
            <a:r>
              <a:rPr lang="uk-UA" dirty="0"/>
              <a:t>персонал неосновної діяльності.</a:t>
            </a:r>
            <a:endParaRPr lang="ru-RU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buAutoNum type="arabicPeriod"/>
            </a:pPr>
            <a:r>
              <a:rPr lang="uk-UA" b="1" dirty="0" smtClean="0"/>
              <a:t>Персонал підприємства. Склад та структура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виконуваних</a:t>
            </a:r>
            <a:r>
              <a:rPr lang="ru-RU" b="1" dirty="0"/>
              <a:t> </a:t>
            </a:r>
            <a:r>
              <a:rPr lang="ru-RU" b="1" dirty="0" err="1"/>
              <a:t>функцій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/>
              <a:t>Робітники </a:t>
            </a:r>
            <a:r>
              <a:rPr lang="uk-UA" dirty="0" smtClean="0"/>
              <a:t>- </a:t>
            </a:r>
            <a:r>
              <a:rPr lang="uk-UA" dirty="0"/>
              <a:t>це персонал, безпосередньо зайнятий у процесі створення матеріальних цінностей, а також зайнятий ремонтом, переміщенням вантажів, перевезенням пасажирів, наданням матеріальних послуг та ін.</a:t>
            </a:r>
            <a:endParaRPr lang="ru-RU" dirty="0"/>
          </a:p>
          <a:p>
            <a:pPr>
              <a:buNone/>
            </a:pPr>
            <a:r>
              <a:rPr lang="uk-UA" dirty="0"/>
              <a:t>Робітники  залежно від відношення до процесу створення продукції поділяються на:</a:t>
            </a:r>
            <a:endParaRPr lang="ru-RU" dirty="0"/>
          </a:p>
          <a:p>
            <a:pPr lvl="0"/>
            <a:r>
              <a:rPr lang="uk-UA" dirty="0"/>
              <a:t>основні (які безпосередньо беруть участь у процесі виготовлення продукції або надання послуг);</a:t>
            </a:r>
            <a:endParaRPr lang="ru-RU" dirty="0"/>
          </a:p>
          <a:p>
            <a:pPr lvl="0"/>
            <a:r>
              <a:rPr lang="uk-UA" dirty="0"/>
              <a:t>допоміжні (які виконують функцію обслуговування основного виробництва).</a:t>
            </a:r>
            <a:endParaRPr lang="ru-RU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buAutoNum type="arabicPeriod"/>
            </a:pPr>
            <a:r>
              <a:rPr lang="uk-UA" b="1" dirty="0" smtClean="0"/>
              <a:t>Персонал підприємства. Склад та структура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виконуваних</a:t>
            </a:r>
            <a:r>
              <a:rPr lang="ru-RU" b="1" dirty="0"/>
              <a:t> </a:t>
            </a:r>
            <a:r>
              <a:rPr lang="ru-RU" b="1" dirty="0" err="1"/>
              <a:t>функцій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uk-UA" b="1" i="1" dirty="0"/>
              <a:t>Службовці</a:t>
            </a:r>
            <a:r>
              <a:rPr lang="uk-UA" dirty="0"/>
              <a:t> – це працівники, що здійснюють підготовку і оформлення документації, господарське обслуговування, облік і контроль.</a:t>
            </a:r>
            <a:endParaRPr lang="ru-RU" dirty="0"/>
          </a:p>
          <a:p>
            <a:r>
              <a:rPr lang="uk-UA" b="1" i="1" dirty="0"/>
              <a:t>Спеціалісти</a:t>
            </a:r>
            <a:r>
              <a:rPr lang="uk-UA" i="1" dirty="0"/>
              <a:t> </a:t>
            </a:r>
            <a:r>
              <a:rPr lang="uk-UA" dirty="0"/>
              <a:t>– це працівники, які займаються інженерно-технічними, економічними та іншими роботами.</a:t>
            </a:r>
            <a:endParaRPr lang="ru-RU" dirty="0"/>
          </a:p>
          <a:p>
            <a:r>
              <a:rPr lang="uk-UA" b="1" i="1" dirty="0"/>
              <a:t>Керівники</a:t>
            </a:r>
            <a:r>
              <a:rPr lang="uk-UA" dirty="0"/>
              <a:t> – це працівники, що обіймають посади керівників підприємства та його структурних підрозділів.</a:t>
            </a:r>
            <a:endParaRPr lang="ru-RU" dirty="0"/>
          </a:p>
          <a:p>
            <a:pPr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buAutoNum type="arabicPeriod"/>
            </a:pPr>
            <a:r>
              <a:rPr lang="uk-UA" b="1" dirty="0" smtClean="0"/>
              <a:t>Персонал підприємства. Склад та структура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uk-UA" b="1" i="1" dirty="0" smtClean="0"/>
              <a:t>ХАРАКТЕРИСТИКИ ПЕРСОНАЛУ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726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3600" i="1" dirty="0" smtClean="0"/>
              <a:t>Професія</a:t>
            </a:r>
            <a:r>
              <a:rPr lang="uk-UA" sz="3600" dirty="0" smtClean="0"/>
              <a:t> </a:t>
            </a:r>
            <a:r>
              <a:rPr lang="uk-UA" sz="3600" dirty="0"/>
              <a:t>характеризує вид трудової </a:t>
            </a:r>
            <a:r>
              <a:rPr lang="uk-UA" sz="3600" dirty="0" smtClean="0"/>
              <a:t>діяльності.</a:t>
            </a:r>
          </a:p>
          <a:p>
            <a:pPr>
              <a:buNone/>
            </a:pPr>
            <a:endParaRPr lang="uk-UA" sz="1900" dirty="0" smtClean="0"/>
          </a:p>
          <a:p>
            <a:pPr>
              <a:buNone/>
            </a:pPr>
            <a:r>
              <a:rPr lang="uk-UA" sz="3600" i="1" dirty="0" smtClean="0"/>
              <a:t>Спеціальність</a:t>
            </a:r>
            <a:r>
              <a:rPr lang="uk-UA" sz="3600" dirty="0" smtClean="0"/>
              <a:t> </a:t>
            </a:r>
            <a:r>
              <a:rPr lang="uk-UA" sz="3600" dirty="0"/>
              <a:t>виділяється в межах певної професії і характеризує відносно вузький вид робіт. </a:t>
            </a:r>
            <a:endParaRPr lang="uk-UA" sz="3600" dirty="0" smtClean="0"/>
          </a:p>
          <a:p>
            <a:pPr>
              <a:buNone/>
            </a:pPr>
            <a:endParaRPr lang="uk-UA" sz="2600" i="1" dirty="0" smtClean="0"/>
          </a:p>
          <a:p>
            <a:pPr>
              <a:buNone/>
            </a:pPr>
            <a:r>
              <a:rPr lang="uk-UA" sz="2600" i="1" dirty="0" smtClean="0"/>
              <a:t>Приклад: </a:t>
            </a:r>
            <a:r>
              <a:rPr lang="ru-RU" sz="2600" i="1" dirty="0" err="1" smtClean="0"/>
              <a:t>професія</a:t>
            </a:r>
            <a:r>
              <a:rPr lang="ru-RU" sz="2600" i="1" dirty="0" smtClean="0"/>
              <a:t> токаря </a:t>
            </a:r>
            <a:r>
              <a:rPr lang="ru-RU" sz="2600" i="1" dirty="0" err="1" smtClean="0"/>
              <a:t>охоплює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спеціальності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токаря-карусельника</a:t>
            </a:r>
            <a:r>
              <a:rPr lang="ru-RU" sz="2600" i="1" dirty="0" smtClean="0"/>
              <a:t>, </a:t>
            </a:r>
            <a:r>
              <a:rPr lang="ru-RU" sz="2600" i="1" dirty="0" err="1" smtClean="0"/>
              <a:t>токаря-револьверника</a:t>
            </a:r>
            <a:r>
              <a:rPr lang="ru-RU" sz="2600" i="1" dirty="0" smtClean="0"/>
              <a:t>, </a:t>
            </a:r>
            <a:r>
              <a:rPr lang="ru-RU" sz="2600" i="1" dirty="0" err="1" smtClean="0"/>
              <a:t>токаря-розточувальника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і</a:t>
            </a:r>
            <a:r>
              <a:rPr lang="ru-RU" sz="2600" i="1" dirty="0" smtClean="0"/>
              <a:t> т. п.</a:t>
            </a:r>
            <a:endParaRPr lang="ru-RU" sz="2600" i="1" dirty="0"/>
          </a:p>
          <a:p>
            <a:pPr>
              <a:buNone/>
            </a:pPr>
            <a:endParaRPr lang="uk-UA" sz="2600" i="1" dirty="0" smtClean="0"/>
          </a:p>
          <a:p>
            <a:pPr>
              <a:buNone/>
            </a:pPr>
            <a:r>
              <a:rPr lang="uk-UA" sz="3600" i="1" dirty="0" smtClean="0"/>
              <a:t>Кваліфікація </a:t>
            </a:r>
            <a:r>
              <a:rPr lang="uk-UA" sz="3600" dirty="0"/>
              <a:t>характеризує якість, складність праці і є сукупністю спеціальних знань і навичок, які визначають ступінь підготовленості працівника до виконання професійних функцій обумовленої складності.</a:t>
            </a:r>
            <a:endParaRPr lang="ru-RU" sz="3600" dirty="0"/>
          </a:p>
          <a:p>
            <a:pPr>
              <a:buNone/>
            </a:pPr>
            <a:r>
              <a:rPr lang="uk-UA" sz="3600" dirty="0"/>
              <a:t>За рівнем кваліфікації робітники поділяються на чотири групи:</a:t>
            </a:r>
            <a:endParaRPr lang="ru-RU" sz="3600" dirty="0"/>
          </a:p>
          <a:p>
            <a:pPr lvl="0"/>
            <a:r>
              <a:rPr lang="uk-UA" sz="3600" dirty="0"/>
              <a:t>висококваліфіковані (особливо складні та відповідальні роботи);</a:t>
            </a:r>
            <a:endParaRPr lang="ru-RU" sz="3600" dirty="0"/>
          </a:p>
          <a:p>
            <a:pPr lvl="0"/>
            <a:r>
              <a:rPr lang="uk-UA" sz="3600" dirty="0"/>
              <a:t>кваліфіковані (складні роботи);</a:t>
            </a:r>
            <a:endParaRPr lang="ru-RU" sz="3600" dirty="0"/>
          </a:p>
          <a:p>
            <a:pPr lvl="0"/>
            <a:r>
              <a:rPr lang="uk-UA" sz="3600" dirty="0"/>
              <a:t>малокваліфіковані (нескладні роботи);</a:t>
            </a:r>
            <a:endParaRPr lang="ru-RU" sz="3600" dirty="0"/>
          </a:p>
          <a:p>
            <a:pPr lvl="0"/>
            <a:r>
              <a:rPr lang="uk-UA" sz="3600" dirty="0"/>
              <a:t>некваліфіковані (допоміжні та обслуговуючі роботи</a:t>
            </a:r>
            <a:r>
              <a:rPr lang="uk-UA" sz="3600" dirty="0" smtClean="0"/>
              <a:t>).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buAutoNum type="arabicPeriod"/>
            </a:pPr>
            <a:r>
              <a:rPr lang="uk-UA" b="1" dirty="0" smtClean="0"/>
              <a:t>Персонал підприємства. Склад та структура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uk-UA" b="1" dirty="0" smtClean="0"/>
              <a:t>Види чисельності працюючих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uk-UA" sz="3600" i="1" dirty="0" smtClean="0"/>
              <a:t>Явочна чисельність</a:t>
            </a:r>
            <a:r>
              <a:rPr lang="uk-UA" sz="3600" dirty="0" smtClean="0"/>
              <a:t> – кількість працівників, що з`явилися на робочі місця у визначений час.</a:t>
            </a:r>
          </a:p>
          <a:p>
            <a:pPr>
              <a:buNone/>
            </a:pPr>
            <a:endParaRPr lang="ru-RU" sz="3600" dirty="0" smtClean="0"/>
          </a:p>
          <a:p>
            <a:r>
              <a:rPr lang="uk-UA" sz="3600" i="1" dirty="0" smtClean="0"/>
              <a:t>Облікова чисельність</a:t>
            </a:r>
            <a:r>
              <a:rPr lang="uk-UA" sz="3600" dirty="0" smtClean="0"/>
              <a:t> – кількість всіх постійних, тимчасових і сезонних працівників, котрих прийнято на роботу терміном на один і більше днів незалежно від того, перебувають вони на роботі, знаходяться у відпустках, відрядженнях, на лікарняному листку тощо.</a:t>
            </a:r>
          </a:p>
          <a:p>
            <a:pPr>
              <a:buNone/>
            </a:pPr>
            <a:endParaRPr lang="ru-RU" sz="3600" dirty="0" smtClean="0"/>
          </a:p>
          <a:p>
            <a:r>
              <a:rPr lang="uk-UA" sz="3600" i="1" dirty="0" smtClean="0"/>
              <a:t>Середньооблікова чисельність</a:t>
            </a:r>
            <a:r>
              <a:rPr lang="uk-UA" sz="3600" dirty="0" smtClean="0"/>
              <a:t> – кількість працівників за певний період, яка визначається як сума середньомісячної чисельності поділена на кількість місяців у розрахунковому періоді.</a:t>
            </a:r>
            <a:endParaRPr lang="ru-RU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smtClean="0"/>
              <a:t>2. Чисельність працівників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dirty="0" err="1" smtClean="0"/>
              <a:t>Чя</a:t>
            </a:r>
            <a:r>
              <a:rPr lang="ru-RU" dirty="0" smtClean="0"/>
              <a:t>               </a:t>
            </a:r>
            <a:r>
              <a:rPr lang="ru-RU" dirty="0" err="1" smtClean="0"/>
              <a:t>Чо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Ч</a:t>
            </a:r>
            <a:r>
              <a:rPr lang="uk-UA" sz="3600" baseline="-25000" dirty="0" smtClean="0"/>
              <a:t>о</a:t>
            </a:r>
            <a:r>
              <a:rPr lang="ru-RU" sz="3600" dirty="0" smtClean="0"/>
              <a:t> = Ч</a:t>
            </a:r>
            <a:r>
              <a:rPr lang="uk-UA" sz="3600" baseline="-25000" dirty="0" smtClean="0"/>
              <a:t>я</a:t>
            </a:r>
            <a:r>
              <a:rPr lang="ru-RU" sz="3600" dirty="0" smtClean="0"/>
              <a:t>*К</a:t>
            </a:r>
            <a:r>
              <a:rPr lang="uk-UA" sz="3600" baseline="-25000" dirty="0" err="1" smtClean="0"/>
              <a:t>кч</a:t>
            </a:r>
            <a:r>
              <a:rPr lang="uk-UA" sz="3600" dirty="0" smtClean="0"/>
              <a:t>, </a:t>
            </a:r>
          </a:p>
          <a:p>
            <a:pPr>
              <a:buNone/>
            </a:pPr>
            <a:r>
              <a:rPr lang="uk-UA" sz="3600" dirty="0" smtClean="0"/>
              <a:t>де </a:t>
            </a:r>
            <a:r>
              <a:rPr lang="uk-UA" sz="3600" dirty="0" err="1" smtClean="0"/>
              <a:t>Чо</a:t>
            </a:r>
            <a:r>
              <a:rPr lang="uk-UA" sz="3600" dirty="0" smtClean="0"/>
              <a:t> – чисельність облікова , осіб;</a:t>
            </a:r>
          </a:p>
          <a:p>
            <a:pPr>
              <a:buNone/>
            </a:pPr>
            <a:r>
              <a:rPr lang="uk-UA" sz="3600" dirty="0" smtClean="0"/>
              <a:t>      </a:t>
            </a:r>
            <a:r>
              <a:rPr lang="uk-UA" sz="3600" dirty="0" err="1" smtClean="0"/>
              <a:t>Чя</a:t>
            </a:r>
            <a:r>
              <a:rPr lang="uk-UA" sz="3600" dirty="0" smtClean="0"/>
              <a:t> – чисельність явочна, осіб;</a:t>
            </a:r>
          </a:p>
          <a:p>
            <a:pPr>
              <a:buNone/>
            </a:pPr>
            <a:r>
              <a:rPr lang="uk-UA" sz="3600" dirty="0" smtClean="0"/>
              <a:t>       </a:t>
            </a:r>
            <a:r>
              <a:rPr lang="uk-UA" sz="3600" dirty="0" err="1" smtClean="0"/>
              <a:t>К</a:t>
            </a:r>
            <a:r>
              <a:rPr lang="uk-UA" sz="3600" baseline="-25000" dirty="0" err="1" smtClean="0"/>
              <a:t>кч</a:t>
            </a:r>
            <a:r>
              <a:rPr lang="uk-UA" sz="3600" dirty="0" err="1" smtClean="0"/>
              <a:t>-</a:t>
            </a:r>
            <a:r>
              <a:rPr lang="uk-UA" sz="3600" dirty="0" smtClean="0"/>
              <a:t> коефіцієнт коригування чисельності. (</a:t>
            </a:r>
            <a:r>
              <a:rPr lang="uk-UA" sz="3600" dirty="0" err="1" smtClean="0"/>
              <a:t>К</a:t>
            </a:r>
            <a:r>
              <a:rPr lang="uk-UA" sz="3600" baseline="-25000" dirty="0" err="1" smtClean="0"/>
              <a:t>кч</a:t>
            </a:r>
            <a:r>
              <a:rPr lang="uk-UA" sz="3600" dirty="0" err="1" smtClean="0"/>
              <a:t>=</a:t>
            </a:r>
            <a:r>
              <a:rPr lang="uk-UA" sz="3600" dirty="0" smtClean="0"/>
              <a:t> </a:t>
            </a:r>
            <a:r>
              <a:rPr lang="uk-UA" sz="3600" dirty="0" err="1" smtClean="0"/>
              <a:t>Нфрч</a:t>
            </a:r>
            <a:r>
              <a:rPr lang="uk-UA" sz="3600" dirty="0" smtClean="0"/>
              <a:t> / </a:t>
            </a:r>
            <a:r>
              <a:rPr lang="uk-UA" sz="3600" dirty="0" err="1" smtClean="0"/>
              <a:t>Кфрч</a:t>
            </a:r>
            <a:r>
              <a:rPr lang="uk-UA" sz="3600" dirty="0" smtClean="0"/>
              <a:t>, де </a:t>
            </a:r>
            <a:r>
              <a:rPr lang="uk-UA" sz="3600" dirty="0" err="1" smtClean="0"/>
              <a:t>Нфрч</a:t>
            </a:r>
            <a:r>
              <a:rPr lang="uk-UA" sz="3600" dirty="0" smtClean="0"/>
              <a:t> – номінальний фонд робочого часу; </a:t>
            </a:r>
            <a:r>
              <a:rPr lang="uk-UA" sz="3600" dirty="0" err="1" smtClean="0"/>
              <a:t>Кфрч</a:t>
            </a:r>
            <a:r>
              <a:rPr lang="uk-UA" sz="3600" dirty="0" smtClean="0"/>
              <a:t> – корисний фонд робочого часу)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512" y="651605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/>
            <a:r>
              <a:rPr lang="uk-UA" b="1" dirty="0" smtClean="0"/>
              <a:t>2. Чисельність працюючих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779912" y="404664"/>
            <a:ext cx="16561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1948</Words>
  <Application>Microsoft Office PowerPoint</Application>
  <PresentationFormat>Экран (4:3)</PresentationFormat>
  <Paragraphs>205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Трудові ресурси</vt:lpstr>
      <vt:lpstr>Персонал підприємства</vt:lpstr>
      <vt:lpstr>Залежно від виконуваних функцій</vt:lpstr>
      <vt:lpstr>Залежно від виконуваних функцій</vt:lpstr>
      <vt:lpstr>ХАРАКТЕРИСТИКИ ПЕРСОНАЛУ</vt:lpstr>
      <vt:lpstr>Види чисельності працюючих</vt:lpstr>
      <vt:lpstr>Чя               Чо</vt:lpstr>
      <vt:lpstr>Показники руху кадрів</vt:lpstr>
      <vt:lpstr>Продуктивність праці</vt:lpstr>
      <vt:lpstr>Продуктивність праці</vt:lpstr>
      <vt:lpstr>РІЗНИЦЯ:</vt:lpstr>
      <vt:lpstr>Показники продуктивності праці</vt:lpstr>
      <vt:lpstr>Показники продуктивності праці</vt:lpstr>
      <vt:lpstr>  Оплата праці працівників </vt:lpstr>
      <vt:lpstr>Зарплата</vt:lpstr>
      <vt:lpstr>Принципи оплати праці:</vt:lpstr>
      <vt:lpstr>Функції оплати праці:</vt:lpstr>
      <vt:lpstr>Основні елементи організації оплати праці на підприємстві :</vt:lpstr>
      <vt:lpstr>1. Формування ФОП</vt:lpstr>
      <vt:lpstr>2. Нормування праці</vt:lpstr>
      <vt:lpstr>3. Організація оплати праці:  тарифна система</vt:lpstr>
      <vt:lpstr>3. Організація оплати праці:  тарифна система</vt:lpstr>
      <vt:lpstr>3. Організація оплати праці:  тарифна система</vt:lpstr>
      <vt:lpstr>3. Організація оплати праці:  тарифна система</vt:lpstr>
      <vt:lpstr>3. Організація оплати праці:  тарифна система</vt:lpstr>
      <vt:lpstr>Основні важелі державного регулювання оплати праці:</vt:lpstr>
      <vt:lpstr>Мінімальна заробітна плата</vt:lpstr>
      <vt:lpstr>Форми і системи оплати праці</vt:lpstr>
      <vt:lpstr>Форми і системи оплати праці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ТРУДОВІ РЕСУРСИ ПІДПРИЄМСТВА</dc:title>
  <dc:creator>Я</dc:creator>
  <cp:lastModifiedBy>admin</cp:lastModifiedBy>
  <cp:revision>75</cp:revision>
  <dcterms:created xsi:type="dcterms:W3CDTF">2019-05-07T20:06:09Z</dcterms:created>
  <dcterms:modified xsi:type="dcterms:W3CDTF">2020-03-11T11:11:53Z</dcterms:modified>
</cp:coreProperties>
</file>