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75" r:id="rId2"/>
    <p:sldId id="276" r:id="rId3"/>
    <p:sldId id="278" r:id="rId4"/>
    <p:sldId id="279" r:id="rId5"/>
    <p:sldId id="280" r:id="rId6"/>
    <p:sldId id="257" r:id="rId7"/>
    <p:sldId id="277" r:id="rId8"/>
    <p:sldId id="281" r:id="rId9"/>
    <p:sldId id="282" r:id="rId10"/>
    <p:sldId id="260" r:id="rId11"/>
    <p:sldId id="274" r:id="rId1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E8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398"/>
    <p:restoredTop sz="86531"/>
  </p:normalViewPr>
  <p:slideViewPr>
    <p:cSldViewPr snapToGrid="0" snapToObjects="1">
      <p:cViewPr varScale="1">
        <p:scale>
          <a:sx n="110" d="100"/>
          <a:sy n="110" d="100"/>
        </p:scale>
        <p:origin x="424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56ED2F-F382-F643-BDD2-5814BC61490D}" type="datetimeFigureOut">
              <a:rPr lang="ru-UA" smtClean="0"/>
              <a:t>7/8/22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0F1CAF-96AC-1B48-8B1A-E85C0EFBC00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5163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F1CAF-96AC-1B48-8B1A-E85C0EFBC00C}" type="slidenum">
              <a:rPr lang="ru-UA" smtClean="0"/>
              <a:t>2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38442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F1CAF-96AC-1B48-8B1A-E85C0EFBC00C}" type="slidenum">
              <a:rPr lang="ru-UA" smtClean="0"/>
              <a:t>3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682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F1CAF-96AC-1B48-8B1A-E85C0EFBC00C}" type="slidenum">
              <a:rPr lang="ru-UA" smtClean="0"/>
              <a:t>4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66651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F1CAF-96AC-1B48-8B1A-E85C0EFBC00C}" type="slidenum">
              <a:rPr lang="ru-UA" smtClean="0"/>
              <a:t>5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17532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F1CAF-96AC-1B48-8B1A-E85C0EFBC00C}" type="slidenum">
              <a:rPr lang="ru-UA" smtClean="0"/>
              <a:t>7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05677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F1CAF-96AC-1B48-8B1A-E85C0EFBC00C}" type="slidenum">
              <a:rPr lang="ru-UA" smtClean="0"/>
              <a:t>8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17898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F1CAF-96AC-1B48-8B1A-E85C0EFBC00C}" type="slidenum">
              <a:rPr lang="ru-UA" smtClean="0"/>
              <a:t>9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20385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F1CAF-96AC-1B48-8B1A-E85C0EFBC00C}" type="slidenum">
              <a:rPr lang="ru-UA" smtClean="0"/>
              <a:t>10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523709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F1CAF-96AC-1B48-8B1A-E85C0EFBC00C}" type="slidenum">
              <a:rPr lang="ru-UA" smtClean="0"/>
              <a:t>11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4968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BEE5E2-156B-A04A-AD36-D74DC98C57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2E5C344-4C1A-B249-89C3-6CD5BF25A7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C1C14F-A922-CA41-867D-F5D2722FC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34F8D-E398-3546-9568-464668FF61BE}" type="datetimeFigureOut">
              <a:rPr lang="ru-UA" smtClean="0"/>
              <a:t>7/8/22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A07A12-45F3-EE45-B236-7304EEE8A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27C7DA-D161-B54F-99B2-8934D626A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5F17C-843D-3B4F-A666-8C810F58AD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70852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EE7157-D5F2-3A41-A604-8B423E35F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2B788EC-1F83-D94E-B5E5-B7E1D9D7AA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CFBBDB-DCC1-2945-B07A-7F5C12EA3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34F8D-E398-3546-9568-464668FF61BE}" type="datetimeFigureOut">
              <a:rPr lang="ru-UA" smtClean="0"/>
              <a:t>7/8/22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C2144E-EBCC-C44B-A85D-F07CE9494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0EC4BF-3C61-A24B-A248-25ABB7554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5F17C-843D-3B4F-A666-8C810F58AD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41811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E66EABE-62DD-E347-913D-427DE0C250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CCAA5DD-96A5-954A-A17F-71FB57F6AF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899C95-2F30-BB4F-844A-D362393BC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34F8D-E398-3546-9568-464668FF61BE}" type="datetimeFigureOut">
              <a:rPr lang="ru-UA" smtClean="0"/>
              <a:t>7/8/22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69730D-1889-0E49-86DA-ECFE6D1D0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295619-561F-0F4A-AB95-621258229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5F17C-843D-3B4F-A666-8C810F58AD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80842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9020FA-E2AE-B14F-AA67-3F6A12A4C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DA14FF-4565-B24A-A937-A725ACBBC4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367B28-A3FF-884F-BF66-BD4E56D9D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34F8D-E398-3546-9568-464668FF61BE}" type="datetimeFigureOut">
              <a:rPr lang="ru-UA" smtClean="0"/>
              <a:t>7/8/22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262307-7A48-814F-86EC-54CBF1240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C0F4FD-337F-3346-B685-099810E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5F17C-843D-3B4F-A666-8C810F58AD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87491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D73417-D807-084D-A1B9-45540800F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46785D9-37B3-054E-B31E-A80F4F791F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3B974D-0E84-0143-A596-23F4710A3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34F8D-E398-3546-9568-464668FF61BE}" type="datetimeFigureOut">
              <a:rPr lang="ru-UA" smtClean="0"/>
              <a:t>7/8/22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20BB71-C49C-4F4F-8B09-181222C21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988E9A-F8A0-C443-AF5A-A4CD5AF20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5F17C-843D-3B4F-A666-8C810F58AD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60752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34B57E-932E-FC4C-A5A7-73FB18D94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28E449-94ED-4840-906A-7E40F5E01F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27F1F78-58CE-B745-9D6C-B2893D2CE0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E9530B-9E0D-8A40-88E0-BDBE01207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34F8D-E398-3546-9568-464668FF61BE}" type="datetimeFigureOut">
              <a:rPr lang="ru-UA" smtClean="0"/>
              <a:t>7/8/22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C4FCBB1-C0E5-9B43-8044-1960C0724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4FD7C39-BCAE-CF43-BAA1-0158EFA1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5F17C-843D-3B4F-A666-8C810F58AD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41004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C9A98A-1DF9-404A-A94D-F331045A1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134DD1C-0988-3142-AEB1-03C146CC6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1A7381D-1365-1844-BBF8-CF62BA0868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44BEF2D-E532-934B-9AC8-ECAF3826D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A9908C3-DA11-F84E-969D-9AD8013136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138F844-0AA2-8A42-AC8A-33F6187E2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34F8D-E398-3546-9568-464668FF61BE}" type="datetimeFigureOut">
              <a:rPr lang="ru-UA" smtClean="0"/>
              <a:t>7/8/22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D63C6C8-F2CC-1843-96F5-527227C78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66900A2-68E8-9345-ABE3-5904C0C43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5F17C-843D-3B4F-A666-8C810F58AD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515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3ED2E3-C462-954C-BBA9-4F8F39CBF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C49AE4F-2C3A-0148-8BED-415FE1CF4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34F8D-E398-3546-9568-464668FF61BE}" type="datetimeFigureOut">
              <a:rPr lang="ru-UA" smtClean="0"/>
              <a:t>7/8/22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821915D-1829-2F40-B6A9-7B413E8F0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8D7EEB1-FF20-C246-B79F-7D9CC4DC0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5F17C-843D-3B4F-A666-8C810F58AD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16628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A52BDCD-5077-3349-9F70-007F275BC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34F8D-E398-3546-9568-464668FF61BE}" type="datetimeFigureOut">
              <a:rPr lang="ru-UA" smtClean="0"/>
              <a:t>7/8/22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0E84D1D-3313-3F47-A508-F25389C8F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FCF2801-7611-9747-99D6-4B96D972D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5F17C-843D-3B4F-A666-8C810F58AD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44502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D6073B-8E8A-7142-A738-4D35E5033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9EC4EC-17DB-9840-9004-3D6D8902E3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C951D4C-90DF-8E43-A588-448C0828C7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120ACD7-E061-0846-B2CB-F25B3D2B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34F8D-E398-3546-9568-464668FF61BE}" type="datetimeFigureOut">
              <a:rPr lang="ru-UA" smtClean="0"/>
              <a:t>7/8/22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A0A717B-D987-9746-9E85-BC37F2AA4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956A1E4-5365-E34D-BC24-6BAA8A11C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5F17C-843D-3B4F-A666-8C810F58AD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0611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D28398-FEF7-004F-AC74-57BB23B1C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3B618D2-1150-644D-8C3C-DCA457A539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23B70F7-9410-BC4F-8C00-2309709553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D29D58-0D5C-F047-9772-34E67A112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34F8D-E398-3546-9568-464668FF61BE}" type="datetimeFigureOut">
              <a:rPr lang="ru-UA" smtClean="0"/>
              <a:t>7/8/22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F8C24E1-00FC-5C41-9574-40FD4D1B8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D5BD20-FACA-2740-8E8F-79708431F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5F17C-843D-3B4F-A666-8C810F58AD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6091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789E3C-5097-6049-B4A1-12764CD9E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A1FCD7A-6BB3-8841-866A-DD2F274FDC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5704E5-3103-574A-AD49-72D8C6ABB1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B34F8D-E398-3546-9568-464668FF61BE}" type="datetimeFigureOut">
              <a:rPr lang="ru-UA" smtClean="0"/>
              <a:t>7/8/22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4BA561-F6D7-1C4E-A102-9C8DDA85D0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B369ED-D295-7B4D-9580-438EA16404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5F17C-843D-3B4F-A666-8C810F58AD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39102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microsoft.com/office/2017/06/relationships/model3d" Target="../media/model3d1.glb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jp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jp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4.jp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17/06/relationships/model3d" Target="../media/model3d1.glb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BD7F34-9790-CE42-B0C5-E6BF0029A9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94"/>
          <a:stretch/>
        </p:blipFill>
        <p:spPr>
          <a:xfrm flipH="1">
            <a:off x="0" y="-1"/>
            <a:ext cx="12192000" cy="68580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96605E8-A50E-944A-830A-4B1DF31AE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18" y="1094012"/>
            <a:ext cx="4339048" cy="4339048"/>
          </a:xfrm>
          <a:prstGeom prst="rect">
            <a:avLst/>
          </a:prstGeom>
        </p:spPr>
      </p:pic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A967B380-2B2F-5749-AF8D-EC052E70D239}"/>
              </a:ext>
            </a:extLst>
          </p:cNvPr>
          <p:cNvSpPr/>
          <p:nvPr/>
        </p:nvSpPr>
        <p:spPr>
          <a:xfrm>
            <a:off x="6096000" y="2141006"/>
            <a:ext cx="3849189" cy="702268"/>
          </a:xfrm>
          <a:prstGeom prst="roundRect">
            <a:avLst/>
          </a:prstGeom>
          <a:solidFill>
            <a:schemeClr val="bg1">
              <a:alpha val="5634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C1010DA6-181F-A443-80C2-1DA483AB5D69}"/>
              </a:ext>
            </a:extLst>
          </p:cNvPr>
          <p:cNvSpPr/>
          <p:nvPr/>
        </p:nvSpPr>
        <p:spPr>
          <a:xfrm>
            <a:off x="5625738" y="2963260"/>
            <a:ext cx="4798422" cy="1605667"/>
          </a:xfrm>
          <a:prstGeom prst="roundRect">
            <a:avLst/>
          </a:prstGeom>
          <a:solidFill>
            <a:schemeClr val="bg1">
              <a:alpha val="5634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73AB8A-74C8-F045-BD90-BA79CF208E9B}"/>
              </a:ext>
            </a:extLst>
          </p:cNvPr>
          <p:cNvSpPr txBox="1"/>
          <p:nvPr/>
        </p:nvSpPr>
        <p:spPr>
          <a:xfrm>
            <a:off x="5625737" y="2975095"/>
            <a:ext cx="47984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>
                <a:latin typeface="Montserrat" pitchFamily="2" charset="0"/>
              </a:rPr>
              <a:t>Синергія </a:t>
            </a:r>
            <a:r>
              <a:rPr lang="uk-UA" sz="2400" dirty="0" err="1">
                <a:latin typeface="Montserrat" pitchFamily="2" charset="0"/>
              </a:rPr>
              <a:t>Кіберполіції</a:t>
            </a:r>
            <a:r>
              <a:rPr lang="uk-UA" sz="2400" dirty="0">
                <a:latin typeface="Montserrat" pitchFamily="2" charset="0"/>
              </a:rPr>
              <a:t> України та волонтерів у протидії російським окупантам у медіа-простору</a:t>
            </a:r>
            <a:endParaRPr lang="ru-UA" sz="2400" dirty="0">
              <a:latin typeface="Montserrat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DDF1D7-4D2A-F74A-8179-B2ED98AA6D7F}"/>
              </a:ext>
            </a:extLst>
          </p:cNvPr>
          <p:cNvSpPr txBox="1"/>
          <p:nvPr/>
        </p:nvSpPr>
        <p:spPr>
          <a:xfrm>
            <a:off x="5625737" y="2260992"/>
            <a:ext cx="4798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latin typeface="Montserrat" pitchFamily="2" charset="0"/>
              </a:rPr>
              <a:t>Платформа «</a:t>
            </a:r>
            <a:r>
              <a:rPr lang="en-US" sz="2400" b="1" dirty="0">
                <a:latin typeface="Montserrat" pitchFamily="2" charset="0"/>
              </a:rPr>
              <a:t>MRIYA</a:t>
            </a:r>
            <a:r>
              <a:rPr lang="uk-UA" sz="2400" b="1" dirty="0">
                <a:latin typeface="Montserrat" pitchFamily="2" charset="0"/>
              </a:rPr>
              <a:t>»</a:t>
            </a:r>
            <a:endParaRPr lang="ru-UA" sz="2400" b="1" dirty="0">
              <a:latin typeface="Montserrat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3E5BC5-5350-F349-BB8C-3DFC0587880D}"/>
              </a:ext>
            </a:extLst>
          </p:cNvPr>
          <p:cNvSpPr txBox="1"/>
          <p:nvPr/>
        </p:nvSpPr>
        <p:spPr>
          <a:xfrm>
            <a:off x="0" y="639633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latin typeface="Montserrat" pitchFamily="2" charset="0"/>
              </a:rPr>
              <a:t>Кожен українець – ВОЇН на своєму фронті. Наш фронт – інформаційний.</a:t>
            </a:r>
            <a:endParaRPr lang="ru-UA" sz="2400" b="1" dirty="0"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902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BD7F34-9790-CE42-B0C5-E6BF0029A9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594"/>
          <a:stretch/>
        </p:blipFill>
        <p:spPr>
          <a:xfrm flipH="1">
            <a:off x="0" y="-1"/>
            <a:ext cx="12192000" cy="6858001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EFCD30B-0EE6-2A49-8919-335787DA4982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1">
              <a:alpha val="8083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96605E8-A50E-944A-830A-4B1DF31AE1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231" y="179612"/>
            <a:ext cx="1243835" cy="12438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73AB8A-74C8-F045-BD90-BA79CF208E9B}"/>
              </a:ext>
            </a:extLst>
          </p:cNvPr>
          <p:cNvSpPr txBox="1"/>
          <p:nvPr/>
        </p:nvSpPr>
        <p:spPr>
          <a:xfrm>
            <a:off x="2345091" y="100008"/>
            <a:ext cx="58179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  <a:latin typeface="Montserrat" pitchFamily="2" charset="0"/>
              </a:rPr>
              <a:t>Гра </a:t>
            </a:r>
            <a:endParaRPr lang="en-US" sz="4000" b="1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r>
              <a:rPr lang="uk-UA" sz="4000" b="1" dirty="0">
                <a:solidFill>
                  <a:schemeClr val="bg1"/>
                </a:solidFill>
                <a:latin typeface="Montserrat" pitchFamily="2" charset="0"/>
              </a:rPr>
              <a:t>«</a:t>
            </a:r>
            <a:r>
              <a:rPr lang="uk-UA" sz="4000" b="1" dirty="0" err="1">
                <a:solidFill>
                  <a:schemeClr val="bg1"/>
                </a:solidFill>
                <a:latin typeface="Montserrat" pitchFamily="2" charset="0"/>
              </a:rPr>
              <a:t>Котяцький</a:t>
            </a:r>
            <a:r>
              <a:rPr lang="uk-UA" sz="4000" b="1" dirty="0">
                <a:solidFill>
                  <a:schemeClr val="bg1"/>
                </a:solidFill>
                <a:latin typeface="Montserrat" pitchFamily="2" charset="0"/>
              </a:rPr>
              <a:t> драйв»</a:t>
            </a:r>
            <a:endParaRPr lang="ru-UA" sz="4000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6E17D5-2990-3B47-8BD3-559912D531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7062" y="972011"/>
            <a:ext cx="1849325" cy="378533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E41287C-C64D-B34C-B925-AAFBFE4126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2817" y="3155640"/>
            <a:ext cx="1961883" cy="335665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CA0E7DA-C8BA-DB44-B05C-FDBB85283A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27143" y="2864679"/>
            <a:ext cx="3097851" cy="399332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6174959-CD28-914F-BD32-044263ECFF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63001" y="0"/>
            <a:ext cx="3958235" cy="6858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38350E7-FEF4-D44B-9BD7-AC4053C07E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74984" y="3444913"/>
            <a:ext cx="2855335" cy="285533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8DA54D1-72E9-4A4A-BBBE-C22D407ABA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32682" y="2900405"/>
            <a:ext cx="2897637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7267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BD7F34-9790-CE42-B0C5-E6BF0029A9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594"/>
          <a:stretch/>
        </p:blipFill>
        <p:spPr>
          <a:xfrm flipH="1">
            <a:off x="0" y="-1"/>
            <a:ext cx="12192000" cy="68580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96605E8-A50E-944A-830A-4B1DF31AE1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9142" y="1233687"/>
            <a:ext cx="4178358" cy="4178358"/>
          </a:xfrm>
          <a:prstGeom prst="rect">
            <a:avLst/>
          </a:prstGeom>
        </p:spPr>
      </p:pic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30193D93-BD39-254D-919A-2AA0632BD9CD}"/>
              </a:ext>
            </a:extLst>
          </p:cNvPr>
          <p:cNvSpPr/>
          <p:nvPr/>
        </p:nvSpPr>
        <p:spPr>
          <a:xfrm>
            <a:off x="448199" y="1851148"/>
            <a:ext cx="6319776" cy="2943436"/>
          </a:xfrm>
          <a:prstGeom prst="roundRect">
            <a:avLst/>
          </a:prstGeom>
          <a:solidFill>
            <a:schemeClr val="bg1">
              <a:alpha val="5634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40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22FBA8-2E14-2147-8542-894FA12C0FA4}"/>
              </a:ext>
            </a:extLst>
          </p:cNvPr>
          <p:cNvSpPr txBox="1"/>
          <p:nvPr/>
        </p:nvSpPr>
        <p:spPr>
          <a:xfrm>
            <a:off x="381167" y="2071894"/>
            <a:ext cx="63868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latin typeface="Montserrat" pitchFamily="2" charset="0"/>
              </a:rPr>
              <a:t>Екосистема </a:t>
            </a:r>
            <a:r>
              <a:rPr lang="en-US" sz="3200" b="1" dirty="0">
                <a:latin typeface="Montserrat" pitchFamily="2" charset="0"/>
              </a:rPr>
              <a:t>MRIYA </a:t>
            </a:r>
            <a:r>
              <a:rPr lang="en-US" sz="3200" b="1" dirty="0" err="1">
                <a:latin typeface="Montserrat" pitchFamily="2" charset="0"/>
              </a:rPr>
              <a:t>о</a:t>
            </a:r>
            <a:r>
              <a:rPr lang="uk-UA" sz="3200" b="1" dirty="0" err="1">
                <a:latin typeface="Montserrat" pitchFamily="2" charset="0"/>
              </a:rPr>
              <a:t>б’єднує</a:t>
            </a:r>
            <a:r>
              <a:rPr lang="uk-UA" sz="3200" b="1" dirty="0">
                <a:latin typeface="Montserrat" pitchFamily="2" charset="0"/>
              </a:rPr>
              <a:t> всі напрями соціальних ініціатив, у тому числі створених під час війни для протидії ворогу!</a:t>
            </a:r>
            <a:endParaRPr lang="ru-UA" sz="3200" b="1" dirty="0"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3827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C09CD6-C607-1F45-90AD-28431C35F8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594"/>
          <a:stretch/>
        </p:blipFill>
        <p:spPr>
          <a:xfrm flipH="1">
            <a:off x="0" y="-1"/>
            <a:ext cx="12192000" cy="6858001"/>
          </a:xfrm>
          <a:prstGeom prst="rect">
            <a:avLst/>
          </a:prstGeom>
        </p:spPr>
      </p:pic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1EAA60F9-FC9A-734D-9116-9C507D5C727A}"/>
              </a:ext>
            </a:extLst>
          </p:cNvPr>
          <p:cNvSpPr/>
          <p:nvPr/>
        </p:nvSpPr>
        <p:spPr>
          <a:xfrm>
            <a:off x="1897442" y="1940911"/>
            <a:ext cx="4198558" cy="702268"/>
          </a:xfrm>
          <a:prstGeom prst="roundRect">
            <a:avLst/>
          </a:prstGeom>
          <a:solidFill>
            <a:schemeClr val="bg1">
              <a:alpha val="5634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3FE4FD98-AA06-C84F-964B-42C4797D6C70}"/>
              </a:ext>
            </a:extLst>
          </p:cNvPr>
          <p:cNvSpPr/>
          <p:nvPr/>
        </p:nvSpPr>
        <p:spPr>
          <a:xfrm>
            <a:off x="1897442" y="3716989"/>
            <a:ext cx="4539700" cy="702268"/>
          </a:xfrm>
          <a:prstGeom prst="roundRect">
            <a:avLst/>
          </a:prstGeom>
          <a:solidFill>
            <a:schemeClr val="bg1">
              <a:alpha val="5634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57773766-B8CE-F84F-8BBB-7E21490847CD}"/>
              </a:ext>
            </a:extLst>
          </p:cNvPr>
          <p:cNvSpPr/>
          <p:nvPr/>
        </p:nvSpPr>
        <p:spPr>
          <a:xfrm>
            <a:off x="1897443" y="5438991"/>
            <a:ext cx="4065084" cy="702268"/>
          </a:xfrm>
          <a:prstGeom prst="roundRect">
            <a:avLst/>
          </a:prstGeom>
          <a:solidFill>
            <a:schemeClr val="bg1">
              <a:alpha val="5634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571E3A09-420A-4841-B5D9-25B235566ED0}"/>
              </a:ext>
            </a:extLst>
          </p:cNvPr>
          <p:cNvSpPr/>
          <p:nvPr/>
        </p:nvSpPr>
        <p:spPr>
          <a:xfrm>
            <a:off x="7306359" y="4751320"/>
            <a:ext cx="4672813" cy="702268"/>
          </a:xfrm>
          <a:prstGeom prst="roundRect">
            <a:avLst/>
          </a:prstGeom>
          <a:solidFill>
            <a:schemeClr val="bg1">
              <a:alpha val="5634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F56269F9-2085-6049-B68A-59DA8630D634}"/>
              </a:ext>
            </a:extLst>
          </p:cNvPr>
          <p:cNvSpPr/>
          <p:nvPr/>
        </p:nvSpPr>
        <p:spPr>
          <a:xfrm>
            <a:off x="7620000" y="2830488"/>
            <a:ext cx="4359172" cy="702268"/>
          </a:xfrm>
          <a:prstGeom prst="roundRect">
            <a:avLst/>
          </a:prstGeom>
          <a:solidFill>
            <a:schemeClr val="bg1">
              <a:alpha val="5634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3" name="Трехмерная модель 22" descr="Ноутбук — меню Windows">
                <a:extLst>
                  <a:ext uri="{FF2B5EF4-FFF2-40B4-BE49-F238E27FC236}">
                    <a16:creationId xmlns:a16="http://schemas.microsoft.com/office/drawing/2014/main" id="{F07A19F3-F5A2-5B4A-B7AB-2B7E616551F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17211665"/>
                  </p:ext>
                </p:extLst>
              </p:nvPr>
            </p:nvGraphicFramePr>
            <p:xfrm>
              <a:off x="361501" y="3253954"/>
              <a:ext cx="1508345" cy="1300792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508345" cy="1300792"/>
                    </a:xfrm>
                    <a:prstGeom prst="rect">
                      <a:avLst/>
                    </a:prstGeom>
                  </am3d:spPr>
                  <am3d:camera>
                    <am3d:pos x="0" y="0" z="7066441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427928" d="1000000"/>
                    <am3d:preTrans dx="952605" dy="-10635068" dz="3626282"/>
                    <am3d:scale>
                      <am3d:sx n="1000000" d="1000000"/>
                      <am3d:sy n="1000000" d="1000000"/>
                      <am3d:sz n="1000000" d="1000000"/>
                    </am3d:scale>
                    <am3d:rot ax="1114717" ay="2871349" az="839651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66670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3" name="Трехмерная модель 22" descr="Ноутбук — меню Windows">
                <a:extLst>
                  <a:ext uri="{FF2B5EF4-FFF2-40B4-BE49-F238E27FC236}">
                    <a16:creationId xmlns:a16="http://schemas.microsoft.com/office/drawing/2014/main" id="{F07A19F3-F5A2-5B4A-B7AB-2B7E616551F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1501" y="3253954"/>
                <a:ext cx="1508345" cy="1300792"/>
              </a:xfrm>
              <a:prstGeom prst="rect">
                <a:avLst/>
              </a:prstGeom>
            </p:spPr>
          </p:pic>
        </mc:Fallback>
      </mc:AlternateContent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1943CA1-357D-D74F-9A79-76F4549E3F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763" y="1792422"/>
            <a:ext cx="1076886" cy="1076886"/>
          </a:xfrm>
          <a:prstGeom prst="ellipse">
            <a:avLst/>
          </a:prstGeom>
          <a:solidFill>
            <a:schemeClr val="accent1"/>
          </a:solidFill>
          <a:effectLst>
            <a:softEdge rad="0"/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5A173F0-D192-7C44-94EA-2B2969F748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486" y="5251682"/>
            <a:ext cx="1076886" cy="1076886"/>
          </a:xfrm>
          <a:prstGeom prst="ellipse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FC92784B-7A42-AD4D-9CDA-E8E1B1BB95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7142" y="2660068"/>
            <a:ext cx="1076886" cy="1076886"/>
          </a:xfrm>
          <a:prstGeom prst="ellipse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48BDDD3E-DF61-1F4C-97EA-0E73C51D67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4564011"/>
            <a:ext cx="1076886" cy="1076886"/>
          </a:xfrm>
          <a:prstGeom prst="ellipse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315FBA8-694A-7E44-9819-271DAC638CB0}"/>
              </a:ext>
            </a:extLst>
          </p:cNvPr>
          <p:cNvSpPr txBox="1"/>
          <p:nvPr/>
        </p:nvSpPr>
        <p:spPr>
          <a:xfrm>
            <a:off x="-1461234" y="-32300"/>
            <a:ext cx="7149142" cy="1015663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uk-UA" sz="6000" b="1" dirty="0">
                <a:solidFill>
                  <a:schemeClr val="bg1"/>
                </a:solidFill>
                <a:latin typeface="Montserrat" pitchFamily="2" charset="0"/>
              </a:rPr>
              <a:t>ПРОЕКТИ</a:t>
            </a:r>
            <a:endParaRPr lang="ru-UA" sz="6000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BA9E4B-A458-CD42-B9D4-15888D99D3C2}"/>
              </a:ext>
            </a:extLst>
          </p:cNvPr>
          <p:cNvSpPr txBox="1"/>
          <p:nvPr/>
        </p:nvSpPr>
        <p:spPr>
          <a:xfrm>
            <a:off x="7418244" y="2974261"/>
            <a:ext cx="4798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latin typeface="Montserrat" pitchFamily="2" charset="0"/>
              </a:rPr>
              <a:t>Бот «</a:t>
            </a:r>
            <a:r>
              <a:rPr lang="uk-UA" sz="2400" b="1" dirty="0" err="1">
                <a:latin typeface="Montserrat" pitchFamily="2" charset="0"/>
              </a:rPr>
              <a:t>S</a:t>
            </a:r>
            <a:r>
              <a:rPr lang="en-US" sz="2400" b="1" dirty="0" err="1">
                <a:latin typeface="Montserrat" pitchFamily="2" charset="0"/>
              </a:rPr>
              <a:t>topRussia</a:t>
            </a:r>
            <a:r>
              <a:rPr lang="en-US" sz="2400" b="1" dirty="0">
                <a:latin typeface="Montserrat" pitchFamily="2" charset="0"/>
              </a:rPr>
              <a:t> | MRIYA</a:t>
            </a:r>
            <a:r>
              <a:rPr lang="uk-UA" sz="2400" b="1" dirty="0">
                <a:latin typeface="Montserrat" pitchFamily="2" charset="0"/>
              </a:rPr>
              <a:t>»</a:t>
            </a:r>
            <a:endParaRPr lang="ru-UA" sz="2400" b="1" dirty="0">
              <a:latin typeface="Montserrat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06263CC-6F12-A145-BE54-213A6523EADC}"/>
              </a:ext>
            </a:extLst>
          </p:cNvPr>
          <p:cNvSpPr txBox="1"/>
          <p:nvPr/>
        </p:nvSpPr>
        <p:spPr>
          <a:xfrm>
            <a:off x="7258000" y="4900042"/>
            <a:ext cx="4798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latin typeface="Montserrat" pitchFamily="2" charset="0"/>
              </a:rPr>
              <a:t>Канал «</a:t>
            </a:r>
            <a:r>
              <a:rPr lang="uk-UA" sz="2400" b="1" dirty="0" err="1">
                <a:latin typeface="Montserrat" pitchFamily="2" charset="0"/>
              </a:rPr>
              <a:t>S</a:t>
            </a:r>
            <a:r>
              <a:rPr lang="en-US" sz="2400" b="1" dirty="0" err="1">
                <a:latin typeface="Montserrat" pitchFamily="2" charset="0"/>
              </a:rPr>
              <a:t>topRussia</a:t>
            </a:r>
            <a:r>
              <a:rPr lang="en-US" sz="2400" b="1" dirty="0">
                <a:latin typeface="Montserrat" pitchFamily="2" charset="0"/>
              </a:rPr>
              <a:t> | MRIYA</a:t>
            </a:r>
            <a:r>
              <a:rPr lang="uk-UA" sz="2400" b="1" dirty="0">
                <a:latin typeface="Montserrat" pitchFamily="2" charset="0"/>
              </a:rPr>
              <a:t>»</a:t>
            </a:r>
            <a:endParaRPr lang="ru-UA" sz="2400" b="1" dirty="0">
              <a:latin typeface="Montserrat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6CF8F0C-AC86-7848-B559-CDD9DF453BCD}"/>
              </a:ext>
            </a:extLst>
          </p:cNvPr>
          <p:cNvSpPr txBox="1"/>
          <p:nvPr/>
        </p:nvSpPr>
        <p:spPr>
          <a:xfrm>
            <a:off x="1638719" y="2065344"/>
            <a:ext cx="4798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latin typeface="Montserrat" pitchFamily="2" charset="0"/>
              </a:rPr>
              <a:t>Бот «Народний месник»</a:t>
            </a:r>
            <a:endParaRPr lang="ru-UA" sz="2400" b="1" dirty="0">
              <a:latin typeface="Montserrat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756F935-AB82-794F-A6A9-DEEB727D1F42}"/>
              </a:ext>
            </a:extLst>
          </p:cNvPr>
          <p:cNvSpPr txBox="1"/>
          <p:nvPr/>
        </p:nvSpPr>
        <p:spPr>
          <a:xfrm>
            <a:off x="1768080" y="3861743"/>
            <a:ext cx="4798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latin typeface="Montserrat" pitchFamily="2" charset="0"/>
              </a:rPr>
              <a:t>Сервіс «</a:t>
            </a:r>
            <a:r>
              <a:rPr lang="en-US" sz="2400" b="1" dirty="0">
                <a:latin typeface="Montserrat" pitchFamily="2" charset="0"/>
              </a:rPr>
              <a:t>MRIYA</a:t>
            </a:r>
            <a:r>
              <a:rPr lang="uk-UA" sz="2400" b="1" dirty="0">
                <a:latin typeface="Montserrat" pitchFamily="2" charset="0"/>
              </a:rPr>
              <a:t> </a:t>
            </a:r>
            <a:r>
              <a:rPr lang="uk-UA" sz="2400" b="1" dirty="0" err="1">
                <a:latin typeface="Montserrat" pitchFamily="2" charset="0"/>
              </a:rPr>
              <a:t>A</a:t>
            </a:r>
            <a:r>
              <a:rPr lang="en-US" sz="2400" b="1" dirty="0" err="1">
                <a:latin typeface="Montserrat" pitchFamily="2" charset="0"/>
              </a:rPr>
              <a:t>utomatic</a:t>
            </a:r>
            <a:r>
              <a:rPr lang="uk-UA" sz="2400" b="1" dirty="0">
                <a:latin typeface="Montserrat" pitchFamily="2" charset="0"/>
              </a:rPr>
              <a:t>»</a:t>
            </a:r>
            <a:endParaRPr lang="ru-UA" sz="2400" b="1" dirty="0">
              <a:latin typeface="Montserrat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1FC405C-68BB-F143-B341-0E4D294FBECF}"/>
              </a:ext>
            </a:extLst>
          </p:cNvPr>
          <p:cNvSpPr txBox="1"/>
          <p:nvPr/>
        </p:nvSpPr>
        <p:spPr>
          <a:xfrm>
            <a:off x="1530773" y="5574480"/>
            <a:ext cx="4798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latin typeface="Montserrat" pitchFamily="2" charset="0"/>
              </a:rPr>
              <a:t>Гра «</a:t>
            </a:r>
            <a:r>
              <a:rPr lang="uk-UA" sz="2400" b="1" dirty="0" err="1">
                <a:latin typeface="Montserrat" pitchFamily="2" charset="0"/>
              </a:rPr>
              <a:t>Котяцький</a:t>
            </a:r>
            <a:r>
              <a:rPr lang="uk-UA" sz="2400" b="1" dirty="0">
                <a:latin typeface="Montserrat" pitchFamily="2" charset="0"/>
              </a:rPr>
              <a:t> драйв»</a:t>
            </a:r>
            <a:endParaRPr lang="ru-UA" sz="2400" b="1" dirty="0"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278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BD7F34-9790-CE42-B0C5-E6BF0029A9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594"/>
          <a:stretch/>
        </p:blipFill>
        <p:spPr>
          <a:xfrm flipH="1">
            <a:off x="0" y="0"/>
            <a:ext cx="12192000" cy="6858001"/>
          </a:xfrm>
          <a:prstGeom prst="rect">
            <a:avLst/>
          </a:prstGeom>
        </p:spPr>
      </p:pic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A967B380-2B2F-5749-AF8D-EC052E70D239}"/>
              </a:ext>
            </a:extLst>
          </p:cNvPr>
          <p:cNvSpPr/>
          <p:nvPr/>
        </p:nvSpPr>
        <p:spPr>
          <a:xfrm>
            <a:off x="1544029" y="225602"/>
            <a:ext cx="3402044" cy="1264384"/>
          </a:xfrm>
          <a:prstGeom prst="roundRect">
            <a:avLst/>
          </a:prstGeom>
          <a:solidFill>
            <a:schemeClr val="bg1">
              <a:alpha val="5634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6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DDF1D7-4D2A-F74A-8179-B2ED98AA6D7F}"/>
              </a:ext>
            </a:extLst>
          </p:cNvPr>
          <p:cNvSpPr txBox="1"/>
          <p:nvPr/>
        </p:nvSpPr>
        <p:spPr>
          <a:xfrm>
            <a:off x="1162218" y="491685"/>
            <a:ext cx="41656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>
                <a:latin typeface="Montserrat" pitchFamily="2" charset="0"/>
              </a:rPr>
              <a:t>БОТ «</a:t>
            </a:r>
            <a:r>
              <a:rPr lang="en-US" sz="2400" dirty="0" err="1">
                <a:latin typeface="Montserrat" pitchFamily="2" charset="0"/>
              </a:rPr>
              <a:t>StopRussia</a:t>
            </a:r>
            <a:r>
              <a:rPr lang="en-US" sz="2400" dirty="0">
                <a:latin typeface="Montserrat" pitchFamily="2" charset="0"/>
              </a:rPr>
              <a:t> | MRIYA»</a:t>
            </a:r>
            <a:endParaRPr lang="ru-UA" sz="2400" dirty="0">
              <a:latin typeface="Montserrat" pitchFamily="2" charset="0"/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4AC02B5B-B2E9-D846-BB1B-EEFB4C4B20F8}"/>
              </a:ext>
            </a:extLst>
          </p:cNvPr>
          <p:cNvSpPr/>
          <p:nvPr/>
        </p:nvSpPr>
        <p:spPr>
          <a:xfrm>
            <a:off x="5019896" y="3002542"/>
            <a:ext cx="6664036" cy="2175599"/>
          </a:xfrm>
          <a:prstGeom prst="roundRect">
            <a:avLst/>
          </a:prstGeom>
          <a:solidFill>
            <a:schemeClr val="bg1">
              <a:alpha val="5634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6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664615-A435-9C46-AF98-1EA4606BCAF0}"/>
              </a:ext>
            </a:extLst>
          </p:cNvPr>
          <p:cNvSpPr txBox="1"/>
          <p:nvPr/>
        </p:nvSpPr>
        <p:spPr>
          <a:xfrm>
            <a:off x="5401707" y="3120845"/>
            <a:ext cx="58665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>
                <a:latin typeface="Montserrat" pitchFamily="2" charset="0"/>
              </a:rPr>
              <a:t>Приймає інформацію про фейкові ресурси, котрі перевіряються нашими модераторами та відправляються на блокування в Телеграм-канал та бот.</a:t>
            </a:r>
            <a:endParaRPr lang="ru-UA" sz="2400" dirty="0">
              <a:latin typeface="Montserrat" pitchFamily="2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03ADCF5-96F0-224C-83AE-F76A346D0B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20815"/>
            <a:ext cx="5149343" cy="411947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501533B-A206-7A46-9537-0AE943530B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77" y="324127"/>
            <a:ext cx="1076886" cy="107688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19733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BD7F34-9790-CE42-B0C5-E6BF0029A9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594"/>
          <a:stretch/>
        </p:blipFill>
        <p:spPr>
          <a:xfrm flipH="1">
            <a:off x="0" y="0"/>
            <a:ext cx="12192000" cy="6858001"/>
          </a:xfrm>
          <a:prstGeom prst="rect">
            <a:avLst/>
          </a:prstGeom>
        </p:spPr>
      </p:pic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A967B380-2B2F-5749-AF8D-EC052E70D239}"/>
              </a:ext>
            </a:extLst>
          </p:cNvPr>
          <p:cNvSpPr/>
          <p:nvPr/>
        </p:nvSpPr>
        <p:spPr>
          <a:xfrm>
            <a:off x="1544029" y="225602"/>
            <a:ext cx="3402044" cy="1264384"/>
          </a:xfrm>
          <a:prstGeom prst="roundRect">
            <a:avLst/>
          </a:prstGeom>
          <a:solidFill>
            <a:schemeClr val="bg1">
              <a:alpha val="5634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6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DDF1D7-4D2A-F74A-8179-B2ED98AA6D7F}"/>
              </a:ext>
            </a:extLst>
          </p:cNvPr>
          <p:cNvSpPr txBox="1"/>
          <p:nvPr/>
        </p:nvSpPr>
        <p:spPr>
          <a:xfrm>
            <a:off x="1162218" y="491685"/>
            <a:ext cx="41656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>
                <a:latin typeface="Montserrat" pitchFamily="2" charset="0"/>
              </a:rPr>
              <a:t>БОТ «</a:t>
            </a:r>
            <a:r>
              <a:rPr lang="en-US" sz="2400" dirty="0" err="1">
                <a:latin typeface="Montserrat" pitchFamily="2" charset="0"/>
              </a:rPr>
              <a:t>StopRussia</a:t>
            </a:r>
            <a:r>
              <a:rPr lang="en-US" sz="2400" dirty="0">
                <a:latin typeface="Montserrat" pitchFamily="2" charset="0"/>
              </a:rPr>
              <a:t> | MRIYA»</a:t>
            </a:r>
            <a:endParaRPr lang="ru-UA" sz="2400" dirty="0">
              <a:latin typeface="Montserrat" pitchFamily="2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501533B-A206-7A46-9537-0AE943530B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77" y="324127"/>
            <a:ext cx="1076886" cy="1076886"/>
          </a:xfrm>
          <a:prstGeom prst="ellipse">
            <a:avLst/>
          </a:prstGeom>
        </p:spPr>
      </p:pic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769AB8C4-C182-8D4E-8D89-1496CDBCA966}"/>
              </a:ext>
            </a:extLst>
          </p:cNvPr>
          <p:cNvSpPr/>
          <p:nvPr/>
        </p:nvSpPr>
        <p:spPr>
          <a:xfrm>
            <a:off x="5327884" y="955096"/>
            <a:ext cx="6664036" cy="1718542"/>
          </a:xfrm>
          <a:prstGeom prst="roundRect">
            <a:avLst/>
          </a:prstGeom>
          <a:solidFill>
            <a:schemeClr val="bg1">
              <a:alpha val="5634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6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FDCD4A-B454-9244-91A7-AC82C911A6DA}"/>
              </a:ext>
            </a:extLst>
          </p:cNvPr>
          <p:cNvSpPr txBox="1"/>
          <p:nvPr/>
        </p:nvSpPr>
        <p:spPr>
          <a:xfrm>
            <a:off x="5709695" y="1214712"/>
            <a:ext cx="58665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>
                <a:latin typeface="Montserrat" pitchFamily="2" charset="0"/>
              </a:rPr>
              <a:t>У розділі «Надіслати скаргу на ресурс» – можете долучатися до блокування ресурсів окупанта.</a:t>
            </a:r>
            <a:endParaRPr lang="ru-UA" sz="2400" dirty="0">
              <a:latin typeface="Montserrat" pitchFamily="2" charset="0"/>
            </a:endParaRPr>
          </a:p>
        </p:txBody>
      </p:sp>
      <p:pic>
        <p:nvPicPr>
          <p:cNvPr id="2" name="IMG_2307" descr="IMG_2307">
            <a:hlinkClick r:id="" action="ppaction://media"/>
            <a:extLst>
              <a:ext uri="{FF2B5EF4-FFF2-40B4-BE49-F238E27FC236}">
                <a16:creationId xmlns:a16="http://schemas.microsoft.com/office/drawing/2014/main" id="{EFC8A394-18BE-0345-A236-050A8F7C3A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-3481" r="323" b="-246"/>
          <a:stretch/>
        </p:blipFill>
        <p:spPr>
          <a:xfrm>
            <a:off x="718020" y="1520080"/>
            <a:ext cx="2496235" cy="5195373"/>
          </a:xfrm>
          <a:prstGeom prst="roundRect">
            <a:avLst/>
          </a:prstGeom>
        </p:spPr>
      </p:pic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D530E628-C887-1847-A459-40667C475C87}"/>
              </a:ext>
            </a:extLst>
          </p:cNvPr>
          <p:cNvSpPr/>
          <p:nvPr/>
        </p:nvSpPr>
        <p:spPr>
          <a:xfrm>
            <a:off x="5344854" y="2933254"/>
            <a:ext cx="6664036" cy="1518694"/>
          </a:xfrm>
          <a:prstGeom prst="roundRect">
            <a:avLst/>
          </a:prstGeom>
          <a:solidFill>
            <a:schemeClr val="bg1">
              <a:alpha val="5634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600"/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2A4CCB12-1154-2940-ACAB-C1CB2B3DFE45}"/>
              </a:ext>
            </a:extLst>
          </p:cNvPr>
          <p:cNvSpPr/>
          <p:nvPr/>
        </p:nvSpPr>
        <p:spPr>
          <a:xfrm>
            <a:off x="5344854" y="4710545"/>
            <a:ext cx="6664036" cy="1930694"/>
          </a:xfrm>
          <a:prstGeom prst="roundRect">
            <a:avLst/>
          </a:prstGeom>
          <a:solidFill>
            <a:schemeClr val="bg1">
              <a:alpha val="5634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6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F5E1A7-2DA3-D148-A0B8-A51524DBC742}"/>
              </a:ext>
            </a:extLst>
          </p:cNvPr>
          <p:cNvSpPr txBox="1"/>
          <p:nvPr/>
        </p:nvSpPr>
        <p:spPr>
          <a:xfrm>
            <a:off x="5726607" y="3334751"/>
            <a:ext cx="5866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>
                <a:latin typeface="Montserrat" pitchFamily="2" charset="0"/>
              </a:rPr>
              <a:t>Кожна скарга – наближає нас до перемоги!</a:t>
            </a:r>
            <a:endParaRPr lang="ru-UA" sz="2400" dirty="0">
              <a:latin typeface="Montserra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8CD69A-34CD-AA4B-BC28-9F9A9F9B05D6}"/>
              </a:ext>
            </a:extLst>
          </p:cNvPr>
          <p:cNvSpPr txBox="1"/>
          <p:nvPr/>
        </p:nvSpPr>
        <p:spPr>
          <a:xfrm>
            <a:off x="5344855" y="4962916"/>
            <a:ext cx="66470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>
                <a:latin typeface="Montserrat" pitchFamily="2" charset="0"/>
              </a:rPr>
              <a:t>Розіграш – з </a:t>
            </a:r>
            <a:r>
              <a:rPr lang="uk-UA" sz="2400" b="1" dirty="0">
                <a:latin typeface="Montserrat" pitchFamily="2" charset="0"/>
              </a:rPr>
              <a:t>28 червня </a:t>
            </a:r>
            <a:r>
              <a:rPr lang="uk-UA" sz="2400" dirty="0">
                <a:latin typeface="Montserrat" pitchFamily="2" charset="0"/>
              </a:rPr>
              <a:t>(14 днів);</a:t>
            </a:r>
            <a:br>
              <a:rPr lang="uk-UA" sz="2400" dirty="0">
                <a:latin typeface="Montserrat" pitchFamily="2" charset="0"/>
              </a:rPr>
            </a:br>
            <a:r>
              <a:rPr lang="uk-UA" sz="2400" b="1" dirty="0">
                <a:latin typeface="Montserrat" pitchFamily="2" charset="0"/>
              </a:rPr>
              <a:t>Умова розіграшу </a:t>
            </a:r>
            <a:r>
              <a:rPr lang="uk-UA" sz="2400" dirty="0">
                <a:latin typeface="Montserrat" pitchFamily="2" charset="0"/>
              </a:rPr>
              <a:t>– робота в боті;</a:t>
            </a:r>
            <a:br>
              <a:rPr lang="uk-UA" sz="2400" dirty="0">
                <a:latin typeface="Montserrat" pitchFamily="2" charset="0"/>
              </a:rPr>
            </a:br>
            <a:r>
              <a:rPr lang="uk-UA" sz="2400" dirty="0">
                <a:latin typeface="Montserrat" pitchFamily="2" charset="0"/>
              </a:rPr>
              <a:t>Кількість учасників, які стартували – </a:t>
            </a:r>
          </a:p>
          <a:p>
            <a:pPr algn="ctr"/>
            <a:r>
              <a:rPr lang="uk-UA" sz="2400" b="1" dirty="0">
                <a:latin typeface="Montserrat" pitchFamily="2" charset="0"/>
              </a:rPr>
              <a:t>174 тис.</a:t>
            </a:r>
            <a:endParaRPr lang="ru-UA" sz="2400" b="1" dirty="0"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BD7F34-9790-CE42-B0C5-E6BF0029A9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594"/>
          <a:stretch/>
        </p:blipFill>
        <p:spPr>
          <a:xfrm flipH="1">
            <a:off x="0" y="0"/>
            <a:ext cx="12192000" cy="6858001"/>
          </a:xfrm>
          <a:prstGeom prst="rect">
            <a:avLst/>
          </a:prstGeom>
        </p:spPr>
      </p:pic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A967B380-2B2F-5749-AF8D-EC052E70D239}"/>
              </a:ext>
            </a:extLst>
          </p:cNvPr>
          <p:cNvSpPr/>
          <p:nvPr/>
        </p:nvSpPr>
        <p:spPr>
          <a:xfrm>
            <a:off x="1544029" y="225602"/>
            <a:ext cx="3402044" cy="1264384"/>
          </a:xfrm>
          <a:prstGeom prst="roundRect">
            <a:avLst/>
          </a:prstGeom>
          <a:solidFill>
            <a:schemeClr val="bg1">
              <a:alpha val="5634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6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DDF1D7-4D2A-F74A-8179-B2ED98AA6D7F}"/>
              </a:ext>
            </a:extLst>
          </p:cNvPr>
          <p:cNvSpPr txBox="1"/>
          <p:nvPr/>
        </p:nvSpPr>
        <p:spPr>
          <a:xfrm>
            <a:off x="1162218" y="491685"/>
            <a:ext cx="41656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>
                <a:latin typeface="Montserrat" pitchFamily="2" charset="0"/>
              </a:rPr>
              <a:t>Канал «</a:t>
            </a:r>
            <a:r>
              <a:rPr lang="en-US" sz="2400" dirty="0" err="1">
                <a:latin typeface="Montserrat" pitchFamily="2" charset="0"/>
              </a:rPr>
              <a:t>StopRussia</a:t>
            </a:r>
            <a:r>
              <a:rPr lang="en-US" sz="2400" dirty="0">
                <a:latin typeface="Montserrat" pitchFamily="2" charset="0"/>
              </a:rPr>
              <a:t> | MRIYA»</a:t>
            </a:r>
            <a:endParaRPr lang="ru-UA" sz="2400" dirty="0">
              <a:latin typeface="Montserrat" pitchFamily="2" charset="0"/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4AC02B5B-B2E9-D846-BB1B-EEFB4C4B20F8}"/>
              </a:ext>
            </a:extLst>
          </p:cNvPr>
          <p:cNvSpPr/>
          <p:nvPr/>
        </p:nvSpPr>
        <p:spPr>
          <a:xfrm>
            <a:off x="5103023" y="2808579"/>
            <a:ext cx="6664036" cy="2175599"/>
          </a:xfrm>
          <a:prstGeom prst="roundRect">
            <a:avLst/>
          </a:prstGeom>
          <a:solidFill>
            <a:schemeClr val="bg1">
              <a:alpha val="5634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6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664615-A435-9C46-AF98-1EA4606BCAF0}"/>
              </a:ext>
            </a:extLst>
          </p:cNvPr>
          <p:cNvSpPr txBox="1"/>
          <p:nvPr/>
        </p:nvSpPr>
        <p:spPr>
          <a:xfrm>
            <a:off x="5501746" y="3296213"/>
            <a:ext cx="58665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>
                <a:latin typeface="Montserrat" pitchFamily="2" charset="0"/>
              </a:rPr>
              <a:t>Спільнота небайдужих українців, котрі блокують та протидіють російській агресії в Інтернеті.</a:t>
            </a:r>
            <a:endParaRPr lang="ru-UA" sz="2400" dirty="0">
              <a:latin typeface="Montserrat" pitchFamily="2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501533B-A206-7A46-9537-0AE943530B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77" y="324127"/>
            <a:ext cx="1076886" cy="1076886"/>
          </a:xfrm>
          <a:prstGeom prst="ellipse">
            <a:avLst/>
          </a:prstGeom>
        </p:spPr>
      </p:pic>
      <p:pic>
        <p:nvPicPr>
          <p:cNvPr id="2" name="IMG_2310" descr="IMG_2310">
            <a:hlinkClick r:id="" action="ppaction://media"/>
            <a:extLst>
              <a:ext uri="{FF2B5EF4-FFF2-40B4-BE49-F238E27FC236}">
                <a16:creationId xmlns:a16="http://schemas.microsoft.com/office/drawing/2014/main" id="{B3099EE5-CF63-E347-9DEF-46134E1AB4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2581" y="1820310"/>
            <a:ext cx="2272470" cy="466147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528347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BD7F34-9790-CE42-B0C5-E6BF0029A9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94"/>
          <a:stretch/>
        </p:blipFill>
        <p:spPr>
          <a:xfrm flipH="1">
            <a:off x="0" y="-1"/>
            <a:ext cx="12192000" cy="68580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96605E8-A50E-944A-830A-4B1DF31AE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231" y="179612"/>
            <a:ext cx="1243835" cy="1243835"/>
          </a:xfrm>
          <a:prstGeom prst="rect">
            <a:avLst/>
          </a:prstGeom>
        </p:spPr>
      </p:pic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A967B380-2B2F-5749-AF8D-EC052E70D239}"/>
              </a:ext>
            </a:extLst>
          </p:cNvPr>
          <p:cNvSpPr/>
          <p:nvPr/>
        </p:nvSpPr>
        <p:spPr>
          <a:xfrm>
            <a:off x="6100353" y="2479026"/>
            <a:ext cx="4794070" cy="1814592"/>
          </a:xfrm>
          <a:prstGeom prst="roundRect">
            <a:avLst/>
          </a:prstGeom>
          <a:solidFill>
            <a:schemeClr val="bg1">
              <a:alpha val="5634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73AB8A-74C8-F045-BD90-BA79CF208E9B}"/>
              </a:ext>
            </a:extLst>
          </p:cNvPr>
          <p:cNvSpPr txBox="1"/>
          <p:nvPr/>
        </p:nvSpPr>
        <p:spPr>
          <a:xfrm>
            <a:off x="6095999" y="1814911"/>
            <a:ext cx="4798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>
                <a:latin typeface="Montserrat" pitchFamily="2" charset="0"/>
              </a:rPr>
              <a:t>Всього заблоковано</a:t>
            </a:r>
            <a:endParaRPr lang="ru-UA" sz="2400" dirty="0">
              <a:latin typeface="Montserrat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DDF1D7-4D2A-F74A-8179-B2ED98AA6D7F}"/>
              </a:ext>
            </a:extLst>
          </p:cNvPr>
          <p:cNvSpPr txBox="1"/>
          <p:nvPr/>
        </p:nvSpPr>
        <p:spPr>
          <a:xfrm>
            <a:off x="6096000" y="2431570"/>
            <a:ext cx="479842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1500" b="1" dirty="0">
                <a:latin typeface="Montserrat" pitchFamily="2" charset="0"/>
              </a:rPr>
              <a:t>4</a:t>
            </a:r>
            <a:r>
              <a:rPr lang="en-US" sz="11500" b="1" dirty="0">
                <a:latin typeface="Montserrat" pitchFamily="2" charset="0"/>
              </a:rPr>
              <a:t> </a:t>
            </a:r>
            <a:r>
              <a:rPr lang="uk-UA" sz="11500" b="1" dirty="0">
                <a:latin typeface="Montserrat" pitchFamily="2" charset="0"/>
              </a:rPr>
              <a:t>200</a:t>
            </a:r>
            <a:endParaRPr lang="ru-UA" sz="11500" b="1" dirty="0">
              <a:latin typeface="Montserrat" pitchFamily="2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CD6F61-74CC-BA43-8FAF-C2093B1F6C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23447"/>
            <a:ext cx="6263992" cy="501119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6278973-9529-F048-A688-28C62DD8F545}"/>
              </a:ext>
            </a:extLst>
          </p:cNvPr>
          <p:cNvSpPr txBox="1"/>
          <p:nvPr/>
        </p:nvSpPr>
        <p:spPr>
          <a:xfrm>
            <a:off x="6095999" y="4492123"/>
            <a:ext cx="4798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>
                <a:latin typeface="Montserrat" pitchFamily="2" charset="0"/>
              </a:rPr>
              <a:t>ресурсів</a:t>
            </a:r>
            <a:endParaRPr lang="ru-UA" sz="2400" dirty="0">
              <a:latin typeface="Montserra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084947-631F-7249-982B-517333FC5219}"/>
              </a:ext>
            </a:extLst>
          </p:cNvPr>
          <p:cNvSpPr txBox="1"/>
          <p:nvPr/>
        </p:nvSpPr>
        <p:spPr>
          <a:xfrm>
            <a:off x="1740816" y="386031"/>
            <a:ext cx="23032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Montserrat" pitchFamily="2" charset="0"/>
              </a:rPr>
              <a:t>Наша перемога!</a:t>
            </a:r>
            <a:endParaRPr lang="ru-UA" sz="2400" dirty="0"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0814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BD7F34-9790-CE42-B0C5-E6BF0029A9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594"/>
          <a:stretch/>
        </p:blipFill>
        <p:spPr>
          <a:xfrm flipH="1">
            <a:off x="0" y="0"/>
            <a:ext cx="12192000" cy="6858001"/>
          </a:xfrm>
          <a:prstGeom prst="rect">
            <a:avLst/>
          </a:prstGeom>
        </p:spPr>
      </p:pic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A967B380-2B2F-5749-AF8D-EC052E70D239}"/>
              </a:ext>
            </a:extLst>
          </p:cNvPr>
          <p:cNvSpPr/>
          <p:nvPr/>
        </p:nvSpPr>
        <p:spPr>
          <a:xfrm>
            <a:off x="1544029" y="225602"/>
            <a:ext cx="3402044" cy="1264384"/>
          </a:xfrm>
          <a:prstGeom prst="roundRect">
            <a:avLst/>
          </a:prstGeom>
          <a:solidFill>
            <a:schemeClr val="bg1">
              <a:alpha val="5634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6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DDF1D7-4D2A-F74A-8179-B2ED98AA6D7F}"/>
              </a:ext>
            </a:extLst>
          </p:cNvPr>
          <p:cNvSpPr txBox="1"/>
          <p:nvPr/>
        </p:nvSpPr>
        <p:spPr>
          <a:xfrm>
            <a:off x="1162218" y="491685"/>
            <a:ext cx="41656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>
                <a:latin typeface="Montserrat" pitchFamily="2" charset="0"/>
              </a:rPr>
              <a:t>БОТ «НАРОДНИЙ МЕСНИК»</a:t>
            </a:r>
            <a:endParaRPr lang="ru-UA" sz="2400" dirty="0">
              <a:latin typeface="Montserrat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A82BE03-D569-5F41-B755-0BE6F3E3E1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742" y="405609"/>
            <a:ext cx="900545" cy="900545"/>
          </a:xfrm>
          <a:prstGeom prst="ellipse">
            <a:avLst/>
          </a:prstGeom>
          <a:solidFill>
            <a:schemeClr val="accent1"/>
          </a:solidFill>
          <a:effectLst>
            <a:softEdge rad="0"/>
          </a:effectLst>
        </p:spPr>
      </p:pic>
      <p:pic>
        <p:nvPicPr>
          <p:cNvPr id="2" name="IMG_2303" descr="IMG_2303">
            <a:hlinkClick r:id="" action="ppaction://media"/>
            <a:extLst>
              <a:ext uri="{FF2B5EF4-FFF2-40B4-BE49-F238E27FC236}">
                <a16:creationId xmlns:a16="http://schemas.microsoft.com/office/drawing/2014/main" id="{6A94D672-8C54-0243-AD26-0D0011C5B8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7527" y="1711762"/>
            <a:ext cx="2400675" cy="4924463"/>
          </a:xfrm>
          <a:prstGeom prst="roundRect">
            <a:avLst/>
          </a:prstGeom>
        </p:spPr>
      </p:pic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4AC02B5B-B2E9-D846-BB1B-EEFB4C4B20F8}"/>
              </a:ext>
            </a:extLst>
          </p:cNvPr>
          <p:cNvSpPr/>
          <p:nvPr/>
        </p:nvSpPr>
        <p:spPr>
          <a:xfrm>
            <a:off x="4946073" y="1814367"/>
            <a:ext cx="6664036" cy="2175599"/>
          </a:xfrm>
          <a:prstGeom prst="roundRect">
            <a:avLst/>
          </a:prstGeom>
          <a:solidFill>
            <a:schemeClr val="bg1">
              <a:alpha val="5634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6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664615-A435-9C46-AF98-1EA4606BCAF0}"/>
              </a:ext>
            </a:extLst>
          </p:cNvPr>
          <p:cNvSpPr txBox="1"/>
          <p:nvPr/>
        </p:nvSpPr>
        <p:spPr>
          <a:xfrm>
            <a:off x="5327884" y="2157111"/>
            <a:ext cx="58665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>
                <a:latin typeface="Montserrat" pitchFamily="2" charset="0"/>
              </a:rPr>
              <a:t>Виявили техніку окупанта, його поплічників, підозрілі мітки, нерозірвані снаряди або випадки мародерства? </a:t>
            </a:r>
            <a:endParaRPr lang="ru-UA" sz="2400" dirty="0">
              <a:latin typeface="Montserrat" pitchFamily="2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1F771838-4A95-C743-BF33-DA774140EABB}"/>
              </a:ext>
            </a:extLst>
          </p:cNvPr>
          <p:cNvSpPr/>
          <p:nvPr/>
        </p:nvSpPr>
        <p:spPr>
          <a:xfrm>
            <a:off x="4946073" y="4456799"/>
            <a:ext cx="6664036" cy="2175599"/>
          </a:xfrm>
          <a:prstGeom prst="roundRect">
            <a:avLst/>
          </a:prstGeom>
          <a:solidFill>
            <a:schemeClr val="bg1">
              <a:alpha val="5634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6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9AD3A3-6F1C-1B4A-AA48-2C2C37E12F4C}"/>
              </a:ext>
            </a:extLst>
          </p:cNvPr>
          <p:cNvSpPr txBox="1"/>
          <p:nvPr/>
        </p:nvSpPr>
        <p:spPr>
          <a:xfrm>
            <a:off x="5344796" y="4759768"/>
            <a:ext cx="58665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>
                <a:latin typeface="Montserrat" pitchFamily="2" charset="0"/>
              </a:rPr>
              <a:t>Чи маєте камери зовнішнього відеоспостереження, де ймовірно перебувають окупати? Надайте правоохоронцям через бот.</a:t>
            </a:r>
            <a:endParaRPr lang="ru-UA" sz="2400" dirty="0"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4972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BD7F34-9790-CE42-B0C5-E6BF0029A9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594"/>
          <a:stretch/>
        </p:blipFill>
        <p:spPr>
          <a:xfrm flipH="1">
            <a:off x="0" y="0"/>
            <a:ext cx="12192000" cy="6858001"/>
          </a:xfrm>
          <a:prstGeom prst="rect">
            <a:avLst/>
          </a:prstGeom>
        </p:spPr>
      </p:pic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A967B380-2B2F-5749-AF8D-EC052E70D239}"/>
              </a:ext>
            </a:extLst>
          </p:cNvPr>
          <p:cNvSpPr/>
          <p:nvPr/>
        </p:nvSpPr>
        <p:spPr>
          <a:xfrm>
            <a:off x="1544029" y="225602"/>
            <a:ext cx="3402044" cy="1264384"/>
          </a:xfrm>
          <a:prstGeom prst="roundRect">
            <a:avLst/>
          </a:prstGeom>
          <a:solidFill>
            <a:schemeClr val="bg1">
              <a:alpha val="5634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6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DDF1D7-4D2A-F74A-8179-B2ED98AA6D7F}"/>
              </a:ext>
            </a:extLst>
          </p:cNvPr>
          <p:cNvSpPr txBox="1"/>
          <p:nvPr/>
        </p:nvSpPr>
        <p:spPr>
          <a:xfrm>
            <a:off x="1162218" y="491685"/>
            <a:ext cx="41656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>
                <a:latin typeface="Montserrat" pitchFamily="2" charset="0"/>
              </a:rPr>
              <a:t>Сервіс «</a:t>
            </a:r>
            <a:r>
              <a:rPr lang="en-US" sz="2400" dirty="0">
                <a:latin typeface="Montserrat" pitchFamily="2" charset="0"/>
              </a:rPr>
              <a:t>MRIYA Automatic</a:t>
            </a:r>
            <a:r>
              <a:rPr lang="uk-UA" sz="2400" dirty="0">
                <a:latin typeface="Montserrat" pitchFamily="2" charset="0"/>
              </a:rPr>
              <a:t>»</a:t>
            </a:r>
            <a:endParaRPr lang="ru-UA" sz="2400" dirty="0">
              <a:latin typeface="Montserrat" pitchFamily="2" charset="0"/>
            </a:endParaRPr>
          </a:p>
        </p:txBody>
      </p:sp>
      <p:grpSp>
        <p:nvGrpSpPr>
          <p:cNvPr id="9" name="Group 2">
            <a:extLst>
              <a:ext uri="{FF2B5EF4-FFF2-40B4-BE49-F238E27FC236}">
                <a16:creationId xmlns:a16="http://schemas.microsoft.com/office/drawing/2014/main" id="{12A91418-42DB-5344-AE22-315C3DF4A43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95758" y="1814113"/>
            <a:ext cx="2915964" cy="4836929"/>
            <a:chOff x="3220" y="2"/>
            <a:chExt cx="4900" cy="8128"/>
          </a:xfrm>
        </p:grpSpPr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B194FED0-4D30-B54F-8ED3-B63D16555594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7" y="2"/>
              <a:ext cx="4863" cy="4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">
              <a:extLst>
                <a:ext uri="{FF2B5EF4-FFF2-40B4-BE49-F238E27FC236}">
                  <a16:creationId xmlns:a16="http://schemas.microsoft.com/office/drawing/2014/main" id="{120CCBA5-8912-F945-9DD0-B1824BE42B39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0" y="3668"/>
              <a:ext cx="4894" cy="4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202F0E5A-A298-5D4A-8645-09B8E4D0EDF3}"/>
              </a:ext>
            </a:extLst>
          </p:cNvPr>
          <p:cNvSpPr/>
          <p:nvPr/>
        </p:nvSpPr>
        <p:spPr>
          <a:xfrm>
            <a:off x="4946073" y="1814367"/>
            <a:ext cx="6664036" cy="2175599"/>
          </a:xfrm>
          <a:prstGeom prst="roundRect">
            <a:avLst/>
          </a:prstGeom>
          <a:solidFill>
            <a:schemeClr val="bg1">
              <a:alpha val="5634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6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45F92F-37DF-E849-95CA-7B57F0CD358F}"/>
              </a:ext>
            </a:extLst>
          </p:cNvPr>
          <p:cNvSpPr txBox="1"/>
          <p:nvPr/>
        </p:nvSpPr>
        <p:spPr>
          <a:xfrm>
            <a:off x="5327884" y="2291016"/>
            <a:ext cx="58665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>
                <a:latin typeface="Montserrat" pitchFamily="2" charset="0"/>
              </a:rPr>
              <a:t>Безкоштовний автоматизований сервіс для боротьби з російською пропагандою.</a:t>
            </a:r>
            <a:endParaRPr lang="ru-UA" sz="2400" dirty="0">
              <a:latin typeface="Montserrat" pitchFamily="2" charset="0"/>
            </a:endParaRPr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FA05BFF6-7EA6-1C4A-B1F2-72D5F57819D5}"/>
              </a:ext>
            </a:extLst>
          </p:cNvPr>
          <p:cNvSpPr/>
          <p:nvPr/>
        </p:nvSpPr>
        <p:spPr>
          <a:xfrm>
            <a:off x="4946073" y="4456799"/>
            <a:ext cx="6664036" cy="2175599"/>
          </a:xfrm>
          <a:prstGeom prst="roundRect">
            <a:avLst/>
          </a:prstGeom>
          <a:solidFill>
            <a:schemeClr val="bg1">
              <a:alpha val="5634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6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EA0B0D-D8A6-D947-9A5E-057EB824BEFF}"/>
              </a:ext>
            </a:extLst>
          </p:cNvPr>
          <p:cNvSpPr txBox="1"/>
          <p:nvPr/>
        </p:nvSpPr>
        <p:spPr>
          <a:xfrm>
            <a:off x="5344796" y="5098322"/>
            <a:ext cx="586658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>
                <a:latin typeface="Montserrat" pitchFamily="2" charset="0"/>
              </a:rPr>
              <a:t>Розробниками якого являються </a:t>
            </a:r>
            <a:r>
              <a:rPr lang="en-US" sz="2800" b="1" dirty="0" err="1">
                <a:latin typeface="Montserrat" pitchFamily="2" charset="0"/>
              </a:rPr>
              <a:t>Banwar</a:t>
            </a:r>
            <a:r>
              <a:rPr lang="en-US" sz="2800" b="1" dirty="0">
                <a:latin typeface="Montserrat" pitchFamily="2" charset="0"/>
              </a:rPr>
              <a:t> </a:t>
            </a:r>
            <a:r>
              <a:rPr lang="en-US" sz="2800" b="1" dirty="0" err="1">
                <a:latin typeface="Montserrat" pitchFamily="2" charset="0"/>
              </a:rPr>
              <a:t>т</a:t>
            </a:r>
            <a:r>
              <a:rPr lang="uk-UA" sz="2800" b="1" dirty="0">
                <a:latin typeface="Montserrat" pitchFamily="2" charset="0"/>
              </a:rPr>
              <a:t>а </a:t>
            </a:r>
            <a:r>
              <a:rPr lang="uk-UA" sz="2800" b="1" dirty="0" err="1">
                <a:latin typeface="Montserrat" pitchFamily="2" charset="0"/>
              </a:rPr>
              <a:t>Q</a:t>
            </a:r>
            <a:r>
              <a:rPr lang="en-US" sz="2800" b="1" dirty="0" err="1">
                <a:latin typeface="Montserrat" pitchFamily="2" charset="0"/>
              </a:rPr>
              <a:t>lixer</a:t>
            </a:r>
            <a:r>
              <a:rPr lang="en-US" sz="2800" b="1" dirty="0">
                <a:latin typeface="Montserrat" pitchFamily="2" charset="0"/>
              </a:rPr>
              <a:t> Social.</a:t>
            </a:r>
            <a:endParaRPr lang="ru-UA" sz="2400" b="1" dirty="0">
              <a:latin typeface="Montserrat" pitchFamily="2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0" name="Трехмерная модель 19" descr="Ноутбук — меню Windows">
                <a:extLst>
                  <a:ext uri="{FF2B5EF4-FFF2-40B4-BE49-F238E27FC236}">
                    <a16:creationId xmlns:a16="http://schemas.microsoft.com/office/drawing/2014/main" id="{B8938F11-19DE-D045-9F30-FABE050B9B7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38736614"/>
                  </p:ext>
                </p:extLst>
              </p:nvPr>
            </p:nvGraphicFramePr>
            <p:xfrm>
              <a:off x="94844" y="98418"/>
              <a:ext cx="1449185" cy="1249773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1449185" cy="1249773"/>
                    </a:xfrm>
                    <a:prstGeom prst="rect">
                      <a:avLst/>
                    </a:prstGeom>
                  </am3d:spPr>
                  <am3d:camera>
                    <am3d:pos x="0" y="0" z="7066441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427928" d="1000000"/>
                    <am3d:preTrans dx="952605" dy="-10635068" dz="3626282"/>
                    <am3d:scale>
                      <am3d:sx n="1000000" d="1000000"/>
                      <am3d:sy n="1000000" d="1000000"/>
                      <am3d:sz n="1000000" d="1000000"/>
                    </am3d:scale>
                    <am3d:rot ax="1114717" ay="2871349" az="839651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60133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0" name="Трехмерная модель 19" descr="Ноутбук — меню Windows">
                <a:extLst>
                  <a:ext uri="{FF2B5EF4-FFF2-40B4-BE49-F238E27FC236}">
                    <a16:creationId xmlns:a16="http://schemas.microsoft.com/office/drawing/2014/main" id="{B8938F11-19DE-D045-9F30-FABE050B9B7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4844" y="98418"/>
                <a:ext cx="1449185" cy="124977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70394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BD7F34-9790-CE42-B0C5-E6BF0029A9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594"/>
          <a:stretch/>
        </p:blipFill>
        <p:spPr>
          <a:xfrm flipH="1">
            <a:off x="0" y="0"/>
            <a:ext cx="12192000" cy="6858001"/>
          </a:xfrm>
          <a:prstGeom prst="rect">
            <a:avLst/>
          </a:prstGeom>
        </p:spPr>
      </p:pic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A967B380-2B2F-5749-AF8D-EC052E70D239}"/>
              </a:ext>
            </a:extLst>
          </p:cNvPr>
          <p:cNvSpPr/>
          <p:nvPr/>
        </p:nvSpPr>
        <p:spPr>
          <a:xfrm>
            <a:off x="1544029" y="225602"/>
            <a:ext cx="3402044" cy="1264384"/>
          </a:xfrm>
          <a:prstGeom prst="roundRect">
            <a:avLst/>
          </a:prstGeom>
          <a:solidFill>
            <a:schemeClr val="bg1">
              <a:alpha val="5634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6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DDF1D7-4D2A-F74A-8179-B2ED98AA6D7F}"/>
              </a:ext>
            </a:extLst>
          </p:cNvPr>
          <p:cNvSpPr txBox="1"/>
          <p:nvPr/>
        </p:nvSpPr>
        <p:spPr>
          <a:xfrm>
            <a:off x="1162218" y="491685"/>
            <a:ext cx="41656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>
                <a:latin typeface="Montserrat" pitchFamily="2" charset="0"/>
              </a:rPr>
              <a:t>Гра «</a:t>
            </a:r>
            <a:r>
              <a:rPr lang="uk-UA" sz="2400" dirty="0" err="1">
                <a:latin typeface="Montserrat" pitchFamily="2" charset="0"/>
              </a:rPr>
              <a:t>Котяцький</a:t>
            </a:r>
            <a:r>
              <a:rPr lang="uk-UA" sz="2400" dirty="0">
                <a:latin typeface="Montserrat" pitchFamily="2" charset="0"/>
              </a:rPr>
              <a:t> </a:t>
            </a:r>
          </a:p>
          <a:p>
            <a:pPr algn="ctr"/>
            <a:r>
              <a:rPr lang="uk-UA" sz="2400" dirty="0">
                <a:latin typeface="Montserrat" pitchFamily="2" charset="0"/>
              </a:rPr>
              <a:t>драйв»</a:t>
            </a:r>
            <a:endParaRPr lang="ru-UA" sz="2400" dirty="0">
              <a:latin typeface="Montserrat" pitchFamily="2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202F0E5A-A298-5D4A-8645-09B8E4D0EDF3}"/>
              </a:ext>
            </a:extLst>
          </p:cNvPr>
          <p:cNvSpPr/>
          <p:nvPr/>
        </p:nvSpPr>
        <p:spPr>
          <a:xfrm>
            <a:off x="4946073" y="1715588"/>
            <a:ext cx="6664036" cy="2514419"/>
          </a:xfrm>
          <a:prstGeom prst="roundRect">
            <a:avLst/>
          </a:prstGeom>
          <a:solidFill>
            <a:schemeClr val="bg1">
              <a:alpha val="5634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6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45F92F-37DF-E849-95CA-7B57F0CD358F}"/>
              </a:ext>
            </a:extLst>
          </p:cNvPr>
          <p:cNvSpPr txBox="1"/>
          <p:nvPr/>
        </p:nvSpPr>
        <p:spPr>
          <a:xfrm>
            <a:off x="5327884" y="2012045"/>
            <a:ext cx="58665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err="1">
                <a:latin typeface="Montserrat" pitchFamily="2" charset="0"/>
              </a:rPr>
              <a:t>Котяцький</a:t>
            </a:r>
            <a:r>
              <a:rPr lang="uk-UA" sz="2400" dirty="0">
                <a:latin typeface="Montserrat" pitchFamily="2" charset="0"/>
              </a:rPr>
              <a:t> драйв – це </a:t>
            </a:r>
            <a:r>
              <a:rPr lang="uk-UA" sz="2400" dirty="0" err="1">
                <a:latin typeface="Montserrat" pitchFamily="2" charset="0"/>
              </a:rPr>
              <a:t>драйвова</a:t>
            </a:r>
            <a:r>
              <a:rPr lang="uk-UA" sz="2400" dirty="0">
                <a:latin typeface="Montserrat" pitchFamily="2" charset="0"/>
              </a:rPr>
              <a:t> гра-</a:t>
            </a:r>
            <a:r>
              <a:rPr lang="uk-UA" sz="2400" dirty="0" err="1">
                <a:latin typeface="Montserrat" pitchFamily="2" charset="0"/>
              </a:rPr>
              <a:t>клікер</a:t>
            </a:r>
            <a:r>
              <a:rPr lang="uk-UA" sz="2400" dirty="0">
                <a:latin typeface="Montserrat" pitchFamily="2" charset="0"/>
              </a:rPr>
              <a:t>. Приєднуйся до наших котиків ЗСУ, ТРО та </a:t>
            </a:r>
            <a:r>
              <a:rPr lang="uk-UA" sz="2400" dirty="0" err="1">
                <a:latin typeface="Montserrat" pitchFamily="2" charset="0"/>
              </a:rPr>
              <a:t>кіберполіції</a:t>
            </a:r>
            <a:r>
              <a:rPr lang="uk-UA" sz="2400" dirty="0">
                <a:latin typeface="Montserrat" pitchFamily="2" charset="0"/>
              </a:rPr>
              <a:t>, </a:t>
            </a:r>
            <a:r>
              <a:rPr lang="uk-UA" sz="2400" dirty="0" err="1">
                <a:latin typeface="Montserrat" pitchFamily="2" charset="0"/>
              </a:rPr>
              <a:t>клікай</a:t>
            </a:r>
            <a:r>
              <a:rPr lang="uk-UA" sz="2400" dirty="0">
                <a:latin typeface="Montserrat" pitchFamily="2" charset="0"/>
              </a:rPr>
              <a:t>, щоб відбити навалу </a:t>
            </a:r>
            <a:r>
              <a:rPr lang="uk-UA" sz="2400" dirty="0" err="1">
                <a:latin typeface="Montserrat" pitchFamily="2" charset="0"/>
              </a:rPr>
              <a:t>орків</a:t>
            </a:r>
            <a:r>
              <a:rPr lang="uk-UA" sz="2400" dirty="0">
                <a:latin typeface="Montserrat" pitchFamily="2" charset="0"/>
              </a:rPr>
              <a:t>, та перемагай у цій війні.</a:t>
            </a:r>
            <a:endParaRPr lang="ru-UA" sz="2400" dirty="0">
              <a:latin typeface="Montserrat" pitchFamily="2" charset="0"/>
            </a:endParaRPr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FA05BFF6-7EA6-1C4A-B1F2-72D5F57819D5}"/>
              </a:ext>
            </a:extLst>
          </p:cNvPr>
          <p:cNvSpPr/>
          <p:nvPr/>
        </p:nvSpPr>
        <p:spPr>
          <a:xfrm>
            <a:off x="4946073" y="4456799"/>
            <a:ext cx="6664036" cy="2175599"/>
          </a:xfrm>
          <a:prstGeom prst="roundRect">
            <a:avLst/>
          </a:prstGeom>
          <a:solidFill>
            <a:schemeClr val="bg1">
              <a:alpha val="5634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EA0B0D-D8A6-D947-9A5E-057EB824BEFF}"/>
              </a:ext>
            </a:extLst>
          </p:cNvPr>
          <p:cNvSpPr txBox="1"/>
          <p:nvPr/>
        </p:nvSpPr>
        <p:spPr>
          <a:xfrm>
            <a:off x="5344796" y="5098322"/>
            <a:ext cx="58665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>
                <a:latin typeface="Montserrat" pitchFamily="2" charset="0"/>
              </a:rPr>
              <a:t>Дану гру можливо завантажити через </a:t>
            </a:r>
            <a:r>
              <a:rPr lang="en-US" sz="2800" b="1" dirty="0">
                <a:latin typeface="Montserrat" pitchFamily="2" charset="0"/>
              </a:rPr>
              <a:t>Google Play</a:t>
            </a:r>
            <a:r>
              <a:rPr lang="uk-UA" sz="2800" b="1" dirty="0">
                <a:latin typeface="Montserrat" pitchFamily="2" charset="0"/>
              </a:rPr>
              <a:t>,</a:t>
            </a:r>
            <a:r>
              <a:rPr lang="en-US" sz="2800" b="1" dirty="0">
                <a:latin typeface="Montserrat" pitchFamily="2" charset="0"/>
              </a:rPr>
              <a:t> Windows store </a:t>
            </a:r>
            <a:r>
              <a:rPr lang="uk-UA" sz="2800" b="1" dirty="0">
                <a:latin typeface="Montserrat" pitchFamily="2" charset="0"/>
              </a:rPr>
              <a:t>та грату у браузері</a:t>
            </a:r>
            <a:r>
              <a:rPr lang="en-US" sz="2800" b="1" dirty="0">
                <a:latin typeface="Montserrat" pitchFamily="2" charset="0"/>
              </a:rPr>
              <a:t>.</a:t>
            </a:r>
            <a:endParaRPr lang="ru-UA" sz="2400" b="1" dirty="0">
              <a:latin typeface="Montserrat" pitchFamily="2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B15B300-BA4E-3D49-9F15-9381CEF483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572" y="319351"/>
            <a:ext cx="1076886" cy="1076886"/>
          </a:xfrm>
          <a:prstGeom prst="ellipse">
            <a:avLst/>
          </a:prstGeom>
        </p:spPr>
      </p:pic>
      <p:pic>
        <p:nvPicPr>
          <p:cNvPr id="21" name="image7.png">
            <a:extLst>
              <a:ext uri="{FF2B5EF4-FFF2-40B4-BE49-F238E27FC236}">
                <a16:creationId xmlns:a16="http://schemas.microsoft.com/office/drawing/2014/main" id="{2D5F7DA5-C5A8-0049-8F8E-5AFB204D6D8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5777" y="2012045"/>
            <a:ext cx="3954704" cy="410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3578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313</Words>
  <Application>Microsoft Macintosh PowerPoint</Application>
  <PresentationFormat>Widescreen</PresentationFormat>
  <Paragraphs>44</Paragraphs>
  <Slides>11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Montserrat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Панченко Євгеній Вікторович</cp:lastModifiedBy>
  <cp:revision>7</cp:revision>
  <dcterms:created xsi:type="dcterms:W3CDTF">2022-06-25T07:36:17Z</dcterms:created>
  <dcterms:modified xsi:type="dcterms:W3CDTF">2022-07-08T14:43:11Z</dcterms:modified>
</cp:coreProperties>
</file>