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sldIdLst>
    <p:sldId id="256" r:id="rId2"/>
    <p:sldId id="266" r:id="rId3"/>
    <p:sldId id="257" r:id="rId4"/>
    <p:sldId id="267" r:id="rId5"/>
    <p:sldId id="258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89" r:id="rId14"/>
    <p:sldId id="295" r:id="rId15"/>
    <p:sldId id="294" r:id="rId16"/>
    <p:sldId id="272" r:id="rId17"/>
    <p:sldId id="263" r:id="rId18"/>
    <p:sldId id="291" r:id="rId19"/>
    <p:sldId id="292" r:id="rId20"/>
    <p:sldId id="281" r:id="rId21"/>
    <p:sldId id="293" r:id="rId22"/>
    <p:sldId id="279" r:id="rId23"/>
    <p:sldId id="282" r:id="rId24"/>
    <p:sldId id="283" r:id="rId25"/>
    <p:sldId id="261" r:id="rId26"/>
    <p:sldId id="262" r:id="rId27"/>
    <p:sldId id="284" r:id="rId28"/>
    <p:sldId id="264" r:id="rId29"/>
    <p:sldId id="286" r:id="rId30"/>
    <p:sldId id="296" r:id="rId31"/>
    <p:sldId id="265" r:id="rId32"/>
    <p:sldId id="287" r:id="rId33"/>
    <p:sldId id="288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D6571-F9D1-2E48-9B8C-CDA65B0D44EB}" type="datetimeFigureOut">
              <a:rPr lang="ru-RU" smtClean="0"/>
              <a:t>12.11.15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5A443-DC27-E141-B8C0-2E1C3980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0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5A443-DC27-E141-B8C0-2E1C3980397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12.11.15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12.11.15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12.11.15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12.11.15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12.11.15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12.11.15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12.11.15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12.11.15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12.11.15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12.11.15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12.11.15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12.11.15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Як </a:t>
            </a:r>
            <a:r>
              <a:rPr lang="ru-RU" sz="3600" dirty="0" err="1" smtClean="0"/>
              <a:t>сучасні</a:t>
            </a:r>
            <a:r>
              <a:rPr lang="ru-RU" sz="3600" dirty="0" smtClean="0"/>
              <a:t> </a:t>
            </a:r>
            <a:r>
              <a:rPr lang="ru-RU" sz="3600" dirty="0" err="1" smtClean="0"/>
              <a:t>технології</a:t>
            </a:r>
            <a:r>
              <a:rPr lang="ru-RU" sz="3600" dirty="0" smtClean="0"/>
              <a:t> </a:t>
            </a:r>
            <a:r>
              <a:rPr lang="ru-RU" sz="3600" dirty="0" err="1" smtClean="0"/>
              <a:t>вплівають</a:t>
            </a:r>
            <a:r>
              <a:rPr lang="ru-RU" sz="3600" dirty="0" smtClean="0"/>
              <a:t> на </a:t>
            </a:r>
            <a:r>
              <a:rPr lang="ru-RU" sz="3600" dirty="0" err="1" smtClean="0"/>
              <a:t>ринок</a:t>
            </a:r>
            <a:r>
              <a:rPr lang="ru-RU" sz="3600" dirty="0" smtClean="0"/>
              <a:t> </a:t>
            </a:r>
            <a:r>
              <a:rPr lang="ru-RU" sz="3600" dirty="0" err="1" smtClean="0"/>
              <a:t>пряці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Доповідач</a:t>
            </a:r>
            <a:endParaRPr lang="ru-RU" dirty="0" smtClean="0"/>
          </a:p>
          <a:p>
            <a:r>
              <a:rPr lang="ru-RU" dirty="0" smtClean="0"/>
              <a:t>Щербина </a:t>
            </a:r>
            <a:r>
              <a:rPr lang="ru-RU" dirty="0" err="1" smtClean="0"/>
              <a:t>Ірина</a:t>
            </a:r>
            <a:endParaRPr lang="ru-RU" dirty="0" smtClean="0"/>
          </a:p>
          <a:p>
            <a:r>
              <a:rPr lang="ru-RU" dirty="0" smtClean="0"/>
              <a:t>Доцент </a:t>
            </a:r>
            <a:r>
              <a:rPr lang="ru-RU" dirty="0" err="1" smtClean="0"/>
              <a:t>кафедри</a:t>
            </a:r>
            <a:r>
              <a:rPr lang="ru-RU" dirty="0" smtClean="0"/>
              <a:t> </a:t>
            </a:r>
            <a:r>
              <a:rPr lang="ru-RU" dirty="0" err="1" smtClean="0"/>
              <a:t>інформаціїних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ДУТ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341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ітайское проізводство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r="61"/>
          <a:stretch>
            <a:fillRect/>
          </a:stretch>
        </p:blipFill>
        <p:spPr/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Китай став «</a:t>
            </a:r>
            <a:r>
              <a:rPr lang="ru-RU" sz="4000" dirty="0" err="1" smtClean="0"/>
              <a:t>світовою</a:t>
            </a:r>
            <a:r>
              <a:rPr lang="ru-RU" sz="4000" dirty="0" smtClean="0"/>
              <a:t> фабрикою»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766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мазон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" b="5058"/>
          <a:stretch>
            <a:fillRect/>
          </a:stretch>
        </p:blipFill>
        <p:spPr/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 smtClean="0"/>
              <a:t>Замовляти</a:t>
            </a:r>
            <a:r>
              <a:rPr lang="ru-RU" sz="4400" dirty="0" smtClean="0"/>
              <a:t> </a:t>
            </a:r>
            <a:r>
              <a:rPr lang="ru-RU" sz="4400" dirty="0" err="1" smtClean="0"/>
              <a:t>товари</a:t>
            </a:r>
            <a:r>
              <a:rPr lang="ru-RU" sz="4400" dirty="0" smtClean="0"/>
              <a:t> можно </a:t>
            </a:r>
            <a:r>
              <a:rPr lang="ru-RU" sz="4400" dirty="0" err="1" smtClean="0"/>
              <a:t>безпосередньо</a:t>
            </a:r>
            <a:r>
              <a:rPr lang="ru-RU" sz="4400" dirty="0" smtClean="0"/>
              <a:t> з Америки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35896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Або з Китаю</a:t>
            </a:r>
            <a:endParaRPr lang="ru-RU" dirty="0"/>
          </a:p>
        </p:txBody>
      </p:sp>
      <p:pic>
        <p:nvPicPr>
          <p:cNvPr id="10" name="Содержимое 9" descr="морскіе перевозкі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9" b="121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901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yp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0" b="14540"/>
          <a:stretch>
            <a:fillRect/>
          </a:stretch>
        </p:blipFill>
        <p:spPr>
          <a:xfrm>
            <a:off x="699247" y="2261715"/>
            <a:ext cx="7745505" cy="3877815"/>
          </a:xfr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 smtClean="0"/>
              <a:t>Сплатити</a:t>
            </a:r>
            <a:r>
              <a:rPr lang="ru-RU" sz="4400" dirty="0" smtClean="0"/>
              <a:t> не </a:t>
            </a:r>
            <a:r>
              <a:rPr lang="ru-RU" sz="4400" dirty="0" err="1" smtClean="0"/>
              <a:t>виходячи</a:t>
            </a:r>
            <a:r>
              <a:rPr lang="ru-RU" sz="4400" dirty="0" smtClean="0"/>
              <a:t> з дому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1807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 smtClean="0"/>
              <a:t>Глобалізація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перенесені</a:t>
            </a:r>
            <a:r>
              <a:rPr lang="ru-RU" dirty="0"/>
              <a:t> в </a:t>
            </a:r>
            <a:r>
              <a:rPr lang="ru-RU" dirty="0" smtClean="0"/>
              <a:t>Китай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/>
              <a:t>Створюються</a:t>
            </a:r>
            <a:r>
              <a:rPr lang="ru-RU" dirty="0"/>
              <a:t> </a:t>
            </a:r>
            <a:r>
              <a:rPr lang="ru-RU" dirty="0" err="1"/>
              <a:t>глобальні</a:t>
            </a:r>
            <a:r>
              <a:rPr lang="ru-RU" dirty="0"/>
              <a:t> </a:t>
            </a:r>
            <a:r>
              <a:rPr lang="ru-RU" dirty="0" err="1"/>
              <a:t>торговельні</a:t>
            </a:r>
            <a:r>
              <a:rPr lang="ru-RU" dirty="0"/>
              <a:t> </a:t>
            </a:r>
            <a:r>
              <a:rPr lang="ru-RU" dirty="0" err="1" smtClean="0"/>
              <a:t>компанії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/>
              <a:t>Швидка</a:t>
            </a:r>
            <a:r>
              <a:rPr lang="ru-RU" dirty="0"/>
              <a:t> доставка </a:t>
            </a:r>
            <a:r>
              <a:rPr lang="ru-RU" dirty="0" err="1"/>
              <a:t>товарів</a:t>
            </a:r>
            <a:r>
              <a:rPr lang="ru-RU" dirty="0"/>
              <a:t> з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 smtClean="0"/>
              <a:t>світу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/>
              <a:t>Автоматизація</a:t>
            </a:r>
            <a:r>
              <a:rPr lang="ru-RU" dirty="0"/>
              <a:t> 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endParaRPr lang="ru-RU" dirty="0"/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Чому</a:t>
            </a:r>
            <a:r>
              <a:rPr lang="ru-RU" sz="4000" dirty="0" smtClean="0"/>
              <a:t> </a:t>
            </a:r>
            <a:r>
              <a:rPr lang="ru-RU" sz="4000" dirty="0" err="1" smtClean="0"/>
              <a:t>зникла</a:t>
            </a:r>
            <a:r>
              <a:rPr lang="ru-RU" sz="4000" dirty="0" smtClean="0"/>
              <a:t> робота?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86062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Мобільність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/>
              <a:t>Програми</a:t>
            </a:r>
            <a:r>
              <a:rPr lang="ru-RU" dirty="0"/>
              <a:t> з </a:t>
            </a:r>
            <a:r>
              <a:rPr lang="ru-RU" dirty="0" err="1"/>
              <a:t>відкритим</a:t>
            </a:r>
            <a:r>
              <a:rPr lang="ru-RU" dirty="0"/>
              <a:t> </a:t>
            </a:r>
            <a:r>
              <a:rPr lang="ru-RU" dirty="0" smtClean="0"/>
              <a:t>кодом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 smtClean="0"/>
              <a:t>Аутсорсінг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/>
              <a:t>Мережеві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endParaRPr lang="ru-RU" dirty="0"/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Чому</a:t>
            </a:r>
            <a:r>
              <a:rPr lang="ru-RU" sz="4000" dirty="0" smtClean="0"/>
              <a:t> </a:t>
            </a:r>
            <a:r>
              <a:rPr lang="ru-RU" sz="4000" dirty="0" err="1" smtClean="0"/>
              <a:t>зникла</a:t>
            </a:r>
            <a:r>
              <a:rPr lang="ru-RU" sz="4000" dirty="0" smtClean="0"/>
              <a:t> робота?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39255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утсорсірг в індії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1" b="13851"/>
          <a:stretch>
            <a:fillRect/>
          </a:stretch>
        </p:blipFill>
        <p:spPr/>
      </p:pic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Індія</a:t>
            </a:r>
            <a:r>
              <a:rPr lang="ru-RU" sz="3600" dirty="0" smtClean="0"/>
              <a:t> стала центром </a:t>
            </a:r>
            <a:r>
              <a:rPr lang="ru-RU" sz="3600" dirty="0" err="1" smtClean="0"/>
              <a:t>аутсорсінгу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63810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Програмне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endParaRPr lang="uk-UA" dirty="0"/>
          </a:p>
          <a:p>
            <a:r>
              <a:rPr lang="ru-RU" dirty="0" err="1" smtClean="0"/>
              <a:t>Бухгалтерія</a:t>
            </a:r>
            <a:endParaRPr lang="ru-RU" dirty="0" smtClean="0"/>
          </a:p>
          <a:p>
            <a:r>
              <a:rPr lang="ru-RU" dirty="0" smtClean="0"/>
              <a:t> Он-</a:t>
            </a:r>
            <a:r>
              <a:rPr lang="ru-RU" dirty="0" err="1" smtClean="0"/>
              <a:t>лайн</a:t>
            </a:r>
            <a:r>
              <a:rPr lang="ru-RU" dirty="0" smtClean="0"/>
              <a:t> </a:t>
            </a:r>
            <a:r>
              <a:rPr lang="ru-RU" dirty="0" err="1"/>
              <a:t>п</a:t>
            </a:r>
            <a:r>
              <a:rPr lang="ru-RU" dirty="0" err="1" smtClean="0"/>
              <a:t>омічники</a:t>
            </a:r>
            <a:r>
              <a:rPr lang="ru-RU" dirty="0" smtClean="0"/>
              <a:t> </a:t>
            </a:r>
          </a:p>
          <a:p>
            <a:r>
              <a:rPr lang="ru-RU" dirty="0" err="1"/>
              <a:t>В</a:t>
            </a:r>
            <a:r>
              <a:rPr lang="ru-RU" dirty="0" err="1" smtClean="0"/>
              <a:t>иробництво</a:t>
            </a:r>
            <a:r>
              <a:rPr lang="ru-RU" dirty="0" smtClean="0"/>
              <a:t> </a:t>
            </a:r>
            <a:r>
              <a:rPr lang="ru-RU" dirty="0" smtClean="0"/>
              <a:t>новин</a:t>
            </a:r>
          </a:p>
          <a:p>
            <a:r>
              <a:rPr lang="en-US" dirty="0" smtClean="0"/>
              <a:t>Call-</a:t>
            </a:r>
            <a:r>
              <a:rPr lang="uk-UA" dirty="0" smtClean="0"/>
              <a:t>центри</a:t>
            </a:r>
          </a:p>
          <a:p>
            <a:r>
              <a:rPr lang="uk-UA" dirty="0" smtClean="0"/>
              <a:t>Наукові розробки</a:t>
            </a:r>
          </a:p>
          <a:p>
            <a:endParaRPr lang="uk-UA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Аутсорсінг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88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cDriv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5" b="16665"/>
          <a:stretch>
            <a:fillRect/>
          </a:stretch>
        </p:blipFill>
        <p:spPr/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 </a:t>
            </a:r>
            <a:r>
              <a:rPr lang="ru-RU" sz="2800" dirty="0" err="1" smtClean="0"/>
              <a:t>Америці</a:t>
            </a:r>
            <a:r>
              <a:rPr lang="ru-RU" sz="2800" dirty="0" smtClean="0"/>
              <a:t> 14 000 </a:t>
            </a:r>
            <a:r>
              <a:rPr lang="ru-RU" sz="2800" dirty="0" err="1" smtClean="0"/>
              <a:t>ресторанів</a:t>
            </a:r>
            <a:r>
              <a:rPr lang="ru-RU" sz="2800" dirty="0" smtClean="0"/>
              <a:t> Макдональдс і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один центр </a:t>
            </a:r>
            <a:r>
              <a:rPr lang="ru-RU" sz="2800" dirty="0" err="1" smtClean="0"/>
              <a:t>приймання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замовлень</a:t>
            </a:r>
            <a:r>
              <a:rPr lang="ru-RU" sz="2800" dirty="0" smtClean="0"/>
              <a:t> </a:t>
            </a:r>
            <a:r>
              <a:rPr lang="en-US" sz="2800" dirty="0" err="1" smtClean="0"/>
              <a:t>MacDrive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3693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Tesla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1" b="12641"/>
          <a:stretch>
            <a:fillRect/>
          </a:stretch>
        </p:blipFill>
        <p:spPr>
          <a:xfrm>
            <a:off x="699247" y="2261715"/>
            <a:ext cx="7745505" cy="3877815"/>
          </a:xfr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Ілон</a:t>
            </a:r>
            <a:r>
              <a:rPr lang="ru-RU" sz="3600" dirty="0" smtClean="0"/>
              <a:t> </a:t>
            </a:r>
            <a:r>
              <a:rPr lang="ru-RU" sz="3600" dirty="0" err="1" smtClean="0"/>
              <a:t>Маск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відкрив</a:t>
            </a:r>
            <a:r>
              <a:rPr lang="ru-RU" sz="3600" dirty="0" smtClean="0"/>
              <a:t> </a:t>
            </a:r>
            <a:r>
              <a:rPr lang="ru-RU" sz="3600" dirty="0" err="1" smtClean="0"/>
              <a:t>всі</a:t>
            </a:r>
            <a:r>
              <a:rPr lang="ru-RU" sz="3600" dirty="0" smtClean="0"/>
              <a:t> </a:t>
            </a:r>
            <a:r>
              <a:rPr lang="ru-RU" sz="3600" dirty="0" err="1" smtClean="0"/>
              <a:t>технології</a:t>
            </a:r>
            <a:r>
              <a:rPr lang="ru-RU" sz="3600" dirty="0" smtClean="0"/>
              <a:t> </a:t>
            </a:r>
            <a:r>
              <a:rPr lang="ru-RU" sz="3600" dirty="0" err="1" smtClean="0"/>
              <a:t>розробки</a:t>
            </a:r>
            <a:r>
              <a:rPr lang="ru-RU" sz="3600" dirty="0" smtClean="0"/>
              <a:t> </a:t>
            </a:r>
            <a:r>
              <a:rPr lang="ru-RU" sz="3600" dirty="0" err="1" smtClean="0"/>
              <a:t>електромобілів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6262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изнь человека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3" b="6613"/>
          <a:stretch>
            <a:fillRect/>
          </a:stretch>
        </p:blipFill>
        <p:spPr/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було раніше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789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275083"/>
            <a:ext cx="7745505" cy="38778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Сьогодні</a:t>
            </a:r>
            <a:r>
              <a:rPr lang="ru-RU" dirty="0" smtClean="0"/>
              <a:t>, </a:t>
            </a:r>
            <a:r>
              <a:rPr lang="ru-RU" dirty="0" err="1" smtClean="0"/>
              <a:t>компьютери</a:t>
            </a:r>
            <a:r>
              <a:rPr lang="ru-RU" dirty="0" smtClean="0"/>
              <a:t>, </a:t>
            </a:r>
            <a:r>
              <a:rPr lang="ru-RU" dirty="0" err="1" smtClean="0"/>
              <a:t>електронна</a:t>
            </a:r>
            <a:r>
              <a:rPr lang="ru-RU" dirty="0" smtClean="0"/>
              <a:t> </a:t>
            </a:r>
            <a:r>
              <a:rPr lang="ru-RU" dirty="0" err="1" smtClean="0"/>
              <a:t>пошта</a:t>
            </a:r>
            <a:r>
              <a:rPr lang="ru-RU" dirty="0" smtClean="0"/>
              <a:t>, </a:t>
            </a:r>
            <a:r>
              <a:rPr lang="ru-RU" dirty="0" err="1" smtClean="0"/>
              <a:t>комунікаційні</a:t>
            </a:r>
            <a:r>
              <a:rPr lang="ru-RU" dirty="0" smtClean="0"/>
              <a:t> мережи, </a:t>
            </a:r>
            <a:r>
              <a:rPr lang="ru-RU" dirty="0" err="1" smtClean="0"/>
              <a:t>програмне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пристосовується</a:t>
            </a:r>
            <a:r>
              <a:rPr lang="ru-RU" dirty="0" smtClean="0"/>
              <a:t> до потреб ринку,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співпрацювати</a:t>
            </a:r>
            <a:r>
              <a:rPr lang="ru-RU" dirty="0" smtClean="0"/>
              <a:t> та </a:t>
            </a:r>
            <a:r>
              <a:rPr lang="ru-RU" dirty="0" err="1" smtClean="0"/>
              <a:t>конкурувати</a:t>
            </a:r>
            <a:r>
              <a:rPr lang="ru-RU" dirty="0" smtClean="0"/>
              <a:t> в реальному </a:t>
            </a:r>
            <a:r>
              <a:rPr lang="ru-RU" dirty="0" err="1" smtClean="0"/>
              <a:t>часі</a:t>
            </a:r>
            <a:r>
              <a:rPr lang="ru-RU" dirty="0" smtClean="0"/>
              <a:t> </a:t>
            </a:r>
            <a:r>
              <a:rPr lang="ru-RU" dirty="0" err="1" smtClean="0"/>
              <a:t>безпрецеднтно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кількісті</a:t>
            </a:r>
            <a:r>
              <a:rPr lang="ru-RU" dirty="0" smtClean="0"/>
              <a:t> людей на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дійсно</a:t>
            </a:r>
            <a:r>
              <a:rPr lang="ru-RU" dirty="0" smtClean="0"/>
              <a:t> став плоским.</a:t>
            </a:r>
          </a:p>
          <a:p>
            <a:pPr marL="0" indent="0">
              <a:buNone/>
            </a:pP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об</a:t>
            </a:r>
            <a:r>
              <a:rPr lang="en-US" dirty="0" smtClean="0"/>
              <a:t>’</a:t>
            </a:r>
            <a:r>
              <a:rPr lang="uk-UA" dirty="0" smtClean="0"/>
              <a:t>єднання усіх світових центрів знаннь в єдину глобальну мережу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Томас </a:t>
            </a:r>
            <a:r>
              <a:rPr lang="ru-RU" dirty="0" err="1" smtClean="0"/>
              <a:t>Фрідман</a:t>
            </a:r>
            <a:r>
              <a:rPr lang="ru-RU" dirty="0" smtClean="0"/>
              <a:t> «</a:t>
            </a:r>
            <a:r>
              <a:rPr lang="ru-RU" dirty="0" err="1" smtClean="0"/>
              <a:t>Плоський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»   </a:t>
            </a: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Світ</a:t>
            </a:r>
            <a:r>
              <a:rPr lang="ru-RU" sz="4000" dirty="0" smtClean="0"/>
              <a:t> </a:t>
            </a:r>
            <a:r>
              <a:rPr lang="ru-RU" sz="4000" dirty="0" err="1" smtClean="0"/>
              <a:t>змінився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76061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іт мережа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4" b="16714"/>
          <a:stretch>
            <a:fillRect/>
          </a:stretch>
        </p:blipFill>
        <p:spPr/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/>
              <a:t>Кожна</a:t>
            </a:r>
            <a:r>
              <a:rPr lang="ru-RU" sz="3200" dirty="0" smtClean="0"/>
              <a:t> </a:t>
            </a:r>
            <a:r>
              <a:rPr lang="ru-RU" sz="3200" dirty="0" err="1" smtClean="0"/>
              <a:t>людина</a:t>
            </a:r>
            <a:r>
              <a:rPr lang="ru-RU" sz="3200" dirty="0" smtClean="0"/>
              <a:t> </a:t>
            </a:r>
            <a:r>
              <a:rPr lang="ru-RU" sz="3200" dirty="0" err="1" smtClean="0"/>
              <a:t>може</a:t>
            </a:r>
            <a:r>
              <a:rPr lang="ru-RU" sz="3200" dirty="0" smtClean="0"/>
              <a:t> стати </a:t>
            </a:r>
            <a:r>
              <a:rPr lang="ru-RU" sz="3200" dirty="0" err="1" smtClean="0"/>
              <a:t>частиною</a:t>
            </a:r>
            <a:r>
              <a:rPr lang="ru-RU" sz="3200" dirty="0" smtClean="0"/>
              <a:t> </a:t>
            </a:r>
            <a:r>
              <a:rPr lang="ru-RU" sz="3200" dirty="0" err="1" smtClean="0"/>
              <a:t>цього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інформаційного</a:t>
            </a:r>
            <a:r>
              <a:rPr lang="ru-RU" sz="3200" dirty="0" smtClean="0"/>
              <a:t> простору, </a:t>
            </a:r>
            <a:r>
              <a:rPr lang="ru-RU" sz="3200" dirty="0" err="1" smtClean="0"/>
              <a:t>частиною</a:t>
            </a:r>
            <a:r>
              <a:rPr lang="ru-RU" sz="3200" dirty="0" smtClean="0"/>
              <a:t> </a:t>
            </a:r>
            <a:r>
              <a:rPr lang="ru-RU" sz="3200" dirty="0" err="1" smtClean="0"/>
              <a:t>мережі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08621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Робочі</a:t>
            </a:r>
            <a:r>
              <a:rPr lang="ru-RU" dirty="0" smtClean="0"/>
              <a:t> </a:t>
            </a:r>
            <a:r>
              <a:rPr lang="ru-RU" dirty="0" err="1" smtClean="0"/>
              <a:t>спеціальності</a:t>
            </a:r>
            <a:r>
              <a:rPr lang="ru-RU" dirty="0" smtClean="0"/>
              <a:t> (</a:t>
            </a:r>
            <a:r>
              <a:rPr lang="ru-RU" dirty="0" err="1" smtClean="0"/>
              <a:t>шахтарі</a:t>
            </a:r>
            <a:r>
              <a:rPr lang="ru-RU" dirty="0" smtClean="0"/>
              <a:t>, </a:t>
            </a:r>
            <a:r>
              <a:rPr lang="ru-RU" dirty="0" err="1" smtClean="0"/>
              <a:t>працівникі</a:t>
            </a:r>
            <a:r>
              <a:rPr lang="ru-RU" dirty="0" smtClean="0"/>
              <a:t> на </a:t>
            </a:r>
            <a:r>
              <a:rPr lang="ru-RU" dirty="0" err="1" smtClean="0"/>
              <a:t>конвеєрі</a:t>
            </a:r>
            <a:r>
              <a:rPr lang="ru-RU" dirty="0" smtClean="0"/>
              <a:t>) </a:t>
            </a:r>
          </a:p>
          <a:p>
            <a:r>
              <a:rPr lang="ru-RU" dirty="0" err="1" smtClean="0"/>
              <a:t>Водії</a:t>
            </a:r>
            <a:endParaRPr lang="ru-RU" dirty="0" smtClean="0"/>
          </a:p>
          <a:p>
            <a:r>
              <a:rPr lang="ru-RU" dirty="0" err="1" smtClean="0"/>
              <a:t>Бухгалтери</a:t>
            </a:r>
            <a:endParaRPr lang="ru-RU" dirty="0" smtClean="0"/>
          </a:p>
          <a:p>
            <a:r>
              <a:rPr lang="ru-RU" dirty="0" err="1" smtClean="0"/>
              <a:t>Продавці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білетів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туристичних</a:t>
            </a:r>
            <a:r>
              <a:rPr lang="ru-RU" dirty="0" smtClean="0"/>
              <a:t> </a:t>
            </a:r>
            <a:r>
              <a:rPr lang="ru-RU" dirty="0" err="1" smtClean="0"/>
              <a:t>путівок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Керівники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ланки</a:t>
            </a:r>
          </a:p>
          <a:p>
            <a:r>
              <a:rPr lang="ru-RU" dirty="0" err="1" smtClean="0"/>
              <a:t>Касири</a:t>
            </a:r>
            <a:endParaRPr lang="ru-RU" dirty="0" smtClean="0"/>
          </a:p>
          <a:p>
            <a:r>
              <a:rPr lang="ru-RU" dirty="0" err="1" smtClean="0"/>
              <a:t>Оператори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Перекладачі</a:t>
            </a:r>
            <a:endParaRPr lang="en-US" dirty="0" smtClean="0"/>
          </a:p>
          <a:p>
            <a:r>
              <a:rPr lang="uk-UA" dirty="0" smtClean="0"/>
              <a:t>Солдати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699247" y="550246"/>
            <a:ext cx="7756263" cy="1054250"/>
          </a:xfrm>
        </p:spPr>
        <p:txBody>
          <a:bodyPr/>
          <a:lstStyle/>
          <a:p>
            <a:r>
              <a:rPr lang="ru-RU" sz="4400" dirty="0" err="1" smtClean="0"/>
              <a:t>Професії</a:t>
            </a:r>
            <a:r>
              <a:rPr lang="ru-RU" sz="4400" dirty="0" smtClean="0"/>
              <a:t>, </a:t>
            </a:r>
            <a:r>
              <a:rPr lang="ru-RU" sz="4400" dirty="0" err="1" smtClean="0"/>
              <a:t>що</a:t>
            </a:r>
            <a:r>
              <a:rPr lang="ru-RU" sz="4400" dirty="0" smtClean="0"/>
              <a:t> </a:t>
            </a:r>
            <a:r>
              <a:rPr lang="ru-RU" sz="4400" dirty="0" err="1" smtClean="0"/>
              <a:t>зникнуть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34904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Копірайтер</a:t>
            </a:r>
            <a:endParaRPr lang="ru-RU" dirty="0" smtClean="0"/>
          </a:p>
          <a:p>
            <a:r>
              <a:rPr lang="en-US" dirty="0" smtClean="0"/>
              <a:t>Web-</a:t>
            </a:r>
            <a:r>
              <a:rPr lang="uk-UA" dirty="0" smtClean="0"/>
              <a:t>дизайнер</a:t>
            </a:r>
          </a:p>
          <a:p>
            <a:r>
              <a:rPr lang="en-US" dirty="0" err="1" smtClean="0"/>
              <a:t>DevOpps</a:t>
            </a:r>
            <a:endParaRPr lang="en-US" dirty="0" smtClean="0"/>
          </a:p>
          <a:p>
            <a:r>
              <a:rPr lang="en-US" dirty="0" smtClean="0"/>
              <a:t>SEO </a:t>
            </a:r>
            <a:r>
              <a:rPr lang="uk-UA" dirty="0" smtClean="0"/>
              <a:t>спеціаліст</a:t>
            </a:r>
          </a:p>
          <a:p>
            <a:r>
              <a:rPr lang="en-US" dirty="0" smtClean="0"/>
              <a:t>UA/UX</a:t>
            </a:r>
          </a:p>
          <a:p>
            <a:r>
              <a:rPr lang="ru-RU" dirty="0" smtClean="0"/>
              <a:t>А</a:t>
            </a:r>
            <a:r>
              <a:rPr lang="uk-UA" dirty="0" smtClean="0"/>
              <a:t>налітик даних</a:t>
            </a:r>
          </a:p>
          <a:p>
            <a:r>
              <a:rPr lang="en-US" dirty="0" smtClean="0"/>
              <a:t>PR </a:t>
            </a:r>
            <a:r>
              <a:rPr lang="uk-UA" dirty="0" smtClean="0"/>
              <a:t>менеджер</a:t>
            </a:r>
          </a:p>
          <a:p>
            <a:r>
              <a:rPr lang="uk-UA" dirty="0" smtClean="0"/>
              <a:t>Хед-хантер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професії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997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Розробник</a:t>
            </a:r>
            <a:r>
              <a:rPr lang="ru-RU" dirty="0" smtClean="0"/>
              <a:t> </a:t>
            </a:r>
            <a:r>
              <a:rPr lang="ru-RU" dirty="0" err="1" smtClean="0"/>
              <a:t>віртуальної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доповненої</a:t>
            </a:r>
            <a:r>
              <a:rPr lang="ru-RU" dirty="0" smtClean="0"/>
              <a:t>) </a:t>
            </a:r>
            <a:r>
              <a:rPr lang="ru-RU" dirty="0" err="1" smtClean="0"/>
              <a:t>реальністі</a:t>
            </a:r>
            <a:endParaRPr lang="ru-RU" dirty="0" smtClean="0"/>
          </a:p>
          <a:p>
            <a:r>
              <a:rPr lang="ru-RU" dirty="0" smtClean="0"/>
              <a:t>ІТ генетик</a:t>
            </a:r>
          </a:p>
          <a:p>
            <a:r>
              <a:rPr lang="ru-RU" dirty="0" err="1" smtClean="0"/>
              <a:t>Спеціаліст</a:t>
            </a:r>
            <a:r>
              <a:rPr lang="ru-RU" dirty="0" smtClean="0"/>
              <a:t> по </a:t>
            </a:r>
            <a:r>
              <a:rPr lang="ru-RU" dirty="0" err="1" smtClean="0"/>
              <a:t>краудфандінгу</a:t>
            </a:r>
            <a:endParaRPr lang="ru-RU" dirty="0" smtClean="0"/>
          </a:p>
          <a:p>
            <a:r>
              <a:rPr lang="ru-RU" dirty="0" err="1" smtClean="0"/>
              <a:t>Спеціаліст</a:t>
            </a:r>
            <a:r>
              <a:rPr lang="ru-RU" dirty="0" smtClean="0"/>
              <a:t> </a:t>
            </a:r>
            <a:r>
              <a:rPr lang="en-US" dirty="0" smtClean="0"/>
              <a:t>dig data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en-US" dirty="0" smtClean="0"/>
              <a:t>D</a:t>
            </a:r>
            <a:r>
              <a:rPr lang="uk-UA" dirty="0" smtClean="0"/>
              <a:t> вирощувач штучних органів</a:t>
            </a:r>
          </a:p>
          <a:p>
            <a:r>
              <a:rPr lang="uk-UA" dirty="0" smtClean="0"/>
              <a:t>Зелений енергетик</a:t>
            </a:r>
          </a:p>
          <a:p>
            <a:r>
              <a:rPr lang="uk-UA" dirty="0" smtClean="0"/>
              <a:t>Космобіолог</a:t>
            </a:r>
          </a:p>
          <a:p>
            <a:r>
              <a:rPr lang="uk-UA" dirty="0" smtClean="0"/>
              <a:t>Проектувальник </a:t>
            </a:r>
            <a:r>
              <a:rPr lang="en-US" dirty="0" smtClean="0"/>
              <a:t>smart</a:t>
            </a:r>
            <a:r>
              <a:rPr lang="uk-UA" dirty="0" smtClean="0"/>
              <a:t> міст</a:t>
            </a:r>
          </a:p>
          <a:p>
            <a:endParaRPr lang="uk-UA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Професії</a:t>
            </a:r>
            <a:r>
              <a:rPr lang="ru-RU" sz="4000" dirty="0" smtClean="0"/>
              <a:t> </a:t>
            </a:r>
            <a:r>
              <a:rPr lang="ru-RU" sz="4000" dirty="0" err="1" smtClean="0"/>
              <a:t>майбутнього</a:t>
            </a:r>
            <a:r>
              <a:rPr lang="ru-RU" sz="4000" dirty="0" smtClean="0"/>
              <a:t> ( 2020)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58586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Європа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900 000 </a:t>
            </a:r>
            <a:r>
              <a:rPr lang="ru-RU" dirty="0" err="1" smtClean="0"/>
              <a:t>робітників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 ІТ в 2018 </a:t>
            </a:r>
            <a:r>
              <a:rPr lang="ru-RU" dirty="0" err="1" smtClean="0"/>
              <a:t>році</a:t>
            </a:r>
            <a:r>
              <a:rPr lang="ru-RU" dirty="0" smtClean="0"/>
              <a:t>, при тому, </a:t>
            </a:r>
            <a:r>
              <a:rPr lang="ru-RU" dirty="0" err="1" smtClean="0"/>
              <a:t>що</a:t>
            </a:r>
            <a:r>
              <a:rPr lang="ru-RU" dirty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100 </a:t>
            </a:r>
            <a:r>
              <a:rPr lang="ru-RU" dirty="0"/>
              <a:t>000 </a:t>
            </a:r>
            <a:r>
              <a:rPr lang="ru-RU" dirty="0" err="1" smtClean="0"/>
              <a:t>готується</a:t>
            </a:r>
            <a:endParaRPr lang="ru-RU" dirty="0"/>
          </a:p>
          <a:p>
            <a:r>
              <a:rPr lang="ru-RU" dirty="0" smtClean="0"/>
              <a:t> 100 000 </a:t>
            </a:r>
            <a:r>
              <a:rPr lang="ru-RU" dirty="0" err="1" smtClean="0"/>
              <a:t>спеціалістів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галуз</a:t>
            </a:r>
            <a:r>
              <a:rPr lang="uk-UA" dirty="0"/>
              <a:t>ь</a:t>
            </a:r>
            <a:r>
              <a:rPr lang="ru-RU" dirty="0" smtClean="0"/>
              <a:t> </a:t>
            </a:r>
            <a:r>
              <a:rPr lang="en-US" dirty="0" smtClean="0"/>
              <a:t>Big Data</a:t>
            </a:r>
            <a:r>
              <a:rPr lang="uk-UA" dirty="0" smtClean="0"/>
              <a:t> в США, стількі же в Європі</a:t>
            </a:r>
          </a:p>
          <a:p>
            <a:r>
              <a:rPr lang="uk-UA" dirty="0" smtClean="0"/>
              <a:t>18 000 відкритих вакансій в Америці для ІТ- менеджерів, що управляють технологічною інфраструктурою компанії з зрабітною платою більше 120 000 долларів на рік</a:t>
            </a:r>
          </a:p>
          <a:p>
            <a:r>
              <a:rPr lang="uk-UA" dirty="0" smtClean="0"/>
              <a:t> більше 10 000 вакансій </a:t>
            </a:r>
            <a:r>
              <a:rPr lang="en-US" dirty="0" smtClean="0"/>
              <a:t>product – </a:t>
            </a:r>
            <a:r>
              <a:rPr lang="uk-UA" dirty="0" smtClean="0"/>
              <a:t>менеджерів, що здатні вивести новий продукт на ринок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Є</a:t>
            </a:r>
            <a:r>
              <a:rPr lang="ru-RU" sz="4000" dirty="0" smtClean="0"/>
              <a:t> великий попит на </a:t>
            </a:r>
            <a:r>
              <a:rPr lang="ru-RU" sz="4000" dirty="0" err="1" smtClean="0"/>
              <a:t>нові</a:t>
            </a:r>
            <a:r>
              <a:rPr lang="ru-RU" sz="4000" dirty="0" smtClean="0"/>
              <a:t> </a:t>
            </a:r>
            <a:r>
              <a:rPr lang="ru-RU" sz="4000" dirty="0" err="1" smtClean="0"/>
              <a:t>спеціальності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19726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Зростання</a:t>
            </a:r>
            <a:r>
              <a:rPr lang="ru-RU" dirty="0" smtClean="0"/>
              <a:t> ринку ІТ в 2015 </a:t>
            </a:r>
            <a:r>
              <a:rPr lang="ru-RU" dirty="0" err="1" smtClean="0"/>
              <a:t>році</a:t>
            </a:r>
            <a:r>
              <a:rPr lang="ru-RU" dirty="0" smtClean="0"/>
              <a:t> – 20%</a:t>
            </a:r>
          </a:p>
          <a:p>
            <a:endParaRPr lang="ru-RU" dirty="0" smtClean="0"/>
          </a:p>
          <a:p>
            <a:r>
              <a:rPr lang="ru-RU" dirty="0" smtClean="0"/>
              <a:t>15 500 </a:t>
            </a:r>
            <a:r>
              <a:rPr lang="ru-RU" dirty="0" err="1" smtClean="0"/>
              <a:t>робочіх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err="1" smtClean="0"/>
              <a:t>вистачає</a:t>
            </a:r>
            <a:r>
              <a:rPr lang="ru-RU" dirty="0" smtClean="0"/>
              <a:t> 170 000  </a:t>
            </a:r>
            <a:r>
              <a:rPr lang="en-US" dirty="0" smtClean="0"/>
              <a:t>IT </a:t>
            </a:r>
            <a:r>
              <a:rPr lang="ru-RU" dirty="0" err="1" smtClean="0"/>
              <a:t>спеціилістів</a:t>
            </a:r>
            <a:r>
              <a:rPr lang="ru-RU" dirty="0" smtClean="0"/>
              <a:t> (100 000 для </a:t>
            </a:r>
            <a:r>
              <a:rPr lang="ru-RU" dirty="0" err="1" smtClean="0"/>
              <a:t>зовнішнього</a:t>
            </a:r>
            <a:r>
              <a:rPr lang="ru-RU" dirty="0" smtClean="0"/>
              <a:t> ринку, 70 000 для </a:t>
            </a:r>
            <a:r>
              <a:rPr lang="ru-RU" dirty="0" err="1" smtClean="0"/>
              <a:t>внутрішнього</a:t>
            </a:r>
            <a:r>
              <a:rPr lang="ru-RU" dirty="0" smtClean="0"/>
              <a:t>)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0%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smtClean="0"/>
              <a:t> ІТ </a:t>
            </a:r>
            <a:r>
              <a:rPr lang="ru-RU" dirty="0" err="1" smtClean="0"/>
              <a:t>спеціалістів</a:t>
            </a:r>
            <a:r>
              <a:rPr lang="ru-RU" dirty="0" smtClean="0"/>
              <a:t> (</a:t>
            </a:r>
            <a:r>
              <a:rPr lang="en-US" dirty="0" err="1" smtClean="0"/>
              <a:t>siniors</a:t>
            </a:r>
            <a:r>
              <a:rPr lang="en-US" dirty="0" smtClean="0"/>
              <a:t>) </a:t>
            </a:r>
            <a:r>
              <a:rPr lang="ru-RU" dirty="0" err="1" smtClean="0"/>
              <a:t>покидають</a:t>
            </a:r>
            <a:r>
              <a:rPr lang="ru-RU" dirty="0" smtClean="0"/>
              <a:t> </a:t>
            </a:r>
            <a:r>
              <a:rPr lang="ru-RU" dirty="0" err="1" smtClean="0"/>
              <a:t>країну</a:t>
            </a:r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/>
              <a:t>Щ</a:t>
            </a:r>
            <a:r>
              <a:rPr lang="ru-RU" sz="4000" dirty="0" err="1" smtClean="0"/>
              <a:t>о</a:t>
            </a:r>
            <a:r>
              <a:rPr lang="ru-RU" sz="4000" dirty="0" smtClean="0"/>
              <a:t> в в </a:t>
            </a:r>
            <a:r>
              <a:rPr lang="ru-RU" sz="4000" dirty="0" err="1" smtClean="0"/>
              <a:t>Україні</a:t>
            </a:r>
            <a:r>
              <a:rPr lang="ru-RU" sz="4000" dirty="0" smtClean="0"/>
              <a:t>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06608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Ми </a:t>
            </a:r>
            <a:r>
              <a:rPr lang="ru-RU" dirty="0" err="1" smtClean="0"/>
              <a:t>обрали</a:t>
            </a:r>
            <a:r>
              <a:rPr lang="ru-RU" dirty="0" smtClean="0"/>
              <a:t> не ту </a:t>
            </a:r>
            <a:r>
              <a:rPr lang="ru-RU" dirty="0" err="1" smtClean="0"/>
              <a:t>спеціальність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М</a:t>
            </a:r>
            <a:r>
              <a:rPr lang="uk-UA" dirty="0"/>
              <a:t>и</a:t>
            </a:r>
            <a:r>
              <a:rPr lang="ru-RU" dirty="0" smtClean="0"/>
              <a:t> не </a:t>
            </a:r>
            <a:r>
              <a:rPr lang="ru-RU" dirty="0" err="1" smtClean="0"/>
              <a:t>маємо</a:t>
            </a:r>
            <a:r>
              <a:rPr lang="ru-RU" dirty="0" smtClean="0"/>
              <a:t> </a:t>
            </a:r>
            <a:r>
              <a:rPr lang="ru-RU" dirty="0" err="1" smtClean="0"/>
              <a:t>кваліфікації</a:t>
            </a:r>
            <a:r>
              <a:rPr lang="ru-RU" dirty="0" smtClean="0"/>
              <a:t> (</a:t>
            </a:r>
            <a:r>
              <a:rPr lang="ru-RU" dirty="0" err="1" smtClean="0"/>
              <a:t>компетенції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 нас </a:t>
            </a:r>
            <a:r>
              <a:rPr lang="ru-RU" dirty="0" err="1" smtClean="0"/>
              <a:t>немає</a:t>
            </a:r>
            <a:r>
              <a:rPr lang="ru-RU" dirty="0" smtClean="0"/>
              <a:t> позитивного </a:t>
            </a:r>
            <a:r>
              <a:rPr lang="ru-RU" dirty="0" err="1" smtClean="0"/>
              <a:t>досвіду</a:t>
            </a:r>
            <a:endParaRPr lang="ru-RU" dirty="0" smtClean="0"/>
          </a:p>
          <a:p>
            <a:r>
              <a:rPr lang="ru-RU" dirty="0" smtClean="0"/>
              <a:t>В нас погано з </a:t>
            </a:r>
            <a:r>
              <a:rPr lang="ru-RU" dirty="0" err="1" smtClean="0"/>
              <a:t>логічним</a:t>
            </a:r>
            <a:r>
              <a:rPr lang="ru-RU" dirty="0" smtClean="0"/>
              <a:t> </a:t>
            </a:r>
            <a:r>
              <a:rPr lang="ru-RU" dirty="0" err="1" smtClean="0"/>
              <a:t>мисленням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Ми </a:t>
            </a:r>
            <a:r>
              <a:rPr lang="ru-RU" dirty="0" err="1" smtClean="0"/>
              <a:t>боїмось</a:t>
            </a:r>
            <a:r>
              <a:rPr lang="ru-RU" dirty="0" smtClean="0"/>
              <a:t> </a:t>
            </a:r>
            <a:r>
              <a:rPr lang="ru-RU" dirty="0" err="1" smtClean="0"/>
              <a:t>вирішувати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задачи</a:t>
            </a:r>
          </a:p>
          <a:p>
            <a:r>
              <a:rPr lang="ru-RU" dirty="0" smtClean="0"/>
              <a:t>Ми не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 smtClean="0"/>
              <a:t>навчатися</a:t>
            </a:r>
            <a:endParaRPr lang="ru-RU" dirty="0" smtClean="0"/>
          </a:p>
          <a:p>
            <a:r>
              <a:rPr lang="ru-RU" dirty="0" smtClean="0"/>
              <a:t>Ми не </a:t>
            </a:r>
            <a:r>
              <a:rPr lang="ru-RU" dirty="0" err="1" smtClean="0"/>
              <a:t>вміємо</a:t>
            </a:r>
            <a:r>
              <a:rPr lang="ru-RU" dirty="0" smtClean="0"/>
              <a:t> правильно </a:t>
            </a:r>
            <a:r>
              <a:rPr lang="ru-RU" dirty="0" err="1" smtClean="0"/>
              <a:t>комунікувати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688489" y="590351"/>
            <a:ext cx="7756263" cy="1054250"/>
          </a:xfrm>
        </p:spPr>
        <p:txBody>
          <a:bodyPr/>
          <a:lstStyle/>
          <a:p>
            <a:r>
              <a:rPr lang="ru-RU" sz="4000" dirty="0" err="1" smtClean="0"/>
              <a:t>Чому</a:t>
            </a:r>
            <a:r>
              <a:rPr lang="ru-RU" sz="4000" dirty="0" smtClean="0"/>
              <a:t> ж ми не </a:t>
            </a:r>
            <a:r>
              <a:rPr lang="ru-RU" sz="4000" dirty="0" err="1" smtClean="0"/>
              <a:t>можемо</a:t>
            </a:r>
            <a:r>
              <a:rPr lang="ru-RU" sz="4000" dirty="0" smtClean="0"/>
              <a:t> </a:t>
            </a:r>
            <a:r>
              <a:rPr lang="ru-RU" sz="4000" dirty="0" err="1" smtClean="0"/>
              <a:t>знйти</a:t>
            </a:r>
            <a:r>
              <a:rPr lang="ru-RU" sz="4000" dirty="0" smtClean="0"/>
              <a:t> роботу?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12998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8" y="2184930"/>
            <a:ext cx="7745505" cy="387781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Ніхто</a:t>
            </a:r>
            <a:r>
              <a:rPr lang="ru-RU" dirty="0" smtClean="0"/>
              <a:t> не </a:t>
            </a:r>
            <a:r>
              <a:rPr lang="ru-RU" dirty="0" err="1" smtClean="0"/>
              <a:t>питає</a:t>
            </a:r>
            <a:r>
              <a:rPr lang="ru-RU" dirty="0" smtClean="0"/>
              <a:t> –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знаєш</a:t>
            </a:r>
            <a:r>
              <a:rPr lang="ru-RU" dirty="0" smtClean="0"/>
              <a:t>?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вмієш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?</a:t>
            </a:r>
          </a:p>
          <a:p>
            <a:pPr marL="0" indent="0" algn="ctr">
              <a:buNone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робив</a:t>
            </a:r>
            <a:r>
              <a:rPr lang="ru-RU" dirty="0" smtClean="0"/>
              <a:t>?</a:t>
            </a:r>
          </a:p>
          <a:p>
            <a:pPr marL="0" indent="0" algn="ctr">
              <a:buNone/>
            </a:pP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в тебе </a:t>
            </a:r>
            <a:r>
              <a:rPr lang="ru-RU" dirty="0" err="1" smtClean="0"/>
              <a:t>рекомендації</a:t>
            </a:r>
            <a:r>
              <a:rPr lang="ru-RU" dirty="0" smtClean="0"/>
              <a:t> (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підтвердити</a:t>
            </a:r>
            <a:r>
              <a:rPr lang="ru-RU" dirty="0" smtClean="0"/>
              <a:t> твою </a:t>
            </a:r>
            <a:r>
              <a:rPr lang="ru-RU" dirty="0" err="1" smtClean="0"/>
              <a:t>кваліфікацію</a:t>
            </a:r>
            <a:r>
              <a:rPr lang="ru-RU" dirty="0" smtClean="0"/>
              <a:t>)?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тебе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профіль</a:t>
            </a:r>
            <a:r>
              <a:rPr lang="ru-RU" dirty="0" smtClean="0"/>
              <a:t> в </a:t>
            </a:r>
            <a:r>
              <a:rPr lang="en-US" dirty="0" err="1" smtClean="0"/>
              <a:t>Linkdn</a:t>
            </a:r>
            <a:r>
              <a:rPr lang="uk-UA" dirty="0"/>
              <a:t>?</a:t>
            </a:r>
            <a:endParaRPr lang="uk-UA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Що</a:t>
            </a:r>
            <a:r>
              <a:rPr lang="ru-RU" sz="4000" dirty="0" smtClean="0"/>
              <a:t> </a:t>
            </a:r>
            <a:r>
              <a:rPr lang="ru-RU" sz="4000" dirty="0" err="1" smtClean="0"/>
              <a:t>змінилось</a:t>
            </a:r>
            <a:r>
              <a:rPr lang="ru-RU" sz="4000" dirty="0" smtClean="0"/>
              <a:t>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98642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 smtClean="0"/>
              <a:t>Роботи на все життя більше не буде</a:t>
            </a:r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 smtClean="0"/>
              <a:t>Робота стає проектною – проект закінчівся – роботи немає</a:t>
            </a:r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 smtClean="0"/>
              <a:t>Одна людина може працювати більше ніж в одному проекті одночасно</a:t>
            </a:r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 smtClean="0"/>
              <a:t>Можно працювати в одній країні, а жити в іншої (дистанційна робота, аутсорсінг, фріланс)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Як </a:t>
            </a:r>
            <a:r>
              <a:rPr lang="ru-RU" sz="4000" dirty="0" err="1" smtClean="0"/>
              <a:t>змінюється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процес</a:t>
            </a:r>
            <a:r>
              <a:rPr lang="ru-RU" sz="4000" dirty="0" smtClean="0"/>
              <a:t> </a:t>
            </a:r>
            <a:r>
              <a:rPr lang="ru-RU" sz="4000" dirty="0" err="1" smtClean="0"/>
              <a:t>роботи</a:t>
            </a:r>
            <a:r>
              <a:rPr lang="ru-RU" sz="4000" dirty="0" smtClean="0"/>
              <a:t>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599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Школа</a:t>
            </a:r>
          </a:p>
          <a:p>
            <a:r>
              <a:rPr lang="ru-RU" dirty="0" err="1" smtClean="0"/>
              <a:t>Інститут</a:t>
            </a:r>
            <a:r>
              <a:rPr lang="ru-RU" dirty="0" smtClean="0"/>
              <a:t> – 30</a:t>
            </a:r>
            <a:r>
              <a:rPr lang="en-US" dirty="0" smtClean="0"/>
              <a:t>%</a:t>
            </a:r>
            <a:r>
              <a:rPr lang="uk-UA" dirty="0" smtClean="0"/>
              <a:t>, 10</a:t>
            </a:r>
            <a:r>
              <a:rPr lang="en-US" dirty="0" smtClean="0"/>
              <a:t>% </a:t>
            </a:r>
            <a:r>
              <a:rPr lang="uk-UA" dirty="0" smtClean="0"/>
              <a:t>на технічні спеціальності</a:t>
            </a:r>
            <a:endParaRPr lang="ru-RU" dirty="0" smtClean="0"/>
          </a:p>
          <a:p>
            <a:r>
              <a:rPr lang="ru-RU" dirty="0" smtClean="0"/>
              <a:t>Робота</a:t>
            </a:r>
          </a:p>
          <a:p>
            <a:r>
              <a:rPr lang="ru-RU" dirty="0" smtClean="0"/>
              <a:t> </a:t>
            </a:r>
            <a:r>
              <a:rPr lang="ru-RU" dirty="0" err="1"/>
              <a:t>П</a:t>
            </a:r>
            <a:r>
              <a:rPr lang="ru-RU" dirty="0" err="1" smtClean="0"/>
              <a:t>енсія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Як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062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 smtClean="0"/>
              <a:t>Робототехніка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Інформатизація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Розробка</a:t>
            </a:r>
            <a:r>
              <a:rPr lang="ru-RU" dirty="0" smtClean="0"/>
              <a:t> ПО</a:t>
            </a:r>
          </a:p>
          <a:p>
            <a:pPr marL="0" indent="0" algn="ctr">
              <a:buNone/>
            </a:pPr>
            <a:r>
              <a:rPr lang="ru-RU" dirty="0" err="1" smtClean="0"/>
              <a:t>Хмарні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Інтернет</a:t>
            </a:r>
            <a:r>
              <a:rPr lang="ru-RU" dirty="0" smtClean="0"/>
              <a:t> речей (</a:t>
            </a:r>
            <a:r>
              <a:rPr lang="en-US" dirty="0" err="1" smtClean="0"/>
              <a:t>IoT</a:t>
            </a:r>
            <a:r>
              <a:rPr lang="en-US" dirty="0" smtClean="0"/>
              <a:t>)</a:t>
            </a: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Віртуальна реальність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Big Data</a:t>
            </a:r>
          </a:p>
          <a:p>
            <a:pPr marL="0" indent="0" algn="ctr">
              <a:buNone/>
            </a:pPr>
            <a:r>
              <a:rPr lang="en-US" dirty="0" smtClean="0"/>
              <a:t>Data science</a:t>
            </a:r>
          </a:p>
          <a:p>
            <a:pPr marL="0" indent="0" algn="ctr">
              <a:buNone/>
            </a:pPr>
            <a:r>
              <a:rPr lang="uk-UA" dirty="0" smtClean="0"/>
              <a:t>Інтернет-маркетинг</a:t>
            </a:r>
            <a:endParaRPr lang="en-US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Як обрати </a:t>
            </a:r>
            <a:r>
              <a:rPr lang="ru-RU" sz="4000" dirty="0" err="1" smtClean="0"/>
              <a:t>спеціальність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12944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err="1"/>
              <a:t>Професія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такою,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роботу на </a:t>
            </a:r>
            <a:r>
              <a:rPr lang="ru-RU" dirty="0" err="1"/>
              <a:t>світовому</a:t>
            </a:r>
            <a:r>
              <a:rPr lang="ru-RU" dirty="0"/>
              <a:t> ринку </a:t>
            </a:r>
            <a:r>
              <a:rPr lang="ru-RU" dirty="0" err="1"/>
              <a:t>праці</a:t>
            </a: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Університет</a:t>
            </a:r>
            <a:r>
              <a:rPr lang="ru-RU" dirty="0" smtClean="0"/>
              <a:t> – не </a:t>
            </a:r>
            <a:r>
              <a:rPr lang="ru-RU" dirty="0" err="1" smtClean="0"/>
              <a:t>достатьньо</a:t>
            </a:r>
            <a:r>
              <a:rPr lang="ru-RU" dirty="0" smtClean="0"/>
              <a:t>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uk-UA" dirty="0" smtClean="0"/>
              <a:t>Треба постійно </a:t>
            </a:r>
            <a:r>
              <a:rPr lang="uk-UA" dirty="0" smtClean="0"/>
              <a:t>вчитися</a:t>
            </a:r>
            <a:r>
              <a:rPr lang="en-US" dirty="0" smtClean="0"/>
              <a:t> – </a:t>
            </a:r>
            <a:r>
              <a:rPr lang="uk-UA" dirty="0" smtClean="0"/>
              <a:t>онлайн, платформи-тренажери, майстер-класи, конференції, книжки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err="1"/>
              <a:t>В</a:t>
            </a:r>
            <a:r>
              <a:rPr lang="ru-RU" dirty="0" err="1" smtClean="0"/>
              <a:t>ідсоток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заробітку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витрачатися</a:t>
            </a:r>
            <a:r>
              <a:rPr lang="ru-RU" dirty="0" smtClean="0"/>
              <a:t> на </a:t>
            </a:r>
            <a:r>
              <a:rPr lang="ru-RU" dirty="0" err="1" smtClean="0"/>
              <a:t>навчання</a:t>
            </a: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Ч</a:t>
            </a:r>
            <a:r>
              <a:rPr lang="ru-RU" dirty="0" smtClean="0"/>
              <a:t>им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кваліфікація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дороще</a:t>
            </a:r>
            <a:r>
              <a:rPr lang="ru-RU" dirty="0" smtClean="0"/>
              <a:t> </a:t>
            </a:r>
            <a:r>
              <a:rPr lang="ru-RU" dirty="0" err="1" smtClean="0"/>
              <a:t>коштує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Як </a:t>
            </a:r>
            <a:r>
              <a:rPr lang="ru-RU" sz="4000" dirty="0" smtClean="0"/>
              <a:t> </a:t>
            </a:r>
            <a:r>
              <a:rPr lang="ru-RU" sz="4000" dirty="0" err="1" smtClean="0"/>
              <a:t>навчатися</a:t>
            </a:r>
            <a:r>
              <a:rPr lang="ru-RU" sz="4000" dirty="0" smtClean="0"/>
              <a:t>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63870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Перша </a:t>
            </a:r>
            <a:r>
              <a:rPr lang="ru-RU" dirty="0"/>
              <a:t>робота буде  </a:t>
            </a:r>
            <a:r>
              <a:rPr lang="ru-RU" dirty="0" err="1"/>
              <a:t>безкоштовною</a:t>
            </a:r>
            <a:r>
              <a:rPr lang="ru-RU" dirty="0"/>
              <a:t> – за </a:t>
            </a:r>
            <a:r>
              <a:rPr lang="ru-RU" dirty="0" err="1"/>
              <a:t>іжу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(</a:t>
            </a:r>
            <a:r>
              <a:rPr lang="ru-RU" dirty="0" err="1"/>
              <a:t>стартап</a:t>
            </a:r>
            <a:r>
              <a:rPr lang="ru-RU" dirty="0"/>
              <a:t>, сам </a:t>
            </a:r>
            <a:r>
              <a:rPr lang="ru-RU" dirty="0" err="1"/>
              <a:t>зробив</a:t>
            </a:r>
            <a:r>
              <a:rPr lang="ru-RU" dirty="0" smtClean="0"/>
              <a:t>)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постійної</a:t>
            </a:r>
            <a:r>
              <a:rPr lang="ru-RU" dirty="0" smtClean="0"/>
              <a:t> </a:t>
            </a:r>
            <a:r>
              <a:rPr lang="ru-RU" dirty="0" err="1" smtClean="0"/>
              <a:t>зарплати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оплата за проект, обо </a:t>
            </a:r>
            <a:r>
              <a:rPr lang="ru-RU" dirty="0" err="1" smtClean="0"/>
              <a:t>опціон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Треба </a:t>
            </a: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 smtClean="0"/>
              <a:t>відкладати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на </a:t>
            </a:r>
            <a:r>
              <a:rPr lang="ru-RU" dirty="0" err="1" smtClean="0"/>
              <a:t>пенсію</a:t>
            </a:r>
            <a:endParaRPr lang="en-US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Як </a:t>
            </a:r>
            <a:r>
              <a:rPr lang="ru-RU" sz="4000" dirty="0" err="1" smtClean="0"/>
              <a:t>відноситися</a:t>
            </a:r>
            <a:r>
              <a:rPr lang="ru-RU" sz="4000" dirty="0" smtClean="0"/>
              <a:t> до </a:t>
            </a:r>
            <a:r>
              <a:rPr lang="ru-RU" sz="4000" dirty="0" err="1" smtClean="0"/>
              <a:t>заробітної</a:t>
            </a:r>
            <a:r>
              <a:rPr lang="ru-RU" sz="4000" dirty="0" smtClean="0"/>
              <a:t> плати?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80193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частье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r="4978"/>
          <a:stretch>
            <a:fillRect/>
          </a:stretch>
        </p:blipFill>
        <p:spPr/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І буде </a:t>
            </a:r>
            <a:r>
              <a:rPr lang="ru-RU" dirty="0" err="1" smtClean="0"/>
              <a:t>щастя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415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 err="1" smtClean="0"/>
              <a:t>Дякую</a:t>
            </a:r>
            <a:r>
              <a:rPr lang="ru-RU" sz="4000" dirty="0" smtClean="0"/>
              <a:t> за </a:t>
            </a:r>
            <a:r>
              <a:rPr lang="ru-RU" sz="4000" dirty="0" err="1" smtClean="0"/>
              <a:t>увагу</a:t>
            </a:r>
            <a:r>
              <a:rPr lang="ru-RU" sz="4000" dirty="0" smtClean="0"/>
              <a:t>!</a:t>
            </a:r>
            <a:endParaRPr lang="ru-RU" sz="4000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1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укаю роботу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6" b="15546"/>
          <a:stretch>
            <a:fillRect/>
          </a:stretch>
        </p:blipFill>
        <p:spPr/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змінилось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71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 err="1" smtClean="0"/>
              <a:t>інституті</a:t>
            </a:r>
            <a:r>
              <a:rPr lang="ru-RU" dirty="0" smtClean="0"/>
              <a:t> </a:t>
            </a:r>
            <a:r>
              <a:rPr lang="ru-RU" dirty="0" err="1" smtClean="0"/>
              <a:t>навчаються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бажаючи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але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замкнуне</a:t>
            </a:r>
            <a:r>
              <a:rPr lang="ru-RU" dirty="0" smtClean="0"/>
              <a:t> коло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6600"/>
                </a:solidFill>
              </a:rPr>
              <a:t>На роботу не </a:t>
            </a:r>
            <a:r>
              <a:rPr lang="ru-RU" sz="2800" b="1" dirty="0" err="1" smtClean="0">
                <a:solidFill>
                  <a:srgbClr val="FF6600"/>
                </a:solidFill>
              </a:rPr>
              <a:t>беруть</a:t>
            </a:r>
            <a:r>
              <a:rPr lang="ru-RU" sz="2800" b="1" dirty="0" smtClean="0">
                <a:solidFill>
                  <a:srgbClr val="FF6600"/>
                </a:solidFill>
              </a:rPr>
              <a:t> без </a:t>
            </a:r>
            <a:r>
              <a:rPr lang="ru-RU" sz="2800" b="1" dirty="0" err="1" smtClean="0">
                <a:solidFill>
                  <a:srgbClr val="FF6600"/>
                </a:solidFill>
              </a:rPr>
              <a:t>досвіду</a:t>
            </a:r>
            <a:endParaRPr lang="ru-RU" sz="2800" b="1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ru-RU" sz="2800" b="1" dirty="0" err="1" smtClean="0">
                <a:solidFill>
                  <a:srgbClr val="FF6600"/>
                </a:solidFill>
              </a:rPr>
              <a:t>Досвід</a:t>
            </a:r>
            <a:r>
              <a:rPr lang="ru-RU" sz="2800" b="1" dirty="0" smtClean="0">
                <a:solidFill>
                  <a:srgbClr val="FF6600"/>
                </a:solidFill>
              </a:rPr>
              <a:t>  не </a:t>
            </a:r>
            <a:r>
              <a:rPr lang="ru-RU" sz="2800" b="1" dirty="0" err="1" smtClean="0">
                <a:solidFill>
                  <a:srgbClr val="FF6600"/>
                </a:solidFill>
              </a:rPr>
              <a:t>отримати</a:t>
            </a:r>
            <a:r>
              <a:rPr lang="ru-RU" sz="2800" b="1" dirty="0" smtClean="0">
                <a:solidFill>
                  <a:srgbClr val="FF6600"/>
                </a:solidFill>
              </a:rPr>
              <a:t> без </a:t>
            </a:r>
            <a:r>
              <a:rPr lang="ru-RU" sz="2800" b="1" dirty="0" err="1" smtClean="0">
                <a:solidFill>
                  <a:srgbClr val="FF6600"/>
                </a:solidFill>
              </a:rPr>
              <a:t>роботи</a:t>
            </a:r>
            <a:endParaRPr lang="ru-RU" sz="2800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змінилось?</a:t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94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и буде пенсія?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2" b="18712"/>
          <a:stretch>
            <a:fillRect/>
          </a:stretch>
        </p:blipFill>
        <p:spPr/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Чи</a:t>
            </a:r>
            <a:r>
              <a:rPr lang="ru-RU" dirty="0" smtClean="0"/>
              <a:t> буде </a:t>
            </a:r>
            <a:r>
              <a:rPr lang="ru-RU" dirty="0" err="1" smtClean="0"/>
              <a:t>пенсія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94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err="1" smtClean="0"/>
              <a:t>Роботизація</a:t>
            </a:r>
            <a:endParaRPr lang="ru-RU" sz="4000" dirty="0" smtClean="0"/>
          </a:p>
          <a:p>
            <a:pPr marL="0" indent="0" algn="ctr">
              <a:buNone/>
            </a:pP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err="1" smtClean="0"/>
              <a:t>Інформатизація</a:t>
            </a:r>
            <a:endParaRPr lang="ru-RU" sz="4000" dirty="0" smtClean="0"/>
          </a:p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r>
              <a:rPr lang="ru-RU" sz="4000" dirty="0" smtClean="0"/>
              <a:t> Мережа </a:t>
            </a:r>
            <a:r>
              <a:rPr lang="ru-RU" sz="4000" dirty="0" err="1" smtClean="0"/>
              <a:t>Інтернет</a:t>
            </a:r>
            <a:endParaRPr lang="ru-RU" sz="4000" dirty="0" smtClean="0"/>
          </a:p>
          <a:p>
            <a:pPr marL="0" indent="0" algn="ctr">
              <a:buNone/>
            </a:pPr>
            <a:endParaRPr lang="ru-RU" sz="4000" dirty="0" smtClean="0"/>
          </a:p>
          <a:p>
            <a:pPr marL="0" indent="0" algn="ctr">
              <a:buNone/>
            </a:pPr>
            <a:endParaRPr lang="ru-RU" sz="4000" dirty="0" smtClean="0"/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 smtClean="0"/>
              <a:t>Чому</a:t>
            </a:r>
            <a:r>
              <a:rPr lang="ru-RU" sz="4400" dirty="0" smtClean="0"/>
              <a:t> </a:t>
            </a:r>
            <a:r>
              <a:rPr lang="ru-RU" sz="4400" dirty="0" err="1" smtClean="0"/>
              <a:t>зникає</a:t>
            </a:r>
            <a:r>
              <a:rPr lang="ru-RU" sz="4400" dirty="0" smtClean="0"/>
              <a:t> робота?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8465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уді завод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9" b="12529"/>
          <a:stretch>
            <a:fillRect/>
          </a:stretch>
        </p:blipFill>
        <p:spPr/>
      </p:pic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Завод </a:t>
            </a:r>
            <a:r>
              <a:rPr lang="ru-RU" sz="3600" dirty="0" err="1" smtClean="0"/>
              <a:t>Ауді</a:t>
            </a:r>
            <a:r>
              <a:rPr lang="ru-RU" sz="3600" dirty="0" smtClean="0"/>
              <a:t> в </a:t>
            </a:r>
            <a:r>
              <a:rPr lang="ru-RU" sz="3600" dirty="0" err="1" smtClean="0"/>
              <a:t>Інгольштадте</a:t>
            </a:r>
            <a:r>
              <a:rPr lang="ru-RU" sz="3600" dirty="0" smtClean="0"/>
              <a:t> (19 людей та 800 </a:t>
            </a:r>
            <a:r>
              <a:rPr lang="ru-RU" sz="3600" dirty="0" err="1" smtClean="0"/>
              <a:t>роботів</a:t>
            </a:r>
            <a:r>
              <a:rPr lang="ru-RU" sz="3600" dirty="0" smtClean="0"/>
              <a:t> </a:t>
            </a:r>
            <a:r>
              <a:rPr lang="ru-RU" sz="3600" dirty="0" err="1" smtClean="0"/>
              <a:t>виробляють</a:t>
            </a:r>
            <a:r>
              <a:rPr lang="ru-RU" sz="3600" dirty="0" smtClean="0"/>
              <a:t> 2500 авто в день)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9473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тройт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8" b="16448"/>
          <a:stretch>
            <a:fillRect/>
          </a:stretch>
        </p:blipFill>
        <p:spPr/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Детройт – </a:t>
            </a:r>
            <a:r>
              <a:rPr lang="ru-RU" sz="3600" dirty="0" err="1" smtClean="0"/>
              <a:t>автомобільне</a:t>
            </a:r>
            <a:r>
              <a:rPr lang="ru-RU" sz="3600" dirty="0" smtClean="0"/>
              <a:t> </a:t>
            </a:r>
            <a:r>
              <a:rPr lang="ru-RU" sz="3600" dirty="0" err="1" smtClean="0"/>
              <a:t>місто</a:t>
            </a:r>
            <a:r>
              <a:rPr lang="ru-RU" sz="3600" dirty="0" smtClean="0"/>
              <a:t> Америки, </a:t>
            </a:r>
            <a:r>
              <a:rPr lang="ru-RU" sz="3600" dirty="0" err="1" smtClean="0"/>
              <a:t>збанкрутувало</a:t>
            </a:r>
            <a:r>
              <a:rPr lang="ru-RU" sz="3600" dirty="0" smtClean="0"/>
              <a:t> в 2013 </a:t>
            </a:r>
            <a:r>
              <a:rPr lang="ru-RU" sz="3600" dirty="0" err="1" smtClean="0"/>
              <a:t>році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20755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вердый переплет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Твердый переплет.thmx</Template>
  <TotalTime>10536</TotalTime>
  <Words>744</Words>
  <Application>Microsoft Macintosh PowerPoint</Application>
  <PresentationFormat>Экран (4:3)</PresentationFormat>
  <Paragraphs>198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Твердый переплет</vt:lpstr>
      <vt:lpstr>Як сучасні технології вплівають на ринок пряці</vt:lpstr>
      <vt:lpstr>Як було раніше</vt:lpstr>
      <vt:lpstr>Як було раніше</vt:lpstr>
      <vt:lpstr>Що змінилось?</vt:lpstr>
      <vt:lpstr>Що змінилось? </vt:lpstr>
      <vt:lpstr>Чи буде пенсія?</vt:lpstr>
      <vt:lpstr>Чому зникає робота?</vt:lpstr>
      <vt:lpstr>Завод Ауді в Інгольштадте (19 людей та 800 роботів виробляють 2500 авто в день)</vt:lpstr>
      <vt:lpstr>Детройт – автомобільне місто Америки, збанкрутувало в 2013 році</vt:lpstr>
      <vt:lpstr>Китай став «світовою фабрикою» </vt:lpstr>
      <vt:lpstr>Замовляти товари можно безпосередньо з Америки</vt:lpstr>
      <vt:lpstr>Або з Китаю</vt:lpstr>
      <vt:lpstr>Сплатити не виходячи з дому</vt:lpstr>
      <vt:lpstr>Чому зникла робота?</vt:lpstr>
      <vt:lpstr>Чому зникла робота?</vt:lpstr>
      <vt:lpstr>Індія стала центром аутсорсінгу</vt:lpstr>
      <vt:lpstr>Аутсорсінг </vt:lpstr>
      <vt:lpstr>В Америці 14 000 ресторанів Макдональдс і тільки один центр приймання замовлень MacDrive</vt:lpstr>
      <vt:lpstr>Ілон Маск відкрив всі технології розробки електромобілів</vt:lpstr>
      <vt:lpstr>Світ змінився</vt:lpstr>
      <vt:lpstr>Кожна людина може стати частиною цього інформаційного простору, частиною мережі </vt:lpstr>
      <vt:lpstr>Професії, що зникнуть</vt:lpstr>
      <vt:lpstr>Нові професії</vt:lpstr>
      <vt:lpstr>Професії майбутнього ( 2020)</vt:lpstr>
      <vt:lpstr>Є великий попит на нові спеціальності</vt:lpstr>
      <vt:lpstr>Що в в Україні?</vt:lpstr>
      <vt:lpstr>Чому ж ми не можемо знйти роботу?</vt:lpstr>
      <vt:lpstr>Що змінилось?</vt:lpstr>
      <vt:lpstr>Як змінюється процес роботи?</vt:lpstr>
      <vt:lpstr>Як обрати спеціальність</vt:lpstr>
      <vt:lpstr>Як  навчатися?</vt:lpstr>
      <vt:lpstr>Як відноситися до заробітної плати?</vt:lpstr>
      <vt:lpstr>І буде щастя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сучасні технології вплівають на ринок пряці</dc:title>
  <dc:creator>Air</dc:creator>
  <cp:lastModifiedBy>Air</cp:lastModifiedBy>
  <cp:revision>51</cp:revision>
  <dcterms:created xsi:type="dcterms:W3CDTF">2015-10-28T10:02:02Z</dcterms:created>
  <dcterms:modified xsi:type="dcterms:W3CDTF">2015-11-12T12:03:24Z</dcterms:modified>
</cp:coreProperties>
</file>