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  <p:sldId id="272" r:id="rId6"/>
    <p:sldId id="271" r:id="rId7"/>
    <p:sldId id="273" r:id="rId8"/>
    <p:sldId id="274" r:id="rId9"/>
    <p:sldId id="277" r:id="rId10"/>
    <p:sldId id="275" r:id="rId11"/>
    <p:sldId id="276" r:id="rId12"/>
    <p:sldId id="281" r:id="rId13"/>
    <p:sldId id="280" r:id="rId14"/>
    <p:sldId id="279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23.11.15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23.11.15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23.11.15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23.11.15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23.11.15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23.11.15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Щербина</a:t>
            </a:r>
          </a:p>
          <a:p>
            <a:r>
              <a:rPr lang="ru-RU" dirty="0" smtClean="0"/>
              <a:t>Ирина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найти дорогу в </a:t>
            </a:r>
            <a:r>
              <a:rPr lang="en-US" dirty="0"/>
              <a:t> </a:t>
            </a:r>
            <a:r>
              <a:rPr lang="en-US" dirty="0" smtClean="0"/>
              <a:t>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05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рплата I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" b="104"/>
          <a:stretch>
            <a:fillRect/>
          </a:stretch>
        </p:blipFill>
        <p:spPr/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Заработная плата </a:t>
            </a:r>
            <a:r>
              <a:rPr lang="en-US" dirty="0" smtClean="0"/>
              <a:t>it</a:t>
            </a:r>
            <a:r>
              <a:rPr lang="ru-RU" dirty="0" smtClean="0"/>
              <a:t> специалистов в Украине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рплаты ИТ 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" r="719"/>
          <a:stretch>
            <a:fillRect/>
          </a:stretch>
        </p:blipFill>
        <p:spPr/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Зарплаты </a:t>
            </a:r>
            <a:r>
              <a:rPr lang="en-US" dirty="0" smtClean="0"/>
              <a:t>IT </a:t>
            </a:r>
            <a:r>
              <a:rPr lang="ru-RU" dirty="0" smtClean="0"/>
              <a:t>в Украине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068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15 000 </a:t>
            </a:r>
            <a:r>
              <a:rPr lang="en-US" dirty="0" smtClean="0"/>
              <a:t>IT </a:t>
            </a:r>
            <a:r>
              <a:rPr lang="ru-RU" dirty="0" smtClean="0"/>
              <a:t>специалистов выпускают ВУЗы Украины</a:t>
            </a:r>
          </a:p>
          <a:p>
            <a:r>
              <a:rPr lang="ru-RU" dirty="0" smtClean="0"/>
              <a:t>Только 5 000 могут работать в </a:t>
            </a:r>
            <a:r>
              <a:rPr lang="en-US" dirty="0" smtClean="0"/>
              <a:t>IT</a:t>
            </a:r>
            <a:endParaRPr lang="ru-RU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15 000 </a:t>
            </a:r>
            <a:r>
              <a:rPr lang="ru-RU" dirty="0" smtClean="0"/>
              <a:t>новых вакансий появилось в 2014 году</a:t>
            </a:r>
          </a:p>
          <a:p>
            <a:r>
              <a:rPr lang="ru-RU" dirty="0" smtClean="0"/>
              <a:t>10</a:t>
            </a:r>
            <a:r>
              <a:rPr lang="en-US" dirty="0" smtClean="0"/>
              <a:t>%</a:t>
            </a:r>
            <a:r>
              <a:rPr lang="ru-RU" dirty="0" smtClean="0"/>
              <a:t> </a:t>
            </a:r>
            <a:r>
              <a:rPr lang="en-US" dirty="0" smtClean="0"/>
              <a:t>IT </a:t>
            </a:r>
            <a:r>
              <a:rPr lang="ru-RU" dirty="0" smtClean="0"/>
              <a:t>специалистов покинуло Украину в 2014 году (около 10 000 человек?)</a:t>
            </a:r>
          </a:p>
          <a:p>
            <a:pPr marL="45720" indent="0">
              <a:buNone/>
            </a:pPr>
            <a:endParaRPr lang="ru-RU" dirty="0" smtClean="0"/>
          </a:p>
          <a:p>
            <a:r>
              <a:rPr lang="ru-RU" dirty="0" smtClean="0"/>
              <a:t>На </a:t>
            </a:r>
            <a:r>
              <a:rPr lang="en-US" dirty="0" err="1" smtClean="0"/>
              <a:t>Upwork</a:t>
            </a:r>
            <a:r>
              <a:rPr lang="en-US" dirty="0" smtClean="0"/>
              <a:t> </a:t>
            </a:r>
            <a:r>
              <a:rPr lang="ru-RU" dirty="0" smtClean="0"/>
              <a:t>зарегистрировано 123 000 украинцев, из них 31000 зарегистрировалась в 2014 году, 24000 – в 2013</a:t>
            </a:r>
          </a:p>
          <a:p>
            <a:r>
              <a:rPr lang="ru-RU" dirty="0" smtClean="0"/>
              <a:t>Сколько человек работает как частные предприниматели или нелегально – нет статистики</a:t>
            </a:r>
          </a:p>
          <a:p>
            <a:pPr marL="45720" indent="0" algn="ctr">
              <a:buNone/>
            </a:pPr>
            <a:r>
              <a:rPr lang="ru-RU" sz="2800" dirty="0" smtClean="0"/>
              <a:t>ГДЕ ОБУЧАЮТСЯ ПРОГРАММАСТЫ И АЙТИШНИКИ?</a:t>
            </a:r>
            <a:endParaRPr lang="ru-RU" sz="28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статистики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12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Университет (диплом)</a:t>
            </a:r>
          </a:p>
          <a:p>
            <a:r>
              <a:rPr lang="ru-RU" dirty="0" smtClean="0"/>
              <a:t>Открытые массовые онлайн платформы для обучения (</a:t>
            </a:r>
            <a:r>
              <a:rPr lang="en-US" dirty="0" err="1" smtClean="0"/>
              <a:t>coursera</a:t>
            </a:r>
            <a:r>
              <a:rPr lang="en-US" dirty="0" smtClean="0"/>
              <a:t>, </a:t>
            </a:r>
            <a:r>
              <a:rPr lang="en-US" dirty="0" err="1" smtClean="0"/>
              <a:t>Edx</a:t>
            </a:r>
            <a:r>
              <a:rPr lang="en-US" dirty="0" smtClean="0"/>
              <a:t>, </a:t>
            </a:r>
            <a:r>
              <a:rPr lang="en-US" dirty="0" err="1" smtClean="0"/>
              <a:t>Udemy</a:t>
            </a:r>
            <a:r>
              <a:rPr lang="en-US" dirty="0" smtClean="0"/>
              <a:t>, Prometheus)</a:t>
            </a:r>
          </a:p>
          <a:p>
            <a:r>
              <a:rPr lang="ru-RU" dirty="0" smtClean="0"/>
              <a:t>Онлайн тренажеры (</a:t>
            </a:r>
            <a:r>
              <a:rPr lang="en-US" dirty="0" err="1" smtClean="0"/>
              <a:t>Codacademy</a:t>
            </a:r>
            <a:r>
              <a:rPr lang="en-US" dirty="0" smtClean="0"/>
              <a:t>, Code org)</a:t>
            </a:r>
          </a:p>
          <a:p>
            <a:r>
              <a:rPr lang="ru-RU" dirty="0" smtClean="0"/>
              <a:t>Онлайн курсы английского языка (</a:t>
            </a:r>
            <a:r>
              <a:rPr lang="en-US" dirty="0" err="1" smtClean="0"/>
              <a:t>linda</a:t>
            </a:r>
            <a:r>
              <a:rPr lang="en-US" dirty="0" smtClean="0"/>
              <a:t>, Lingua Leo, British council)</a:t>
            </a:r>
          </a:p>
          <a:p>
            <a:r>
              <a:rPr lang="ru-RU" dirty="0" smtClean="0"/>
              <a:t>Короткие курсы и мастер-классы</a:t>
            </a:r>
          </a:p>
          <a:p>
            <a:r>
              <a:rPr lang="ru-RU" dirty="0" smtClean="0"/>
              <a:t>Онлайн </a:t>
            </a:r>
            <a:r>
              <a:rPr lang="ru-RU" dirty="0" err="1" smtClean="0"/>
              <a:t>вебинары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Сертификационные программы ( с международным сертификатом)</a:t>
            </a:r>
          </a:p>
          <a:p>
            <a:r>
              <a:rPr lang="en-US" dirty="0" smtClean="0"/>
              <a:t>Camp</a:t>
            </a:r>
            <a:r>
              <a:rPr lang="ru-RU" dirty="0" smtClean="0"/>
              <a:t> и лаборатории для участия в совместных проектах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Похоже, что они обучаются самостоятельно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207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Определить цель</a:t>
            </a:r>
          </a:p>
          <a:p>
            <a:r>
              <a:rPr lang="ru-RU" sz="3200" dirty="0" smtClean="0"/>
              <a:t>Выбрать специальность (по вакансиям </a:t>
            </a:r>
            <a:r>
              <a:rPr lang="en-US" sz="3200" dirty="0" smtClean="0"/>
              <a:t>DOU)</a:t>
            </a:r>
            <a:endParaRPr lang="ru-RU" sz="3200" dirty="0" smtClean="0"/>
          </a:p>
          <a:p>
            <a:r>
              <a:rPr lang="ru-RU" sz="3200" dirty="0" smtClean="0"/>
              <a:t>Определить компетенции</a:t>
            </a:r>
          </a:p>
          <a:p>
            <a:r>
              <a:rPr lang="ru-RU" sz="3200" dirty="0" smtClean="0"/>
              <a:t>Составить план обучения</a:t>
            </a:r>
          </a:p>
          <a:p>
            <a:r>
              <a:rPr lang="ru-RU" sz="3200" dirty="0" smtClean="0"/>
              <a:t>Выбрать сертификаты</a:t>
            </a:r>
          </a:p>
          <a:p>
            <a:r>
              <a:rPr lang="ru-RU" sz="3200" dirty="0" smtClean="0"/>
              <a:t>Ежедневно учиться</a:t>
            </a:r>
            <a:endParaRPr lang="ru-RU" sz="32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действий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2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Connected devices (HP)</a:t>
            </a:r>
            <a:r>
              <a:rPr lang="ru-RU" sz="2800" dirty="0" smtClean="0"/>
              <a:t> – 7 недель, 2 раза в неделю</a:t>
            </a:r>
          </a:p>
          <a:p>
            <a:pPr marL="45720" indent="0">
              <a:buNone/>
            </a:pPr>
            <a:endParaRPr lang="en-US" sz="2800" dirty="0" smtClean="0"/>
          </a:p>
          <a:p>
            <a:r>
              <a:rPr lang="en-US" sz="2800" dirty="0" smtClean="0"/>
              <a:t>Introduction to IT</a:t>
            </a:r>
            <a:r>
              <a:rPr lang="ru-RU" sz="2800" dirty="0" smtClean="0"/>
              <a:t> – 8 недель, 2 раза в неделю или на выходные</a:t>
            </a:r>
          </a:p>
          <a:p>
            <a:endParaRPr lang="ru-RU" sz="2800" dirty="0"/>
          </a:p>
          <a:p>
            <a:r>
              <a:rPr lang="en-US" sz="2800" dirty="0" smtClean="0"/>
              <a:t>Network (HP, </a:t>
            </a:r>
            <a:r>
              <a:rPr lang="ru-RU" sz="2800" dirty="0" smtClean="0"/>
              <a:t>для сисадминов) – по субботам</a:t>
            </a:r>
          </a:p>
          <a:p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Регистрация сейчас или через </a:t>
            </a:r>
            <a:r>
              <a:rPr lang="en-US" sz="2800" dirty="0" err="1" smtClean="0"/>
              <a:t>www.softtraining.club</a:t>
            </a:r>
            <a:endParaRPr lang="ru-RU" sz="28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Рекомендую</a:t>
            </a:r>
            <a:r>
              <a:rPr lang="en-US" dirty="0" smtClean="0"/>
              <a:t> </a:t>
            </a:r>
            <a:r>
              <a:rPr lang="ru-RU" dirty="0" smtClean="0"/>
              <a:t>курсы</a:t>
            </a:r>
            <a:r>
              <a:rPr lang="en-US" dirty="0" smtClean="0"/>
              <a:t> (c </a:t>
            </a:r>
            <a:r>
              <a:rPr lang="ru-RU" dirty="0" smtClean="0"/>
              <a:t>декабря)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11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inamika-VVP-Ukrainyi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7" b="21597"/>
          <a:stretch>
            <a:fillRect/>
          </a:stretch>
        </p:blipFill>
        <p:spPr/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ВВП Украины 200</a:t>
            </a:r>
            <a:r>
              <a:rPr lang="en-US" dirty="0" smtClean="0"/>
              <a:t>9</a:t>
            </a:r>
            <a:r>
              <a:rPr lang="ru-RU" dirty="0" smtClean="0"/>
              <a:t>-2015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92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вп стран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8" b="14868"/>
          <a:stretch>
            <a:fillRect/>
          </a:stretch>
        </p:blipFill>
        <p:spPr/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ввп</a:t>
            </a:r>
            <a:r>
              <a:rPr lang="ru-RU" dirty="0" smtClean="0"/>
              <a:t> стран мира с 1990 до 2014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3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инамика ввп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1" r="5601"/>
          <a:stretch>
            <a:fillRect/>
          </a:stretch>
        </p:blipFill>
        <p:spPr/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Рост ВВП в мире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75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sz="2800" dirty="0" smtClean="0"/>
              <a:t>Запасаться картошкой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/>
              <a:t>и</a:t>
            </a:r>
            <a:r>
              <a:rPr lang="ru-RU" sz="2800" dirty="0" smtClean="0"/>
              <a:t>ли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 smtClean="0"/>
              <a:t>Стать </a:t>
            </a:r>
            <a:r>
              <a:rPr lang="ru-RU" sz="2800" dirty="0" err="1" smtClean="0"/>
              <a:t>востребованым</a:t>
            </a:r>
            <a:r>
              <a:rPr lang="ru-RU" sz="2800" dirty="0" smtClean="0"/>
              <a:t> на мировом рынке, который растет со скоростью 10</a:t>
            </a:r>
            <a:r>
              <a:rPr lang="en-US" sz="2800" dirty="0" smtClean="0"/>
              <a:t>% </a:t>
            </a:r>
            <a:r>
              <a:rPr lang="ru-RU" sz="2800" dirty="0" smtClean="0"/>
              <a:t>в год</a:t>
            </a:r>
            <a:endParaRPr lang="ru-RU" sz="28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344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dirty="0" smtClean="0"/>
              <a:t>Профессия, которую мы выбираем должна быть востребована в мире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 smtClean="0"/>
              <a:t>Надо знать английский язык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 smtClean="0"/>
              <a:t>Надо иметь документы об образовании, которые будут иметь вес на мировых рынках труда</a:t>
            </a:r>
            <a:endParaRPr lang="ru-RU" sz="28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72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/>
              <a:t>М</a:t>
            </a:r>
            <a:r>
              <a:rPr lang="ru-RU" sz="2800" dirty="0" smtClean="0"/>
              <a:t>астера с умелыми руками» – сантехники, столяра и др.</a:t>
            </a:r>
          </a:p>
          <a:p>
            <a:r>
              <a:rPr lang="ru-RU" sz="2800" dirty="0" smtClean="0"/>
              <a:t>Хорошие инженеры</a:t>
            </a:r>
          </a:p>
          <a:p>
            <a:r>
              <a:rPr lang="ru-RU" sz="2800" dirty="0" smtClean="0"/>
              <a:t>Врачи и медсестры</a:t>
            </a:r>
          </a:p>
          <a:p>
            <a:r>
              <a:rPr lang="ru-RU" sz="2800" dirty="0" smtClean="0"/>
              <a:t>Топ-менеджеры</a:t>
            </a:r>
          </a:p>
          <a:p>
            <a:r>
              <a:rPr lang="en-US" sz="2800" dirty="0" smtClean="0"/>
              <a:t>IT </a:t>
            </a:r>
            <a:r>
              <a:rPr lang="ru-RU" sz="2800" dirty="0" smtClean="0"/>
              <a:t>специалисты</a:t>
            </a:r>
          </a:p>
          <a:p>
            <a:r>
              <a:rPr lang="ru-RU" sz="2800" dirty="0" smtClean="0"/>
              <a:t>Новые специальности – генная инженерия, зеленая энергетика, нано-технологии, космос, </a:t>
            </a:r>
            <a:r>
              <a:rPr lang="en-US" sz="2800" dirty="0" smtClean="0"/>
              <a:t>smart </a:t>
            </a:r>
            <a:r>
              <a:rPr lang="ru-RU" sz="2800" dirty="0" smtClean="0"/>
              <a:t>технологи, </a:t>
            </a:r>
            <a:r>
              <a:rPr lang="ru-RU" sz="2800" dirty="0" err="1" smtClean="0"/>
              <a:t>краудфандинг</a:t>
            </a:r>
            <a:r>
              <a:rPr lang="ru-RU" sz="2800" dirty="0" smtClean="0"/>
              <a:t>, виртуальная реальность, робототехника </a:t>
            </a:r>
          </a:p>
          <a:p>
            <a:r>
              <a:rPr lang="ru-RU" sz="2800" dirty="0" smtClean="0"/>
              <a:t>Дешевая рабочая сила – посудомойки, дворники, сборщики урожая, грузчики, строители-разнорабочие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профессии востребованы в мире?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20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Программисты, разработчики ПО (С </a:t>
            </a:r>
            <a:r>
              <a:rPr lang="en-US" dirty="0" smtClean="0"/>
              <a:t>Sharp, Java, Web, </a:t>
            </a:r>
            <a:r>
              <a:rPr lang="ru-RU" dirty="0" smtClean="0"/>
              <a:t>мобильные приложения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Системные администраторы</a:t>
            </a:r>
          </a:p>
          <a:p>
            <a:r>
              <a:rPr lang="ru-RU" dirty="0" smtClean="0"/>
              <a:t>Специалисты по облачным технологиям</a:t>
            </a:r>
          </a:p>
          <a:p>
            <a:r>
              <a:rPr lang="ru-RU" dirty="0" smtClean="0"/>
              <a:t>Разработчики баз данных</a:t>
            </a:r>
          </a:p>
          <a:p>
            <a:r>
              <a:rPr lang="ru-RU" dirty="0" smtClean="0"/>
              <a:t>Специалисты в области </a:t>
            </a:r>
            <a:r>
              <a:rPr lang="en-US" dirty="0" smtClean="0"/>
              <a:t>big data</a:t>
            </a:r>
            <a:endParaRPr lang="ru-RU" dirty="0" smtClean="0"/>
          </a:p>
          <a:p>
            <a:r>
              <a:rPr lang="ru-RU" dirty="0" smtClean="0"/>
              <a:t>Специалисты по информационной безопасности</a:t>
            </a:r>
            <a:endParaRPr lang="en-US" dirty="0" smtClean="0"/>
          </a:p>
          <a:p>
            <a:r>
              <a:rPr lang="ru-RU" dirty="0" smtClean="0"/>
              <a:t>Робототехники</a:t>
            </a:r>
          </a:p>
          <a:p>
            <a:r>
              <a:rPr lang="ru-RU" dirty="0" err="1" smtClean="0"/>
              <a:t>Разрботчики</a:t>
            </a:r>
            <a:r>
              <a:rPr lang="ru-RU" dirty="0" smtClean="0"/>
              <a:t> виртуальной и дополненной реальности</a:t>
            </a:r>
          </a:p>
          <a:p>
            <a:r>
              <a:rPr lang="ru-RU" dirty="0" smtClean="0"/>
              <a:t>3</a:t>
            </a:r>
            <a:r>
              <a:rPr lang="en-US" dirty="0" smtClean="0"/>
              <a:t>D </a:t>
            </a:r>
            <a:r>
              <a:rPr lang="ru-RU" dirty="0" smtClean="0"/>
              <a:t>печать (еды, искусственных органов)</a:t>
            </a:r>
          </a:p>
          <a:p>
            <a:r>
              <a:rPr lang="ru-RU" dirty="0" smtClean="0"/>
              <a:t>Интернет-маркетинг (копирайтинг, </a:t>
            </a:r>
            <a:r>
              <a:rPr lang="en-US" dirty="0" smtClean="0"/>
              <a:t>SMM, SEO,</a:t>
            </a:r>
            <a:r>
              <a:rPr lang="ru-RU" dirty="0" smtClean="0"/>
              <a:t> аналитика, вывод товара на рынок)</a:t>
            </a:r>
            <a:endParaRPr lang="en-US" dirty="0" smtClean="0"/>
          </a:p>
          <a:p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ru-RU" dirty="0" smtClean="0"/>
              <a:t>менеджеры (</a:t>
            </a:r>
            <a:r>
              <a:rPr lang="en-US" dirty="0" smtClean="0"/>
              <a:t>Agile, Scrum)</a:t>
            </a:r>
            <a:endParaRPr lang="ru-RU" dirty="0" smtClean="0"/>
          </a:p>
          <a:p>
            <a:r>
              <a:rPr lang="en-US" dirty="0" smtClean="0"/>
              <a:t>UA/UX</a:t>
            </a:r>
          </a:p>
          <a:p>
            <a:r>
              <a:rPr lang="en-US" dirty="0" err="1" smtClean="0"/>
              <a:t>DevOpps</a:t>
            </a:r>
            <a:endParaRPr lang="ru-RU" dirty="0"/>
          </a:p>
          <a:p>
            <a:r>
              <a:rPr lang="ru-RU" dirty="0" smtClean="0"/>
              <a:t>Бизнес аналитики</a:t>
            </a:r>
          </a:p>
          <a:p>
            <a:r>
              <a:rPr lang="en-US" dirty="0" err="1" smtClean="0"/>
              <a:t>IoT</a:t>
            </a:r>
            <a:r>
              <a:rPr lang="en-US" dirty="0" smtClean="0"/>
              <a:t> (</a:t>
            </a:r>
            <a:r>
              <a:rPr lang="ru-RU" dirty="0" smtClean="0"/>
              <a:t>интернет вещей)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</a:t>
            </a:r>
            <a:r>
              <a:rPr lang="en-US" dirty="0" smtClean="0"/>
              <a:t>IT </a:t>
            </a:r>
            <a:r>
              <a:rPr lang="ru-RU" dirty="0" smtClean="0"/>
              <a:t>профессии востребованы</a:t>
            </a:r>
            <a:r>
              <a:rPr lang="en-US" dirty="0" smtClean="0"/>
              <a:t> </a:t>
            </a:r>
            <a:r>
              <a:rPr lang="ru-RU" dirty="0" smtClean="0"/>
              <a:t>в мире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32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err="1" smtClean="0"/>
              <a:t>Аутсорсинговые</a:t>
            </a:r>
            <a:r>
              <a:rPr lang="ru-RU" sz="3200" dirty="0" smtClean="0"/>
              <a:t> компании</a:t>
            </a:r>
            <a:r>
              <a:rPr lang="en-US" sz="3200" dirty="0" smtClean="0"/>
              <a:t> (</a:t>
            </a:r>
            <a:r>
              <a:rPr lang="en-US" sz="3200" dirty="0" err="1" smtClean="0"/>
              <a:t>Epam</a:t>
            </a:r>
            <a:r>
              <a:rPr lang="en-US" sz="3200" dirty="0" smtClean="0"/>
              <a:t>, </a:t>
            </a:r>
            <a:r>
              <a:rPr lang="en-US" sz="3200" dirty="0" err="1" smtClean="0"/>
              <a:t>Luxoft</a:t>
            </a:r>
            <a:r>
              <a:rPr lang="en-US" sz="3200" dirty="0" smtClean="0"/>
              <a:t>)</a:t>
            </a:r>
            <a:endParaRPr lang="ru-RU" sz="3200" dirty="0" smtClean="0"/>
          </a:p>
          <a:p>
            <a:r>
              <a:rPr lang="ru-RU" sz="3200" dirty="0" err="1" smtClean="0"/>
              <a:t>Аутстаффинг</a:t>
            </a:r>
            <a:r>
              <a:rPr lang="ru-RU" sz="3200" dirty="0" smtClean="0"/>
              <a:t> (</a:t>
            </a:r>
            <a:r>
              <a:rPr lang="en-US" sz="3200" dirty="0" err="1"/>
              <a:t>C</a:t>
            </a:r>
            <a:r>
              <a:rPr lang="en-US" sz="3200" dirty="0" err="1" smtClean="0"/>
              <a:t>iklum</a:t>
            </a:r>
            <a:r>
              <a:rPr lang="en-US" sz="3200" dirty="0" smtClean="0"/>
              <a:t>)</a:t>
            </a:r>
            <a:endParaRPr lang="ru-RU" sz="3200" dirty="0" smtClean="0"/>
          </a:p>
          <a:p>
            <a:r>
              <a:rPr lang="ru-RU" sz="3200" dirty="0" smtClean="0"/>
              <a:t>Продуктовые компании</a:t>
            </a:r>
            <a:r>
              <a:rPr lang="en-US" sz="3200" dirty="0" smtClean="0"/>
              <a:t> (</a:t>
            </a:r>
            <a:r>
              <a:rPr lang="en-US" sz="3200" dirty="0" err="1" smtClean="0"/>
              <a:t>Terrasoft</a:t>
            </a:r>
            <a:r>
              <a:rPr lang="en-US" sz="3200" dirty="0" smtClean="0"/>
              <a:t>, invisible CRM, 1C)</a:t>
            </a:r>
            <a:endParaRPr lang="ru-RU" sz="3200" dirty="0" smtClean="0"/>
          </a:p>
          <a:p>
            <a:r>
              <a:rPr lang="ru-RU" sz="3200" dirty="0" smtClean="0"/>
              <a:t>Небольшие группы разработчиков</a:t>
            </a:r>
          </a:p>
          <a:p>
            <a:r>
              <a:rPr lang="ru-RU" sz="3200" dirty="0" err="1" smtClean="0"/>
              <a:t>С</a:t>
            </a:r>
            <a:r>
              <a:rPr lang="ru-RU" sz="3200" dirty="0" err="1"/>
              <a:t>т</a:t>
            </a:r>
            <a:r>
              <a:rPr lang="ru-RU" sz="3200" dirty="0" err="1" smtClean="0"/>
              <a:t>артапы</a:t>
            </a:r>
            <a:endParaRPr lang="ru-RU" sz="3200" dirty="0" smtClean="0"/>
          </a:p>
          <a:p>
            <a:r>
              <a:rPr lang="ru-RU" sz="3200" dirty="0" smtClean="0"/>
              <a:t>Социальные проекты</a:t>
            </a:r>
            <a:r>
              <a:rPr lang="en-US" sz="3200" dirty="0" smtClean="0"/>
              <a:t> (</a:t>
            </a:r>
            <a:r>
              <a:rPr lang="en-US" sz="3200" dirty="0" err="1"/>
              <a:t>P</a:t>
            </a:r>
            <a:r>
              <a:rPr lang="en-US" sz="3200" dirty="0" err="1" smtClean="0"/>
              <a:t>rozorro</a:t>
            </a:r>
            <a:r>
              <a:rPr lang="en-US" sz="3200" dirty="0" smtClean="0"/>
              <a:t>. Prometheus)</a:t>
            </a:r>
            <a:endParaRPr lang="ru-RU" sz="3200" dirty="0" smtClean="0"/>
          </a:p>
          <a:p>
            <a:r>
              <a:rPr lang="ru-RU" sz="3200" dirty="0" err="1" smtClean="0"/>
              <a:t>Фриланс</a:t>
            </a:r>
            <a:r>
              <a:rPr lang="ru-RU" sz="3200" dirty="0" smtClean="0"/>
              <a:t> (</a:t>
            </a:r>
            <a:r>
              <a:rPr lang="en-US" sz="3200" dirty="0" err="1" smtClean="0"/>
              <a:t>Upwork</a:t>
            </a:r>
            <a:r>
              <a:rPr lang="en-US" sz="3200" dirty="0" smtClean="0"/>
              <a:t>)</a:t>
            </a:r>
            <a:endParaRPr lang="ru-RU" sz="3200" dirty="0" smtClean="0"/>
          </a:p>
          <a:p>
            <a:r>
              <a:rPr lang="ru-RU" sz="3200" dirty="0" err="1" smtClean="0"/>
              <a:t>Релокейт</a:t>
            </a:r>
            <a:endParaRPr lang="ru-RU" sz="32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искать работу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144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Сетка.thmx</Template>
  <TotalTime>1100</TotalTime>
  <Words>496</Words>
  <Application>Microsoft Macintosh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Сетка</vt:lpstr>
      <vt:lpstr>Как найти дорогу в  IT</vt:lpstr>
      <vt:lpstr> ВВП Украины 2009-2015</vt:lpstr>
      <vt:lpstr> ввп стран мира с 1990 до 2014 года</vt:lpstr>
      <vt:lpstr>Рост ВВП в мире</vt:lpstr>
      <vt:lpstr>Что делать?</vt:lpstr>
      <vt:lpstr>Что делать?</vt:lpstr>
      <vt:lpstr>Какие профессии востребованы в мире?</vt:lpstr>
      <vt:lpstr>Какие IT профессии востребованы в мире </vt:lpstr>
      <vt:lpstr>Где искать работу</vt:lpstr>
      <vt:lpstr>Заработная плата it специалистов в Украине</vt:lpstr>
      <vt:lpstr>Зарплаты IT в Украине</vt:lpstr>
      <vt:lpstr>Немного статистики</vt:lpstr>
      <vt:lpstr>Похоже, что они обучаются самостоятельно</vt:lpstr>
      <vt:lpstr>План действий</vt:lpstr>
      <vt:lpstr>Рекомендую курсы (c декабря)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Air</dc:creator>
  <cp:lastModifiedBy>Air</cp:lastModifiedBy>
  <cp:revision>34</cp:revision>
  <dcterms:created xsi:type="dcterms:W3CDTF">2015-11-18T11:43:07Z</dcterms:created>
  <dcterms:modified xsi:type="dcterms:W3CDTF">2015-11-24T10:13:51Z</dcterms:modified>
</cp:coreProperties>
</file>