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3"/>
  </p:notesMasterIdLst>
  <p:sldIdLst>
    <p:sldId id="280" r:id="rId2"/>
    <p:sldId id="281" r:id="rId3"/>
    <p:sldId id="289" r:id="rId4"/>
    <p:sldId id="270" r:id="rId5"/>
    <p:sldId id="282" r:id="rId6"/>
    <p:sldId id="256" r:id="rId7"/>
    <p:sldId id="283" r:id="rId8"/>
    <p:sldId id="284" r:id="rId9"/>
    <p:sldId id="277" r:id="rId10"/>
    <p:sldId id="285" r:id="rId11"/>
    <p:sldId id="278" r:id="rId12"/>
    <p:sldId id="257" r:id="rId13"/>
    <p:sldId id="286" r:id="rId14"/>
    <p:sldId id="287" r:id="rId15"/>
    <p:sldId id="267" r:id="rId16"/>
    <p:sldId id="260" r:id="rId17"/>
    <p:sldId id="275" r:id="rId18"/>
    <p:sldId id="259" r:id="rId19"/>
    <p:sldId id="258" r:id="rId20"/>
    <p:sldId id="261" r:id="rId21"/>
    <p:sldId id="288"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80808"/>
    <a:srgbClr val="990033"/>
    <a:srgbClr val="FF9966"/>
    <a:srgbClr val="660033"/>
    <a:srgbClr val="CC0099"/>
    <a:srgbClr val="FF00FF"/>
    <a:srgbClr val="FCE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6" autoAdjust="0"/>
    <p:restoredTop sz="50338" autoAdjust="0"/>
  </p:normalViewPr>
  <p:slideViewPr>
    <p:cSldViewPr>
      <p:cViewPr varScale="1">
        <p:scale>
          <a:sx n="78" d="100"/>
          <a:sy n="78"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EB96480-B062-4565-B79C-7FFCFF2C281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163842"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638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989E89BC-E59A-489E-A134-65018E3C6DB9}"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C4E4D1-E170-4A19-9B53-557C2D467B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873806F-3FE8-4915-A570-0B4327291FC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002C5CA-26FA-4647-898C-17133867779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E5542D-1889-4E95-9E2D-C33E6370505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2BA646-B108-45A0-9A12-4C1823E2BA6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D0BC165-1E22-453D-969F-788AE6506BA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A2538B-9736-4BDD-8F8E-0635881890E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CD54969-FA0B-42AF-AB95-C4E68299446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B7213C-862F-49B1-8BE3-E0EC90FA97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D30ACA1-18A9-4BE2-B823-6A1C37FF7A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9E4E3CF-0437-4A38-9098-3026F88A032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E15731F-23D5-45B1-82BE-012620B278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28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a:defRPr/>
            </a:pPr>
            <a:endParaRPr lang="ru-RU"/>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a:defRPr/>
            </a:pPr>
            <a:endParaRPr lang="ru-RU"/>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a:defRPr/>
            </a:pPr>
            <a:fld id="{860819A6-8D50-48EE-BF9B-37EED345392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74" r:id="rId3"/>
    <p:sldLayoutId id="2147483773" r:id="rId4"/>
    <p:sldLayoutId id="2147483772" r:id="rId5"/>
    <p:sldLayoutId id="2147483771" r:id="rId6"/>
    <p:sldLayoutId id="2147483770" r:id="rId7"/>
    <p:sldLayoutId id="2147483769" r:id="rId8"/>
    <p:sldLayoutId id="2147483768" r:id="rId9"/>
    <p:sldLayoutId id="2147483767" r:id="rId10"/>
    <p:sldLayoutId id="2147483766" r:id="rId11"/>
    <p:sldLayoutId id="2147483765" r:id="rId12"/>
    <p:sldLayoutId id="2147483764"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a-referat.com/%D0%91%D1%96%D0%B7%D0%BD%D0%B5%D1%81"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ua-referat.com/%D0%A4%D1%96%D0%BB%D0%BE%D1%81%D0%BE%D1%84%D1%9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a-referat.com/%D0%9C%D0%B0%D0%B9%D1%81%D1%82%D0%B5%D1%80" TargetMode="External"/><Relationship Id="rId2" Type="http://schemas.openxmlformats.org/officeDocument/2006/relationships/hyperlink" Target="http://ua-referat.com/%D0%86%D0%BD%D1%82%D0%B5%D0%BB%D0%B5%D0%BA%D1%82" TargetMode="External"/><Relationship Id="rId1" Type="http://schemas.openxmlformats.org/officeDocument/2006/relationships/slideLayout" Target="../slideLayouts/slideLayout2.xml"/><Relationship Id="rId6" Type="http://schemas.openxmlformats.org/officeDocument/2006/relationships/hyperlink" Target="http://ua-referat.com/%D0%9F%D0%BE%D0%BB%D1%96%D1%82%D0%B8%D0%BA%D0%B0" TargetMode="External"/><Relationship Id="rId5" Type="http://schemas.openxmlformats.org/officeDocument/2006/relationships/hyperlink" Target="http://ua-referat.com/%D0%9F%D1%80%D0%B8%D0%BD%D1%86%D0%B8%D0%BF%D0%B0%D1%82" TargetMode="External"/><Relationship Id="rId4" Type="http://schemas.openxmlformats.org/officeDocument/2006/relationships/hyperlink" Target="http://ua-referat.com/%D0%A1%D0%BF%D1%96%D0%BB%D0%BA%D1%83%D0%B2%D0%B0%D0%BD%D0%BD%D1%8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14"/>
          <p:cNvPicPr>
            <a:picLocks noChangeAspect="1" noChangeArrowheads="1"/>
          </p:cNvPicPr>
          <p:nvPr/>
        </p:nvPicPr>
        <p:blipFill>
          <a:blip r:embed="rId2"/>
          <a:srcRect/>
          <a:stretch>
            <a:fillRect/>
          </a:stretch>
        </p:blipFill>
        <p:spPr bwMode="auto">
          <a:xfrm>
            <a:off x="0" y="0"/>
            <a:ext cx="9334500" cy="6992938"/>
          </a:xfrm>
          <a:prstGeom prst="rect">
            <a:avLst/>
          </a:prstGeom>
          <a:noFill/>
          <a:ln w="9525">
            <a:noFill/>
            <a:miter lim="800000"/>
            <a:headEnd/>
            <a:tailEnd/>
          </a:ln>
        </p:spPr>
      </p:pic>
      <p:sp>
        <p:nvSpPr>
          <p:cNvPr id="16386" name="Text Box 9"/>
          <p:cNvSpPr txBox="1">
            <a:spLocks noChangeArrowheads="1"/>
          </p:cNvSpPr>
          <p:nvPr/>
        </p:nvSpPr>
        <p:spPr bwMode="auto">
          <a:xfrm>
            <a:off x="250825" y="404813"/>
            <a:ext cx="3529013" cy="1922462"/>
          </a:xfrm>
          <a:prstGeom prst="rect">
            <a:avLst/>
          </a:prstGeom>
          <a:noFill/>
          <a:ln w="9525">
            <a:noFill/>
            <a:miter lim="800000"/>
            <a:headEnd/>
            <a:tailEnd/>
          </a:ln>
        </p:spPr>
        <p:txBody>
          <a:bodyPr>
            <a:spAutoFit/>
          </a:bodyPr>
          <a:lstStyle/>
          <a:p>
            <a:pPr>
              <a:spcBef>
                <a:spcPct val="50000"/>
              </a:spcBef>
            </a:pPr>
            <a:r>
              <a:rPr lang="uk-UA" sz="4800" i="1">
                <a:solidFill>
                  <a:srgbClr val="FCE8F8"/>
                </a:solidFill>
                <a:latin typeface="Monotype Corsiva" pitchFamily="66" charset="0"/>
              </a:rPr>
              <a:t>Маргарет</a:t>
            </a:r>
          </a:p>
          <a:p>
            <a:pPr>
              <a:spcBef>
                <a:spcPct val="50000"/>
              </a:spcBef>
            </a:pPr>
            <a:r>
              <a:rPr lang="uk-UA" sz="4800" i="1">
                <a:solidFill>
                  <a:srgbClr val="FCE8F8"/>
                </a:solidFill>
                <a:latin typeface="Monotype Corsiva" pitchFamily="66" charset="0"/>
              </a:rPr>
              <a:t> Тетчер</a:t>
            </a:r>
          </a:p>
        </p:txBody>
      </p:sp>
      <p:sp>
        <p:nvSpPr>
          <p:cNvPr id="16387" name="Text Box 4"/>
          <p:cNvSpPr txBox="1">
            <a:spLocks noChangeArrowheads="1"/>
          </p:cNvSpPr>
          <p:nvPr/>
        </p:nvSpPr>
        <p:spPr bwMode="auto">
          <a:xfrm>
            <a:off x="395288" y="5300663"/>
            <a:ext cx="3600450" cy="366712"/>
          </a:xfrm>
          <a:prstGeom prst="rect">
            <a:avLst/>
          </a:prstGeom>
          <a:noFill/>
          <a:ln w="9525">
            <a:noFill/>
            <a:miter lim="800000"/>
            <a:headEnd/>
            <a:tailEnd/>
          </a:ln>
        </p:spPr>
        <p:txBody>
          <a:bodyPr>
            <a:spAutoFit/>
          </a:bodyPr>
          <a:lstStyle/>
          <a:p>
            <a:pPr>
              <a:spcBef>
                <a:spcPct val="50000"/>
              </a:spcBef>
            </a:pPr>
            <a:endParaRPr lang="uk-UA"/>
          </a:p>
        </p:txBody>
      </p:sp>
      <p:sp>
        <p:nvSpPr>
          <p:cNvPr id="16388" name="Text Box 5"/>
          <p:cNvSpPr txBox="1">
            <a:spLocks noChangeArrowheads="1"/>
          </p:cNvSpPr>
          <p:nvPr/>
        </p:nvSpPr>
        <p:spPr bwMode="auto">
          <a:xfrm>
            <a:off x="0" y="5589588"/>
            <a:ext cx="3851275" cy="1311275"/>
          </a:xfrm>
          <a:prstGeom prst="rect">
            <a:avLst/>
          </a:prstGeom>
          <a:noFill/>
          <a:ln w="9525">
            <a:noFill/>
            <a:miter lim="800000"/>
            <a:headEnd/>
            <a:tailEnd/>
          </a:ln>
        </p:spPr>
        <p:txBody>
          <a:bodyPr>
            <a:spAutoFit/>
          </a:bodyPr>
          <a:lstStyle/>
          <a:p>
            <a:pPr>
              <a:spcBef>
                <a:spcPct val="50000"/>
              </a:spcBef>
            </a:pPr>
            <a:r>
              <a:rPr lang="uk-UA" sz="2000" i="1">
                <a:solidFill>
                  <a:schemeClr val="bg1"/>
                </a:solidFill>
                <a:latin typeface="Arial" charset="0"/>
              </a:rPr>
              <a:t>Виконала студентка </a:t>
            </a:r>
          </a:p>
          <a:p>
            <a:pPr>
              <a:spcBef>
                <a:spcPct val="50000"/>
              </a:spcBef>
            </a:pPr>
            <a:r>
              <a:rPr lang="uk-UA" sz="2000" i="1">
                <a:solidFill>
                  <a:schemeClr val="bg1"/>
                </a:solidFill>
                <a:latin typeface="Arial" charset="0"/>
              </a:rPr>
              <a:t>групи МНД-11</a:t>
            </a:r>
          </a:p>
          <a:p>
            <a:pPr>
              <a:spcBef>
                <a:spcPct val="50000"/>
              </a:spcBef>
            </a:pPr>
            <a:r>
              <a:rPr lang="uk-UA" sz="2000" i="1">
                <a:solidFill>
                  <a:schemeClr val="bg1"/>
                </a:solidFill>
                <a:latin typeface="Arial" charset="0"/>
              </a:rPr>
              <a:t>Куба Лілія</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endParaRPr lang="uk-UA" smtClean="0">
              <a:effectLst/>
            </a:endParaRPr>
          </a:p>
        </p:txBody>
      </p:sp>
      <p:sp>
        <p:nvSpPr>
          <p:cNvPr id="25602" name="Rectangle 3"/>
          <p:cNvSpPr>
            <a:spLocks noGrp="1" noChangeArrowheads="1"/>
          </p:cNvSpPr>
          <p:nvPr>
            <p:ph type="body" idx="1"/>
          </p:nvPr>
        </p:nvSpPr>
        <p:spPr/>
        <p:txBody>
          <a:bodyPr/>
          <a:lstStyle/>
          <a:p>
            <a:pPr>
              <a:lnSpc>
                <a:spcPct val="90000"/>
              </a:lnSpc>
              <a:buFont typeface="Wingdings" pitchFamily="2" charset="2"/>
              <a:buNone/>
            </a:pPr>
            <a:r>
              <a:rPr lang="uk-UA" sz="2400" smtClean="0">
                <a:effectLst/>
              </a:rPr>
              <a:t>    У 1948 році вона знову була запрошена від асоціації на конференцію партії, там отримала запрошення висунути свою кандидатуру в парламент від округу Дартвуд. На той час їй було всього 23 роки, але її вже помітили, і на наступний рік на виборах у парламент вона була кандидатом партії від Дартвуда ( графство Кент). Це була лише репетиція майбутніх політичних битв. Вона була наймолодшим кандидатом консервативної партії на виборах 1950 року і вона їх програла.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 </a:t>
            </a:r>
            <a:br>
              <a:rPr lang="ru-RU" dirty="0" smtClean="0"/>
            </a:br>
            <a:endParaRPr lang="ru-RU" dirty="0"/>
          </a:p>
        </p:txBody>
      </p:sp>
      <p:sp>
        <p:nvSpPr>
          <p:cNvPr id="8" name="Содержимое 7"/>
          <p:cNvSpPr>
            <a:spLocks noGrp="1"/>
          </p:cNvSpPr>
          <p:nvPr>
            <p:ph idx="1"/>
          </p:nvPr>
        </p:nvSpPr>
        <p:spPr>
          <a:xfrm>
            <a:off x="5435600" y="1196975"/>
            <a:ext cx="4403725" cy="2451100"/>
          </a:xfrm>
        </p:spPr>
        <p:txBody>
          <a:bodyPr/>
          <a:lstStyle/>
          <a:p>
            <a:pPr eaLnBrk="1" hangingPunct="1">
              <a:buFont typeface="Wingdings" pitchFamily="2" charset="2"/>
              <a:buNone/>
              <a:defRPr/>
            </a:pPr>
            <a:r>
              <a:rPr lang="ru-RU" dirty="0"/>
              <a:t> </a:t>
            </a:r>
            <a:r>
              <a:rPr lang="ru-RU" dirty="0" smtClean="0"/>
              <a:t> </a:t>
            </a:r>
          </a:p>
          <a:p>
            <a:pPr eaLnBrk="1" hangingPunct="1">
              <a:buFont typeface="Wingdings" pitchFamily="2" charset="2"/>
              <a:buNone/>
              <a:defRPr/>
            </a:pPr>
            <a:endParaRPr lang="ru-RU" dirty="0"/>
          </a:p>
          <a:p>
            <a:pPr eaLnBrk="1" hangingPunct="1">
              <a:buFont typeface="Wingdings" pitchFamily="2" charset="2"/>
              <a:buNone/>
              <a:defRPr/>
            </a:pPr>
            <a:endParaRPr lang="ru-RU" dirty="0"/>
          </a:p>
        </p:txBody>
      </p:sp>
      <p:pic>
        <p:nvPicPr>
          <p:cNvPr id="9" name="Рисунок 8" descr="1321007757_5.jpg"/>
          <p:cNvPicPr>
            <a:picLocks noChangeAspect="1"/>
          </p:cNvPicPr>
          <p:nvPr/>
        </p:nvPicPr>
        <p:blipFill>
          <a:blip r:embed="rId2"/>
          <a:srcRect/>
          <a:stretch>
            <a:fillRect/>
          </a:stretch>
        </p:blipFill>
        <p:spPr bwMode="auto">
          <a:xfrm>
            <a:off x="5207000" y="549275"/>
            <a:ext cx="3468688" cy="3616325"/>
          </a:xfrm>
          <a:prstGeom prst="rect">
            <a:avLst/>
          </a:prstGeom>
          <a:noFill/>
          <a:ln w="9525">
            <a:noFill/>
            <a:miter lim="800000"/>
            <a:headEnd/>
            <a:tailEnd/>
          </a:ln>
        </p:spPr>
      </p:pic>
      <p:pic>
        <p:nvPicPr>
          <p:cNvPr id="10" name="Picture 4" descr="15_01_02"/>
          <p:cNvPicPr>
            <a:picLocks noChangeAspect="1" noChangeArrowheads="1"/>
          </p:cNvPicPr>
          <p:nvPr/>
        </p:nvPicPr>
        <p:blipFill>
          <a:blip r:embed="rId3"/>
          <a:srcRect/>
          <a:stretch>
            <a:fillRect/>
          </a:stretch>
        </p:blipFill>
        <p:spPr bwMode="auto">
          <a:xfrm>
            <a:off x="5076825" y="4292600"/>
            <a:ext cx="3846513" cy="2565400"/>
          </a:xfrm>
          <a:prstGeom prst="rect">
            <a:avLst/>
          </a:prstGeom>
          <a:noFill/>
          <a:ln w="9525">
            <a:noFill/>
            <a:miter lim="800000"/>
            <a:headEnd/>
            <a:tailEnd/>
          </a:ln>
        </p:spPr>
      </p:pic>
      <p:sp>
        <p:nvSpPr>
          <p:cNvPr id="26629" name="Text Box 7"/>
          <p:cNvSpPr txBox="1">
            <a:spLocks noChangeArrowheads="1"/>
          </p:cNvSpPr>
          <p:nvPr/>
        </p:nvSpPr>
        <p:spPr bwMode="auto">
          <a:xfrm>
            <a:off x="250825" y="476250"/>
            <a:ext cx="4608513" cy="3937000"/>
          </a:xfrm>
          <a:prstGeom prst="rect">
            <a:avLst/>
          </a:prstGeom>
          <a:noFill/>
          <a:ln w="9525">
            <a:noFill/>
            <a:miter lim="800000"/>
            <a:headEnd/>
            <a:tailEnd/>
          </a:ln>
        </p:spPr>
        <p:txBody>
          <a:bodyPr>
            <a:spAutoFit/>
          </a:bodyPr>
          <a:lstStyle/>
          <a:p>
            <a:pPr>
              <a:spcBef>
                <a:spcPct val="50000"/>
              </a:spcBef>
            </a:pPr>
            <a:r>
              <a:rPr lang="uk-UA"/>
              <a:t>У вересні 1951 року Маргарет Робертс виходить заміж за багатого бізнесмена Деніса Тетчер. Існує думка, що Маргарет вийшла заміж за Деніса з думок практичного характеру. Вона ж не покинула свій задум отримати юридичну освіту і одержала ступінь юриста у 1953 році. Вона дозволяла їй безбоязно зайнятися політикою, оскільки тепер не потрібно було думати, як заробити на хліб насущний. Так це чи ні, але Маргарет опісля визнавала, що кошти Деніса дозволили їй цілком присвятити себе політиці.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24"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to="" calcmode="lin" valueType="num">
                                      <p:cBhvr>
                                        <p:cTn id="11" dur="1" fill="hold"/>
                                        <p:tgtEl>
                                          <p:spTgt spid="9"/>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4138" cy="239713"/>
          </a:xfrm>
        </p:spPr>
        <p:txBody>
          <a:bodyPr/>
          <a:lstStyle/>
          <a:p>
            <a:pPr eaLnBrk="1" hangingPunct="1">
              <a:defRPr/>
            </a:pPr>
            <a:r>
              <a:rPr lang="ru-RU" sz="4000" dirty="0" smtClean="0"/>
              <a:t> </a:t>
            </a:r>
            <a:br>
              <a:rPr lang="ru-RU" sz="4000" dirty="0" smtClean="0"/>
            </a:br>
            <a:endParaRPr lang="ru-RU" sz="4000" dirty="0"/>
          </a:p>
        </p:txBody>
      </p:sp>
      <p:sp>
        <p:nvSpPr>
          <p:cNvPr id="3075" name="Rectangle 3"/>
          <p:cNvSpPr>
            <a:spLocks noGrp="1" noChangeArrowheads="1"/>
          </p:cNvSpPr>
          <p:nvPr>
            <p:ph type="body" idx="1"/>
          </p:nvPr>
        </p:nvSpPr>
        <p:spPr>
          <a:xfrm>
            <a:off x="4284663" y="333375"/>
            <a:ext cx="358775" cy="574675"/>
          </a:xfrm>
        </p:spPr>
        <p:txBody>
          <a:bodyPr/>
          <a:lstStyle/>
          <a:p>
            <a:pPr algn="ctr" eaLnBrk="1" hangingPunct="1">
              <a:buFont typeface="Wingdings" pitchFamily="2" charset="2"/>
              <a:buNone/>
              <a:defRPr/>
            </a:pPr>
            <a:r>
              <a:rPr lang="ru-RU" sz="4800" dirty="0" smtClean="0"/>
              <a:t>  </a:t>
            </a:r>
          </a:p>
          <a:p>
            <a:pPr algn="ctr" eaLnBrk="1" hangingPunct="1">
              <a:buFont typeface="Wingdings" pitchFamily="2" charset="2"/>
              <a:buNone/>
              <a:defRPr/>
            </a:pPr>
            <a:endParaRPr lang="ru-RU" sz="4800" dirty="0"/>
          </a:p>
        </p:txBody>
      </p:sp>
      <p:pic>
        <p:nvPicPr>
          <p:cNvPr id="3076" name="Picture 4" descr="12441777_dlya_posta"/>
          <p:cNvPicPr>
            <a:picLocks noChangeAspect="1" noChangeArrowheads="1"/>
          </p:cNvPicPr>
          <p:nvPr/>
        </p:nvPicPr>
        <p:blipFill>
          <a:blip r:embed="rId2"/>
          <a:srcRect/>
          <a:stretch>
            <a:fillRect/>
          </a:stretch>
        </p:blipFill>
        <p:spPr bwMode="auto">
          <a:xfrm>
            <a:off x="0" y="0"/>
            <a:ext cx="2195513" cy="3400425"/>
          </a:xfrm>
          <a:prstGeom prst="rect">
            <a:avLst/>
          </a:prstGeom>
          <a:noFill/>
          <a:ln w="9525">
            <a:noFill/>
            <a:miter lim="800000"/>
            <a:headEnd/>
            <a:tailEnd/>
          </a:ln>
        </p:spPr>
      </p:pic>
      <p:pic>
        <p:nvPicPr>
          <p:cNvPr id="9" name="Picture 4" descr="40_01_02"/>
          <p:cNvPicPr>
            <a:picLocks noChangeAspect="1" noChangeArrowheads="1"/>
          </p:cNvPicPr>
          <p:nvPr/>
        </p:nvPicPr>
        <p:blipFill>
          <a:blip r:embed="rId3"/>
          <a:srcRect/>
          <a:stretch>
            <a:fillRect/>
          </a:stretch>
        </p:blipFill>
        <p:spPr bwMode="auto">
          <a:xfrm>
            <a:off x="250825" y="2781300"/>
            <a:ext cx="3535363" cy="3689350"/>
          </a:xfrm>
          <a:prstGeom prst="rect">
            <a:avLst/>
          </a:prstGeom>
          <a:noFill/>
          <a:ln w="9525">
            <a:noFill/>
            <a:miter lim="800000"/>
            <a:headEnd/>
            <a:tailEnd/>
          </a:ln>
        </p:spPr>
      </p:pic>
      <p:sp>
        <p:nvSpPr>
          <p:cNvPr id="27653" name="Text Box 7"/>
          <p:cNvSpPr txBox="1">
            <a:spLocks noChangeArrowheads="1"/>
          </p:cNvSpPr>
          <p:nvPr/>
        </p:nvSpPr>
        <p:spPr bwMode="auto">
          <a:xfrm>
            <a:off x="4284663" y="620713"/>
            <a:ext cx="4319587" cy="4349750"/>
          </a:xfrm>
          <a:prstGeom prst="rect">
            <a:avLst/>
          </a:prstGeom>
          <a:noFill/>
          <a:ln w="9525">
            <a:noFill/>
            <a:miter lim="800000"/>
            <a:headEnd/>
            <a:tailEnd/>
          </a:ln>
        </p:spPr>
        <p:txBody>
          <a:bodyPr>
            <a:spAutoFit/>
          </a:bodyPr>
          <a:lstStyle/>
          <a:p>
            <a:pPr>
              <a:spcBef>
                <a:spcPct val="50000"/>
              </a:spcBef>
            </a:pPr>
            <a:r>
              <a:rPr lang="uk-UA"/>
              <a:t>У серпні 1953 року Маргарет народила двійню: хлопчика та дівчинку, подружжя дало їм імена Марк і Керол. Звичайно, Маргарет уникла участі звичайної матері, проявивши всі свої зусилля, щоб отримати юридичну освіту і скласти через чотири місяці після народження дітей випускний іспит на адвоката. </a:t>
            </a:r>
          </a:p>
          <a:p>
            <a:pPr>
              <a:spcBef>
                <a:spcPct val="50000"/>
              </a:spcBef>
            </a:pPr>
            <a:r>
              <a:rPr lang="uk-UA"/>
              <a:t>Після одруження шлях Маргарет був полегшений. Вона покинула роботу, отримала юридичну освіту і почала вести адвокатську практику. Вона брала активну участь в роботі спілки «Консервативні адвокати».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4"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 to="" calcmode="lin" valueType="num">
                                      <p:cBhvr>
                                        <p:cTn id="10"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468313" y="-603250"/>
            <a:ext cx="8507412" cy="4752975"/>
          </a:xfrm>
        </p:spPr>
        <p:txBody>
          <a:bodyPr/>
          <a:lstStyle/>
          <a:p>
            <a:pPr algn="l"/>
            <a:r>
              <a:rPr lang="uk-UA" sz="4800" b="1" smtClean="0">
                <a:effectLst/>
              </a:rPr>
              <a:t>Обрання до парламенту</a:t>
            </a:r>
            <a:r>
              <a:rPr lang="uk-UA" b="1" smtClean="0">
                <a:effectLst/>
              </a:rPr>
              <a:t/>
            </a:r>
            <a:br>
              <a:rPr lang="uk-UA" b="1" smtClean="0">
                <a:effectLst/>
              </a:rPr>
            </a:br>
            <a:r>
              <a:rPr lang="uk-UA" b="1" smtClean="0">
                <a:effectLst/>
              </a:rPr>
              <a:t/>
            </a:r>
            <a:br>
              <a:rPr lang="uk-UA" b="1" smtClean="0">
                <a:effectLst/>
              </a:rPr>
            </a:br>
            <a:r>
              <a:rPr lang="uk-UA" sz="2000" b="1" smtClean="0">
                <a:solidFill>
                  <a:schemeClr val="tx1"/>
                </a:solidFill>
                <a:effectLst/>
                <a:latin typeface="Times New Roman" pitchFamily="18" charset="0"/>
              </a:rPr>
              <a:t>У 1959 році Маргарет Тетчер</a:t>
            </a:r>
            <a:r>
              <a:rPr lang="uk-UA" sz="2000" smtClean="0">
                <a:solidFill>
                  <a:schemeClr val="tx1"/>
                </a:solidFill>
                <a:effectLst/>
                <a:latin typeface="Times New Roman" pitchFamily="18" charset="0"/>
              </a:rPr>
              <a:t> ще раз почала передвиборчу гонку за місце в парламенті в багатому передмісті Лондона, відомому як Фінглі. Тетчер виграла це місце в тридцяти трьохлітньому віці, завоювавши собі шлях до кар</a:t>
            </a:r>
            <a:r>
              <a:rPr lang="en-US" sz="2000" smtClean="0">
                <a:solidFill>
                  <a:schemeClr val="tx1"/>
                </a:solidFill>
                <a:effectLst/>
                <a:latin typeface="Times New Roman" pitchFamily="18" charset="0"/>
              </a:rPr>
              <a:t>’</a:t>
            </a:r>
            <a:r>
              <a:rPr lang="uk-UA" sz="2000" smtClean="0">
                <a:solidFill>
                  <a:schemeClr val="tx1"/>
                </a:solidFill>
                <a:effectLst/>
                <a:latin typeface="Times New Roman" pitchFamily="18" charset="0"/>
              </a:rPr>
              <a:t>єри завдяки своєму ораторському дару, який зачарував виборців.</a:t>
            </a:r>
            <a:endParaRPr lang="uk-UA" smtClean="0">
              <a:effectLst/>
            </a:endParaRPr>
          </a:p>
        </p:txBody>
      </p:sp>
      <p:pic>
        <p:nvPicPr>
          <p:cNvPr id="28674" name="Picture 6" descr="ANd9GcQ7DZkKQ1fGd-o0exW6GVCe-rkgWyGu19GPbsePNDc6kJ3eOhyR"/>
          <p:cNvPicPr>
            <a:picLocks noChangeAspect="1" noChangeArrowheads="1"/>
          </p:cNvPicPr>
          <p:nvPr/>
        </p:nvPicPr>
        <p:blipFill>
          <a:blip r:embed="rId2"/>
          <a:srcRect/>
          <a:stretch>
            <a:fillRect/>
          </a:stretch>
        </p:blipFill>
        <p:spPr bwMode="auto">
          <a:xfrm>
            <a:off x="5435600" y="3429000"/>
            <a:ext cx="3543300" cy="2836863"/>
          </a:xfrm>
          <a:prstGeom prst="rect">
            <a:avLst/>
          </a:prstGeom>
          <a:noFill/>
          <a:ln w="9525">
            <a:noFill/>
            <a:miter lim="800000"/>
            <a:headEnd/>
            <a:tailEnd/>
          </a:ln>
        </p:spPr>
      </p:pic>
      <p:pic>
        <p:nvPicPr>
          <p:cNvPr id="28675" name="Picture 8" descr="ANd9GcRoBrBAHYkw6dmIAg1Q_4OUjtBPQC-iZVz6iqE3lI9_ZFPTfRJLVA"/>
          <p:cNvPicPr>
            <a:picLocks noChangeAspect="1" noChangeArrowheads="1"/>
          </p:cNvPicPr>
          <p:nvPr/>
        </p:nvPicPr>
        <p:blipFill>
          <a:blip r:embed="rId3"/>
          <a:srcRect/>
          <a:stretch>
            <a:fillRect/>
          </a:stretch>
        </p:blipFill>
        <p:spPr bwMode="auto">
          <a:xfrm rot="-875304">
            <a:off x="611188" y="3573463"/>
            <a:ext cx="2735262" cy="230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6"/>
          <p:cNvSpPr txBox="1">
            <a:spLocks noChangeArrowheads="1"/>
          </p:cNvSpPr>
          <p:nvPr/>
        </p:nvSpPr>
        <p:spPr bwMode="auto">
          <a:xfrm>
            <a:off x="468313" y="765175"/>
            <a:ext cx="4679950" cy="5038725"/>
          </a:xfrm>
          <a:prstGeom prst="rect">
            <a:avLst/>
          </a:prstGeom>
          <a:noFill/>
          <a:ln w="9525">
            <a:noFill/>
            <a:miter lim="800000"/>
            <a:headEnd/>
            <a:tailEnd/>
          </a:ln>
        </p:spPr>
        <p:txBody>
          <a:bodyPr>
            <a:spAutoFit/>
          </a:bodyPr>
          <a:lstStyle/>
          <a:p>
            <a:pPr>
              <a:spcBef>
                <a:spcPct val="50000"/>
              </a:spcBef>
            </a:pPr>
            <a:r>
              <a:rPr lang="uk-UA">
                <a:latin typeface="Times New Roman" pitchFamily="18" charset="0"/>
              </a:rPr>
              <a:t>В 1959 році Тетчер потрапила до Палати Общин. Вона обійняла пост голови парламентського Пенсійного комітету, суміщаючи цю посаду з головою комітету з національної безпеки (1961-1964). </a:t>
            </a:r>
          </a:p>
          <a:p>
            <a:pPr>
              <a:spcBef>
                <a:spcPct val="50000"/>
              </a:spcBef>
            </a:pPr>
            <a:endParaRPr lang="uk-UA">
              <a:latin typeface="Times New Roman" pitchFamily="18" charset="0"/>
            </a:endParaRPr>
          </a:p>
          <a:p>
            <a:pPr>
              <a:spcBef>
                <a:spcPct val="50000"/>
              </a:spcBef>
            </a:pPr>
            <a:r>
              <a:rPr lang="uk-UA">
                <a:latin typeface="Times New Roman" pitchFamily="18" charset="0"/>
              </a:rPr>
              <a:t>У 1967 році Тетчер була введена до Тіньового кабінету.</a:t>
            </a:r>
          </a:p>
          <a:p>
            <a:pPr>
              <a:spcBef>
                <a:spcPct val="50000"/>
              </a:spcBef>
            </a:pPr>
            <a:r>
              <a:rPr lang="uk-UA">
                <a:latin typeface="Times New Roman" pitchFamily="18" charset="0"/>
              </a:rPr>
              <a:t/>
            </a:r>
            <a:br>
              <a:rPr lang="uk-UA">
                <a:latin typeface="Times New Roman" pitchFamily="18" charset="0"/>
              </a:rPr>
            </a:br>
            <a:r>
              <a:rPr lang="uk-UA">
                <a:latin typeface="Times New Roman" pitchFamily="18" charset="0"/>
              </a:rPr>
              <a:t>У 1970-1974 Тетчер обіймала посаду міністра освіти і науки.</a:t>
            </a:r>
          </a:p>
          <a:p>
            <a:pPr>
              <a:spcBef>
                <a:spcPct val="50000"/>
              </a:spcBef>
            </a:pPr>
            <a:r>
              <a:rPr lang="uk-UA">
                <a:latin typeface="Times New Roman" pitchFamily="18" charset="0"/>
              </a:rPr>
              <a:t> </a:t>
            </a:r>
            <a:br>
              <a:rPr lang="uk-UA">
                <a:latin typeface="Times New Roman" pitchFamily="18" charset="0"/>
              </a:rPr>
            </a:br>
            <a:r>
              <a:rPr lang="uk-UA">
                <a:latin typeface="Times New Roman" pitchFamily="18" charset="0"/>
              </a:rPr>
              <a:t>Переконлива перемога консерваторів у 1979 році на виборах до Палати Общин зробила Маргарет Тетчер прем'єр-міністром Великобританії. </a:t>
            </a:r>
          </a:p>
        </p:txBody>
      </p:sp>
      <p:pic>
        <p:nvPicPr>
          <p:cNvPr id="29698" name="Picture 10" descr="1365425724_margaret-thatcher"/>
          <p:cNvPicPr>
            <a:picLocks noChangeAspect="1" noChangeArrowheads="1"/>
          </p:cNvPicPr>
          <p:nvPr/>
        </p:nvPicPr>
        <p:blipFill>
          <a:blip r:embed="rId2"/>
          <a:srcRect/>
          <a:stretch>
            <a:fillRect/>
          </a:stretch>
        </p:blipFill>
        <p:spPr bwMode="auto">
          <a:xfrm>
            <a:off x="5292725" y="260350"/>
            <a:ext cx="3683000" cy="2735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Rot="1" noChangeArrowheads="1"/>
          </p:cNvSpPr>
          <p:nvPr>
            <p:ph type="body" idx="1"/>
          </p:nvPr>
        </p:nvSpPr>
        <p:spPr>
          <a:xfrm>
            <a:off x="323850" y="5300663"/>
            <a:ext cx="1223963" cy="825500"/>
          </a:xfrm>
        </p:spPr>
        <p:txBody>
          <a:bodyPr/>
          <a:lstStyle/>
          <a:p>
            <a:pPr algn="ctr" eaLnBrk="1" hangingPunct="1">
              <a:lnSpc>
                <a:spcPct val="90000"/>
              </a:lnSpc>
              <a:buFont typeface="Wingdings" pitchFamily="2" charset="2"/>
              <a:buNone/>
              <a:defRPr/>
            </a:pPr>
            <a:r>
              <a:rPr lang="ru-RU" sz="4400" dirty="0" smtClean="0"/>
              <a:t> </a:t>
            </a:r>
            <a:endParaRPr lang="ru-RU" sz="4400" dirty="0"/>
          </a:p>
        </p:txBody>
      </p:sp>
      <p:pic>
        <p:nvPicPr>
          <p:cNvPr id="5" name="Picture 9" descr="image"/>
          <p:cNvPicPr>
            <a:picLocks noChangeAspect="1" noChangeArrowheads="1"/>
          </p:cNvPicPr>
          <p:nvPr/>
        </p:nvPicPr>
        <p:blipFill>
          <a:blip r:embed="rId2"/>
          <a:srcRect/>
          <a:stretch>
            <a:fillRect/>
          </a:stretch>
        </p:blipFill>
        <p:spPr bwMode="auto">
          <a:xfrm rot="-426490">
            <a:off x="6931025" y="4767263"/>
            <a:ext cx="2098675" cy="1968500"/>
          </a:xfrm>
          <a:prstGeom prst="rect">
            <a:avLst/>
          </a:prstGeom>
          <a:noFill/>
          <a:ln w="9525">
            <a:noFill/>
            <a:miter lim="800000"/>
            <a:headEnd/>
            <a:tailEnd/>
          </a:ln>
        </p:spPr>
      </p:pic>
      <p:pic>
        <p:nvPicPr>
          <p:cNvPr id="6" name="Picture 24" descr="thatcher_1"/>
          <p:cNvPicPr>
            <a:picLocks noChangeAspect="1" noChangeArrowheads="1"/>
          </p:cNvPicPr>
          <p:nvPr/>
        </p:nvPicPr>
        <p:blipFill>
          <a:blip r:embed="rId3"/>
          <a:srcRect/>
          <a:stretch>
            <a:fillRect/>
          </a:stretch>
        </p:blipFill>
        <p:spPr bwMode="auto">
          <a:xfrm rot="666797">
            <a:off x="7938" y="179388"/>
            <a:ext cx="2106612" cy="2568575"/>
          </a:xfrm>
          <a:prstGeom prst="rect">
            <a:avLst/>
          </a:prstGeom>
          <a:noFill/>
          <a:ln w="9525">
            <a:noFill/>
            <a:miter lim="800000"/>
            <a:headEnd/>
            <a:tailEnd/>
          </a:ln>
        </p:spPr>
      </p:pic>
      <p:pic>
        <p:nvPicPr>
          <p:cNvPr id="7" name="Picture 14" descr="2635690"/>
          <p:cNvPicPr>
            <a:picLocks noGrp="1" noChangeAspect="1" noChangeArrowheads="1"/>
          </p:cNvPicPr>
          <p:nvPr>
            <p:ph idx="1"/>
          </p:nvPr>
        </p:nvPicPr>
        <p:blipFill>
          <a:blip r:embed="rId4"/>
          <a:srcRect/>
          <a:stretch>
            <a:fillRect/>
          </a:stretch>
        </p:blipFill>
        <p:spPr>
          <a:xfrm>
            <a:off x="0" y="3860800"/>
            <a:ext cx="1985963" cy="2997200"/>
          </a:xfrm>
        </p:spPr>
      </p:pic>
      <p:pic>
        <p:nvPicPr>
          <p:cNvPr id="8" name="Picture 26" descr="MarTh1"/>
          <p:cNvPicPr>
            <a:picLocks noChangeAspect="1" noChangeArrowheads="1"/>
          </p:cNvPicPr>
          <p:nvPr/>
        </p:nvPicPr>
        <p:blipFill>
          <a:blip r:embed="rId5"/>
          <a:srcRect/>
          <a:stretch>
            <a:fillRect/>
          </a:stretch>
        </p:blipFill>
        <p:spPr bwMode="auto">
          <a:xfrm>
            <a:off x="7318375" y="1916113"/>
            <a:ext cx="1825625" cy="2811462"/>
          </a:xfrm>
          <a:prstGeom prst="rect">
            <a:avLst/>
          </a:prstGeom>
          <a:noFill/>
          <a:ln w="9525">
            <a:noFill/>
            <a:miter lim="800000"/>
            <a:headEnd/>
            <a:tailEnd/>
          </a:ln>
        </p:spPr>
      </p:pic>
      <p:pic>
        <p:nvPicPr>
          <p:cNvPr id="9" name="Picture 23" descr="794"/>
          <p:cNvPicPr>
            <a:picLocks noChangeAspect="1" noChangeArrowheads="1"/>
          </p:cNvPicPr>
          <p:nvPr/>
        </p:nvPicPr>
        <p:blipFill>
          <a:blip r:embed="rId6" cstate="print"/>
          <a:srcRect/>
          <a:stretch>
            <a:fillRect/>
          </a:stretch>
        </p:blipFill>
        <p:spPr bwMode="auto">
          <a:xfrm>
            <a:off x="7775848" y="0"/>
            <a:ext cx="1368152" cy="205222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0727" name="Text Box 10"/>
          <p:cNvSpPr txBox="1">
            <a:spLocks noChangeArrowheads="1"/>
          </p:cNvSpPr>
          <p:nvPr/>
        </p:nvSpPr>
        <p:spPr bwMode="auto">
          <a:xfrm>
            <a:off x="2555875" y="620713"/>
            <a:ext cx="4608513" cy="5021262"/>
          </a:xfrm>
          <a:prstGeom prst="rect">
            <a:avLst/>
          </a:prstGeom>
          <a:noFill/>
          <a:ln w="9525">
            <a:noFill/>
            <a:miter lim="800000"/>
            <a:headEnd/>
            <a:tailEnd/>
          </a:ln>
        </p:spPr>
        <p:txBody>
          <a:bodyPr>
            <a:spAutoFit/>
          </a:bodyPr>
          <a:lstStyle/>
          <a:p>
            <a:pPr>
              <a:spcBef>
                <a:spcPct val="50000"/>
              </a:spcBef>
            </a:pPr>
            <a:r>
              <a:rPr lang="uk-UA" sz="2400" i="1">
                <a:latin typeface="Monotype Corsiva" pitchFamily="66" charset="0"/>
              </a:rPr>
              <a:t>За роки перебування на посту глави уряду Великобританії Маргарет Тетчер завоювала репутацію “залізної леді“. </a:t>
            </a:r>
          </a:p>
          <a:p>
            <a:pPr>
              <a:spcBef>
                <a:spcPct val="50000"/>
              </a:spcBef>
            </a:pPr>
            <a:r>
              <a:rPr lang="uk-UA" sz="2400" i="1">
                <a:latin typeface="Monotype Corsiva" pitchFamily="66" charset="0"/>
              </a:rPr>
              <a:t>У її Кабінеті вся робота будувалася на чіткій ієрархічності, підзвітності і високій особистій відповідальності; вона була яскравою захисницею монетаризму, обмеженні діяльності профспілок жорсткими рамками законів.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39750" y="5876925"/>
            <a:ext cx="8147050" cy="504825"/>
          </a:xfrm>
        </p:spPr>
        <p:txBody>
          <a:bodyPr/>
          <a:lstStyle/>
          <a:p>
            <a:pPr algn="ctr" eaLnBrk="1" hangingPunct="1">
              <a:lnSpc>
                <a:spcPct val="90000"/>
              </a:lnSpc>
              <a:buFont typeface="Wingdings" pitchFamily="2" charset="2"/>
              <a:buNone/>
              <a:defRPr/>
            </a:pPr>
            <a:r>
              <a:rPr lang="ru-RU" sz="2800" dirty="0" smtClean="0"/>
              <a:t> </a:t>
            </a:r>
            <a:endParaRPr lang="ru-RU" sz="2800" dirty="0"/>
          </a:p>
        </p:txBody>
      </p:sp>
      <p:pic>
        <p:nvPicPr>
          <p:cNvPr id="6" name="Picture 7" descr="margaret-thatcher-01"/>
          <p:cNvPicPr>
            <a:picLocks noChangeAspect="1" noChangeArrowheads="1"/>
          </p:cNvPicPr>
          <p:nvPr/>
        </p:nvPicPr>
        <p:blipFill>
          <a:blip r:embed="rId2" cstate="print"/>
          <a:srcRect/>
          <a:stretch>
            <a:fillRect/>
          </a:stretch>
        </p:blipFill>
        <p:spPr bwMode="auto">
          <a:xfrm>
            <a:off x="6263830" y="4065588"/>
            <a:ext cx="2403920" cy="222546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Picture 28" descr="060_01"/>
          <p:cNvPicPr>
            <a:picLocks noChangeAspect="1" noChangeArrowheads="1"/>
          </p:cNvPicPr>
          <p:nvPr/>
        </p:nvPicPr>
        <p:blipFill>
          <a:blip r:embed="rId3"/>
          <a:srcRect/>
          <a:stretch>
            <a:fillRect/>
          </a:stretch>
        </p:blipFill>
        <p:spPr bwMode="auto">
          <a:xfrm>
            <a:off x="0" y="5157788"/>
            <a:ext cx="928688" cy="1268412"/>
          </a:xfrm>
          <a:prstGeom prst="rect">
            <a:avLst/>
          </a:prstGeom>
          <a:noFill/>
          <a:ln w="9525">
            <a:noFill/>
            <a:miter lim="800000"/>
            <a:headEnd/>
            <a:tailEnd/>
          </a:ln>
        </p:spPr>
      </p:pic>
      <p:sp>
        <p:nvSpPr>
          <p:cNvPr id="31748" name="Text Box 6"/>
          <p:cNvSpPr txBox="1">
            <a:spLocks noChangeArrowheads="1"/>
          </p:cNvSpPr>
          <p:nvPr/>
        </p:nvSpPr>
        <p:spPr bwMode="auto">
          <a:xfrm>
            <a:off x="395288" y="549275"/>
            <a:ext cx="7345362" cy="3743325"/>
          </a:xfrm>
          <a:prstGeom prst="rect">
            <a:avLst/>
          </a:prstGeom>
          <a:noFill/>
          <a:ln w="9525">
            <a:noFill/>
            <a:miter lim="800000"/>
            <a:headEnd/>
            <a:tailEnd/>
          </a:ln>
        </p:spPr>
        <p:txBody>
          <a:bodyPr>
            <a:spAutoFit/>
          </a:bodyPr>
          <a:lstStyle/>
          <a:p>
            <a:pPr>
              <a:spcBef>
                <a:spcPct val="50000"/>
              </a:spcBef>
            </a:pPr>
            <a:r>
              <a:rPr lang="uk-UA" sz="2400" i="1">
                <a:latin typeface="Monotype Corsiva" pitchFamily="66" charset="0"/>
              </a:rPr>
              <a:t>Наприкінці свого "правління" Тетчер розповсюдила свою жорстку політику на соціальну сферу - вона заохочувала приватну освіту, введення платної медицини. </a:t>
            </a:r>
            <a:br>
              <a:rPr lang="uk-UA" sz="2400" i="1">
                <a:latin typeface="Monotype Corsiva" pitchFamily="66" charset="0"/>
              </a:rPr>
            </a:br>
            <a:r>
              <a:rPr lang="uk-UA" sz="2400" i="1">
                <a:latin typeface="Monotype Corsiva" pitchFamily="66" charset="0"/>
              </a:rPr>
              <a:t>Критики політики кабінету Тетчер вказують на те, що внаслідок політики, здійснюваної нею, посилився вплив центральної бюрократії. Крім того, уряд зробив цілу низку помилкових кроків чим значно зміцнив вплив тіньових капіталів на життя країни.</a:t>
            </a:r>
            <a:r>
              <a:rPr lang="uk-UA"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8213" y="5465763"/>
            <a:ext cx="585787" cy="1392237"/>
          </a:xfrm>
        </p:spPr>
        <p:txBody>
          <a:bodyPr/>
          <a:lstStyle/>
          <a:p>
            <a:pPr eaLnBrk="1" hangingPunct="1">
              <a:defRPr/>
            </a:pPr>
            <a:r>
              <a:rPr lang="ru-RU" dirty="0"/>
              <a:t> </a:t>
            </a:r>
            <a:r>
              <a:rPr lang="ru-RU" dirty="0" smtClean="0"/>
              <a:t> </a:t>
            </a:r>
            <a:endParaRPr lang="ru-RU" dirty="0"/>
          </a:p>
        </p:txBody>
      </p:sp>
      <p:pic>
        <p:nvPicPr>
          <p:cNvPr id="4" name="Picture 11" descr="41-52-1b"/>
          <p:cNvPicPr>
            <a:picLocks noGrp="1" noChangeAspect="1" noChangeArrowheads="1"/>
          </p:cNvPicPr>
          <p:nvPr>
            <p:ph idx="1"/>
          </p:nvPr>
        </p:nvPicPr>
        <p:blipFill>
          <a:blip r:embed="rId2"/>
          <a:srcRect/>
          <a:stretch>
            <a:fillRect/>
          </a:stretch>
        </p:blipFill>
        <p:spPr>
          <a:xfrm>
            <a:off x="4572000" y="0"/>
            <a:ext cx="4572000" cy="6873875"/>
          </a:xfrm>
        </p:spPr>
      </p:pic>
      <p:sp>
        <p:nvSpPr>
          <p:cNvPr id="5" name="Прямоугольник 4"/>
          <p:cNvSpPr>
            <a:spLocks noChangeArrowheads="1"/>
          </p:cNvSpPr>
          <p:nvPr/>
        </p:nvSpPr>
        <p:spPr bwMode="auto">
          <a:xfrm>
            <a:off x="0" y="260350"/>
            <a:ext cx="4572000" cy="822325"/>
          </a:xfrm>
          <a:prstGeom prst="rect">
            <a:avLst/>
          </a:prstGeom>
          <a:noFill/>
          <a:ln w="9525">
            <a:noFill/>
            <a:miter lim="800000"/>
            <a:headEnd/>
            <a:tailEnd/>
          </a:ln>
        </p:spPr>
        <p:txBody>
          <a:bodyPr>
            <a:spAutoFit/>
          </a:bodyPr>
          <a:lstStyle/>
          <a:p>
            <a:r>
              <a:rPr lang="ru-RU"/>
              <a:t> </a:t>
            </a:r>
            <a:r>
              <a:rPr lang="ru-RU" sz="2400" b="1">
                <a:latin typeface="Times New Roman" pitchFamily="18" charset="0"/>
              </a:rPr>
              <a:t>Політичні переконання</a:t>
            </a:r>
          </a:p>
          <a:p>
            <a:r>
              <a:rPr lang="ru-RU" sz="2400" b="1">
                <a:latin typeface="Times New Roman" pitchFamily="18" charset="0"/>
              </a:rPr>
              <a:t>  Маргарет Тетчер:</a:t>
            </a:r>
          </a:p>
        </p:txBody>
      </p:sp>
      <p:sp>
        <p:nvSpPr>
          <p:cNvPr id="6" name="Прямоугольник 5"/>
          <p:cNvSpPr>
            <a:spLocks noChangeArrowheads="1"/>
          </p:cNvSpPr>
          <p:nvPr/>
        </p:nvSpPr>
        <p:spPr bwMode="auto">
          <a:xfrm>
            <a:off x="0" y="1503363"/>
            <a:ext cx="4572000" cy="4968875"/>
          </a:xfrm>
          <a:prstGeom prst="rect">
            <a:avLst/>
          </a:prstGeom>
          <a:noFill/>
          <a:ln w="9525">
            <a:noFill/>
            <a:miter lim="800000"/>
            <a:headEnd/>
            <a:tailEnd/>
          </a:ln>
        </p:spPr>
        <p:txBody>
          <a:bodyPr>
            <a:spAutoFit/>
          </a:bodyPr>
          <a:lstStyle/>
          <a:p>
            <a:pPr>
              <a:spcBef>
                <a:spcPct val="50000"/>
              </a:spcBef>
            </a:pPr>
            <a:r>
              <a:rPr lang="ru-RU" sz="2000"/>
              <a:t>-Різке зменшення державного апарату </a:t>
            </a:r>
            <a:br>
              <a:rPr lang="ru-RU" sz="2000"/>
            </a:br>
            <a:r>
              <a:rPr lang="ru-RU" sz="2000"/>
              <a:t>- Скорочення державних витрат на будівництво і соціальну сферу (крім медицини) обмеження субсидування та дотаційного стимулювання економіки </a:t>
            </a:r>
            <a:br>
              <a:rPr lang="ru-RU" sz="2000"/>
            </a:br>
            <a:r>
              <a:rPr lang="ru-RU" sz="2000"/>
              <a:t>- Уряд повинен звести до мінімуму свою участь в економічному житті, тим самим забезпечивши свободу підприємництва</a:t>
            </a:r>
            <a:br>
              <a:rPr lang="ru-RU" sz="2000"/>
            </a:br>
            <a:r>
              <a:rPr lang="ru-RU" sz="2000"/>
              <a:t>- Різке скорочення витрат на місцеві органи влади</a:t>
            </a:r>
            <a:br>
              <a:rPr lang="ru-RU" sz="2000"/>
            </a:br>
            <a:r>
              <a:rPr lang="ru-RU" sz="2000"/>
              <a:t>- Масова приватизація (у тому числі муніципального житлового фонду)</a:t>
            </a:r>
            <a:endParaRPr lang="uk-UA" sz="2000"/>
          </a:p>
          <a:p>
            <a:endParaRPr lang="ru-RU" sz="2000">
              <a:latin typeface="Segoe Print" pitchFamily="2"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4"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175625" y="381000"/>
            <a:ext cx="511175" cy="1192213"/>
          </a:xfrm>
        </p:spPr>
        <p:txBody>
          <a:bodyPr/>
          <a:lstStyle/>
          <a:p>
            <a:pPr eaLnBrk="1" hangingPunct="1">
              <a:defRPr/>
            </a:pPr>
            <a:r>
              <a:rPr lang="ru-RU" dirty="0" smtClean="0"/>
              <a:t> </a:t>
            </a:r>
            <a:br>
              <a:rPr lang="ru-RU" dirty="0" smtClean="0"/>
            </a:br>
            <a:endParaRPr lang="ru-RU" dirty="0"/>
          </a:p>
        </p:txBody>
      </p:sp>
      <p:sp>
        <p:nvSpPr>
          <p:cNvPr id="31747" name="Rectangle 3"/>
          <p:cNvSpPr>
            <a:spLocks noGrp="1" noChangeArrowheads="1"/>
          </p:cNvSpPr>
          <p:nvPr>
            <p:ph type="body" idx="1"/>
          </p:nvPr>
        </p:nvSpPr>
        <p:spPr>
          <a:xfrm>
            <a:off x="4787900" y="3357563"/>
            <a:ext cx="4176713" cy="3095625"/>
          </a:xfrm>
        </p:spPr>
        <p:txBody>
          <a:bodyPr/>
          <a:lstStyle/>
          <a:p>
            <a:pPr algn="ctr" eaLnBrk="1" hangingPunct="1">
              <a:buFont typeface="Wingdings" pitchFamily="2" charset="2"/>
              <a:buNone/>
              <a:defRPr/>
            </a:pPr>
            <a:r>
              <a:rPr lang="ru-RU" sz="6000" dirty="0" smtClean="0"/>
              <a:t> </a:t>
            </a:r>
            <a:endParaRPr lang="ru-RU" sz="6000" dirty="0"/>
          </a:p>
        </p:txBody>
      </p:sp>
      <p:pic>
        <p:nvPicPr>
          <p:cNvPr id="9" name="Picture 12" descr="169651955"/>
          <p:cNvPicPr>
            <a:picLocks noChangeAspect="1" noChangeArrowheads="1"/>
          </p:cNvPicPr>
          <p:nvPr/>
        </p:nvPicPr>
        <p:blipFill>
          <a:blip r:embed="rId2"/>
          <a:srcRect/>
          <a:stretch>
            <a:fillRect/>
          </a:stretch>
        </p:blipFill>
        <p:spPr bwMode="auto">
          <a:xfrm rot="-640582">
            <a:off x="179388" y="1196975"/>
            <a:ext cx="3343275" cy="2667000"/>
          </a:xfrm>
          <a:prstGeom prst="rect">
            <a:avLst/>
          </a:prstGeom>
          <a:noFill/>
          <a:ln w="9525">
            <a:noFill/>
            <a:miter lim="800000"/>
            <a:headEnd/>
            <a:tailEnd/>
          </a:ln>
        </p:spPr>
      </p:pic>
      <p:pic>
        <p:nvPicPr>
          <p:cNvPr id="10" name="Picture 27" descr="A0004CAC_thumb_main"/>
          <p:cNvPicPr>
            <a:picLocks noChangeAspect="1" noChangeArrowheads="1"/>
          </p:cNvPicPr>
          <p:nvPr/>
        </p:nvPicPr>
        <p:blipFill>
          <a:blip r:embed="rId3" cstate="print"/>
          <a:srcRect/>
          <a:stretch>
            <a:fillRect/>
          </a:stretch>
        </p:blipFill>
        <p:spPr bwMode="auto">
          <a:xfrm>
            <a:off x="7164288" y="0"/>
            <a:ext cx="1687512" cy="94932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3797" name="Text Box 8"/>
          <p:cNvSpPr txBox="1">
            <a:spLocks noChangeArrowheads="1"/>
          </p:cNvSpPr>
          <p:nvPr/>
        </p:nvSpPr>
        <p:spPr bwMode="auto">
          <a:xfrm>
            <a:off x="3492500" y="1474788"/>
            <a:ext cx="5111750" cy="366712"/>
          </a:xfrm>
          <a:prstGeom prst="rect">
            <a:avLst/>
          </a:prstGeom>
          <a:noFill/>
          <a:ln w="9525">
            <a:noFill/>
            <a:miter lim="800000"/>
            <a:headEnd/>
            <a:tailEnd/>
          </a:ln>
        </p:spPr>
        <p:txBody>
          <a:bodyPr>
            <a:spAutoFit/>
          </a:bodyPr>
          <a:lstStyle/>
          <a:p>
            <a:pPr>
              <a:spcBef>
                <a:spcPct val="50000"/>
              </a:spcBef>
            </a:pPr>
            <a:endParaRPr lang="uk-UA"/>
          </a:p>
        </p:txBody>
      </p:sp>
      <p:sp>
        <p:nvSpPr>
          <p:cNvPr id="33798" name="Text Box 9"/>
          <p:cNvSpPr txBox="1">
            <a:spLocks noChangeArrowheads="1"/>
          </p:cNvSpPr>
          <p:nvPr/>
        </p:nvSpPr>
        <p:spPr bwMode="auto">
          <a:xfrm>
            <a:off x="3635375" y="1341438"/>
            <a:ext cx="5184775" cy="4211637"/>
          </a:xfrm>
          <a:prstGeom prst="rect">
            <a:avLst/>
          </a:prstGeom>
          <a:noFill/>
          <a:ln w="9525">
            <a:noFill/>
            <a:miter lim="800000"/>
            <a:headEnd/>
            <a:tailEnd/>
          </a:ln>
        </p:spPr>
        <p:txBody>
          <a:bodyPr>
            <a:spAutoFit/>
          </a:bodyPr>
          <a:lstStyle/>
          <a:p>
            <a:pPr>
              <a:spcBef>
                <a:spcPct val="50000"/>
              </a:spcBef>
            </a:pPr>
            <a:r>
              <a:rPr lang="ru-RU" b="1"/>
              <a:t>Маргарет Тетчер проявила себе як різкий консерватор . Залізо в її характері обернулося золотом для співвітчизників. У зв'язку з цим з'явилося таке політичне явище , як « тетчерізм ». Тетчерізм - унікальний. Ніхто , крім Маргарет Тетчер , не чинив на уряд мирного часу стільки особистого впливу . Тетчерізм - швидше стиль , ніж ідеологія . Тетчерізм - це особистісний , дуже характерний підхід до політики , а не пов'язаний ланцюг ідей. Маргарет Тетчер не є великим політичним мислителем або теоретиком . Її надихає особистий досвід і власні уявлення про Великобританію.</a:t>
            </a:r>
            <a:endParaRPr lang="uk-UA" b="1"/>
          </a:p>
        </p:txBody>
      </p:sp>
      <p:sp>
        <p:nvSpPr>
          <p:cNvPr id="33799" name="Text Box 10"/>
          <p:cNvSpPr txBox="1">
            <a:spLocks noChangeArrowheads="1"/>
          </p:cNvSpPr>
          <p:nvPr/>
        </p:nvSpPr>
        <p:spPr bwMode="auto">
          <a:xfrm>
            <a:off x="539750" y="333375"/>
            <a:ext cx="6048375" cy="641350"/>
          </a:xfrm>
          <a:prstGeom prst="rect">
            <a:avLst/>
          </a:prstGeom>
          <a:noFill/>
          <a:ln w="9525">
            <a:noFill/>
            <a:miter lim="800000"/>
            <a:headEnd/>
            <a:tailEnd/>
          </a:ln>
        </p:spPr>
        <p:txBody>
          <a:bodyPr>
            <a:spAutoFit/>
          </a:bodyPr>
          <a:lstStyle/>
          <a:p>
            <a:pPr algn="ctr">
              <a:spcBef>
                <a:spcPct val="50000"/>
              </a:spcBef>
            </a:pPr>
            <a:r>
              <a:rPr lang="uk-UA" sz="3600" b="1" i="1"/>
              <a:t>Політичний стиль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1019175" cy="239713"/>
          </a:xfrm>
        </p:spPr>
        <p:txBody>
          <a:bodyPr/>
          <a:lstStyle/>
          <a:p>
            <a:pPr eaLnBrk="1" hangingPunct="1">
              <a:defRPr/>
            </a:pPr>
            <a:r>
              <a:rPr lang="ru-RU" dirty="0" smtClean="0"/>
              <a:t> </a:t>
            </a:r>
            <a:endParaRPr lang="ru-RU" dirty="0"/>
          </a:p>
        </p:txBody>
      </p:sp>
      <p:sp>
        <p:nvSpPr>
          <p:cNvPr id="30723" name="Rectangle 3"/>
          <p:cNvSpPr>
            <a:spLocks noGrp="1" noChangeArrowheads="1"/>
          </p:cNvSpPr>
          <p:nvPr>
            <p:ph type="body" idx="1"/>
          </p:nvPr>
        </p:nvSpPr>
        <p:spPr>
          <a:xfrm>
            <a:off x="457200" y="4149725"/>
            <a:ext cx="369888" cy="1946275"/>
          </a:xfrm>
        </p:spPr>
        <p:txBody>
          <a:bodyPr/>
          <a:lstStyle/>
          <a:p>
            <a:pPr eaLnBrk="1" hangingPunct="1">
              <a:buFont typeface="Wingdings" pitchFamily="2" charset="2"/>
              <a:buNone/>
              <a:defRPr/>
            </a:pPr>
            <a:r>
              <a:rPr lang="ru-RU" dirty="0" smtClean="0"/>
              <a:t>  </a:t>
            </a:r>
            <a:endParaRPr lang="ru-RU" dirty="0"/>
          </a:p>
        </p:txBody>
      </p:sp>
      <p:sp>
        <p:nvSpPr>
          <p:cNvPr id="30725" name="Rectangle 5"/>
          <p:cNvSpPr>
            <a:spLocks noChangeArrowheads="1"/>
          </p:cNvSpPr>
          <p:nvPr/>
        </p:nvSpPr>
        <p:spPr bwMode="auto">
          <a:xfrm>
            <a:off x="1403350" y="6019800"/>
            <a:ext cx="312738" cy="400050"/>
          </a:xfrm>
          <a:prstGeom prst="rect">
            <a:avLst/>
          </a:prstGeom>
          <a:noFill/>
          <a:ln w="9525">
            <a:noFill/>
            <a:miter lim="800000"/>
            <a:headEnd/>
            <a:tailEnd/>
          </a:ln>
        </p:spPr>
        <p:txBody>
          <a:bodyPr wrap="none" anchor="ctr">
            <a:spAutoFit/>
          </a:bodyPr>
          <a:lstStyle/>
          <a:p>
            <a:r>
              <a:rPr lang="ru-RU" sz="2000">
                <a:latin typeface="Garamond" pitchFamily="18" charset="0"/>
              </a:rPr>
              <a:t>  </a:t>
            </a:r>
          </a:p>
        </p:txBody>
      </p:sp>
      <p:pic>
        <p:nvPicPr>
          <p:cNvPr id="34820" name="Рисунок 8" descr="thatcher.jpg"/>
          <p:cNvPicPr>
            <a:picLocks noChangeAspect="1"/>
          </p:cNvPicPr>
          <p:nvPr/>
        </p:nvPicPr>
        <p:blipFill>
          <a:blip r:embed="rId2"/>
          <a:srcRect/>
          <a:stretch>
            <a:fillRect/>
          </a:stretch>
        </p:blipFill>
        <p:spPr bwMode="auto">
          <a:xfrm>
            <a:off x="0" y="404813"/>
            <a:ext cx="3216275" cy="4543425"/>
          </a:xfrm>
          <a:prstGeom prst="rect">
            <a:avLst/>
          </a:prstGeom>
          <a:noFill/>
          <a:ln w="9525">
            <a:noFill/>
            <a:miter lim="800000"/>
            <a:headEnd/>
            <a:tailEnd/>
          </a:ln>
        </p:spPr>
      </p:pic>
      <p:sp>
        <p:nvSpPr>
          <p:cNvPr id="34821" name="Text Box 7"/>
          <p:cNvSpPr txBox="1">
            <a:spLocks noChangeArrowheads="1"/>
          </p:cNvSpPr>
          <p:nvPr/>
        </p:nvSpPr>
        <p:spPr bwMode="auto">
          <a:xfrm>
            <a:off x="3563938" y="908050"/>
            <a:ext cx="5256212" cy="4664075"/>
          </a:xfrm>
          <a:prstGeom prst="rect">
            <a:avLst/>
          </a:prstGeom>
          <a:noFill/>
          <a:ln w="9525">
            <a:noFill/>
            <a:miter lim="800000"/>
            <a:headEnd/>
            <a:tailEnd/>
          </a:ln>
        </p:spPr>
        <p:txBody>
          <a:bodyPr>
            <a:spAutoFit/>
          </a:bodyPr>
          <a:lstStyle/>
          <a:p>
            <a:pPr>
              <a:spcBef>
                <a:spcPct val="50000"/>
              </a:spcBef>
            </a:pPr>
            <a:r>
              <a:rPr lang="uk-UA" sz="2000"/>
              <a:t>Тетчер не раз говорила і про те, що важливе завдання уряду - створення найбільш сприятливих умов для приватного </a:t>
            </a:r>
            <a:r>
              <a:rPr lang="uk-UA" sz="2000">
                <a:hlinkClick r:id="rId3" tooltip="Бізнес"/>
              </a:rPr>
              <a:t>бізнесу</a:t>
            </a:r>
            <a:r>
              <a:rPr lang="uk-UA" sz="2000"/>
              <a:t>, який має право домагатися підвищення прибутків за умови повної відповідальності за результати власної діяльності. Особливість тетчеровского варіанту приватизації - широка розпродаж акцій дрібним власникам. Така лінія, відзначала вона, дозволяє залучати до </a:t>
            </a:r>
            <a:r>
              <a:rPr lang="uk-UA" sz="2000">
                <a:hlinkClick r:id="rId4" tooltip="Філософі"/>
              </a:rPr>
              <a:t>філософії</a:t>
            </a:r>
            <a:r>
              <a:rPr lang="uk-UA" sz="2000"/>
              <a:t> власництва масу рядових англійців, а, значить, в політичному плані-зміцнювати базу підтримки ними консерваторів.</a:t>
            </a:r>
            <a:r>
              <a:rPr lang="uk-UA"/>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25"/>
                                        </p:tgtEl>
                                        <p:attrNameLst>
                                          <p:attrName>style.visibility</p:attrName>
                                        </p:attrNameLst>
                                      </p:cBhvr>
                                      <p:to>
                                        <p:strVal val="visible"/>
                                      </p:to>
                                    </p:set>
                                    <p:anim calcmode="discrete" valueType="clr">
                                      <p:cBhvr override="childStyle">
                                        <p:cTn id="7"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5"/>
                                        </p:tgtEl>
                                        <p:attrNameLst>
                                          <p:attrName>fillcolor</p:attrName>
                                        </p:attrNameLst>
                                      </p:cBhvr>
                                      <p:tavLst>
                                        <p:tav tm="0">
                                          <p:val>
                                            <p:clrVal>
                                              <a:schemeClr val="accent2"/>
                                            </p:clrVal>
                                          </p:val>
                                        </p:tav>
                                        <p:tav tm="50000">
                                          <p:val>
                                            <p:clrVal>
                                              <a:schemeClr val="hlink"/>
                                            </p:clrVal>
                                          </p:val>
                                        </p:tav>
                                      </p:tavLst>
                                    </p:anim>
                                    <p:set>
                                      <p:cBhvr>
                                        <p:cTn id="9" dur="80"/>
                                        <p:tgtEl>
                                          <p:spTgt spid="307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p:nvPr>
        </p:nvSpPr>
        <p:spPr/>
        <p:txBody>
          <a:bodyPr/>
          <a:lstStyle/>
          <a:p>
            <a:endParaRPr lang="uk-UA" smtClean="0">
              <a:effectLst/>
            </a:endParaRPr>
          </a:p>
        </p:txBody>
      </p:sp>
      <p:pic>
        <p:nvPicPr>
          <p:cNvPr id="17410" name="Picture 6" descr="40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Text Box 7"/>
          <p:cNvSpPr txBox="1">
            <a:spLocks noChangeArrowheads="1"/>
          </p:cNvSpPr>
          <p:nvPr/>
        </p:nvSpPr>
        <p:spPr bwMode="auto">
          <a:xfrm>
            <a:off x="1331913" y="1773238"/>
            <a:ext cx="6769100" cy="366712"/>
          </a:xfrm>
          <a:prstGeom prst="rect">
            <a:avLst/>
          </a:prstGeom>
          <a:noFill/>
          <a:ln w="9525">
            <a:noFill/>
            <a:miter lim="800000"/>
            <a:headEnd/>
            <a:tailEnd/>
          </a:ln>
        </p:spPr>
        <p:txBody>
          <a:bodyPr>
            <a:spAutoFit/>
          </a:bodyPr>
          <a:lstStyle/>
          <a:p>
            <a:pPr>
              <a:spcBef>
                <a:spcPct val="50000"/>
              </a:spcBef>
            </a:pPr>
            <a:endParaRPr lang="uk-UA"/>
          </a:p>
        </p:txBody>
      </p:sp>
      <p:sp>
        <p:nvSpPr>
          <p:cNvPr id="17412" name="Text Box 10"/>
          <p:cNvSpPr txBox="1">
            <a:spLocks noChangeArrowheads="1"/>
          </p:cNvSpPr>
          <p:nvPr/>
        </p:nvSpPr>
        <p:spPr bwMode="auto">
          <a:xfrm>
            <a:off x="971550" y="2060575"/>
            <a:ext cx="7272338" cy="3751263"/>
          </a:xfrm>
          <a:prstGeom prst="rect">
            <a:avLst/>
          </a:prstGeom>
          <a:noFill/>
          <a:ln w="9525">
            <a:noFill/>
            <a:miter lim="800000"/>
            <a:headEnd/>
            <a:tailEnd/>
          </a:ln>
        </p:spPr>
        <p:txBody>
          <a:bodyPr>
            <a:spAutoFit/>
          </a:bodyPr>
          <a:lstStyle/>
          <a:p>
            <a:pPr>
              <a:spcBef>
                <a:spcPct val="50000"/>
              </a:spcBef>
            </a:pPr>
            <a:r>
              <a:rPr lang="ru-RU" sz="4800" b="1" i="1">
                <a:latin typeface="MV Boli" pitchFamily="2" charset="0"/>
              </a:rPr>
              <a:t> </a:t>
            </a:r>
            <a:r>
              <a:rPr lang="ru-RU" sz="4800" b="1" i="1">
                <a:solidFill>
                  <a:srgbClr val="FCE8F8"/>
                </a:solidFill>
                <a:latin typeface="MV Boli" pitchFamily="2" charset="0"/>
              </a:rPr>
              <a:t>«</a:t>
            </a:r>
            <a:r>
              <a:rPr lang="ru-RU" sz="4000" b="1" i="1" u="sng">
                <a:solidFill>
                  <a:srgbClr val="FCE8F8"/>
                </a:solidFill>
                <a:latin typeface="MV Boli" pitchFamily="2" charset="0"/>
              </a:rPr>
              <a:t>Великобританія володіє двома скарбами, одне з них - нафта, інше - Маргарет Тетчер»</a:t>
            </a:r>
            <a:endParaRPr lang="uk-UA" sz="4000" b="1" i="1">
              <a:solidFill>
                <a:srgbClr val="FCE8F8"/>
              </a:solidFill>
              <a:latin typeface="MV Boli" pitchFamily="2" charset="0"/>
            </a:endParaRPr>
          </a:p>
          <a:p>
            <a:pPr>
              <a:spcBef>
                <a:spcPct val="50000"/>
              </a:spcBef>
            </a:pPr>
            <a:endParaRPr lang="uk-UA" sz="4800" b="1" i="1" u="sng">
              <a:solidFill>
                <a:srgbClr val="FCE8F8"/>
              </a:solidFill>
              <a:latin typeface="MV Boli" pitchFamily="2"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539750" y="5661025"/>
            <a:ext cx="287338" cy="527050"/>
          </a:xfrm>
        </p:spPr>
        <p:txBody>
          <a:bodyPr/>
          <a:lstStyle/>
          <a:p>
            <a:pPr algn="ctr" eaLnBrk="1" hangingPunct="1">
              <a:buFont typeface="Wingdings" pitchFamily="2" charset="2"/>
              <a:buNone/>
              <a:defRPr/>
            </a:pPr>
            <a:r>
              <a:rPr lang="ru-RU" dirty="0" smtClean="0"/>
              <a:t> </a:t>
            </a:r>
            <a:endParaRPr lang="ru-RU" dirty="0"/>
          </a:p>
        </p:txBody>
      </p:sp>
      <p:pic>
        <p:nvPicPr>
          <p:cNvPr id="6" name="Picture 6" descr="11101"/>
          <p:cNvPicPr>
            <a:picLocks noChangeAspect="1" noChangeArrowheads="1"/>
          </p:cNvPicPr>
          <p:nvPr/>
        </p:nvPicPr>
        <p:blipFill>
          <a:blip r:embed="rId2" cstate="print"/>
          <a:srcRect/>
          <a:stretch>
            <a:fillRect/>
          </a:stretch>
        </p:blipFill>
        <p:spPr bwMode="auto">
          <a:xfrm>
            <a:off x="6008985" y="2329630"/>
            <a:ext cx="2562297" cy="455853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5843" name="Text Box 6"/>
          <p:cNvSpPr txBox="1">
            <a:spLocks noChangeArrowheads="1"/>
          </p:cNvSpPr>
          <p:nvPr/>
        </p:nvSpPr>
        <p:spPr bwMode="auto">
          <a:xfrm>
            <a:off x="755650" y="981075"/>
            <a:ext cx="5040313" cy="366713"/>
          </a:xfrm>
          <a:prstGeom prst="rect">
            <a:avLst/>
          </a:prstGeom>
          <a:noFill/>
          <a:ln w="9525">
            <a:noFill/>
            <a:miter lim="800000"/>
            <a:headEnd/>
            <a:tailEnd/>
          </a:ln>
        </p:spPr>
        <p:txBody>
          <a:bodyPr>
            <a:spAutoFit/>
          </a:bodyPr>
          <a:lstStyle/>
          <a:p>
            <a:pPr>
              <a:spcBef>
                <a:spcPct val="50000"/>
              </a:spcBef>
            </a:pPr>
            <a:endParaRPr lang="uk-UA"/>
          </a:p>
        </p:txBody>
      </p:sp>
      <p:sp>
        <p:nvSpPr>
          <p:cNvPr id="35844" name="Text Box 7"/>
          <p:cNvSpPr txBox="1">
            <a:spLocks noChangeArrowheads="1"/>
          </p:cNvSpPr>
          <p:nvPr/>
        </p:nvSpPr>
        <p:spPr bwMode="auto">
          <a:xfrm>
            <a:off x="395288" y="908050"/>
            <a:ext cx="5040312" cy="366713"/>
          </a:xfrm>
          <a:prstGeom prst="rect">
            <a:avLst/>
          </a:prstGeom>
          <a:noFill/>
          <a:ln w="9525">
            <a:noFill/>
            <a:miter lim="800000"/>
            <a:headEnd/>
            <a:tailEnd/>
          </a:ln>
        </p:spPr>
        <p:txBody>
          <a:bodyPr>
            <a:spAutoFit/>
          </a:bodyPr>
          <a:lstStyle/>
          <a:p>
            <a:pPr>
              <a:spcBef>
                <a:spcPct val="50000"/>
              </a:spcBef>
            </a:pPr>
            <a:r>
              <a:rPr lang="uk-UA"/>
              <a:t> </a:t>
            </a:r>
          </a:p>
        </p:txBody>
      </p:sp>
      <p:sp>
        <p:nvSpPr>
          <p:cNvPr id="35845" name="Text Box 8"/>
          <p:cNvSpPr txBox="1">
            <a:spLocks noChangeArrowheads="1"/>
          </p:cNvSpPr>
          <p:nvPr/>
        </p:nvSpPr>
        <p:spPr bwMode="auto">
          <a:xfrm>
            <a:off x="539750" y="404813"/>
            <a:ext cx="7561263" cy="822325"/>
          </a:xfrm>
          <a:prstGeom prst="rect">
            <a:avLst/>
          </a:prstGeom>
          <a:noFill/>
          <a:ln w="9525">
            <a:noFill/>
            <a:miter lim="800000"/>
            <a:headEnd/>
            <a:tailEnd/>
          </a:ln>
        </p:spPr>
        <p:txBody>
          <a:bodyPr>
            <a:spAutoFit/>
          </a:bodyPr>
          <a:lstStyle/>
          <a:p>
            <a:pPr>
              <a:spcBef>
                <a:spcPct val="50000"/>
              </a:spcBef>
            </a:pPr>
            <a:r>
              <a:rPr lang="uk-UA" sz="2400" i="1">
                <a:solidFill>
                  <a:schemeClr val="hlink"/>
                </a:solidFill>
              </a:rPr>
              <a:t>Відомі афоризми, цитати та висказування Маргарет Тетчер:</a:t>
            </a:r>
          </a:p>
        </p:txBody>
      </p:sp>
      <p:sp>
        <p:nvSpPr>
          <p:cNvPr id="35846" name="Text Box 9"/>
          <p:cNvSpPr txBox="1">
            <a:spLocks noChangeArrowheads="1"/>
          </p:cNvSpPr>
          <p:nvPr/>
        </p:nvSpPr>
        <p:spPr bwMode="auto">
          <a:xfrm>
            <a:off x="323850" y="1773238"/>
            <a:ext cx="4895850" cy="4211637"/>
          </a:xfrm>
          <a:prstGeom prst="rect">
            <a:avLst/>
          </a:prstGeom>
          <a:noFill/>
          <a:ln w="9525">
            <a:noFill/>
            <a:miter lim="800000"/>
            <a:headEnd/>
            <a:tailEnd/>
          </a:ln>
        </p:spPr>
        <p:txBody>
          <a:bodyPr>
            <a:spAutoFit/>
          </a:bodyPr>
          <a:lstStyle/>
          <a:p>
            <a:r>
              <a:rPr lang="uk-UA"/>
              <a:t>► Не слід безсоромно брехати, але іноді необхідна ухильність.</a:t>
            </a:r>
          </a:p>
          <a:p>
            <a:r>
              <a:rPr lang="uk-UA"/>
              <a:t>► Неважливо, скільки базікають мої міністри, аби вони робили те, що я говорю.</a:t>
            </a:r>
          </a:p>
          <a:p>
            <a:r>
              <a:rPr lang="uk-UA"/>
              <a:t>► Консенсус - це те, у що ніхто не вірить і проти чого ніхто не заперечує.</a:t>
            </a:r>
          </a:p>
          <a:p>
            <a:r>
              <a:rPr lang="uk-UA"/>
              <a:t>► Зовсім не обов'язково погоджуватися зі співрозмовником, щоб знайти з ним спільну мову.</a:t>
            </a:r>
          </a:p>
          <a:p>
            <a:r>
              <a:rPr lang="uk-UA"/>
              <a:t>► Складаючи своє враження про людину за перші 10 секунд, я дуже рідко міняю його.</a:t>
            </a:r>
          </a:p>
          <a:p>
            <a:r>
              <a:rPr lang="uk-UA"/>
              <a:t>► Я залишуся доти, доки не втомлюся. А поки Британія мене потребує, я ніколи не втомлюся.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l"/>
            <a:r>
              <a:rPr lang="uk-UA" i="1" smtClean="0">
                <a:effectLst/>
              </a:rPr>
              <a:t>Висновок:</a:t>
            </a:r>
          </a:p>
        </p:txBody>
      </p:sp>
      <p:sp>
        <p:nvSpPr>
          <p:cNvPr id="36866" name="Rectangle 3"/>
          <p:cNvSpPr>
            <a:spLocks noGrp="1" noChangeArrowheads="1"/>
          </p:cNvSpPr>
          <p:nvPr>
            <p:ph type="body" idx="1"/>
          </p:nvPr>
        </p:nvSpPr>
        <p:spPr>
          <a:xfrm>
            <a:off x="468313" y="1628775"/>
            <a:ext cx="8229600" cy="4752975"/>
          </a:xfrm>
        </p:spPr>
        <p:txBody>
          <a:bodyPr/>
          <a:lstStyle/>
          <a:p>
            <a:pPr>
              <a:lnSpc>
                <a:spcPct val="80000"/>
              </a:lnSpc>
              <a:buFont typeface="Wingdings" pitchFamily="2" charset="2"/>
              <a:buNone/>
            </a:pPr>
            <a:r>
              <a:rPr lang="uk-UA" sz="2000" i="1" u="sng" smtClean="0">
                <a:effectLst/>
                <a:latin typeface="Times New Roman" pitchFamily="18" charset="0"/>
              </a:rPr>
              <a:t>      Я вважаю, що Маргарет Тетчер - натура владна. Не просто так її називали «Залізної леді». Всі свої сили, неабиякий </a:t>
            </a:r>
            <a:r>
              <a:rPr lang="uk-UA" sz="2000" i="1" u="sng" smtClean="0">
                <a:effectLst/>
                <a:latin typeface="Times New Roman" pitchFamily="18" charset="0"/>
                <a:hlinkClick r:id="rId2" tooltip="Інтелект"/>
              </a:rPr>
              <a:t>інтелект</a:t>
            </a:r>
            <a:r>
              <a:rPr lang="uk-UA" sz="2000" i="1" u="sng" smtClean="0">
                <a:effectLst/>
                <a:latin typeface="Times New Roman" pitchFamily="18" charset="0"/>
              </a:rPr>
              <a:t> вона віддавала державній, політичній діяльності. Вона </a:t>
            </a:r>
            <a:r>
              <a:rPr lang="uk-UA" sz="2000" i="1" u="sng" smtClean="0">
                <a:effectLst/>
                <a:latin typeface="Times New Roman" pitchFamily="18" charset="0"/>
                <a:hlinkClick r:id="rId3" tooltip="Майстер"/>
              </a:rPr>
              <a:t>майстерно</a:t>
            </a:r>
            <a:r>
              <a:rPr lang="uk-UA" sz="2000" i="1" u="sng" smtClean="0">
                <a:effectLst/>
                <a:latin typeface="Times New Roman" pitchFamily="18" charset="0"/>
              </a:rPr>
              <a:t> вела діалоги з сильними натурами на політичній сцені, навіть якщо це </a:t>
            </a:r>
            <a:r>
              <a:rPr lang="uk-UA" sz="2000" i="1" u="sng" smtClean="0">
                <a:effectLst/>
                <a:latin typeface="Times New Roman" pitchFamily="18" charset="0"/>
                <a:hlinkClick r:id="rId4" tooltip="Спілкування"/>
              </a:rPr>
              <a:t>спілкування</a:t>
            </a:r>
            <a:r>
              <a:rPr lang="uk-UA" sz="2000" i="1" u="sng" smtClean="0">
                <a:effectLst/>
                <a:latin typeface="Times New Roman" pitchFamily="18" charset="0"/>
              </a:rPr>
              <a:t> виливається в гострий діалог, </a:t>
            </a:r>
            <a:r>
              <a:rPr lang="uk-UA" sz="2000" i="1" u="sng" smtClean="0">
                <a:effectLst/>
                <a:latin typeface="Times New Roman" pitchFamily="18" charset="0"/>
                <a:hlinkClick r:id="rId5" tooltip="Принципат"/>
              </a:rPr>
              <a:t>принципова</a:t>
            </a:r>
            <a:r>
              <a:rPr lang="uk-UA" sz="2000" i="1" u="sng" smtClean="0">
                <a:effectLst/>
                <a:latin typeface="Times New Roman" pitchFamily="18" charset="0"/>
              </a:rPr>
              <a:t> суперечка. Після третьої перемоги на виборах вона прагнула до того, щоб застосувати свої сили та досвід у міжнародних відносинах. Вона мала величезний досвід спілкування з державними діячами, відомими </a:t>
            </a:r>
            <a:r>
              <a:rPr lang="uk-UA" sz="2000" i="1" u="sng" smtClean="0">
                <a:effectLst/>
                <a:latin typeface="Times New Roman" pitchFamily="18" charset="0"/>
                <a:hlinkClick r:id="rId6" tooltip="Політика"/>
              </a:rPr>
              <a:t>політиками</a:t>
            </a:r>
            <a:r>
              <a:rPr lang="uk-UA" sz="2000" i="1" u="sng" smtClean="0">
                <a:effectLst/>
                <a:latin typeface="Times New Roman" pitchFamily="18" charset="0"/>
              </a:rPr>
              <a:t>, вважала особливо важливими зміцнення контактів з радянським лідером.</a:t>
            </a:r>
          </a:p>
          <a:p>
            <a:pPr>
              <a:lnSpc>
                <a:spcPct val="80000"/>
              </a:lnSpc>
              <a:buFont typeface="Wingdings" pitchFamily="2" charset="2"/>
              <a:buNone/>
            </a:pPr>
            <a:r>
              <a:rPr lang="uk-UA" sz="2000" i="1" u="sng" smtClean="0">
                <a:effectLst/>
                <a:latin typeface="Times New Roman" pitchFamily="18" charset="0"/>
              </a:rPr>
              <a:t>     Безумовно, вона зіграла не маловажливу роль у розвитку своєї країни, а також залишила слід у світовій історії.</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ctrTitle"/>
          </p:nvPr>
        </p:nvSpPr>
        <p:spPr>
          <a:xfrm>
            <a:off x="468313" y="981075"/>
            <a:ext cx="7989887" cy="2376488"/>
          </a:xfrm>
        </p:spPr>
        <p:txBody>
          <a:bodyPr/>
          <a:lstStyle/>
          <a:p>
            <a:pPr algn="l"/>
            <a:r>
              <a:rPr lang="uk-UA" sz="2000" b="1" smtClean="0">
                <a:effectLst/>
              </a:rPr>
              <a:t>Політичний лідер </a:t>
            </a:r>
            <a:r>
              <a:rPr lang="uk-UA" sz="2000" smtClean="0">
                <a:effectLst/>
              </a:rPr>
              <a:t>— авторитетний член організації, групи, суспільства загалом, особистий вплив якого дає йому змогу відігравати провідну чи суттєву роль у політичних процесах та ситуаціях, це володар, який використовує будь-які засоби для наведення громадського порядку й збереження свого панування.</a:t>
            </a:r>
            <a:endParaRPr lang="uk-UA" sz="4000" smtClean="0">
              <a:effectLst/>
            </a:endParaRPr>
          </a:p>
        </p:txBody>
      </p:sp>
      <p:sp>
        <p:nvSpPr>
          <p:cNvPr id="18434" name="Rectangle 5"/>
          <p:cNvSpPr>
            <a:spLocks noGrp="1" noChangeArrowheads="1"/>
          </p:cNvSpPr>
          <p:nvPr>
            <p:ph type="subTitle" idx="1"/>
          </p:nvPr>
        </p:nvSpPr>
        <p:spPr>
          <a:xfrm flipV="1">
            <a:off x="1371600" y="5638800"/>
            <a:ext cx="6400800" cy="598488"/>
          </a:xfrm>
        </p:spPr>
        <p:txBody>
          <a:bodyPr/>
          <a:lstStyle/>
          <a:p>
            <a:endParaRPr lang="uk-UA" smtClean="0">
              <a:effectLst/>
            </a:endParaRPr>
          </a:p>
        </p:txBody>
      </p:sp>
      <p:pic>
        <p:nvPicPr>
          <p:cNvPr id="4" name="Рисунок 3" descr="iStock_000005993008Small_2.jpg"/>
          <p:cNvPicPr>
            <a:picLocks noChangeAspect="1"/>
          </p:cNvPicPr>
          <p:nvPr/>
        </p:nvPicPr>
        <p:blipFill>
          <a:blip r:embed="rId2" cstate="email"/>
          <a:stretch>
            <a:fillRect/>
          </a:stretch>
        </p:blipFill>
        <p:spPr>
          <a:xfrm>
            <a:off x="4963220" y="3774753"/>
            <a:ext cx="3707903" cy="2780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leadership.jpg"/>
          <p:cNvPicPr>
            <a:picLocks noChangeAspect="1"/>
          </p:cNvPicPr>
          <p:nvPr/>
        </p:nvPicPr>
        <p:blipFill>
          <a:blip r:embed="rId3" cstate="email"/>
          <a:stretch>
            <a:fillRect/>
          </a:stretch>
        </p:blipFill>
        <p:spPr>
          <a:xfrm>
            <a:off x="542727" y="4081834"/>
            <a:ext cx="3194877" cy="252395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flipV="1">
            <a:off x="611188" y="2276475"/>
            <a:ext cx="1008062" cy="1944688"/>
          </a:xfrm>
          <a:ln>
            <a:solidFill>
              <a:schemeClr val="tx1"/>
            </a:solidFill>
          </a:ln>
        </p:spPr>
        <p:txBody>
          <a:bodyPr/>
          <a:lstStyle/>
          <a:p>
            <a:pPr eaLnBrk="1" hangingPunct="1">
              <a:buFont typeface="Wingdings" pitchFamily="2" charset="2"/>
              <a:buNone/>
              <a:defRPr/>
            </a:pPr>
            <a:r>
              <a:rPr lang="ru-RU" sz="2000" dirty="0" smtClean="0"/>
              <a:t>     </a:t>
            </a:r>
            <a:endParaRPr lang="ru-RU" sz="2000" b="1" dirty="0">
              <a:effectLst/>
              <a:latin typeface="Segoe Print" pitchFamily="2" charset="0"/>
            </a:endParaRPr>
          </a:p>
        </p:txBody>
      </p:sp>
      <p:pic>
        <p:nvPicPr>
          <p:cNvPr id="44037" name="Picture 5" descr="Margaret_Thatcher"/>
          <p:cNvPicPr>
            <a:picLocks noChangeAspect="1" noChangeArrowheads="1"/>
          </p:cNvPicPr>
          <p:nvPr/>
        </p:nvPicPr>
        <p:blipFill>
          <a:blip r:embed="rId2"/>
          <a:srcRect/>
          <a:stretch>
            <a:fillRect/>
          </a:stretch>
        </p:blipFill>
        <p:spPr bwMode="auto">
          <a:xfrm>
            <a:off x="468313" y="404813"/>
            <a:ext cx="4249737" cy="5940425"/>
          </a:xfrm>
          <a:prstGeom prst="rect">
            <a:avLst/>
          </a:prstGeom>
          <a:noFill/>
          <a:ln w="9525">
            <a:noFill/>
            <a:miter lim="800000"/>
            <a:headEnd/>
            <a:tailEnd/>
          </a:ln>
        </p:spPr>
      </p:pic>
      <p:pic>
        <p:nvPicPr>
          <p:cNvPr id="44045" name="Picture 13" descr="ukflagb"/>
          <p:cNvPicPr>
            <a:picLocks noChangeAspect="1" noChangeArrowheads="1"/>
          </p:cNvPicPr>
          <p:nvPr/>
        </p:nvPicPr>
        <p:blipFill>
          <a:blip r:embed="rId3" cstate="print"/>
          <a:srcRect/>
          <a:stretch>
            <a:fillRect/>
          </a:stretch>
        </p:blipFill>
        <p:spPr bwMode="auto">
          <a:xfrm>
            <a:off x="5718121" y="0"/>
            <a:ext cx="3425879" cy="11967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19460" name="Text Box 7"/>
          <p:cNvSpPr txBox="1">
            <a:spLocks noChangeArrowheads="1"/>
          </p:cNvSpPr>
          <p:nvPr/>
        </p:nvSpPr>
        <p:spPr bwMode="auto">
          <a:xfrm>
            <a:off x="4932363" y="1341438"/>
            <a:ext cx="3887787" cy="3662362"/>
          </a:xfrm>
          <a:prstGeom prst="rect">
            <a:avLst/>
          </a:prstGeom>
          <a:noFill/>
          <a:ln w="9525">
            <a:noFill/>
            <a:miter lim="800000"/>
            <a:headEnd/>
            <a:tailEnd/>
          </a:ln>
        </p:spPr>
        <p:txBody>
          <a:bodyPr>
            <a:spAutoFit/>
          </a:bodyPr>
          <a:lstStyle/>
          <a:p>
            <a:pPr>
              <a:spcBef>
                <a:spcPct val="50000"/>
              </a:spcBef>
            </a:pPr>
            <a:r>
              <a:rPr lang="uk-UA">
                <a:latin typeface="Monotype Corsiva" pitchFamily="66" charset="0"/>
              </a:rPr>
              <a:t>Маргарет Тетчер, мабуть, найвідоміша жінка-політик у світі. Вона народилася в Англії 13 жовтня 1925 року в набожній родині. Походження Маргарет не було характерним для людей, котрі займали пости в партії торі.  Батько був дрібним підприємцем. Він намагався дати своїй дочці все, чого не було в нього самого, тому він завжди вчив її бути зразковою особистістю і порядною людиною.</a:t>
            </a:r>
            <a:r>
              <a:rPr lang="uk-UA" i="1">
                <a:latin typeface="MV Boli" pitchFamily="2" charset="0"/>
              </a:rPr>
              <a:t> </a:t>
            </a:r>
          </a:p>
        </p:txBody>
      </p:sp>
      <p:sp>
        <p:nvSpPr>
          <p:cNvPr id="19461" name="Text Box 8"/>
          <p:cNvSpPr txBox="1">
            <a:spLocks noChangeArrowheads="1"/>
          </p:cNvSpPr>
          <p:nvPr/>
        </p:nvSpPr>
        <p:spPr bwMode="auto">
          <a:xfrm>
            <a:off x="1476375" y="0"/>
            <a:ext cx="5256213" cy="762000"/>
          </a:xfrm>
          <a:prstGeom prst="rect">
            <a:avLst/>
          </a:prstGeom>
          <a:noFill/>
          <a:ln w="9525">
            <a:noFill/>
            <a:miter lim="800000"/>
            <a:headEnd/>
            <a:tailEnd/>
          </a:ln>
        </p:spPr>
        <p:txBody>
          <a:bodyPr>
            <a:spAutoFit/>
          </a:bodyPr>
          <a:lstStyle/>
          <a:p>
            <a:pPr algn="ctr">
              <a:spcBef>
                <a:spcPct val="50000"/>
              </a:spcBef>
            </a:pPr>
            <a:r>
              <a:rPr lang="uk-UA" sz="4400" i="1">
                <a:latin typeface="Monotype Corsiva" pitchFamily="66" charset="0"/>
              </a:rPr>
              <a:t>Біографія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403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44037"/>
                                        </p:tgtEl>
                                        <p:attrNameLst>
                                          <p:attrName>style.visibility</p:attrName>
                                        </p:attrNameLst>
                                      </p:cBhvr>
                                      <p:to>
                                        <p:strVal val="visible"/>
                                      </p:to>
                                    </p:set>
                                    <p:anim to="" calcmode="lin" valueType="num">
                                      <p:cBhvr>
                                        <p:cTn id="11" dur="1" fill="hold"/>
                                        <p:tgtEl>
                                          <p:spTgt spid="440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ANd9GcTCVzqEYjvKZ8oc6PMhtqyQf4LvGhApjIfc-5OYdeOU25QAcQAh"/>
          <p:cNvPicPr>
            <a:picLocks noChangeAspect="1" noChangeArrowheads="1"/>
          </p:cNvPicPr>
          <p:nvPr/>
        </p:nvPicPr>
        <p:blipFill>
          <a:blip r:embed="rId2"/>
          <a:srcRect/>
          <a:stretch>
            <a:fillRect/>
          </a:stretch>
        </p:blipFill>
        <p:spPr bwMode="auto">
          <a:xfrm rot="853889">
            <a:off x="5867400" y="3644900"/>
            <a:ext cx="3078163" cy="2741613"/>
          </a:xfrm>
          <a:prstGeom prst="rect">
            <a:avLst/>
          </a:prstGeom>
          <a:noFill/>
          <a:ln w="9525">
            <a:noFill/>
            <a:miter lim="800000"/>
            <a:headEnd/>
            <a:tailEnd/>
          </a:ln>
        </p:spPr>
      </p:pic>
      <p:sp>
        <p:nvSpPr>
          <p:cNvPr id="20482" name="Text Box 6"/>
          <p:cNvSpPr txBox="1">
            <a:spLocks noChangeArrowheads="1"/>
          </p:cNvSpPr>
          <p:nvPr/>
        </p:nvSpPr>
        <p:spPr bwMode="auto">
          <a:xfrm>
            <a:off x="468313" y="1125538"/>
            <a:ext cx="4824412" cy="366712"/>
          </a:xfrm>
          <a:prstGeom prst="rect">
            <a:avLst/>
          </a:prstGeom>
          <a:noFill/>
          <a:ln w="9525">
            <a:noFill/>
            <a:miter lim="800000"/>
            <a:headEnd/>
            <a:tailEnd/>
          </a:ln>
        </p:spPr>
        <p:txBody>
          <a:bodyPr>
            <a:spAutoFit/>
          </a:bodyPr>
          <a:lstStyle/>
          <a:p>
            <a:pPr>
              <a:spcBef>
                <a:spcPct val="50000"/>
              </a:spcBef>
            </a:pPr>
            <a:endParaRPr lang="uk-UA"/>
          </a:p>
        </p:txBody>
      </p:sp>
      <p:sp>
        <p:nvSpPr>
          <p:cNvPr id="20483" name="Text Box 9"/>
          <p:cNvSpPr txBox="1">
            <a:spLocks noChangeArrowheads="1"/>
          </p:cNvSpPr>
          <p:nvPr/>
        </p:nvSpPr>
        <p:spPr bwMode="auto">
          <a:xfrm>
            <a:off x="539750" y="1125538"/>
            <a:ext cx="5761038" cy="2701925"/>
          </a:xfrm>
          <a:prstGeom prst="rect">
            <a:avLst/>
          </a:prstGeom>
          <a:noFill/>
          <a:ln w="9525">
            <a:noFill/>
            <a:miter lim="800000"/>
            <a:headEnd/>
            <a:tailEnd/>
          </a:ln>
        </p:spPr>
        <p:txBody>
          <a:bodyPr>
            <a:spAutoFit/>
          </a:bodyPr>
          <a:lstStyle/>
          <a:p>
            <a:pPr>
              <a:spcBef>
                <a:spcPct val="50000"/>
              </a:spcBef>
            </a:pPr>
            <a:r>
              <a:rPr lang="uk-UA" i="1">
                <a:latin typeface="Monotype Corsiva" pitchFamily="66" charset="0"/>
              </a:rPr>
              <a:t>У п'ятирічному віці Маргарет Тетчер вже вміла грати на фортепіано, в дев'ятирічному вона перемогла на літературному конкурсі. </a:t>
            </a:r>
            <a:r>
              <a:rPr lang="uk-UA">
                <a:latin typeface="Monotype Corsiva" pitchFamily="66" charset="0"/>
              </a:rPr>
              <a:t>Коли вчителька поздоровила її, сказавши: «Тобі пощастило, Маргарет», - та заперечила: «Чому пощастило? Я перемогла заслужено!» </a:t>
            </a:r>
            <a:r>
              <a:rPr lang="uk-UA" i="1">
                <a:latin typeface="Monotype Corsiva" pitchFamily="66" charset="0"/>
              </a:rPr>
              <a:t> </a:t>
            </a:r>
          </a:p>
          <a:p>
            <a:pPr>
              <a:spcBef>
                <a:spcPct val="50000"/>
              </a:spcBef>
            </a:pPr>
            <a:r>
              <a:rPr lang="uk-UA" i="1">
                <a:latin typeface="Monotype Corsiva" pitchFamily="66" charset="0"/>
              </a:rPr>
              <a:t>Крім того, вона допомагала батькові по роботі в магазині і таким чином освоїла ази підприємницької діяльності.</a:t>
            </a:r>
            <a:r>
              <a:rPr lang="uk-UA">
                <a:latin typeface="Monotype Corsiva" pitchFamily="66" charset="0"/>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612731_79451nothumb500.jpg"/>
          <p:cNvPicPr>
            <a:picLocks noChangeAspect="1"/>
          </p:cNvPicPr>
          <p:nvPr/>
        </p:nvPicPr>
        <p:blipFill>
          <a:blip r:embed="rId2" cstate="print"/>
          <a:stretch>
            <a:fillRect/>
          </a:stretch>
        </p:blipFill>
        <p:spPr>
          <a:xfrm>
            <a:off x="4340189" y="1055911"/>
            <a:ext cx="4789524" cy="417646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1506" name="Text Box 4"/>
          <p:cNvSpPr txBox="1">
            <a:spLocks noChangeArrowheads="1"/>
          </p:cNvSpPr>
          <p:nvPr/>
        </p:nvSpPr>
        <p:spPr bwMode="auto">
          <a:xfrm>
            <a:off x="250825" y="549275"/>
            <a:ext cx="4968875" cy="5311775"/>
          </a:xfrm>
          <a:prstGeom prst="rect">
            <a:avLst/>
          </a:prstGeom>
          <a:noFill/>
          <a:ln w="9525">
            <a:noFill/>
            <a:miter lim="800000"/>
            <a:headEnd/>
            <a:tailEnd/>
          </a:ln>
        </p:spPr>
        <p:txBody>
          <a:bodyPr>
            <a:spAutoFit/>
          </a:bodyPr>
          <a:lstStyle/>
          <a:p>
            <a:pPr>
              <a:spcBef>
                <a:spcPct val="50000"/>
              </a:spcBef>
            </a:pPr>
            <a:r>
              <a:rPr lang="uk-UA">
                <a:latin typeface="Arial" charset="0"/>
              </a:rPr>
              <a:t>Б</a:t>
            </a:r>
            <a:r>
              <a:rPr lang="uk-UA"/>
              <a:t>атько віддав Маргарет у найкращу школу міста. У 1930 році вона вступила до загальноосвітньої школи графства в передмісті Хантінг- Тауер. </a:t>
            </a:r>
          </a:p>
          <a:p>
            <a:pPr>
              <a:spcBef>
                <a:spcPct val="50000"/>
              </a:spcBef>
            </a:pPr>
            <a:r>
              <a:rPr lang="uk-UA"/>
              <a:t>З раннього віку – вже в 10 років – Маргарет приймала участь у виборчій кампанії Робертси активно підтримували кандидата від партії консерваторів. Маргарет тоді виконувала роль зв’язної , розносила документи консервативної партії. Тим самим вона займалась й на місцевих виборах. </a:t>
            </a:r>
          </a:p>
          <a:p>
            <a:pPr>
              <a:spcBef>
                <a:spcPct val="50000"/>
              </a:spcBef>
            </a:pPr>
            <a:r>
              <a:rPr lang="uk-UA"/>
              <a:t>Вона любила зустрічі із знаменитостями, що заїжджали до школи, перш за все політиками, охоче вступала з ними в розмову, задавала питання. Вона рано почала брати участь у шкільному дискусійному клубі </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noFill/>
        </p:spPr>
        <p:txBody>
          <a:bodyPr/>
          <a:lstStyle/>
          <a:p>
            <a:endParaRPr lang="uk-UA" smtClean="0">
              <a:effectLst/>
            </a:endParaRPr>
          </a:p>
        </p:txBody>
      </p:sp>
      <p:sp>
        <p:nvSpPr>
          <p:cNvPr id="34819" name="Rectangle 3"/>
          <p:cNvSpPr>
            <a:spLocks noGrp="1" noChangeArrowheads="1"/>
          </p:cNvSpPr>
          <p:nvPr>
            <p:ph type="body" idx="4294967295"/>
          </p:nvPr>
        </p:nvSpPr>
        <p:spPr>
          <a:xfrm>
            <a:off x="468313" y="549275"/>
            <a:ext cx="8229600" cy="5554663"/>
          </a:xfrm>
          <a:noFill/>
        </p:spPr>
        <p:txBody>
          <a:bodyPr/>
          <a:lstStyle/>
          <a:p>
            <a:pPr>
              <a:lnSpc>
                <a:spcPct val="90000"/>
              </a:lnSpc>
              <a:buFont typeface="Wingdings" pitchFamily="2" charset="2"/>
              <a:buNone/>
            </a:pPr>
            <a:r>
              <a:rPr lang="uk-UA" sz="2800" smtClean="0">
                <a:effectLst/>
                <a:latin typeface="Arial" charset="0"/>
              </a:rPr>
              <a:t>    </a:t>
            </a:r>
            <a:r>
              <a:rPr lang="uk-UA" sz="2800" smtClean="0">
                <a:effectLst/>
              </a:rPr>
              <a:t>Коли у вересні 1939 року почалась друга світова війна, Маргарет було 13 років. Війна подіяла на неї дуже сильно. Не дивлячись на те, що Грентем був дуже маленьким містечком, він значно постраждав від бомбардувань. В ці роки Маргарет дуже перейнялася духом патріотизму. Тоді вона усвідомила всю важливість захисту Вітчизни від ворога. Як відмічають біографи, війна зміцніла її політичні погляди як консерватора.</a:t>
            </a:r>
            <a:endParaRPr lang="uk-UA" sz="2800" smtClean="0">
              <a:effectLst/>
              <a:latin typeface="Arial" charset="0"/>
            </a:endParaRPr>
          </a:p>
          <a:p>
            <a:pPr>
              <a:lnSpc>
                <a:spcPct val="90000"/>
              </a:lnSpc>
              <a:buFont typeface="Wingdings" pitchFamily="2" charset="2"/>
              <a:buNone/>
            </a:pPr>
            <a:r>
              <a:rPr lang="uk-UA" sz="2800" smtClean="0">
                <a:effectLst/>
                <a:latin typeface="Arial" charset="0"/>
              </a:rPr>
              <a:t>    </a:t>
            </a:r>
            <a:r>
              <a:rPr lang="uk-UA" sz="2800" smtClean="0">
                <a:effectLst/>
              </a:rPr>
              <a:t>Коли закінчилась війна , Маргарет було неповних двадцять років і до цього часу вона сформувалась як впевнений консерватор.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idx="4294967295"/>
          </p:nvPr>
        </p:nvSpPr>
        <p:spPr>
          <a:xfrm>
            <a:off x="457200" y="381000"/>
            <a:ext cx="4186238" cy="4776788"/>
          </a:xfrm>
          <a:noFill/>
        </p:spPr>
        <p:txBody>
          <a:bodyPr/>
          <a:lstStyle/>
          <a:p>
            <a:pPr algn="l"/>
            <a:r>
              <a:rPr lang="uk-UA" sz="2000" smtClean="0">
                <a:effectLst/>
                <a:latin typeface="Times New Roman" pitchFamily="18" charset="0"/>
              </a:rPr>
              <a:t>Після вступу в університет Маргарет відразу активно включається в університетську асоціацію консерваторів. Тетчер отримала вищу освіту з науковою ступінню бакалавра з хімії у 1947 році і поступила на роботу в якості наукового робітника, що проводив хімічні дослідження.</a:t>
            </a:r>
            <a:br>
              <a:rPr lang="uk-UA" sz="2000" smtClean="0">
                <a:effectLst/>
                <a:latin typeface="Times New Roman" pitchFamily="18" charset="0"/>
              </a:rPr>
            </a:br>
            <a:r>
              <a:rPr lang="uk-UA" sz="1800" smtClean="0">
                <a:effectLst/>
                <a:latin typeface="Times New Roman" pitchFamily="18" charset="0"/>
              </a:rPr>
              <a:t>Вона – єдиний прем’єр-міністр в Британській історії, яка мала вищу освіту по природничим наукам. Її кар’єра хіміка була короткою, оскільки сердце належало політиці і закону.</a:t>
            </a:r>
            <a:endParaRPr lang="uk-UA" smtClean="0">
              <a:effectLst/>
            </a:endParaRPr>
          </a:p>
        </p:txBody>
      </p:sp>
      <p:pic>
        <p:nvPicPr>
          <p:cNvPr id="23554" name="Picture 3" descr="ANd9GcRMcSIkXN8oSZ7t7oCYxIKEOjna2JFAjhwV8v5fsN4Qe1kGfI0pNQ"/>
          <p:cNvPicPr>
            <a:picLocks noChangeAspect="1" noChangeArrowheads="1"/>
          </p:cNvPicPr>
          <p:nvPr/>
        </p:nvPicPr>
        <p:blipFill>
          <a:blip r:embed="rId2"/>
          <a:srcRect/>
          <a:stretch>
            <a:fillRect/>
          </a:stretch>
        </p:blipFill>
        <p:spPr bwMode="auto">
          <a:xfrm>
            <a:off x="4643438" y="584200"/>
            <a:ext cx="3673475" cy="471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 </a:t>
            </a:r>
            <a:endParaRPr lang="ru-RU" dirty="0"/>
          </a:p>
        </p:txBody>
      </p:sp>
      <p:sp>
        <p:nvSpPr>
          <p:cNvPr id="7" name="Содержимое 6"/>
          <p:cNvSpPr>
            <a:spLocks noGrp="1"/>
          </p:cNvSpPr>
          <p:nvPr>
            <p:ph idx="1"/>
          </p:nvPr>
        </p:nvSpPr>
        <p:spPr>
          <a:xfrm>
            <a:off x="900113" y="1268413"/>
            <a:ext cx="6610350" cy="4906962"/>
          </a:xfrm>
        </p:spPr>
        <p:txBody>
          <a:bodyPr/>
          <a:lstStyle/>
          <a:p>
            <a:pPr eaLnBrk="1" hangingPunct="1">
              <a:buFont typeface="Wingdings" pitchFamily="2" charset="2"/>
              <a:buNone/>
              <a:defRPr/>
            </a:pPr>
            <a:r>
              <a:rPr lang="uk-UA" sz="2400" i="1" smtClean="0">
                <a:effectLst>
                  <a:outerShdw blurRad="38100" dist="38100" dir="2700000" algn="tl">
                    <a:srgbClr val="FFFFFF"/>
                  </a:outerShdw>
                </a:effectLst>
              </a:rPr>
              <a:t>   В Оксфорді Тетчер сформувалась як політичний діяч-консерватор. Вона дуже активно брала участь в роботі консервативної асоціації, віддаючи їй весь вільний час і вже у 1946 році її обрали президентом асоціації. Це був старт її активної політичної кар’єри і перший успіх на цій ниві.</a:t>
            </a:r>
            <a:r>
              <a:rPr lang="uk-UA" sz="2400" smtClean="0">
                <a:effectLst>
                  <a:outerShdw blurRad="38100" dist="38100" dir="2700000" algn="tl">
                    <a:srgbClr val="FFFFFF"/>
                  </a:outerShdw>
                </a:effectLst>
              </a:rPr>
              <a:t> </a:t>
            </a:r>
            <a:r>
              <a:rPr lang="uk-UA" smtClean="0">
                <a:effectLst/>
              </a:rPr>
              <a:t> </a:t>
            </a:r>
            <a:endParaRPr lang="ru-RU" smtClean="0">
              <a:effectLst/>
            </a:endParaRPr>
          </a:p>
        </p:txBody>
      </p:sp>
      <p:sp>
        <p:nvSpPr>
          <p:cNvPr id="24579" name="Text Box 6"/>
          <p:cNvSpPr txBox="1">
            <a:spLocks noChangeArrowheads="1"/>
          </p:cNvSpPr>
          <p:nvPr/>
        </p:nvSpPr>
        <p:spPr bwMode="auto">
          <a:xfrm>
            <a:off x="468313" y="333375"/>
            <a:ext cx="8207375" cy="641350"/>
          </a:xfrm>
          <a:prstGeom prst="rect">
            <a:avLst/>
          </a:prstGeom>
          <a:noFill/>
          <a:ln w="9525">
            <a:noFill/>
            <a:miter lim="800000"/>
            <a:headEnd/>
            <a:tailEnd/>
          </a:ln>
        </p:spPr>
        <p:txBody>
          <a:bodyPr>
            <a:spAutoFit/>
          </a:bodyPr>
          <a:lstStyle/>
          <a:p>
            <a:pPr algn="ctr">
              <a:spcBef>
                <a:spcPct val="50000"/>
              </a:spcBef>
            </a:pPr>
            <a:r>
              <a:rPr lang="uk-UA" sz="3600" b="1" i="1">
                <a:latin typeface="Times New Roman" pitchFamily="18" charset="0"/>
              </a:rPr>
              <a:t>Початок політичної кар’єри</a:t>
            </a:r>
            <a:r>
              <a:rPr lang="uk-UA" sz="3600" i="1">
                <a:latin typeface="Times New Roman" pitchFamily="18" charset="0"/>
              </a:rPr>
              <a:t> </a:t>
            </a:r>
          </a:p>
        </p:txBody>
      </p:sp>
      <p:pic>
        <p:nvPicPr>
          <p:cNvPr id="24580" name="Picture 8" descr="ANd9GcSuwx_pz7SO9R40EGf4qJ75B6g2nzuwmMOnPsUnKvBSYR43NpJT"/>
          <p:cNvPicPr>
            <a:picLocks noChangeAspect="1" noChangeArrowheads="1"/>
          </p:cNvPicPr>
          <p:nvPr/>
        </p:nvPicPr>
        <p:blipFill>
          <a:blip r:embed="rId2"/>
          <a:srcRect/>
          <a:stretch>
            <a:fillRect/>
          </a:stretch>
        </p:blipFill>
        <p:spPr bwMode="auto">
          <a:xfrm rot="-896574">
            <a:off x="539750" y="4581525"/>
            <a:ext cx="2952750" cy="2012950"/>
          </a:xfrm>
          <a:prstGeom prst="rect">
            <a:avLst/>
          </a:prstGeom>
          <a:noFill/>
          <a:ln w="9525">
            <a:noFill/>
            <a:miter lim="800000"/>
            <a:headEnd/>
            <a:tailEnd/>
          </a:ln>
        </p:spPr>
      </p:pic>
      <p:pic>
        <p:nvPicPr>
          <p:cNvPr id="24581" name="Picture 10" descr="ANd9GcQ0DSkgi74eoEMyxe92vV0RgpIOPtlBAfYKyg_FzFoeJhwLGVzAdw"/>
          <p:cNvPicPr>
            <a:picLocks noChangeAspect="1" noChangeArrowheads="1"/>
          </p:cNvPicPr>
          <p:nvPr/>
        </p:nvPicPr>
        <p:blipFill>
          <a:blip r:embed="rId3"/>
          <a:srcRect/>
          <a:stretch>
            <a:fillRect/>
          </a:stretch>
        </p:blipFill>
        <p:spPr bwMode="auto">
          <a:xfrm>
            <a:off x="7477125" y="981075"/>
            <a:ext cx="1666875"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2378</TotalTime>
  <Words>1221</Words>
  <Application>Microsoft Office PowerPoint</Application>
  <PresentationFormat>Экран (4:3)</PresentationFormat>
  <Paragraphs>64</Paragraphs>
  <Slides>21</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21</vt:i4>
      </vt:variant>
    </vt:vector>
  </HeadingPairs>
  <TitlesOfParts>
    <vt:vector size="31" baseType="lpstr">
      <vt:lpstr>Tahoma</vt:lpstr>
      <vt:lpstr>Arial</vt:lpstr>
      <vt:lpstr>Wingdings</vt:lpstr>
      <vt:lpstr>Monotype Corsiva</vt:lpstr>
      <vt:lpstr>MV Boli</vt:lpstr>
      <vt:lpstr>Segoe Print</vt:lpstr>
      <vt:lpstr>Times New Roman</vt:lpstr>
      <vt:lpstr>Garamond</vt:lpstr>
      <vt:lpstr>Текстура</vt:lpstr>
      <vt:lpstr>Текстура</vt:lpstr>
      <vt:lpstr>Слайд 1</vt:lpstr>
      <vt:lpstr>Слайд 2</vt:lpstr>
      <vt:lpstr>Політичний лідер — авторитетний член організації, групи, суспільства загалом, особистий вплив якого дає йому змогу відігравати провідну чи суттєву роль у політичних процесах та ситуаціях, це володар, який використовує будь-які засоби для наведення громадського порядку й збереження свого панування.</vt:lpstr>
      <vt:lpstr>Слайд 4</vt:lpstr>
      <vt:lpstr>Слайд 5</vt:lpstr>
      <vt:lpstr>Слайд 6</vt:lpstr>
      <vt:lpstr>Слайд 7</vt:lpstr>
      <vt:lpstr>Після вступу в університет Маргарет відразу активно включається в університетську асоціацію консерваторів. Тетчер отримала вищу освіту з науковою ступінню бакалавра з хімії у 1947 році і поступила на роботу в якості наукового робітника, що проводив хімічні дослідження. Вона – єдиний прем’єр-міністр в Британській історії, яка мала вищу освіту по природничим наукам. Її кар’єра хіміка була короткою, оскільки сердце належало політиці і закону.</vt:lpstr>
      <vt:lpstr> </vt:lpstr>
      <vt:lpstr>Слайд 10</vt:lpstr>
      <vt:lpstr>  </vt:lpstr>
      <vt:lpstr>  </vt:lpstr>
      <vt:lpstr>Обрання до парламенту  У 1959 році Маргарет Тетчер ще раз почала передвиборчу гонку за місце в парламенті в багатому передмісті Лондона, відомому як Фінглі. Тетчер виграла це місце в тридцяти трьохлітньому віці, завоювавши собі шлях до кар’єри завдяки своєму ораторському дару, який зачарував виборців.</vt:lpstr>
      <vt:lpstr>Слайд 14</vt:lpstr>
      <vt:lpstr>Слайд 15</vt:lpstr>
      <vt:lpstr>Слайд 16</vt:lpstr>
      <vt:lpstr>  </vt:lpstr>
      <vt:lpstr>  </vt:lpstr>
      <vt:lpstr> </vt:lpstr>
      <vt:lpstr>Слайд 20</vt:lpstr>
      <vt:lpstr>Висновок:</vt:lpstr>
    </vt:vector>
  </TitlesOfParts>
  <Company>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Kuba</cp:lastModifiedBy>
  <cp:revision>87</cp:revision>
  <dcterms:created xsi:type="dcterms:W3CDTF">2009-10-12T14:32:34Z</dcterms:created>
  <dcterms:modified xsi:type="dcterms:W3CDTF">2014-11-12T18:43:13Z</dcterms:modified>
</cp:coreProperties>
</file>