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66" r:id="rId2"/>
    <p:sldId id="263" r:id="rId3"/>
    <p:sldId id="267" r:id="rId4"/>
    <p:sldId id="270" r:id="rId5"/>
    <p:sldId id="271" r:id="rId6"/>
    <p:sldId id="272" r:id="rId7"/>
    <p:sldId id="273" r:id="rId8"/>
    <p:sldId id="280" r:id="rId9"/>
    <p:sldId id="281" r:id="rId10"/>
    <p:sldId id="282" r:id="rId11"/>
    <p:sldId id="283" r:id="rId12"/>
    <p:sldId id="284" r:id="rId13"/>
    <p:sldId id="276" r:id="rId14"/>
    <p:sldId id="277" r:id="rId15"/>
  </p:sldIdLst>
  <p:sldSz cx="9144000" cy="6858000" type="screen4x3"/>
  <p:notesSz cx="6858000" cy="9144000"/>
  <p:defaultTextStyle>
    <a:defPPr>
      <a:defRPr lang="uk-UA"/>
    </a:defPPr>
    <a:lvl1pPr algn="l" rtl="0" fontAlgn="base">
      <a:spcBef>
        <a:spcPct val="0"/>
      </a:spcBef>
      <a:spcAft>
        <a:spcPct val="0"/>
      </a:spcAft>
      <a:defRPr sz="1700" kern="1200">
        <a:solidFill>
          <a:schemeClr val="tx1"/>
        </a:solidFill>
        <a:latin typeface="Arial" charset="0"/>
        <a:ea typeface="+mn-ea"/>
        <a:cs typeface="+mn-cs"/>
      </a:defRPr>
    </a:lvl1pPr>
    <a:lvl2pPr marL="457200" algn="l" rtl="0" fontAlgn="base">
      <a:spcBef>
        <a:spcPct val="0"/>
      </a:spcBef>
      <a:spcAft>
        <a:spcPct val="0"/>
      </a:spcAft>
      <a:defRPr sz="1700" kern="1200">
        <a:solidFill>
          <a:schemeClr val="tx1"/>
        </a:solidFill>
        <a:latin typeface="Arial" charset="0"/>
        <a:ea typeface="+mn-ea"/>
        <a:cs typeface="+mn-cs"/>
      </a:defRPr>
    </a:lvl2pPr>
    <a:lvl3pPr marL="914400" algn="l" rtl="0" fontAlgn="base">
      <a:spcBef>
        <a:spcPct val="0"/>
      </a:spcBef>
      <a:spcAft>
        <a:spcPct val="0"/>
      </a:spcAft>
      <a:defRPr sz="1700" kern="1200">
        <a:solidFill>
          <a:schemeClr val="tx1"/>
        </a:solidFill>
        <a:latin typeface="Arial" charset="0"/>
        <a:ea typeface="+mn-ea"/>
        <a:cs typeface="+mn-cs"/>
      </a:defRPr>
    </a:lvl3pPr>
    <a:lvl4pPr marL="1371600" algn="l" rtl="0" fontAlgn="base">
      <a:spcBef>
        <a:spcPct val="0"/>
      </a:spcBef>
      <a:spcAft>
        <a:spcPct val="0"/>
      </a:spcAft>
      <a:defRPr sz="1700" kern="1200">
        <a:solidFill>
          <a:schemeClr val="tx1"/>
        </a:solidFill>
        <a:latin typeface="Arial" charset="0"/>
        <a:ea typeface="+mn-ea"/>
        <a:cs typeface="+mn-cs"/>
      </a:defRPr>
    </a:lvl4pPr>
    <a:lvl5pPr marL="1828800" algn="l" rtl="0" fontAlgn="base">
      <a:spcBef>
        <a:spcPct val="0"/>
      </a:spcBef>
      <a:spcAft>
        <a:spcPct val="0"/>
      </a:spcAft>
      <a:defRPr sz="1700" kern="1200">
        <a:solidFill>
          <a:schemeClr val="tx1"/>
        </a:solidFill>
        <a:latin typeface="Arial" charset="0"/>
        <a:ea typeface="+mn-ea"/>
        <a:cs typeface="+mn-cs"/>
      </a:defRPr>
    </a:lvl5pPr>
    <a:lvl6pPr marL="2286000" algn="l" defTabSz="914400" rtl="0" eaLnBrk="1" latinLnBrk="0" hangingPunct="1">
      <a:defRPr sz="1700" kern="1200">
        <a:solidFill>
          <a:schemeClr val="tx1"/>
        </a:solidFill>
        <a:latin typeface="Arial" charset="0"/>
        <a:ea typeface="+mn-ea"/>
        <a:cs typeface="+mn-cs"/>
      </a:defRPr>
    </a:lvl6pPr>
    <a:lvl7pPr marL="2743200" algn="l" defTabSz="914400" rtl="0" eaLnBrk="1" latinLnBrk="0" hangingPunct="1">
      <a:defRPr sz="1700" kern="1200">
        <a:solidFill>
          <a:schemeClr val="tx1"/>
        </a:solidFill>
        <a:latin typeface="Arial" charset="0"/>
        <a:ea typeface="+mn-ea"/>
        <a:cs typeface="+mn-cs"/>
      </a:defRPr>
    </a:lvl7pPr>
    <a:lvl8pPr marL="3200400" algn="l" defTabSz="914400" rtl="0" eaLnBrk="1" latinLnBrk="0" hangingPunct="1">
      <a:defRPr sz="1700" kern="1200">
        <a:solidFill>
          <a:schemeClr val="tx1"/>
        </a:solidFill>
        <a:latin typeface="Arial" charset="0"/>
        <a:ea typeface="+mn-ea"/>
        <a:cs typeface="+mn-cs"/>
      </a:defRPr>
    </a:lvl8pPr>
    <a:lvl9pPr marL="3657600" algn="l" defTabSz="914400" rtl="0" eaLnBrk="1" latinLnBrk="0" hangingPunct="1">
      <a:defRPr sz="17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uk-UA"/>
          </a:p>
        </p:txBody>
      </p:sp>
      <p:sp>
        <p:nvSpPr>
          <p:cNvPr id="4" name="Дата 3"/>
          <p:cNvSpPr>
            <a:spLocks noGrp="1"/>
          </p:cNvSpPr>
          <p:nvPr>
            <p:ph type="dt" sz="half" idx="10"/>
          </p:nvPr>
        </p:nvSpPr>
        <p:spPr/>
        <p:txBody>
          <a:bodyPr/>
          <a:lstStyle>
            <a:lvl1pPr>
              <a:defRPr/>
            </a:lvl1pPr>
          </a:lstStyle>
          <a:p>
            <a:pPr>
              <a:defRPr/>
            </a:pPr>
            <a:fld id="{EE5AF7FD-004B-45D1-9330-246D1333EDDB}" type="datetimeFigureOut">
              <a:rPr lang="uk-UA"/>
              <a:pPr>
                <a:defRPr/>
              </a:pPr>
              <a:t>19.05.2017</a:t>
            </a:fld>
            <a:endParaRPr lang="uk-UA"/>
          </a:p>
        </p:txBody>
      </p:sp>
      <p:sp>
        <p:nvSpPr>
          <p:cNvPr id="5" name="Нижний колонтитул 4"/>
          <p:cNvSpPr>
            <a:spLocks noGrp="1"/>
          </p:cNvSpPr>
          <p:nvPr>
            <p:ph type="ftr" sz="quarter" idx="11"/>
          </p:nvPr>
        </p:nvSpPr>
        <p:spPr/>
        <p:txBody>
          <a:bodyPr/>
          <a:lstStyle>
            <a:lvl1pPr>
              <a:defRPr/>
            </a:lvl1pPr>
          </a:lstStyle>
          <a:p>
            <a:pPr>
              <a:defRPr/>
            </a:pPr>
            <a:endParaRPr lang="uk-UA"/>
          </a:p>
        </p:txBody>
      </p:sp>
      <p:sp>
        <p:nvSpPr>
          <p:cNvPr id="6" name="Номер слайда 5"/>
          <p:cNvSpPr>
            <a:spLocks noGrp="1"/>
          </p:cNvSpPr>
          <p:nvPr>
            <p:ph type="sldNum" sz="quarter" idx="12"/>
          </p:nvPr>
        </p:nvSpPr>
        <p:spPr/>
        <p:txBody>
          <a:bodyPr/>
          <a:lstStyle>
            <a:lvl1pPr>
              <a:defRPr/>
            </a:lvl1pPr>
          </a:lstStyle>
          <a:p>
            <a:pPr>
              <a:defRPr/>
            </a:pPr>
            <a:fld id="{9DAE290B-45DB-4D8A-8993-925404295663}" type="slidenum">
              <a:rPr lang="uk-UA"/>
              <a:pPr>
                <a:defRPr/>
              </a:pPr>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p:cNvSpPr>
            <a:spLocks noGrp="1"/>
          </p:cNvSpPr>
          <p:nvPr>
            <p:ph type="dt" sz="half" idx="10"/>
          </p:nvPr>
        </p:nvSpPr>
        <p:spPr/>
        <p:txBody>
          <a:bodyPr/>
          <a:lstStyle>
            <a:lvl1pPr>
              <a:defRPr/>
            </a:lvl1pPr>
          </a:lstStyle>
          <a:p>
            <a:pPr>
              <a:defRPr/>
            </a:pPr>
            <a:fld id="{4C629ACB-E45C-4871-A580-1F1B19FBF946}" type="datetimeFigureOut">
              <a:rPr lang="uk-UA"/>
              <a:pPr>
                <a:defRPr/>
              </a:pPr>
              <a:t>19.05.2017</a:t>
            </a:fld>
            <a:endParaRPr lang="uk-UA"/>
          </a:p>
        </p:txBody>
      </p:sp>
      <p:sp>
        <p:nvSpPr>
          <p:cNvPr id="5" name="Нижний колонтитул 4"/>
          <p:cNvSpPr>
            <a:spLocks noGrp="1"/>
          </p:cNvSpPr>
          <p:nvPr>
            <p:ph type="ftr" sz="quarter" idx="11"/>
          </p:nvPr>
        </p:nvSpPr>
        <p:spPr/>
        <p:txBody>
          <a:bodyPr/>
          <a:lstStyle>
            <a:lvl1pPr>
              <a:defRPr/>
            </a:lvl1pPr>
          </a:lstStyle>
          <a:p>
            <a:pPr>
              <a:defRPr/>
            </a:pPr>
            <a:endParaRPr lang="uk-UA"/>
          </a:p>
        </p:txBody>
      </p:sp>
      <p:sp>
        <p:nvSpPr>
          <p:cNvPr id="6" name="Номер слайда 5"/>
          <p:cNvSpPr>
            <a:spLocks noGrp="1"/>
          </p:cNvSpPr>
          <p:nvPr>
            <p:ph type="sldNum" sz="quarter" idx="12"/>
          </p:nvPr>
        </p:nvSpPr>
        <p:spPr/>
        <p:txBody>
          <a:bodyPr/>
          <a:lstStyle>
            <a:lvl1pPr>
              <a:defRPr/>
            </a:lvl1pPr>
          </a:lstStyle>
          <a:p>
            <a:pPr>
              <a:defRPr/>
            </a:pPr>
            <a:fld id="{4316CE3F-6601-4F98-9AB7-8CFD6381EAC4}" type="slidenum">
              <a:rPr lang="uk-UA"/>
              <a:pPr>
                <a:defRPr/>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p:cNvSpPr>
            <a:spLocks noGrp="1"/>
          </p:cNvSpPr>
          <p:nvPr>
            <p:ph type="dt" sz="half" idx="10"/>
          </p:nvPr>
        </p:nvSpPr>
        <p:spPr/>
        <p:txBody>
          <a:bodyPr/>
          <a:lstStyle>
            <a:lvl1pPr>
              <a:defRPr/>
            </a:lvl1pPr>
          </a:lstStyle>
          <a:p>
            <a:pPr>
              <a:defRPr/>
            </a:pPr>
            <a:fld id="{412CBC44-8E8A-4534-AC94-25688F5C26DD}" type="datetimeFigureOut">
              <a:rPr lang="uk-UA"/>
              <a:pPr>
                <a:defRPr/>
              </a:pPr>
              <a:t>19.05.2017</a:t>
            </a:fld>
            <a:endParaRPr lang="uk-UA"/>
          </a:p>
        </p:txBody>
      </p:sp>
      <p:sp>
        <p:nvSpPr>
          <p:cNvPr id="5" name="Нижний колонтитул 4"/>
          <p:cNvSpPr>
            <a:spLocks noGrp="1"/>
          </p:cNvSpPr>
          <p:nvPr>
            <p:ph type="ftr" sz="quarter" idx="11"/>
          </p:nvPr>
        </p:nvSpPr>
        <p:spPr/>
        <p:txBody>
          <a:bodyPr/>
          <a:lstStyle>
            <a:lvl1pPr>
              <a:defRPr/>
            </a:lvl1pPr>
          </a:lstStyle>
          <a:p>
            <a:pPr>
              <a:defRPr/>
            </a:pPr>
            <a:endParaRPr lang="uk-UA"/>
          </a:p>
        </p:txBody>
      </p:sp>
      <p:sp>
        <p:nvSpPr>
          <p:cNvPr id="6" name="Номер слайда 5"/>
          <p:cNvSpPr>
            <a:spLocks noGrp="1"/>
          </p:cNvSpPr>
          <p:nvPr>
            <p:ph type="sldNum" sz="quarter" idx="12"/>
          </p:nvPr>
        </p:nvSpPr>
        <p:spPr/>
        <p:txBody>
          <a:bodyPr/>
          <a:lstStyle>
            <a:lvl1pPr>
              <a:defRPr/>
            </a:lvl1pPr>
          </a:lstStyle>
          <a:p>
            <a:pPr>
              <a:defRPr/>
            </a:pPr>
            <a:fld id="{0FA8C1A5-2892-40D2-9507-1C692C23E275}" type="slidenum">
              <a:rPr lang="uk-UA"/>
              <a:pPr>
                <a:defRPr/>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uk-UA"/>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p:cNvSpPr>
            <a:spLocks noGrp="1"/>
          </p:cNvSpPr>
          <p:nvPr>
            <p:ph type="dt" sz="half" idx="10"/>
          </p:nvPr>
        </p:nvSpPr>
        <p:spPr/>
        <p:txBody>
          <a:bodyPr/>
          <a:lstStyle>
            <a:lvl1pPr>
              <a:defRPr/>
            </a:lvl1pPr>
          </a:lstStyle>
          <a:p>
            <a:pPr>
              <a:defRPr/>
            </a:pPr>
            <a:fld id="{7A058762-404B-45A2-965A-0364F27C6FF7}" type="datetimeFigureOut">
              <a:rPr lang="uk-UA"/>
              <a:pPr>
                <a:defRPr/>
              </a:pPr>
              <a:t>19.05.2017</a:t>
            </a:fld>
            <a:endParaRPr lang="uk-UA"/>
          </a:p>
        </p:txBody>
      </p:sp>
      <p:sp>
        <p:nvSpPr>
          <p:cNvPr id="5" name="Нижний колонтитул 4"/>
          <p:cNvSpPr>
            <a:spLocks noGrp="1"/>
          </p:cNvSpPr>
          <p:nvPr>
            <p:ph type="ftr" sz="quarter" idx="11"/>
          </p:nvPr>
        </p:nvSpPr>
        <p:spPr/>
        <p:txBody>
          <a:bodyPr/>
          <a:lstStyle>
            <a:lvl1pPr>
              <a:defRPr/>
            </a:lvl1pPr>
          </a:lstStyle>
          <a:p>
            <a:pPr>
              <a:defRPr/>
            </a:pPr>
            <a:endParaRPr lang="uk-UA"/>
          </a:p>
        </p:txBody>
      </p:sp>
      <p:sp>
        <p:nvSpPr>
          <p:cNvPr id="6" name="Номер слайда 5"/>
          <p:cNvSpPr>
            <a:spLocks noGrp="1"/>
          </p:cNvSpPr>
          <p:nvPr>
            <p:ph type="sldNum" sz="quarter" idx="12"/>
          </p:nvPr>
        </p:nvSpPr>
        <p:spPr/>
        <p:txBody>
          <a:bodyPr/>
          <a:lstStyle>
            <a:lvl1pPr>
              <a:defRPr/>
            </a:lvl1pPr>
          </a:lstStyle>
          <a:p>
            <a:pPr>
              <a:defRPr/>
            </a:pPr>
            <a:fld id="{F31DBFDE-2CB6-43C7-8BF8-8432EDDDB929}" type="slidenum">
              <a:rPr lang="uk-UA"/>
              <a:pPr>
                <a:defRPr/>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lvl1pPr>
              <a:defRPr/>
            </a:lvl1pPr>
          </a:lstStyle>
          <a:p>
            <a:pPr>
              <a:defRPr/>
            </a:pPr>
            <a:fld id="{9A43FE84-EBBA-4402-B263-B4D14583A83E}" type="datetimeFigureOut">
              <a:rPr lang="uk-UA"/>
              <a:pPr>
                <a:defRPr/>
              </a:pPr>
              <a:t>19.05.2017</a:t>
            </a:fld>
            <a:endParaRPr lang="uk-UA"/>
          </a:p>
        </p:txBody>
      </p:sp>
      <p:sp>
        <p:nvSpPr>
          <p:cNvPr id="5" name="Нижний колонтитул 4"/>
          <p:cNvSpPr>
            <a:spLocks noGrp="1"/>
          </p:cNvSpPr>
          <p:nvPr>
            <p:ph type="ftr" sz="quarter" idx="11"/>
          </p:nvPr>
        </p:nvSpPr>
        <p:spPr/>
        <p:txBody>
          <a:bodyPr/>
          <a:lstStyle>
            <a:lvl1pPr>
              <a:defRPr/>
            </a:lvl1pPr>
          </a:lstStyle>
          <a:p>
            <a:pPr>
              <a:defRPr/>
            </a:pPr>
            <a:endParaRPr lang="uk-UA"/>
          </a:p>
        </p:txBody>
      </p:sp>
      <p:sp>
        <p:nvSpPr>
          <p:cNvPr id="6" name="Номер слайда 5"/>
          <p:cNvSpPr>
            <a:spLocks noGrp="1"/>
          </p:cNvSpPr>
          <p:nvPr>
            <p:ph type="sldNum" sz="quarter" idx="12"/>
          </p:nvPr>
        </p:nvSpPr>
        <p:spPr/>
        <p:txBody>
          <a:bodyPr/>
          <a:lstStyle>
            <a:lvl1pPr>
              <a:defRPr/>
            </a:lvl1pPr>
          </a:lstStyle>
          <a:p>
            <a:pPr>
              <a:defRPr/>
            </a:pPr>
            <a:fld id="{75D52CD5-04CE-4D9F-A523-A9027091C558}" type="slidenum">
              <a:rPr lang="uk-UA"/>
              <a:pPr>
                <a:defRPr/>
              </a:pPr>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uk-UA"/>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5" name="Дата 3"/>
          <p:cNvSpPr>
            <a:spLocks noGrp="1"/>
          </p:cNvSpPr>
          <p:nvPr>
            <p:ph type="dt" sz="half" idx="10"/>
          </p:nvPr>
        </p:nvSpPr>
        <p:spPr/>
        <p:txBody>
          <a:bodyPr/>
          <a:lstStyle>
            <a:lvl1pPr>
              <a:defRPr/>
            </a:lvl1pPr>
          </a:lstStyle>
          <a:p>
            <a:pPr>
              <a:defRPr/>
            </a:pPr>
            <a:fld id="{281B505D-B467-4B7A-A8FA-822135F8356B}" type="datetimeFigureOut">
              <a:rPr lang="uk-UA"/>
              <a:pPr>
                <a:defRPr/>
              </a:pPr>
              <a:t>19.05.2017</a:t>
            </a:fld>
            <a:endParaRPr lang="uk-UA"/>
          </a:p>
        </p:txBody>
      </p:sp>
      <p:sp>
        <p:nvSpPr>
          <p:cNvPr id="6" name="Нижний колонтитул 4"/>
          <p:cNvSpPr>
            <a:spLocks noGrp="1"/>
          </p:cNvSpPr>
          <p:nvPr>
            <p:ph type="ftr" sz="quarter" idx="11"/>
          </p:nvPr>
        </p:nvSpPr>
        <p:spPr/>
        <p:txBody>
          <a:bodyPr/>
          <a:lstStyle>
            <a:lvl1pPr>
              <a:defRPr/>
            </a:lvl1pPr>
          </a:lstStyle>
          <a:p>
            <a:pPr>
              <a:defRPr/>
            </a:pPr>
            <a:endParaRPr lang="uk-UA"/>
          </a:p>
        </p:txBody>
      </p:sp>
      <p:sp>
        <p:nvSpPr>
          <p:cNvPr id="7" name="Номер слайда 5"/>
          <p:cNvSpPr>
            <a:spLocks noGrp="1"/>
          </p:cNvSpPr>
          <p:nvPr>
            <p:ph type="sldNum" sz="quarter" idx="12"/>
          </p:nvPr>
        </p:nvSpPr>
        <p:spPr/>
        <p:txBody>
          <a:bodyPr/>
          <a:lstStyle>
            <a:lvl1pPr>
              <a:defRPr/>
            </a:lvl1pPr>
          </a:lstStyle>
          <a:p>
            <a:pPr>
              <a:defRPr/>
            </a:pPr>
            <a:fld id="{3DAE76E4-41DC-4F29-A871-909D9572AEE5}" type="slidenum">
              <a:rPr lang="uk-UA"/>
              <a:pPr>
                <a:defRPr/>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7" name="Дата 3"/>
          <p:cNvSpPr>
            <a:spLocks noGrp="1"/>
          </p:cNvSpPr>
          <p:nvPr>
            <p:ph type="dt" sz="half" idx="10"/>
          </p:nvPr>
        </p:nvSpPr>
        <p:spPr/>
        <p:txBody>
          <a:bodyPr/>
          <a:lstStyle>
            <a:lvl1pPr>
              <a:defRPr/>
            </a:lvl1pPr>
          </a:lstStyle>
          <a:p>
            <a:pPr>
              <a:defRPr/>
            </a:pPr>
            <a:fld id="{A8E61909-AD52-4234-94AF-2C29CD98A086}" type="datetimeFigureOut">
              <a:rPr lang="uk-UA"/>
              <a:pPr>
                <a:defRPr/>
              </a:pPr>
              <a:t>19.05.2017</a:t>
            </a:fld>
            <a:endParaRPr lang="uk-UA"/>
          </a:p>
        </p:txBody>
      </p:sp>
      <p:sp>
        <p:nvSpPr>
          <p:cNvPr id="8" name="Нижний колонтитул 4"/>
          <p:cNvSpPr>
            <a:spLocks noGrp="1"/>
          </p:cNvSpPr>
          <p:nvPr>
            <p:ph type="ftr" sz="quarter" idx="11"/>
          </p:nvPr>
        </p:nvSpPr>
        <p:spPr/>
        <p:txBody>
          <a:bodyPr/>
          <a:lstStyle>
            <a:lvl1pPr>
              <a:defRPr/>
            </a:lvl1pPr>
          </a:lstStyle>
          <a:p>
            <a:pPr>
              <a:defRPr/>
            </a:pPr>
            <a:endParaRPr lang="uk-UA"/>
          </a:p>
        </p:txBody>
      </p:sp>
      <p:sp>
        <p:nvSpPr>
          <p:cNvPr id="9" name="Номер слайда 5"/>
          <p:cNvSpPr>
            <a:spLocks noGrp="1"/>
          </p:cNvSpPr>
          <p:nvPr>
            <p:ph type="sldNum" sz="quarter" idx="12"/>
          </p:nvPr>
        </p:nvSpPr>
        <p:spPr/>
        <p:txBody>
          <a:bodyPr/>
          <a:lstStyle>
            <a:lvl1pPr>
              <a:defRPr/>
            </a:lvl1pPr>
          </a:lstStyle>
          <a:p>
            <a:pPr>
              <a:defRPr/>
            </a:pPr>
            <a:fld id="{4F41D2C3-17B4-4789-93C6-35436B5559D5}" type="slidenum">
              <a:rPr lang="uk-UA"/>
              <a:pPr>
                <a:defRPr/>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uk-UA"/>
          </a:p>
        </p:txBody>
      </p:sp>
      <p:sp>
        <p:nvSpPr>
          <p:cNvPr id="3" name="Дата 3"/>
          <p:cNvSpPr>
            <a:spLocks noGrp="1"/>
          </p:cNvSpPr>
          <p:nvPr>
            <p:ph type="dt" sz="half" idx="10"/>
          </p:nvPr>
        </p:nvSpPr>
        <p:spPr/>
        <p:txBody>
          <a:bodyPr/>
          <a:lstStyle>
            <a:lvl1pPr>
              <a:defRPr/>
            </a:lvl1pPr>
          </a:lstStyle>
          <a:p>
            <a:pPr>
              <a:defRPr/>
            </a:pPr>
            <a:fld id="{1ADEB116-CA12-405E-8E06-C8696A2F91F9}" type="datetimeFigureOut">
              <a:rPr lang="uk-UA"/>
              <a:pPr>
                <a:defRPr/>
              </a:pPr>
              <a:t>19.05.2017</a:t>
            </a:fld>
            <a:endParaRPr lang="uk-UA"/>
          </a:p>
        </p:txBody>
      </p:sp>
      <p:sp>
        <p:nvSpPr>
          <p:cNvPr id="4" name="Нижний колонтитул 4"/>
          <p:cNvSpPr>
            <a:spLocks noGrp="1"/>
          </p:cNvSpPr>
          <p:nvPr>
            <p:ph type="ftr" sz="quarter" idx="11"/>
          </p:nvPr>
        </p:nvSpPr>
        <p:spPr/>
        <p:txBody>
          <a:bodyPr/>
          <a:lstStyle>
            <a:lvl1pPr>
              <a:defRPr/>
            </a:lvl1pPr>
          </a:lstStyle>
          <a:p>
            <a:pPr>
              <a:defRPr/>
            </a:pPr>
            <a:endParaRPr lang="uk-UA"/>
          </a:p>
        </p:txBody>
      </p:sp>
      <p:sp>
        <p:nvSpPr>
          <p:cNvPr id="5" name="Номер слайда 5"/>
          <p:cNvSpPr>
            <a:spLocks noGrp="1"/>
          </p:cNvSpPr>
          <p:nvPr>
            <p:ph type="sldNum" sz="quarter" idx="12"/>
          </p:nvPr>
        </p:nvSpPr>
        <p:spPr/>
        <p:txBody>
          <a:bodyPr/>
          <a:lstStyle>
            <a:lvl1pPr>
              <a:defRPr/>
            </a:lvl1pPr>
          </a:lstStyle>
          <a:p>
            <a:pPr>
              <a:defRPr/>
            </a:pPr>
            <a:fld id="{C7838D4F-3F23-4124-BDF1-B03D4E2D2A1C}" type="slidenum">
              <a:rPr lang="uk-UA"/>
              <a:pPr>
                <a:defRPr/>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E9195C8F-CA2E-432F-9B35-2CBFA4E7EB25}" type="datetimeFigureOut">
              <a:rPr lang="uk-UA"/>
              <a:pPr>
                <a:defRPr/>
              </a:pPr>
              <a:t>19.05.2017</a:t>
            </a:fld>
            <a:endParaRPr lang="uk-UA"/>
          </a:p>
        </p:txBody>
      </p:sp>
      <p:sp>
        <p:nvSpPr>
          <p:cNvPr id="3" name="Нижний колонтитул 4"/>
          <p:cNvSpPr>
            <a:spLocks noGrp="1"/>
          </p:cNvSpPr>
          <p:nvPr>
            <p:ph type="ftr" sz="quarter" idx="11"/>
          </p:nvPr>
        </p:nvSpPr>
        <p:spPr/>
        <p:txBody>
          <a:bodyPr/>
          <a:lstStyle>
            <a:lvl1pPr>
              <a:defRPr/>
            </a:lvl1pPr>
          </a:lstStyle>
          <a:p>
            <a:pPr>
              <a:defRPr/>
            </a:pPr>
            <a:endParaRPr lang="uk-UA"/>
          </a:p>
        </p:txBody>
      </p:sp>
      <p:sp>
        <p:nvSpPr>
          <p:cNvPr id="4" name="Номер слайда 5"/>
          <p:cNvSpPr>
            <a:spLocks noGrp="1"/>
          </p:cNvSpPr>
          <p:nvPr>
            <p:ph type="sldNum" sz="quarter" idx="12"/>
          </p:nvPr>
        </p:nvSpPr>
        <p:spPr/>
        <p:txBody>
          <a:bodyPr/>
          <a:lstStyle>
            <a:lvl1pPr>
              <a:defRPr/>
            </a:lvl1pPr>
          </a:lstStyle>
          <a:p>
            <a:pPr>
              <a:defRPr/>
            </a:pPr>
            <a:fld id="{D644459A-0E5F-44A4-908D-DFD170061230}" type="slidenum">
              <a:rPr lang="uk-UA"/>
              <a:pPr>
                <a:defRPr/>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endParaRPr lang="uk-UA"/>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3"/>
          <p:cNvSpPr>
            <a:spLocks noGrp="1"/>
          </p:cNvSpPr>
          <p:nvPr>
            <p:ph type="dt" sz="half" idx="10"/>
          </p:nvPr>
        </p:nvSpPr>
        <p:spPr/>
        <p:txBody>
          <a:bodyPr/>
          <a:lstStyle>
            <a:lvl1pPr>
              <a:defRPr/>
            </a:lvl1pPr>
          </a:lstStyle>
          <a:p>
            <a:pPr>
              <a:defRPr/>
            </a:pPr>
            <a:fld id="{5AD76C8D-A70C-474B-A612-14B6258FD317}" type="datetimeFigureOut">
              <a:rPr lang="uk-UA"/>
              <a:pPr>
                <a:defRPr/>
              </a:pPr>
              <a:t>19.05.2017</a:t>
            </a:fld>
            <a:endParaRPr lang="uk-UA"/>
          </a:p>
        </p:txBody>
      </p:sp>
      <p:sp>
        <p:nvSpPr>
          <p:cNvPr id="6" name="Нижний колонтитул 4"/>
          <p:cNvSpPr>
            <a:spLocks noGrp="1"/>
          </p:cNvSpPr>
          <p:nvPr>
            <p:ph type="ftr" sz="quarter" idx="11"/>
          </p:nvPr>
        </p:nvSpPr>
        <p:spPr/>
        <p:txBody>
          <a:bodyPr/>
          <a:lstStyle>
            <a:lvl1pPr>
              <a:defRPr/>
            </a:lvl1pPr>
          </a:lstStyle>
          <a:p>
            <a:pPr>
              <a:defRPr/>
            </a:pPr>
            <a:endParaRPr lang="uk-UA"/>
          </a:p>
        </p:txBody>
      </p:sp>
      <p:sp>
        <p:nvSpPr>
          <p:cNvPr id="7" name="Номер слайда 5"/>
          <p:cNvSpPr>
            <a:spLocks noGrp="1"/>
          </p:cNvSpPr>
          <p:nvPr>
            <p:ph type="sldNum" sz="quarter" idx="12"/>
          </p:nvPr>
        </p:nvSpPr>
        <p:spPr/>
        <p:txBody>
          <a:bodyPr/>
          <a:lstStyle>
            <a:lvl1pPr>
              <a:defRPr/>
            </a:lvl1pPr>
          </a:lstStyle>
          <a:p>
            <a:pPr>
              <a:defRPr/>
            </a:pPr>
            <a:fld id="{9BB54FB2-06F1-469D-BABB-CDC950AE35FC}" type="slidenum">
              <a:rPr lang="uk-UA"/>
              <a:pPr>
                <a:defRPr/>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uk-UA"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3"/>
          <p:cNvSpPr>
            <a:spLocks noGrp="1"/>
          </p:cNvSpPr>
          <p:nvPr>
            <p:ph type="dt" sz="half" idx="10"/>
          </p:nvPr>
        </p:nvSpPr>
        <p:spPr/>
        <p:txBody>
          <a:bodyPr/>
          <a:lstStyle>
            <a:lvl1pPr>
              <a:defRPr/>
            </a:lvl1pPr>
          </a:lstStyle>
          <a:p>
            <a:pPr>
              <a:defRPr/>
            </a:pPr>
            <a:fld id="{8A1D9F49-1709-4F75-8FC0-3FE464A449EA}" type="datetimeFigureOut">
              <a:rPr lang="uk-UA"/>
              <a:pPr>
                <a:defRPr/>
              </a:pPr>
              <a:t>19.05.2017</a:t>
            </a:fld>
            <a:endParaRPr lang="uk-UA"/>
          </a:p>
        </p:txBody>
      </p:sp>
      <p:sp>
        <p:nvSpPr>
          <p:cNvPr id="6" name="Нижний колонтитул 4"/>
          <p:cNvSpPr>
            <a:spLocks noGrp="1"/>
          </p:cNvSpPr>
          <p:nvPr>
            <p:ph type="ftr" sz="quarter" idx="11"/>
          </p:nvPr>
        </p:nvSpPr>
        <p:spPr/>
        <p:txBody>
          <a:bodyPr/>
          <a:lstStyle>
            <a:lvl1pPr>
              <a:defRPr/>
            </a:lvl1pPr>
          </a:lstStyle>
          <a:p>
            <a:pPr>
              <a:defRPr/>
            </a:pPr>
            <a:endParaRPr lang="uk-UA"/>
          </a:p>
        </p:txBody>
      </p:sp>
      <p:sp>
        <p:nvSpPr>
          <p:cNvPr id="7" name="Номер слайда 5"/>
          <p:cNvSpPr>
            <a:spLocks noGrp="1"/>
          </p:cNvSpPr>
          <p:nvPr>
            <p:ph type="sldNum" sz="quarter" idx="12"/>
          </p:nvPr>
        </p:nvSpPr>
        <p:spPr/>
        <p:txBody>
          <a:bodyPr/>
          <a:lstStyle>
            <a:lvl1pPr>
              <a:defRPr/>
            </a:lvl1pPr>
          </a:lstStyle>
          <a:p>
            <a:pPr>
              <a:defRPr/>
            </a:pPr>
            <a:fld id="{3D298B00-AD20-45FC-8CBD-1921562A360C}" type="slidenum">
              <a:rPr lang="uk-UA"/>
              <a:pPr>
                <a:defRPr/>
              </a:pPr>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a:t>Образец заголовка</a:t>
            </a:r>
            <a:endParaRPr lang="uk-UA"/>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8D9B3C17-BD75-4287-AD72-82607840AF1F}" type="datetimeFigureOut">
              <a:rPr lang="uk-UA"/>
              <a:pPr>
                <a:defRPr/>
              </a:pPr>
              <a:t>19.05.2017</a:t>
            </a:fld>
            <a:endParaRPr lang="uk-UA"/>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uk-UA"/>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2DD9CD04-602A-456D-85D8-2C34B185DCCB}" type="slidenum">
              <a:rPr lang="uk-UA"/>
              <a:pPr>
                <a:defRPr/>
              </a:pPr>
              <a:t>‹#›</a:t>
            </a:fld>
            <a:endParaRPr lang="uk-UA"/>
          </a:p>
        </p:txBody>
      </p:sp>
    </p:spTree>
  </p:cSld>
  <p:clrMap bg1="dk1" tx1="lt1" bg2="dk2" tx2="lt2" accent1="accent1" accent2="accent2" accent3="accent3" accent4="accent4" accent5="accent5" accent6="accent6" hlink="hlink" folHlink="folHlink"/>
  <p:sldLayoutIdLst>
    <p:sldLayoutId id="2147483779" r:id="rId1"/>
    <p:sldLayoutId id="2147483778" r:id="rId2"/>
    <p:sldLayoutId id="2147483777" r:id="rId3"/>
    <p:sldLayoutId id="2147483776" r:id="rId4"/>
    <p:sldLayoutId id="2147483775" r:id="rId5"/>
    <p:sldLayoutId id="2147483774" r:id="rId6"/>
    <p:sldLayoutId id="2147483773" r:id="rId7"/>
    <p:sldLayoutId id="2147483772" r:id="rId8"/>
    <p:sldLayoutId id="2147483771" r:id="rId9"/>
    <p:sldLayoutId id="2147483770" r:id="rId10"/>
    <p:sldLayoutId id="214748376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352" name="Group 16"/>
          <p:cNvGraphicFramePr>
            <a:graphicFrameLocks noGrp="1"/>
          </p:cNvGraphicFramePr>
          <p:nvPr>
            <p:ph sz="half" idx="4294967295"/>
            <p:extLst>
              <p:ext uri="{D42A27DB-BD31-4B8C-83A1-F6EECF244321}">
                <p14:modId xmlns:p14="http://schemas.microsoft.com/office/powerpoint/2010/main" val="2236092561"/>
              </p:ext>
            </p:extLst>
          </p:nvPr>
        </p:nvGraphicFramePr>
        <p:xfrm>
          <a:off x="214313" y="188913"/>
          <a:ext cx="8715375" cy="6384926"/>
        </p:xfrm>
        <a:graphic>
          <a:graphicData uri="http://schemas.openxmlformats.org/drawingml/2006/table">
            <a:tbl>
              <a:tblPr/>
              <a:tblGrid>
                <a:gridCol w="2905125">
                  <a:extLst>
                    <a:ext uri="{9D8B030D-6E8A-4147-A177-3AD203B41FA5}">
                      <a16:colId xmlns:a16="http://schemas.microsoft.com/office/drawing/2014/main" val="20000"/>
                    </a:ext>
                  </a:extLst>
                </a:gridCol>
                <a:gridCol w="2905125">
                  <a:extLst>
                    <a:ext uri="{9D8B030D-6E8A-4147-A177-3AD203B41FA5}">
                      <a16:colId xmlns:a16="http://schemas.microsoft.com/office/drawing/2014/main" val="20001"/>
                    </a:ext>
                  </a:extLst>
                </a:gridCol>
                <a:gridCol w="2905125">
                  <a:extLst>
                    <a:ext uri="{9D8B030D-6E8A-4147-A177-3AD203B41FA5}">
                      <a16:colId xmlns:a16="http://schemas.microsoft.com/office/drawing/2014/main" val="20002"/>
                    </a:ext>
                  </a:extLst>
                </a:gridCol>
              </a:tblGrid>
              <a:tr h="503238">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uk-UA" sz="2400" b="1" kern="1200" dirty="0">
                          <a:solidFill>
                            <a:schemeClr val="tx1"/>
                          </a:solidFill>
                          <a:effectLst/>
                          <a:latin typeface="+mn-lt"/>
                          <a:ea typeface="+mn-ea"/>
                          <a:cs typeface="+mn-cs"/>
                        </a:rPr>
                        <a:t>Основи підприємницької діяльності</a:t>
                      </a:r>
                      <a:endParaRPr kumimoji="0" lang="uk-UA" sz="3600" b="0" i="0" u="none" strike="noStrike" cap="none" normalizeH="0" baseline="0" dirty="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0"/>
                  </a:ext>
                </a:extLst>
              </a:tr>
              <a:tr h="5881688">
                <a:tc>
                  <a:txBody>
                    <a:bodyPr/>
                    <a:lstStyle/>
                    <a:p>
                      <a:pPr indent="194310" algn="l">
                        <a:lnSpc>
                          <a:spcPct val="115000"/>
                        </a:lnSpc>
                        <a:spcAft>
                          <a:spcPts val="0"/>
                        </a:spcAft>
                      </a:pPr>
                      <a:r>
                        <a:rPr lang="uk-UA" sz="1600" b="1" dirty="0">
                          <a:effectLst/>
                          <a:latin typeface="Calibri" panose="020F0502020204030204" pitchFamily="34" charset="0"/>
                          <a:ea typeface="Calibri" panose="020F0502020204030204" pitchFamily="34" charset="0"/>
                          <a:cs typeface="Times New Roman" panose="02020603050405020304" pitchFamily="18" charset="0"/>
                        </a:rPr>
                        <a:t>Метою</a:t>
                      </a:r>
                      <a:r>
                        <a:rPr lang="uk-UA" sz="1600" dirty="0">
                          <a:effectLst/>
                          <a:latin typeface="Calibri" panose="020F0502020204030204" pitchFamily="34" charset="0"/>
                          <a:ea typeface="Calibri" panose="020F0502020204030204" pitchFamily="34" charset="0"/>
                          <a:cs typeface="Times New Roman" panose="02020603050405020304" pitchFamily="18" charset="0"/>
                        </a:rPr>
                        <a:t> вивчення дисципліни  є формування системи базових знань у сфері підприєм­ництва, розуміння концептуальних завдань функціонування підприємств різних типів в сучасних умовах, опанування основних понять і категорій підприємницької діяльності, функцій підприємця; набуття практичних навичок  використання базових інструментів здійснення підприємницької діяльності; формування вмінь творчого пошуку бізнес ідей для створення власного підприємства.</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indent="184785" algn="l">
                        <a:lnSpc>
                          <a:spcPct val="115000"/>
                        </a:lnSpc>
                        <a:spcAft>
                          <a:spcPts val="0"/>
                        </a:spcAft>
                        <a:tabLst>
                          <a:tab pos="180340" algn="l"/>
                        </a:tabLst>
                      </a:pPr>
                      <a:r>
                        <a:rPr lang="uk-UA" sz="1600" dirty="0">
                          <a:effectLst/>
                          <a:latin typeface="Calibri" panose="020F0502020204030204" pitchFamily="34" charset="0"/>
                          <a:ea typeface="Calibri" panose="020F0502020204030204" pitchFamily="34" charset="0"/>
                          <a:cs typeface="Times New Roman" panose="02020603050405020304" pitchFamily="18" charset="0"/>
                        </a:rPr>
                        <a:t>На основі вивчення дисципліни «Економічна теорія» надати студентам теоретичні знання щодо</a:t>
                      </a:r>
                      <a:r>
                        <a:rPr lang="uk-UA" sz="1600" b="1" dirty="0">
                          <a:effectLst/>
                          <a:latin typeface="Calibri" panose="020F0502020204030204" pitchFamily="34" charset="0"/>
                          <a:ea typeface="Calibri" panose="020F0502020204030204" pitchFamily="34" charset="0"/>
                          <a:cs typeface="Times New Roman" panose="02020603050405020304" pitchFamily="18" charset="0"/>
                        </a:rPr>
                        <a:t> </a:t>
                      </a:r>
                      <a:r>
                        <a:rPr lang="uk-UA" sz="1600" dirty="0">
                          <a:effectLst/>
                          <a:latin typeface="Calibri" panose="020F0502020204030204" pitchFamily="34" charset="0"/>
                          <a:ea typeface="Calibri" panose="020F0502020204030204" pitchFamily="34" charset="0"/>
                          <a:cs typeface="Times New Roman" panose="02020603050405020304" pitchFamily="18" charset="0"/>
                        </a:rPr>
                        <a:t>сутність і форм підприємницької діяльності, функції і правила поведінки бізнесмена, принципи і сутність прийняття господарських рішень, що є основою підприємницькій діяльності.</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marL="144780" algn="l">
                        <a:lnSpc>
                          <a:spcPct val="115000"/>
                        </a:lnSpc>
                        <a:spcAft>
                          <a:spcPts val="0"/>
                        </a:spcAft>
                      </a:pPr>
                      <a:r>
                        <a:rPr lang="uk-UA" sz="1600" dirty="0">
                          <a:effectLst/>
                          <a:latin typeface="Calibri" panose="020F0502020204030204" pitchFamily="34" charset="0"/>
                          <a:ea typeface="Calibri" panose="020F0502020204030204" pitchFamily="34" charset="0"/>
                          <a:cs typeface="Times New Roman" panose="02020603050405020304" pitchFamily="18" charset="0"/>
                        </a:rPr>
                        <a:t> </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indent="184785" algn="l">
                        <a:lnSpc>
                          <a:spcPct val="115000"/>
                        </a:lnSpc>
                        <a:spcAft>
                          <a:spcPts val="0"/>
                        </a:spcAft>
                      </a:pPr>
                      <a:r>
                        <a:rPr lang="uk-UA" sz="1600" dirty="0">
                          <a:effectLst/>
                          <a:latin typeface="Calibri" panose="020F0502020204030204" pitchFamily="34" charset="0"/>
                          <a:ea typeface="Calibri" panose="020F0502020204030204" pitchFamily="34" charset="0"/>
                          <a:cs typeface="Times New Roman" panose="02020603050405020304" pitchFamily="18" charset="0"/>
                        </a:rPr>
                        <a:t>Мати </a:t>
                      </a:r>
                      <a:r>
                        <a:rPr lang="uk-UA" sz="1600" b="1" dirty="0">
                          <a:effectLst/>
                          <a:latin typeface="Calibri" panose="020F0502020204030204" pitchFamily="34" charset="0"/>
                          <a:ea typeface="Calibri" panose="020F0502020204030204" pitchFamily="34" charset="0"/>
                          <a:cs typeface="Times New Roman" panose="02020603050405020304" pitchFamily="18" charset="0"/>
                        </a:rPr>
                        <a:t>знання та вміння</a:t>
                      </a:r>
                      <a:r>
                        <a:rPr lang="uk-UA" sz="1600" dirty="0">
                          <a:effectLst/>
                          <a:latin typeface="Calibri" panose="020F0502020204030204" pitchFamily="34" charset="0"/>
                          <a:ea typeface="Calibri" panose="020F0502020204030204" pitchFamily="34" charset="0"/>
                          <a:cs typeface="Times New Roman" panose="02020603050405020304" pitchFamily="18" charset="0"/>
                        </a:rPr>
                        <a:t> щодо обрання виду підприємницької діяльності; аналізу конкурентного середовища, етики поведінки з контрагентами, конкурентами та споживачами, особливостей здійснення підприємницьких функцій, а саме інноваційних, управлінських та ризикових елементів діяльності з урахуванням виду та напрямів функціонування суб’єкту господарювання.</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03" name="Group 23"/>
          <p:cNvGraphicFramePr>
            <a:graphicFrameLocks noGrp="1"/>
          </p:cNvGraphicFramePr>
          <p:nvPr>
            <p:ph sz="half" idx="4294967295"/>
          </p:nvPr>
        </p:nvGraphicFramePr>
        <p:xfrm>
          <a:off x="214313" y="188913"/>
          <a:ext cx="8715375" cy="6672898"/>
        </p:xfrm>
        <a:graphic>
          <a:graphicData uri="http://schemas.openxmlformats.org/drawingml/2006/table">
            <a:tbl>
              <a:tblPr/>
              <a:tblGrid>
                <a:gridCol w="2905125">
                  <a:extLst>
                    <a:ext uri="{9D8B030D-6E8A-4147-A177-3AD203B41FA5}">
                      <a16:colId xmlns:a16="http://schemas.microsoft.com/office/drawing/2014/main" val="20000"/>
                    </a:ext>
                  </a:extLst>
                </a:gridCol>
                <a:gridCol w="2905125">
                  <a:extLst>
                    <a:ext uri="{9D8B030D-6E8A-4147-A177-3AD203B41FA5}">
                      <a16:colId xmlns:a16="http://schemas.microsoft.com/office/drawing/2014/main" val="20001"/>
                    </a:ext>
                  </a:extLst>
                </a:gridCol>
                <a:gridCol w="2905125">
                  <a:extLst>
                    <a:ext uri="{9D8B030D-6E8A-4147-A177-3AD203B41FA5}">
                      <a16:colId xmlns:a16="http://schemas.microsoft.com/office/drawing/2014/main" val="20002"/>
                    </a:ext>
                  </a:extLst>
                </a:gridCol>
              </a:tblGrid>
              <a:tr h="431800">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2800" b="1" i="0" u="none" strike="noStrike" cap="none" normalizeH="0" baseline="0">
                          <a:ln>
                            <a:noFill/>
                          </a:ln>
                          <a:solidFill>
                            <a:schemeClr val="tx1"/>
                          </a:solidFill>
                          <a:effectLst/>
                          <a:latin typeface="Calibri" pitchFamily="34" charset="0"/>
                        </a:rPr>
                        <a:t>Організація торгівлі</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0"/>
                  </a:ext>
                </a:extLst>
              </a:tr>
              <a:tr h="6154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rgbClr val="FFFFFF"/>
                          </a:solidFill>
                          <a:effectLst/>
                          <a:latin typeface="Calibri" pitchFamily="34" charset="0"/>
                        </a:rPr>
                        <a:t> </a:t>
                      </a:r>
                      <a:r>
                        <a:rPr kumimoji="0" lang="uk-UA" sz="1800" b="0" i="0" u="none" strike="noStrike" cap="none" normalizeH="0" baseline="0">
                          <a:ln>
                            <a:noFill/>
                          </a:ln>
                          <a:solidFill>
                            <a:schemeClr val="tx1"/>
                          </a:solidFill>
                          <a:effectLst/>
                          <a:latin typeface="Calibri" pitchFamily="34" charset="0"/>
                        </a:rPr>
                        <a:t>Мета – здобуття спеціальних теоретичних знань щодо організації і технології торговельної діяльності та набуття навичок їх практичного застосування на підприємствах торгівлі за сучасних умов господарювання.</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uk-UA" sz="1800" b="0" i="0" u="none" strike="noStrike" cap="none" normalizeH="0" baseline="0">
                          <a:ln>
                            <a:noFill/>
                          </a:ln>
                          <a:solidFill>
                            <a:schemeClr val="tx1"/>
                          </a:solidFill>
                          <a:effectLst/>
                          <a:latin typeface="Calibri" pitchFamily="34" charset="0"/>
                        </a:rPr>
                        <a:t>Основні підходи –  на основі знань  з дисциплін «Основи підприємницької діяльності», «Організація підприємницької діяльності», «Економіка торгівельного підпри-ємства» надати теоретичні знання з питань розвитку роздрібної торговельної мережі, організації процесу продажу товарів, обслуговування покупців, технологічного процесу в магазинах, організації гуртової торгівлі, торгівлі на біржах і аукціонах, розвитку складської мережі, організації праці, технологічного процесу в магазинах і на складах, товарообігу.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Calibri" pitchFamily="34" charset="0"/>
                        </a:rPr>
                        <a:t>Отримані компетентності :</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uk-UA" sz="1800" b="0" i="0" u="none" strike="noStrike" cap="none" normalizeH="0" baseline="0">
                          <a:ln>
                            <a:noFill/>
                          </a:ln>
                          <a:solidFill>
                            <a:schemeClr val="tx1"/>
                          </a:solidFill>
                          <a:effectLst/>
                          <a:latin typeface="Calibri" pitchFamily="34" charset="0"/>
                        </a:rPr>
                        <a:t>вміти встановлювати комерційні зв’язки, </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uk-UA" sz="1800" b="0" i="0" u="none" strike="noStrike" cap="none" normalizeH="0" baseline="0">
                          <a:ln>
                            <a:noFill/>
                          </a:ln>
                          <a:solidFill>
                            <a:schemeClr val="tx1"/>
                          </a:solidFill>
                          <a:effectLst/>
                          <a:latin typeface="Calibri" pitchFamily="34" charset="0"/>
                        </a:rPr>
                        <a:t>заключати договори й контролювати їх виконання, </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uk-UA" sz="1800" b="0" i="0" u="none" strike="noStrike" cap="none" normalizeH="0" baseline="0">
                          <a:ln>
                            <a:noFill/>
                          </a:ln>
                          <a:solidFill>
                            <a:schemeClr val="tx1"/>
                          </a:solidFill>
                          <a:effectLst/>
                          <a:latin typeface="Calibri" pitchFamily="34" charset="0"/>
                        </a:rPr>
                        <a:t>керувати товарними потоками та запасами, </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uk-UA" sz="1800" b="0" i="0" u="none" strike="noStrike" cap="none" normalizeH="0" baseline="0">
                          <a:ln>
                            <a:noFill/>
                          </a:ln>
                          <a:solidFill>
                            <a:schemeClr val="tx1"/>
                          </a:solidFill>
                          <a:effectLst/>
                          <a:latin typeface="Calibri" pitchFamily="34" charset="0"/>
                        </a:rPr>
                        <a:t>забезпечувати товарообіг та приймати товари по кількості та якості, </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uk-UA" sz="1800" b="0" i="0" u="none" strike="noStrike" cap="none" normalizeH="0" baseline="0">
                          <a:ln>
                            <a:noFill/>
                          </a:ln>
                          <a:solidFill>
                            <a:schemeClr val="tx1"/>
                          </a:solidFill>
                          <a:effectLst/>
                          <a:latin typeface="Calibri" pitchFamily="34" charset="0"/>
                        </a:rPr>
                        <a:t>надавати послуги роздрібної торгівлі з урахуванням правил торгівлі, діючого законодавства, техніки безпеки.</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532" name="Group 28"/>
          <p:cNvGraphicFramePr>
            <a:graphicFrameLocks noGrp="1"/>
          </p:cNvGraphicFramePr>
          <p:nvPr>
            <p:ph sz="half" idx="4294967295"/>
          </p:nvPr>
        </p:nvGraphicFramePr>
        <p:xfrm>
          <a:off x="214313" y="188913"/>
          <a:ext cx="8715375" cy="6370320"/>
        </p:xfrm>
        <a:graphic>
          <a:graphicData uri="http://schemas.openxmlformats.org/drawingml/2006/table">
            <a:tbl>
              <a:tblPr/>
              <a:tblGrid>
                <a:gridCol w="2905125">
                  <a:extLst>
                    <a:ext uri="{9D8B030D-6E8A-4147-A177-3AD203B41FA5}">
                      <a16:colId xmlns:a16="http://schemas.microsoft.com/office/drawing/2014/main" val="20000"/>
                    </a:ext>
                  </a:extLst>
                </a:gridCol>
                <a:gridCol w="2905125">
                  <a:extLst>
                    <a:ext uri="{9D8B030D-6E8A-4147-A177-3AD203B41FA5}">
                      <a16:colId xmlns:a16="http://schemas.microsoft.com/office/drawing/2014/main" val="20001"/>
                    </a:ext>
                  </a:extLst>
                </a:gridCol>
                <a:gridCol w="2905125">
                  <a:extLst>
                    <a:ext uri="{9D8B030D-6E8A-4147-A177-3AD203B41FA5}">
                      <a16:colId xmlns:a16="http://schemas.microsoft.com/office/drawing/2014/main" val="20002"/>
                    </a:ext>
                  </a:extLst>
                </a:gridCol>
              </a:tblGrid>
              <a:tr h="503238">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2800" b="1" i="0" u="none" strike="noStrike" cap="none" normalizeH="0" baseline="0">
                          <a:ln>
                            <a:noFill/>
                          </a:ln>
                          <a:solidFill>
                            <a:schemeClr val="tx1"/>
                          </a:solidFill>
                          <a:effectLst/>
                          <a:latin typeface="Calibri" pitchFamily="34" charset="0"/>
                        </a:rPr>
                        <a:t>Технології торговельних комунікацій</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0"/>
                  </a:ext>
                </a:extLst>
              </a:tr>
              <a:tr h="4108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rgbClr val="FFFFFF"/>
                          </a:solidFill>
                          <a:effectLst/>
                          <a:latin typeface="Calibri" pitchFamily="34" charset="0"/>
                        </a:rPr>
                        <a:t> </a:t>
                      </a:r>
                      <a:r>
                        <a:rPr kumimoji="0" lang="uk-UA" sz="1800" b="0" i="0" u="none" strike="noStrike" cap="none" normalizeH="0" baseline="0">
                          <a:ln>
                            <a:noFill/>
                          </a:ln>
                          <a:solidFill>
                            <a:schemeClr val="tx1"/>
                          </a:solidFill>
                          <a:effectLst/>
                          <a:latin typeface="Calibri" pitchFamily="34" charset="0"/>
                        </a:rPr>
                        <a:t>Мета – надання теоретичних і практичних знань щодо сучасних технологій ведення бізнесу в торгівельній сфері</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uk-UA" sz="1800" b="0" i="0" u="none" strike="noStrike" cap="none" normalizeH="0" baseline="0">
                          <a:ln>
                            <a:noFill/>
                          </a:ln>
                          <a:solidFill>
                            <a:schemeClr val="tx1"/>
                          </a:solidFill>
                          <a:effectLst/>
                          <a:latin typeface="Calibri" pitchFamily="34" charset="0"/>
                        </a:rPr>
                        <a:t>Основні підходи - на основі знань з дисциплін «Економіка підприємства», «Економіка торгівельного підприємства», «Організація підприємницької діяльності», «Організація торгівлі» надати теоретичні і практичні знання з використання у торгівельній діяльності венчурного підприємництва, франчайзингових технологій, лізингових можливостей започаткування бізнес-процесів, консалтингових форм надання послуг в сфері ІТ-технологій.</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600" b="0" i="0" u="none" strike="noStrike" cap="none" normalizeH="0" baseline="0">
                          <a:ln>
                            <a:noFill/>
                          </a:ln>
                          <a:solidFill>
                            <a:schemeClr val="tx1"/>
                          </a:solidFill>
                          <a:effectLst/>
                          <a:latin typeface="Calibri" pitchFamily="34" charset="0"/>
                        </a:rPr>
                        <a:t>Отримані компетентності :  </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uk-UA" sz="1600" b="0" i="0" u="none" strike="noStrike" cap="none" normalizeH="0" baseline="0">
                          <a:ln>
                            <a:noFill/>
                          </a:ln>
                          <a:solidFill>
                            <a:schemeClr val="tx1"/>
                          </a:solidFill>
                          <a:effectLst/>
                          <a:latin typeface="Calibri" pitchFamily="34" charset="0"/>
                        </a:rPr>
                        <a:t>вміти  орієнтуватися у виборі форми ведення сучасної торгівельної діяльності, </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uk-UA" sz="1600" b="0" i="0" u="none" strike="noStrike" cap="none" normalizeH="0" baseline="0">
                          <a:ln>
                            <a:noFill/>
                          </a:ln>
                          <a:solidFill>
                            <a:schemeClr val="tx1"/>
                          </a:solidFill>
                          <a:effectLst/>
                          <a:latin typeface="Calibri" pitchFamily="34" charset="0"/>
                        </a:rPr>
                        <a:t> знати технологію та алгоритм дій щодо створення інноваційного ( венчурного, франчайзингового) бізнес-проекту, </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uk-UA" sz="1600" b="0" i="0" u="none" strike="noStrike" cap="none" normalizeH="0" baseline="0">
                          <a:ln>
                            <a:noFill/>
                          </a:ln>
                          <a:solidFill>
                            <a:schemeClr val="tx1"/>
                          </a:solidFill>
                          <a:effectLst/>
                          <a:latin typeface="Calibri" pitchFamily="34" charset="0"/>
                        </a:rPr>
                        <a:t>мати навички складання договорів (агентського, дистриб’юторського, лізингового, франчайзингового, про спільну діяльність та договору комісії), </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uk-UA" sz="1600" b="0" i="0" u="none" strike="noStrike" cap="none" normalizeH="0" baseline="0">
                          <a:ln>
                            <a:noFill/>
                          </a:ln>
                          <a:solidFill>
                            <a:schemeClr val="tx1"/>
                          </a:solidFill>
                          <a:effectLst/>
                          <a:latin typeface="Calibri" pitchFamily="34" charset="0"/>
                        </a:rPr>
                        <a:t>володіти методами, технікою та технологією організації й управління сучасними торгівельними підприємствами.</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559" name="Group 31"/>
          <p:cNvGraphicFramePr>
            <a:graphicFrameLocks noGrp="1"/>
          </p:cNvGraphicFramePr>
          <p:nvPr>
            <p:ph sz="half" idx="4294967295"/>
          </p:nvPr>
        </p:nvGraphicFramePr>
        <p:xfrm>
          <a:off x="214313" y="188913"/>
          <a:ext cx="8715375" cy="6400800"/>
        </p:xfrm>
        <a:graphic>
          <a:graphicData uri="http://schemas.openxmlformats.org/drawingml/2006/table">
            <a:tbl>
              <a:tblPr/>
              <a:tblGrid>
                <a:gridCol w="2905125">
                  <a:extLst>
                    <a:ext uri="{9D8B030D-6E8A-4147-A177-3AD203B41FA5}">
                      <a16:colId xmlns:a16="http://schemas.microsoft.com/office/drawing/2014/main" val="20000"/>
                    </a:ext>
                  </a:extLst>
                </a:gridCol>
                <a:gridCol w="2905125">
                  <a:extLst>
                    <a:ext uri="{9D8B030D-6E8A-4147-A177-3AD203B41FA5}">
                      <a16:colId xmlns:a16="http://schemas.microsoft.com/office/drawing/2014/main" val="20001"/>
                    </a:ext>
                  </a:extLst>
                </a:gridCol>
                <a:gridCol w="2905125">
                  <a:extLst>
                    <a:ext uri="{9D8B030D-6E8A-4147-A177-3AD203B41FA5}">
                      <a16:colId xmlns:a16="http://schemas.microsoft.com/office/drawing/2014/main" val="20002"/>
                    </a:ext>
                  </a:extLst>
                </a:gridCol>
              </a:tblGrid>
              <a:tr h="503238">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2800" b="1" i="0" u="none" strike="noStrike" cap="none" normalizeH="0" baseline="0">
                          <a:ln>
                            <a:noFill/>
                          </a:ln>
                          <a:solidFill>
                            <a:schemeClr val="tx1"/>
                          </a:solidFill>
                          <a:effectLst/>
                          <a:latin typeface="Calibri" pitchFamily="34" charset="0"/>
                        </a:rPr>
                        <a:t>Економіка телекомунікаційних підприємств</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0"/>
                  </a:ext>
                </a:extLst>
              </a:tr>
              <a:tr h="4108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2000" b="0" i="0" u="none" strike="noStrike" cap="none" normalizeH="0" baseline="0">
                          <a:ln>
                            <a:noFill/>
                          </a:ln>
                          <a:solidFill>
                            <a:srgbClr val="FFFFFF"/>
                          </a:solidFill>
                          <a:effectLst/>
                          <a:latin typeface="Calibri" pitchFamily="34" charset="0"/>
                        </a:rPr>
                        <a:t> </a:t>
                      </a:r>
                      <a:r>
                        <a:rPr kumimoji="0" lang="uk-UA" sz="2000" b="0" i="0" u="none" strike="noStrike" cap="none" normalizeH="0" baseline="0">
                          <a:ln>
                            <a:noFill/>
                          </a:ln>
                          <a:solidFill>
                            <a:schemeClr val="tx1"/>
                          </a:solidFill>
                          <a:effectLst/>
                          <a:latin typeface="Calibri" pitchFamily="34" charset="0"/>
                        </a:rPr>
                        <a:t>Мета  - надання теоретичних і практичних знань щодо функціонування телекомунікаційних підприємств як особливого виду бізнесу.</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uk-UA" sz="2000" b="0" i="0" u="none" strike="noStrike" cap="none" normalizeH="0" baseline="0">
                          <a:ln>
                            <a:noFill/>
                          </a:ln>
                          <a:solidFill>
                            <a:schemeClr val="tx1"/>
                          </a:solidFill>
                          <a:effectLst/>
                          <a:latin typeface="Calibri" pitchFamily="34" charset="0"/>
                        </a:rPr>
                        <a:t>Основні підходи – на основі знань з дисциплін «Економіка підприємства», «Економіка торгівельного підприємства», «Організація підприємницької діяльності», «Організація торгівлі» надати теоретичні і практичні знання щодо функціонування телекомунікаційного підприємства.</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2000" b="0" i="0" u="none" strike="noStrike" cap="none" normalizeH="0" baseline="0">
                          <a:ln>
                            <a:noFill/>
                          </a:ln>
                          <a:solidFill>
                            <a:schemeClr val="tx1"/>
                          </a:solidFill>
                          <a:effectLst/>
                          <a:latin typeface="Calibri" pitchFamily="34" charset="0"/>
                        </a:rPr>
                        <a:t>Отримані компетентності : формування теоретичних знань про особливості функціонування телекомунікаційних підприємств та підприємств ІТ-сфери,</a:t>
                      </a:r>
                    </a:p>
                    <a:p>
                      <a:pPr marL="0" marR="0" lvl="0" indent="0" algn="l" defTabSz="914400" rtl="0" eaLnBrk="1" fontAlgn="base" latinLnBrk="0" hangingPunct="1">
                        <a:lnSpc>
                          <a:spcPct val="100000"/>
                        </a:lnSpc>
                        <a:spcBef>
                          <a:spcPct val="0"/>
                        </a:spcBef>
                        <a:spcAft>
                          <a:spcPct val="0"/>
                        </a:spcAft>
                        <a:buClrTx/>
                        <a:buSzTx/>
                        <a:buFontTx/>
                        <a:buNone/>
                        <a:tabLst/>
                      </a:pPr>
                      <a:r>
                        <a:rPr kumimoji="0" lang="uk-UA" sz="2000" b="0" i="0" u="none" strike="noStrike" cap="none" normalizeH="0" baseline="0">
                          <a:ln>
                            <a:noFill/>
                          </a:ln>
                          <a:solidFill>
                            <a:schemeClr val="tx1"/>
                          </a:solidFill>
                          <a:effectLst/>
                          <a:latin typeface="Calibri" pitchFamily="34" charset="0"/>
                        </a:rPr>
                        <a:t> набуття практичних навичок самостійного вирішення фінансово-господарських звдань,</a:t>
                      </a:r>
                    </a:p>
                    <a:p>
                      <a:pPr marL="0" marR="0" lvl="0" indent="0" algn="l" defTabSz="914400" rtl="0" eaLnBrk="1" fontAlgn="base" latinLnBrk="0" hangingPunct="1">
                        <a:lnSpc>
                          <a:spcPct val="100000"/>
                        </a:lnSpc>
                        <a:spcBef>
                          <a:spcPct val="0"/>
                        </a:spcBef>
                        <a:spcAft>
                          <a:spcPct val="0"/>
                        </a:spcAft>
                        <a:buClrTx/>
                        <a:buSzTx/>
                        <a:buFontTx/>
                        <a:buNone/>
                        <a:tabLst/>
                      </a:pPr>
                      <a:r>
                        <a:rPr kumimoji="0" lang="uk-UA" sz="2000" b="0" i="0" u="none" strike="noStrike" cap="none" normalizeH="0" baseline="0">
                          <a:ln>
                            <a:noFill/>
                          </a:ln>
                          <a:solidFill>
                            <a:schemeClr val="tx1"/>
                          </a:solidFill>
                          <a:effectLst/>
                          <a:latin typeface="Calibri" pitchFamily="34" charset="0"/>
                        </a:rPr>
                        <a:t> здійснення економічних розрахунків, визначення економічної ефективності діяльності підприємств  у сфері телекомунікацій.</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400" name="Group 40"/>
          <p:cNvGraphicFramePr>
            <a:graphicFrameLocks noGrp="1"/>
          </p:cNvGraphicFramePr>
          <p:nvPr>
            <p:ph sz="half" idx="1"/>
          </p:nvPr>
        </p:nvGraphicFramePr>
        <p:xfrm>
          <a:off x="214313" y="188913"/>
          <a:ext cx="8715375" cy="4626610"/>
        </p:xfrm>
        <a:graphic>
          <a:graphicData uri="http://schemas.openxmlformats.org/drawingml/2006/table">
            <a:tbl>
              <a:tblPr/>
              <a:tblGrid>
                <a:gridCol w="2905125">
                  <a:extLst>
                    <a:ext uri="{9D8B030D-6E8A-4147-A177-3AD203B41FA5}">
                      <a16:colId xmlns:a16="http://schemas.microsoft.com/office/drawing/2014/main" val="20000"/>
                    </a:ext>
                  </a:extLst>
                </a:gridCol>
                <a:gridCol w="2905125">
                  <a:extLst>
                    <a:ext uri="{9D8B030D-6E8A-4147-A177-3AD203B41FA5}">
                      <a16:colId xmlns:a16="http://schemas.microsoft.com/office/drawing/2014/main" val="20001"/>
                    </a:ext>
                  </a:extLst>
                </a:gridCol>
                <a:gridCol w="2905125">
                  <a:extLst>
                    <a:ext uri="{9D8B030D-6E8A-4147-A177-3AD203B41FA5}">
                      <a16:colId xmlns:a16="http://schemas.microsoft.com/office/drawing/2014/main" val="20002"/>
                    </a:ext>
                  </a:extLst>
                </a:gridCol>
              </a:tblGrid>
              <a:tr h="503238">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2800" b="1" i="0" u="none" strike="noStrike" cap="none" normalizeH="0" baseline="0" dirty="0">
                          <a:ln>
                            <a:noFill/>
                          </a:ln>
                          <a:solidFill>
                            <a:schemeClr val="tx1"/>
                          </a:solidFill>
                          <a:effectLst/>
                          <a:latin typeface="Calibri" pitchFamily="34" charset="0"/>
                        </a:rPr>
                        <a:t>Міжнародна економіка</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0"/>
                  </a:ext>
                </a:extLst>
              </a:tr>
              <a:tr h="4108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2000" b="0" i="0" u="none" strike="noStrike" cap="none" normalizeH="0" baseline="0" dirty="0">
                          <a:ln>
                            <a:noFill/>
                          </a:ln>
                          <a:solidFill>
                            <a:srgbClr val="FFFFFF"/>
                          </a:solidFill>
                          <a:effectLst/>
                          <a:latin typeface="Calibri" pitchFamily="34" charset="0"/>
                        </a:rPr>
                        <a:t> </a:t>
                      </a:r>
                      <a:r>
                        <a:rPr kumimoji="0" lang="uk-UA" sz="2000" b="0" i="0" u="none" strike="noStrike" cap="none" normalizeH="0" baseline="0" dirty="0">
                          <a:ln>
                            <a:noFill/>
                          </a:ln>
                          <a:solidFill>
                            <a:schemeClr val="tx1"/>
                          </a:solidFill>
                          <a:effectLst/>
                          <a:latin typeface="Calibri" pitchFamily="34" charset="0"/>
                        </a:rPr>
                        <a:t>Мета </a:t>
                      </a:r>
                      <a:r>
                        <a:rPr kumimoji="0" lang="ru-RU" sz="2000" b="0" i="0" u="none" strike="noStrike" cap="none" normalizeH="0" baseline="0" dirty="0">
                          <a:ln>
                            <a:noFill/>
                          </a:ln>
                          <a:solidFill>
                            <a:schemeClr val="tx1"/>
                          </a:solidFill>
                          <a:effectLst/>
                          <a:latin typeface="Calibri" pitchFamily="34" charset="0"/>
                        </a:rPr>
                        <a:t>– </a:t>
                      </a:r>
                      <a:r>
                        <a:rPr kumimoji="0" lang="uk-UA" sz="2000" b="0" i="0" u="none" strike="noStrike" cap="none" normalizeH="0" baseline="0" noProof="0" dirty="0">
                          <a:ln>
                            <a:noFill/>
                          </a:ln>
                          <a:solidFill>
                            <a:schemeClr val="tx1"/>
                          </a:solidFill>
                          <a:effectLst/>
                          <a:latin typeface="Calibri" pitchFamily="34" charset="0"/>
                        </a:rPr>
                        <a:t>розкриття засад міжнародної економіки та її місце в системі економічних наук.</a:t>
                      </a:r>
                      <a:endParaRPr kumimoji="0" lang="uk-UA" sz="2000" b="0" i="0" u="none" strike="noStrike" cap="none" normalizeH="0" baseline="0" dirty="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uk-UA" sz="2000" b="0" i="0" u="none" strike="noStrike" cap="none" normalizeH="0" baseline="0" dirty="0">
                          <a:ln>
                            <a:noFill/>
                          </a:ln>
                          <a:solidFill>
                            <a:schemeClr val="tx1"/>
                          </a:solidFill>
                          <a:effectLst/>
                          <a:latin typeface="Calibri" pitchFamily="34" charset="0"/>
                        </a:rPr>
                        <a:t>Основні підходи  - знати основні форми міжнародних відносин, форми спільних підприємств, враховувати у своїй діяльності особливості законодавства країн.</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dirty="0">
                          <a:ln>
                            <a:noFill/>
                          </a:ln>
                          <a:solidFill>
                            <a:schemeClr val="tx1"/>
                          </a:solidFill>
                          <a:effectLst/>
                          <a:latin typeface="Calibri" pitchFamily="34" charset="0"/>
                        </a:rPr>
                        <a:t>Отримані компетентності – набути належних навиків формування ціни товару чи послуги при здійсненні експортно-імпортних операцій, знати особливості укладання міжнародних договорів/угод, мати навички здійснення міжнародних взаєморозрахунків.</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574" name="Group 22"/>
          <p:cNvGraphicFramePr>
            <a:graphicFrameLocks noGrp="1"/>
          </p:cNvGraphicFramePr>
          <p:nvPr>
            <p:ph sz="half" idx="4294967295"/>
          </p:nvPr>
        </p:nvGraphicFramePr>
        <p:xfrm>
          <a:off x="214313" y="188913"/>
          <a:ext cx="8715375" cy="6133148"/>
        </p:xfrm>
        <a:graphic>
          <a:graphicData uri="http://schemas.openxmlformats.org/drawingml/2006/table">
            <a:tbl>
              <a:tblPr/>
              <a:tblGrid>
                <a:gridCol w="2905125">
                  <a:extLst>
                    <a:ext uri="{9D8B030D-6E8A-4147-A177-3AD203B41FA5}">
                      <a16:colId xmlns:a16="http://schemas.microsoft.com/office/drawing/2014/main" val="20000"/>
                    </a:ext>
                  </a:extLst>
                </a:gridCol>
                <a:gridCol w="2905125">
                  <a:extLst>
                    <a:ext uri="{9D8B030D-6E8A-4147-A177-3AD203B41FA5}">
                      <a16:colId xmlns:a16="http://schemas.microsoft.com/office/drawing/2014/main" val="20001"/>
                    </a:ext>
                  </a:extLst>
                </a:gridCol>
                <a:gridCol w="2905125">
                  <a:extLst>
                    <a:ext uri="{9D8B030D-6E8A-4147-A177-3AD203B41FA5}">
                      <a16:colId xmlns:a16="http://schemas.microsoft.com/office/drawing/2014/main" val="20002"/>
                    </a:ext>
                  </a:extLst>
                </a:gridCol>
              </a:tblGrid>
              <a:tr h="503238">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2800" b="1" i="0" u="none" strike="noStrike" cap="none" normalizeH="0" baseline="0" dirty="0">
                          <a:ln>
                            <a:noFill/>
                          </a:ln>
                          <a:solidFill>
                            <a:schemeClr val="tx1"/>
                          </a:solidFill>
                          <a:effectLst/>
                          <a:latin typeface="Calibri" pitchFamily="34" charset="0"/>
                        </a:rPr>
                        <a:t>Облік та аудит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0"/>
                  </a:ext>
                </a:extLst>
              </a:tr>
              <a:tr h="5614988">
                <a:tc>
                  <a:txBody>
                    <a:bodyPr/>
                    <a:lstStyle/>
                    <a:p>
                      <a:r>
                        <a:rPr kumimoji="0" lang="uk-UA" sz="2000" b="0" i="0" u="none" strike="noStrike" cap="none" normalizeH="0" baseline="0" dirty="0">
                          <a:ln>
                            <a:noFill/>
                          </a:ln>
                          <a:solidFill>
                            <a:srgbClr val="FFFFFF"/>
                          </a:solidFill>
                          <a:effectLst/>
                          <a:latin typeface="Calibri" pitchFamily="34" charset="0"/>
                        </a:rPr>
                        <a:t> </a:t>
                      </a:r>
                      <a:r>
                        <a:rPr kumimoji="0" lang="uk-UA" sz="2000" b="0" i="0" u="none" strike="noStrike" cap="none" normalizeH="0" baseline="0" dirty="0">
                          <a:ln>
                            <a:noFill/>
                          </a:ln>
                          <a:solidFill>
                            <a:schemeClr val="tx1"/>
                          </a:solidFill>
                          <a:effectLst/>
                          <a:latin typeface="Calibri" pitchFamily="34" charset="0"/>
                        </a:rPr>
                        <a:t>Мета – </a:t>
                      </a:r>
                      <a:r>
                        <a:rPr lang="uk-UA" sz="1800" kern="1200" dirty="0">
                          <a:solidFill>
                            <a:schemeClr val="tx1"/>
                          </a:solidFill>
                          <a:latin typeface="+mn-lt"/>
                          <a:ea typeface="+mn-ea"/>
                          <a:cs typeface="+mn-cs"/>
                        </a:rPr>
                        <a:t>формування теоретичних знань і набуття практичних навичок з організації та ведення бухгалтерського обліку і фінансової звітності.</a:t>
                      </a:r>
                      <a:endParaRPr kumimoji="0" lang="uk-UA" sz="2000" b="0" i="0" u="none" strike="noStrike" cap="none" normalizeH="0" baseline="0" dirty="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lvl="0"/>
                      <a:r>
                        <a:rPr kumimoji="0" lang="uk-UA" sz="2000" b="0" i="0" u="none" strike="noStrike" cap="none" normalizeH="0" baseline="0" dirty="0">
                          <a:ln>
                            <a:noFill/>
                          </a:ln>
                          <a:solidFill>
                            <a:schemeClr val="tx1"/>
                          </a:solidFill>
                          <a:effectLst/>
                          <a:latin typeface="Calibri" pitchFamily="34" charset="0"/>
                        </a:rPr>
                        <a:t>Основні підходи –  з</a:t>
                      </a:r>
                      <a:r>
                        <a:rPr lang="uk-UA" sz="1800" kern="1200" dirty="0">
                          <a:solidFill>
                            <a:schemeClr val="tx1"/>
                          </a:solidFill>
                          <a:latin typeface="+mn-lt"/>
                          <a:ea typeface="+mn-ea"/>
                          <a:cs typeface="+mn-cs"/>
                        </a:rPr>
                        <a:t>нати загальні принципи бухгалтерського обліку за національними стандартами; знати типову кореспонденцію рахунків із найважливіших господарських операцій на підприємствах торгівлі та телекомунікаційної сфери; </a:t>
                      </a:r>
                      <a:endParaRPr lang="ru-RU" sz="1800" kern="1200" dirty="0">
                        <a:solidFill>
                          <a:schemeClr val="tx1"/>
                        </a:solidFill>
                        <a:latin typeface="+mn-lt"/>
                        <a:ea typeface="+mn-ea"/>
                        <a:cs typeface="+mn-cs"/>
                      </a:endParaRPr>
                    </a:p>
                    <a:p>
                      <a:pPr lvl="0"/>
                      <a:r>
                        <a:rPr lang="uk-UA" sz="1800" kern="1200" dirty="0">
                          <a:solidFill>
                            <a:schemeClr val="tx1"/>
                          </a:solidFill>
                          <a:latin typeface="+mn-lt"/>
                          <a:ea typeface="+mn-ea"/>
                          <a:cs typeface="+mn-cs"/>
                        </a:rPr>
                        <a:t>знати порядок оформлення і представлення фінансової звітності та методику аналізу і контролю облікової інформації для прийняття відповідних операційних рішень. </a:t>
                      </a:r>
                      <a:endParaRPr lang="ru-RU" sz="1800" kern="1200" dirty="0">
                        <a:solidFill>
                          <a:schemeClr val="tx1"/>
                        </a:solidFill>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pPr>
                      <a:endParaRPr kumimoji="0" lang="uk-UA" sz="2000" b="0" i="0" u="none" strike="noStrike" cap="none" normalizeH="0" baseline="0" dirty="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r>
                        <a:rPr kumimoji="0" lang="uk-UA" sz="1800" b="0" i="0" u="none" strike="noStrike" cap="none" normalizeH="0" baseline="0" dirty="0">
                          <a:ln>
                            <a:noFill/>
                          </a:ln>
                          <a:solidFill>
                            <a:schemeClr val="tx1"/>
                          </a:solidFill>
                          <a:effectLst/>
                          <a:latin typeface="Calibri" pitchFamily="34" charset="0"/>
                        </a:rPr>
                        <a:t>Отрим</a:t>
                      </a:r>
                      <a:r>
                        <a:rPr lang="uk-UA" sz="1800" kern="1200" dirty="0">
                          <a:solidFill>
                            <a:schemeClr val="tx1"/>
                          </a:solidFill>
                          <a:latin typeface="+mn-lt"/>
                          <a:ea typeface="+mn-ea"/>
                          <a:cs typeface="+mn-cs"/>
                        </a:rPr>
                        <a:t>ати навички складання </a:t>
                      </a:r>
                      <a:endParaRPr lang="ru-RU" sz="1800" kern="1200" dirty="0">
                        <a:solidFill>
                          <a:schemeClr val="tx1"/>
                        </a:solidFill>
                        <a:latin typeface="+mn-lt"/>
                        <a:ea typeface="+mn-ea"/>
                        <a:cs typeface="+mn-cs"/>
                      </a:endParaRPr>
                    </a:p>
                    <a:p>
                      <a:pPr lvl="0"/>
                      <a:r>
                        <a:rPr lang="uk-UA" sz="1800" kern="1200" dirty="0">
                          <a:solidFill>
                            <a:schemeClr val="tx1"/>
                          </a:solidFill>
                          <a:latin typeface="+mn-lt"/>
                          <a:ea typeface="+mn-ea"/>
                          <a:cs typeface="+mn-cs"/>
                        </a:rPr>
                        <a:t>типових і спеціалізованих форм первинних облікових документів та реєстрів бухгалтерського обліку, порядок їх ведення; </a:t>
                      </a:r>
                      <a:endParaRPr lang="ru-RU" sz="1800" kern="1200" dirty="0">
                        <a:solidFill>
                          <a:schemeClr val="tx1"/>
                        </a:solidFill>
                        <a:latin typeface="+mn-lt"/>
                        <a:ea typeface="+mn-ea"/>
                        <a:cs typeface="+mn-cs"/>
                      </a:endParaRPr>
                    </a:p>
                    <a:p>
                      <a:pPr lvl="0"/>
                      <a:r>
                        <a:rPr lang="uk-UA" sz="1800" kern="1200" dirty="0">
                          <a:solidFill>
                            <a:schemeClr val="tx1"/>
                          </a:solidFill>
                          <a:latin typeface="+mn-lt"/>
                          <a:ea typeface="+mn-ea"/>
                          <a:cs typeface="+mn-cs"/>
                        </a:rPr>
                        <a:t>складання форм періодичної та річної бухгалтерської звітності; </a:t>
                      </a:r>
                      <a:endParaRPr lang="ru-RU" sz="1800" kern="1200" dirty="0">
                        <a:solidFill>
                          <a:schemeClr val="tx1"/>
                        </a:solidFill>
                        <a:latin typeface="+mn-lt"/>
                        <a:ea typeface="+mn-ea"/>
                        <a:cs typeface="+mn-cs"/>
                      </a:endParaRPr>
                    </a:p>
                    <a:p>
                      <a:pPr lvl="0"/>
                      <a:r>
                        <a:rPr lang="uk-UA" sz="1800" kern="1200" dirty="0">
                          <a:solidFill>
                            <a:schemeClr val="tx1"/>
                          </a:solidFill>
                          <a:latin typeface="+mn-lt"/>
                          <a:ea typeface="+mn-ea"/>
                          <a:cs typeface="+mn-cs"/>
                        </a:rPr>
                        <a:t>вести комп’ютерну обробку даних в системі 1С:бухгалтерія.</a:t>
                      </a:r>
                      <a:endParaRPr lang="ru-RU" sz="1800" kern="1200" dirty="0">
                        <a:solidFill>
                          <a:schemeClr val="tx1"/>
                        </a:solidFill>
                        <a:latin typeface="+mn-lt"/>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457" name="Group 49"/>
          <p:cNvGraphicFramePr>
            <a:graphicFrameLocks noGrp="1"/>
          </p:cNvGraphicFramePr>
          <p:nvPr>
            <p:ph sz="half" idx="1"/>
          </p:nvPr>
        </p:nvGraphicFramePr>
        <p:xfrm>
          <a:off x="214313" y="115888"/>
          <a:ext cx="8715375" cy="5853938"/>
        </p:xfrm>
        <a:graphic>
          <a:graphicData uri="http://schemas.openxmlformats.org/drawingml/2006/table">
            <a:tbl>
              <a:tblPr/>
              <a:tblGrid>
                <a:gridCol w="2905125">
                  <a:extLst>
                    <a:ext uri="{9D8B030D-6E8A-4147-A177-3AD203B41FA5}">
                      <a16:colId xmlns:a16="http://schemas.microsoft.com/office/drawing/2014/main" val="20000"/>
                    </a:ext>
                  </a:extLst>
                </a:gridCol>
                <a:gridCol w="2905125">
                  <a:extLst>
                    <a:ext uri="{9D8B030D-6E8A-4147-A177-3AD203B41FA5}">
                      <a16:colId xmlns:a16="http://schemas.microsoft.com/office/drawing/2014/main" val="20001"/>
                    </a:ext>
                  </a:extLst>
                </a:gridCol>
                <a:gridCol w="2905125">
                  <a:extLst>
                    <a:ext uri="{9D8B030D-6E8A-4147-A177-3AD203B41FA5}">
                      <a16:colId xmlns:a16="http://schemas.microsoft.com/office/drawing/2014/main" val="20002"/>
                    </a:ext>
                  </a:extLst>
                </a:gridCol>
              </a:tblGrid>
              <a:tr h="604838">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uk-UA" sz="2400" b="1" kern="1200" dirty="0">
                          <a:solidFill>
                            <a:schemeClr val="tx1"/>
                          </a:solidFill>
                          <a:effectLst/>
                          <a:latin typeface="+mn-lt"/>
                          <a:ea typeface="+mn-ea"/>
                          <a:cs typeface="+mn-cs"/>
                        </a:rPr>
                        <a:t>Організація підприємницької діяльності </a:t>
                      </a:r>
                    </a:p>
                    <a:p>
                      <a:pPr marL="0" marR="0" lvl="0" indent="0" algn="ctr" defTabSz="914400" rtl="0" eaLnBrk="1" fontAlgn="base" latinLnBrk="0" hangingPunct="1">
                        <a:lnSpc>
                          <a:spcPct val="100000"/>
                        </a:lnSpc>
                        <a:spcBef>
                          <a:spcPct val="0"/>
                        </a:spcBef>
                        <a:spcAft>
                          <a:spcPct val="0"/>
                        </a:spcAft>
                        <a:buClrTx/>
                        <a:buSzTx/>
                        <a:buFontTx/>
                        <a:buNone/>
                        <a:tabLst/>
                      </a:pPr>
                      <a:r>
                        <a:rPr lang="uk-UA" sz="2400" kern="1200" dirty="0">
                          <a:solidFill>
                            <a:schemeClr val="tx1"/>
                          </a:solidFill>
                          <a:effectLst/>
                          <a:latin typeface="+mn-lt"/>
                          <a:ea typeface="+mn-ea"/>
                          <a:cs typeface="+mn-cs"/>
                        </a:rPr>
                        <a:t>(у сфері телекомунікацій)</a:t>
                      </a:r>
                      <a:endParaRPr kumimoji="0" lang="uk-UA" sz="3600" b="0" i="0" u="none" strike="noStrike" cap="none" normalizeH="0" baseline="0" dirty="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0"/>
                  </a:ext>
                </a:extLst>
              </a:tr>
              <a:tr h="4829175">
                <a:tc>
                  <a:txBody>
                    <a:bodyPr/>
                    <a:lstStyle/>
                    <a:p>
                      <a:pPr indent="194310" algn="l">
                        <a:lnSpc>
                          <a:spcPct val="115000"/>
                        </a:lnSpc>
                        <a:spcAft>
                          <a:spcPts val="0"/>
                        </a:spcAft>
                      </a:pPr>
                      <a:r>
                        <a:rPr lang="uk-UA" sz="1600" b="1" dirty="0">
                          <a:effectLst/>
                          <a:latin typeface="Calibri" panose="020F0502020204030204" pitchFamily="34" charset="0"/>
                          <a:ea typeface="Calibri" panose="020F0502020204030204" pitchFamily="34" charset="0"/>
                          <a:cs typeface="Times New Roman" panose="02020603050405020304" pitchFamily="18" charset="0"/>
                        </a:rPr>
                        <a:t>Метою </a:t>
                      </a:r>
                      <a:r>
                        <a:rPr lang="uk-UA" sz="1600" dirty="0">
                          <a:effectLst/>
                          <a:latin typeface="Calibri" panose="020F0502020204030204" pitchFamily="34" charset="0"/>
                          <a:ea typeface="Calibri" panose="020F0502020204030204" pitchFamily="34" charset="0"/>
                          <a:cs typeface="Times New Roman" panose="02020603050405020304" pitchFamily="18" charset="0"/>
                        </a:rPr>
                        <a:t>навчальної дисципліни</a:t>
                      </a:r>
                      <a:r>
                        <a:rPr lang="uk-UA" sz="1600" i="1" dirty="0">
                          <a:effectLst/>
                          <a:latin typeface="Calibri" panose="020F0502020204030204" pitchFamily="34" charset="0"/>
                          <a:ea typeface="Calibri" panose="020F0502020204030204" pitchFamily="34" charset="0"/>
                          <a:cs typeface="Times New Roman" panose="02020603050405020304" pitchFamily="18" charset="0"/>
                        </a:rPr>
                        <a:t> </a:t>
                      </a:r>
                      <a:r>
                        <a:rPr lang="uk-UA" sz="1600" dirty="0">
                          <a:effectLst/>
                          <a:latin typeface="Calibri" panose="020F0502020204030204" pitchFamily="34" charset="0"/>
                          <a:ea typeface="Calibri" panose="020F0502020204030204" pitchFamily="34" charset="0"/>
                          <a:cs typeface="Times New Roman" panose="02020603050405020304" pitchFamily="18" charset="0"/>
                        </a:rPr>
                        <a:t>є оволодіння теоретичними знаннями, що дозволить майбутнім фахівцям проводити аналіз ринкових структур, аналіз внутрішньої структури підприємства, організації взаємодії в межах структури підприємства, організація взаємодії підприємства з державними інституціями.</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indent="184785" algn="l">
                        <a:lnSpc>
                          <a:spcPct val="115000"/>
                        </a:lnSpc>
                        <a:spcAft>
                          <a:spcPts val="0"/>
                        </a:spcAft>
                      </a:pPr>
                      <a:r>
                        <a:rPr lang="uk-UA" sz="1600" dirty="0">
                          <a:effectLst/>
                          <a:latin typeface="Calibri" panose="020F0502020204030204" pitchFamily="34" charset="0"/>
                          <a:ea typeface="Calibri" panose="020F0502020204030204" pitchFamily="34" charset="0"/>
                          <a:cs typeface="Times New Roman" panose="02020603050405020304" pitchFamily="18" charset="0"/>
                        </a:rPr>
                        <a:t>На</a:t>
                      </a:r>
                      <a:r>
                        <a:rPr lang="uk-UA" sz="1600" b="1" dirty="0">
                          <a:effectLst/>
                          <a:latin typeface="Calibri" panose="020F0502020204030204" pitchFamily="34" charset="0"/>
                          <a:ea typeface="Calibri" panose="020F0502020204030204" pitchFamily="34" charset="0"/>
                          <a:cs typeface="Times New Roman" panose="02020603050405020304" pitchFamily="18" charset="0"/>
                        </a:rPr>
                        <a:t> </a:t>
                      </a:r>
                      <a:r>
                        <a:rPr lang="uk-UA" sz="1600" dirty="0">
                          <a:effectLst/>
                          <a:latin typeface="Calibri" panose="020F0502020204030204" pitchFamily="34" charset="0"/>
                          <a:ea typeface="Calibri" panose="020F0502020204030204" pitchFamily="34" charset="0"/>
                          <a:cs typeface="Times New Roman" panose="02020603050405020304" pitchFamily="18" charset="0"/>
                        </a:rPr>
                        <a:t>підставі знань, що отримали студенти в межах вивчення дисциплін «Економічна теорія» та «Основи підприємницької діяльності» надати знання та вміння щодо організації підприємницької діяльності, формування організаційної структури підприємства, організації взаємодії в межах структури підприємства, організація взаємодії підприємства з державними інституціями.</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marL="201930" algn="l">
                        <a:lnSpc>
                          <a:spcPct val="115000"/>
                        </a:lnSpc>
                        <a:spcAft>
                          <a:spcPts val="0"/>
                        </a:spcAft>
                      </a:pPr>
                      <a:r>
                        <a:rPr lang="uk-UA" sz="1600" dirty="0">
                          <a:effectLst/>
                          <a:latin typeface="Calibri" panose="020F0502020204030204" pitchFamily="34" charset="0"/>
                          <a:ea typeface="Calibri" panose="020F0502020204030204" pitchFamily="34" charset="0"/>
                          <a:cs typeface="Times New Roman" panose="02020603050405020304" pitchFamily="18" charset="0"/>
                        </a:rPr>
                        <a:t> </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indent="184785" algn="l">
                        <a:lnSpc>
                          <a:spcPct val="115000"/>
                        </a:lnSpc>
                        <a:spcAft>
                          <a:spcPts val="0"/>
                        </a:spcAft>
                      </a:pPr>
                      <a:r>
                        <a:rPr lang="uk-UA" sz="1600" b="1" dirty="0">
                          <a:effectLst/>
                          <a:latin typeface="Calibri" panose="020F0502020204030204" pitchFamily="34" charset="0"/>
                          <a:ea typeface="Calibri" panose="020F0502020204030204" pitchFamily="34" charset="0"/>
                          <a:cs typeface="Times New Roman" panose="02020603050405020304" pitchFamily="18" charset="0"/>
                        </a:rPr>
                        <a:t>Отримати компетенції</a:t>
                      </a:r>
                      <a:r>
                        <a:rPr lang="uk-UA" sz="1600" dirty="0">
                          <a:effectLst/>
                          <a:latin typeface="Calibri" panose="020F0502020204030204" pitchFamily="34" charset="0"/>
                          <a:ea typeface="Calibri" panose="020F0502020204030204" pitchFamily="34" charset="0"/>
                          <a:cs typeface="Times New Roman" panose="02020603050405020304" pitchFamily="18" charset="0"/>
                        </a:rPr>
                        <a:t> щодо знань, вмінь та навичок при обранні організаційної форми підприємства, визначенні його внутрішньої структури, формування взаємозв’язків як в межах підприємствах так і в ринковому середовищі враховуючи взаємини з контрагентами, конкурентами, споживачами та державними інституціями.</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184785" algn="l">
                        <a:lnSpc>
                          <a:spcPct val="115000"/>
                        </a:lnSpc>
                        <a:spcAft>
                          <a:spcPts val="0"/>
                        </a:spcAft>
                      </a:pPr>
                      <a:r>
                        <a:rPr lang="uk-UA" sz="1600" dirty="0">
                          <a:effectLst/>
                          <a:latin typeface="Calibri" panose="020F0502020204030204" pitchFamily="34" charset="0"/>
                          <a:ea typeface="Calibri" panose="020F0502020204030204" pitchFamily="34" charset="0"/>
                          <a:cs typeface="Times New Roman" panose="02020603050405020304" pitchFamily="18" charset="0"/>
                        </a:rPr>
                        <a:t>При виборі організаційної форми підприємства орієнтуватися на особливості ведення бізнесу в торгівельній та телекомунікаційній сферах.</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184785" algn="l">
                        <a:lnSpc>
                          <a:spcPct val="115000"/>
                        </a:lnSpc>
                        <a:spcAft>
                          <a:spcPts val="0"/>
                        </a:spcAft>
                      </a:pPr>
                      <a:r>
                        <a:rPr lang="uk-UA" sz="1600" dirty="0">
                          <a:effectLst/>
                          <a:latin typeface="Calibri" panose="020F0502020204030204" pitchFamily="34" charset="0"/>
                          <a:ea typeface="Calibri" panose="020F0502020204030204" pitchFamily="34" charset="0"/>
                          <a:cs typeface="Times New Roman" panose="02020603050405020304" pitchFamily="18" charset="0"/>
                        </a:rPr>
                        <a:t> </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77" name="Group 17"/>
          <p:cNvGraphicFramePr>
            <a:graphicFrameLocks noGrp="1"/>
          </p:cNvGraphicFramePr>
          <p:nvPr>
            <p:ph sz="half" idx="4294967295"/>
          </p:nvPr>
        </p:nvGraphicFramePr>
        <p:xfrm>
          <a:off x="214313" y="188913"/>
          <a:ext cx="8715375" cy="6391974"/>
        </p:xfrm>
        <a:graphic>
          <a:graphicData uri="http://schemas.openxmlformats.org/drawingml/2006/table">
            <a:tbl>
              <a:tblPr/>
              <a:tblGrid>
                <a:gridCol w="2905125">
                  <a:extLst>
                    <a:ext uri="{9D8B030D-6E8A-4147-A177-3AD203B41FA5}">
                      <a16:colId xmlns:a16="http://schemas.microsoft.com/office/drawing/2014/main" val="20000"/>
                    </a:ext>
                  </a:extLst>
                </a:gridCol>
                <a:gridCol w="2905125">
                  <a:extLst>
                    <a:ext uri="{9D8B030D-6E8A-4147-A177-3AD203B41FA5}">
                      <a16:colId xmlns:a16="http://schemas.microsoft.com/office/drawing/2014/main" val="20001"/>
                    </a:ext>
                  </a:extLst>
                </a:gridCol>
                <a:gridCol w="2905125">
                  <a:extLst>
                    <a:ext uri="{9D8B030D-6E8A-4147-A177-3AD203B41FA5}">
                      <a16:colId xmlns:a16="http://schemas.microsoft.com/office/drawing/2014/main" val="20002"/>
                    </a:ext>
                  </a:extLst>
                </a:gridCol>
              </a:tblGrid>
              <a:tr h="503238">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uk-UA" sz="2400" b="1" kern="1200" dirty="0">
                          <a:solidFill>
                            <a:schemeClr val="tx1"/>
                          </a:solidFill>
                          <a:effectLst/>
                          <a:latin typeface="+mn-lt"/>
                          <a:ea typeface="+mn-ea"/>
                          <a:cs typeface="+mn-cs"/>
                        </a:rPr>
                        <a:t>Бізнес-планування</a:t>
                      </a:r>
                      <a:endParaRPr kumimoji="0" lang="uk-UA" sz="3600" b="0" i="0" u="none" strike="noStrike" cap="none" normalizeH="0" baseline="0" dirty="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0"/>
                  </a:ext>
                </a:extLst>
              </a:tr>
              <a:tr h="5881688">
                <a:tc>
                  <a:txBody>
                    <a:bodyPr/>
                    <a:lstStyle/>
                    <a:p>
                      <a:pPr indent="194310" algn="just">
                        <a:lnSpc>
                          <a:spcPct val="115000"/>
                        </a:lnSpc>
                        <a:spcAft>
                          <a:spcPts val="0"/>
                        </a:spcAft>
                      </a:pPr>
                      <a:r>
                        <a:rPr lang="uk-UA" sz="1400" b="1" dirty="0">
                          <a:effectLst/>
                          <a:latin typeface="Calibri" panose="020F0502020204030204" pitchFamily="34" charset="0"/>
                          <a:ea typeface="Calibri" panose="020F0502020204030204" pitchFamily="34" charset="0"/>
                          <a:cs typeface="Times New Roman" panose="02020603050405020304" pitchFamily="18" charset="0"/>
                        </a:rPr>
                        <a:t>Метою </a:t>
                      </a:r>
                      <a:r>
                        <a:rPr lang="uk-UA" sz="1400" dirty="0">
                          <a:effectLst/>
                          <a:latin typeface="Calibri" panose="020F0502020204030204" pitchFamily="34" charset="0"/>
                          <a:ea typeface="Calibri" panose="020F0502020204030204" pitchFamily="34" charset="0"/>
                          <a:cs typeface="Times New Roman" panose="02020603050405020304" pitchFamily="18" charset="0"/>
                        </a:rPr>
                        <a:t>навчальної дисципліни є формування системи знань з методології розроблення перспективних планів підприємницької діяльності, здійснення аналізу сучасних теоретичних підходів щодо процесу бізнес-планування підприємницької діяль­ності.</a:t>
                      </a:r>
                      <a:endParaRPr lang="uk-U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indent="184785" algn="just">
                        <a:lnSpc>
                          <a:spcPct val="115000"/>
                        </a:lnSpc>
                        <a:spcAft>
                          <a:spcPts val="0"/>
                        </a:spcAft>
                      </a:pPr>
                      <a:r>
                        <a:rPr lang="uk-UA" sz="1400" dirty="0">
                          <a:effectLst/>
                          <a:latin typeface="Calibri" panose="020F0502020204030204" pitchFamily="34" charset="0"/>
                          <a:ea typeface="Calibri" panose="020F0502020204030204" pitchFamily="34" charset="0"/>
                          <a:cs typeface="Times New Roman" panose="02020603050405020304" pitchFamily="18" charset="0"/>
                        </a:rPr>
                        <a:t>На основі вивчення дисциплін «Основи підприємницької діяльності», «Організація підприємницької діяльності», «Економіка торговельного підприємства», «Економіка телекомунікаційного підприємства» надати студентам знання з</a:t>
                      </a:r>
                      <a:r>
                        <a:rPr lang="uk-UA" sz="1400" b="1" dirty="0">
                          <a:effectLst/>
                          <a:latin typeface="Calibri" panose="020F0502020204030204" pitchFamily="34" charset="0"/>
                          <a:ea typeface="Calibri" panose="020F0502020204030204" pitchFamily="34" charset="0"/>
                          <a:cs typeface="Times New Roman" panose="02020603050405020304" pitchFamily="18" charset="0"/>
                        </a:rPr>
                        <a:t> </a:t>
                      </a:r>
                      <a:r>
                        <a:rPr lang="uk-UA" sz="1400" dirty="0">
                          <a:effectLst/>
                          <a:latin typeface="Calibri" panose="020F0502020204030204" pitchFamily="34" charset="0"/>
                          <a:ea typeface="Calibri" panose="020F0502020204030204" pitchFamily="34" charset="0"/>
                          <a:cs typeface="Times New Roman" panose="02020603050405020304" pitchFamily="18" charset="0"/>
                        </a:rPr>
                        <a:t> обґрунтування функцій та визначення змісту процесу бізнес-планування діяльності; опанування форм, методів і технологій бізнес-планування; вивчення структури і технології розроблення типових бізнес-планів щодо економічного і соціального розвитку суб'єкта господарювання; вивчення складу планових показників і методики їх розрахунку; обґрунтування необхідності розробки стратегічних і тактичних планів та програм як інструментів реалізації основних функцій управління діяльністю.</a:t>
                      </a:r>
                      <a:endParaRPr lang="uk-UA"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uk-UA" sz="1400" dirty="0">
                          <a:effectLst/>
                          <a:latin typeface="Calibri" panose="020F0502020204030204" pitchFamily="34" charset="0"/>
                          <a:ea typeface="Calibri" panose="020F0502020204030204" pitchFamily="34" charset="0"/>
                          <a:cs typeface="Times New Roman" panose="02020603050405020304" pitchFamily="18" charset="0"/>
                        </a:rPr>
                        <a:t> </a:t>
                      </a:r>
                      <a:endParaRPr lang="uk-U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indent="184785" algn="just">
                        <a:lnSpc>
                          <a:spcPct val="115000"/>
                        </a:lnSpc>
                        <a:spcAft>
                          <a:spcPts val="0"/>
                        </a:spcAft>
                      </a:pPr>
                      <a:r>
                        <a:rPr lang="uk-UA" sz="1400" b="1" i="1" dirty="0">
                          <a:effectLst/>
                          <a:latin typeface="Calibri" panose="020F0502020204030204" pitchFamily="34" charset="0"/>
                          <a:ea typeface="Calibri" panose="020F0502020204030204" pitchFamily="34" charset="0"/>
                          <a:cs typeface="Times New Roman" panose="02020603050405020304" pitchFamily="18" charset="0"/>
                        </a:rPr>
                        <a:t>Мати</a:t>
                      </a:r>
                      <a:r>
                        <a:rPr lang="uk-UA" sz="1400" b="1" dirty="0">
                          <a:effectLst/>
                          <a:latin typeface="Calibri" panose="020F0502020204030204" pitchFamily="34" charset="0"/>
                          <a:ea typeface="Calibri" panose="020F0502020204030204" pitchFamily="34" charset="0"/>
                          <a:cs typeface="Times New Roman" panose="02020603050405020304" pitchFamily="18" charset="0"/>
                        </a:rPr>
                        <a:t> навички </a:t>
                      </a:r>
                      <a:r>
                        <a:rPr lang="uk-UA" sz="1400" dirty="0">
                          <a:effectLst/>
                          <a:latin typeface="Calibri" panose="020F0502020204030204" pitchFamily="34" charset="0"/>
                          <a:ea typeface="Calibri" panose="020F0502020204030204" pitchFamily="34" charset="0"/>
                          <a:cs typeface="Times New Roman" panose="02020603050405020304" pitchFamily="18" charset="0"/>
                        </a:rPr>
                        <a:t>користування методикою складання бізнес-планів, проведення оцінки ефективності планів; управління процесом формування й оцінки планових показників діяльності суб'єкта господарювання; обґрунтовувати доцільність встановлення планових показників діяльності суб'єкта господарювання; </a:t>
                      </a:r>
                      <a:endParaRPr lang="uk-UA" sz="1200" dirty="0">
                        <a:effectLst/>
                        <a:latin typeface="Calibri" panose="020F0502020204030204" pitchFamily="34" charset="0"/>
                        <a:ea typeface="Calibri" panose="020F0502020204030204" pitchFamily="34" charset="0"/>
                        <a:cs typeface="Times New Roman" panose="02020603050405020304" pitchFamily="18" charset="0"/>
                      </a:endParaRPr>
                    </a:p>
                    <a:p>
                      <a:pPr indent="184785" algn="just">
                        <a:lnSpc>
                          <a:spcPct val="115000"/>
                        </a:lnSpc>
                        <a:spcAft>
                          <a:spcPts val="0"/>
                        </a:spcAft>
                      </a:pPr>
                      <a:r>
                        <a:rPr lang="uk-UA" sz="1400" dirty="0">
                          <a:effectLst/>
                          <a:latin typeface="Calibri" panose="020F0502020204030204" pitchFamily="34" charset="0"/>
                          <a:ea typeface="Calibri" panose="020F0502020204030204" pitchFamily="34" charset="0"/>
                          <a:cs typeface="Times New Roman" panose="02020603050405020304" pitchFamily="18" charset="0"/>
                        </a:rPr>
                        <a:t>та </a:t>
                      </a:r>
                      <a:r>
                        <a:rPr lang="uk-UA" sz="1400" b="1" dirty="0">
                          <a:effectLst/>
                          <a:latin typeface="Calibri" panose="020F0502020204030204" pitchFamily="34" charset="0"/>
                          <a:ea typeface="Calibri" panose="020F0502020204030204" pitchFamily="34" charset="0"/>
                          <a:cs typeface="Times New Roman" panose="02020603050405020304" pitchFamily="18" charset="0"/>
                        </a:rPr>
                        <a:t>володіти</a:t>
                      </a:r>
                      <a:r>
                        <a:rPr lang="uk-UA" sz="1400" dirty="0">
                          <a:effectLst/>
                          <a:latin typeface="Calibri" panose="020F0502020204030204" pitchFamily="34" charset="0"/>
                          <a:ea typeface="Calibri" panose="020F0502020204030204" pitchFamily="34" charset="0"/>
                          <a:cs typeface="Times New Roman" panose="02020603050405020304" pitchFamily="18" charset="0"/>
                        </a:rPr>
                        <a:t> навичками орга­нізації планування процесу господарювання та методами розробки бізнес-планів розвитку підприємницької діяльності; користуватися нормативно-правою базою здійснення підприємницької діяльності в різних сферах, у </a:t>
                      </a:r>
                      <a:r>
                        <a:rPr lang="uk-UA" sz="1400" dirty="0" err="1">
                          <a:effectLst/>
                          <a:latin typeface="Calibri" panose="020F0502020204030204" pitchFamily="34" charset="0"/>
                          <a:ea typeface="Calibri" panose="020F0502020204030204" pitchFamily="34" charset="0"/>
                          <a:cs typeface="Times New Roman" panose="02020603050405020304" pitchFamily="18" charset="0"/>
                        </a:rPr>
                        <a:t>т.ч</a:t>
                      </a:r>
                      <a:r>
                        <a:rPr lang="uk-UA" sz="1400" dirty="0">
                          <a:effectLst/>
                          <a:latin typeface="Calibri" panose="020F0502020204030204" pitchFamily="34" charset="0"/>
                          <a:ea typeface="Calibri" panose="020F0502020204030204" pitchFamily="34" charset="0"/>
                          <a:cs typeface="Times New Roman" panose="02020603050405020304" pitchFamily="18" charset="0"/>
                        </a:rPr>
                        <a:t>. у сфері телекомунікацій.</a:t>
                      </a:r>
                      <a:endParaRPr lang="uk-U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352" name="Group 16"/>
          <p:cNvGraphicFramePr>
            <a:graphicFrameLocks noGrp="1"/>
          </p:cNvGraphicFramePr>
          <p:nvPr>
            <p:ph sz="half" idx="4294967295"/>
          </p:nvPr>
        </p:nvGraphicFramePr>
        <p:xfrm>
          <a:off x="214313" y="188913"/>
          <a:ext cx="8715375" cy="6583680"/>
        </p:xfrm>
        <a:graphic>
          <a:graphicData uri="http://schemas.openxmlformats.org/drawingml/2006/table">
            <a:tbl>
              <a:tblPr/>
              <a:tblGrid>
                <a:gridCol w="2905125">
                  <a:extLst>
                    <a:ext uri="{9D8B030D-6E8A-4147-A177-3AD203B41FA5}">
                      <a16:colId xmlns:a16="http://schemas.microsoft.com/office/drawing/2014/main" val="20000"/>
                    </a:ext>
                  </a:extLst>
                </a:gridCol>
                <a:gridCol w="2905125">
                  <a:extLst>
                    <a:ext uri="{9D8B030D-6E8A-4147-A177-3AD203B41FA5}">
                      <a16:colId xmlns:a16="http://schemas.microsoft.com/office/drawing/2014/main" val="20001"/>
                    </a:ext>
                  </a:extLst>
                </a:gridCol>
                <a:gridCol w="2905125">
                  <a:extLst>
                    <a:ext uri="{9D8B030D-6E8A-4147-A177-3AD203B41FA5}">
                      <a16:colId xmlns:a16="http://schemas.microsoft.com/office/drawing/2014/main" val="20002"/>
                    </a:ext>
                  </a:extLst>
                </a:gridCol>
              </a:tblGrid>
              <a:tr h="503238">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2800" b="0" i="0" u="none" strike="noStrike" cap="none" normalizeH="0" baseline="0">
                          <a:ln>
                            <a:noFill/>
                          </a:ln>
                          <a:solidFill>
                            <a:schemeClr val="tx1"/>
                          </a:solidFill>
                          <a:effectLst/>
                          <a:latin typeface="Calibri" pitchFamily="34" charset="0"/>
                        </a:rPr>
                        <a:t>Правове регулювання трудової діяльності</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0"/>
                  </a:ext>
                </a:extLst>
              </a:tr>
              <a:tr h="58816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2000" b="0" i="0" u="none" strike="noStrike" cap="none" normalizeH="0" baseline="0">
                          <a:ln>
                            <a:noFill/>
                          </a:ln>
                          <a:solidFill>
                            <a:srgbClr val="FFFFFF"/>
                          </a:solidFill>
                          <a:effectLst/>
                          <a:latin typeface="Calibri" pitchFamily="34" charset="0"/>
                        </a:rPr>
                        <a:t> </a:t>
                      </a:r>
                      <a:r>
                        <a:rPr kumimoji="0" lang="uk-UA" sz="2000" b="0" i="0" u="none" strike="noStrike" cap="none" normalizeH="0" baseline="0">
                          <a:ln>
                            <a:noFill/>
                          </a:ln>
                          <a:solidFill>
                            <a:schemeClr val="tx1"/>
                          </a:solidFill>
                          <a:effectLst/>
                          <a:latin typeface="Calibri" pitchFamily="34" charset="0"/>
                        </a:rPr>
                        <a:t>Мета вивчення навчальної дисципліни є комплексне засвоєння теоретичних знань та здобуття практичних навичок аналізу характеру та змісту правовідносин щодо найманої праці, аналізу та узагальнення змісту нормативно-правових актів у системі трудового законодавства та їх практичне застосування у вирішенні управлінських ситуацій.</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uk-UA" sz="1900" b="0" i="0" u="none" strike="noStrike" cap="none" normalizeH="0" baseline="0">
                          <a:ln>
                            <a:noFill/>
                          </a:ln>
                          <a:solidFill>
                            <a:schemeClr val="tx1"/>
                          </a:solidFill>
                          <a:effectLst/>
                          <a:latin typeface="Calibri" pitchFamily="34" charset="0"/>
                        </a:rPr>
                        <a:t>Основні підходи:</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uk-UA" sz="1900" b="0" i="0" u="none" strike="noStrike" cap="none" normalizeH="0" baseline="0">
                          <a:ln>
                            <a:noFill/>
                          </a:ln>
                          <a:solidFill>
                            <a:schemeClr val="tx1"/>
                          </a:solidFill>
                          <a:effectLst/>
                          <a:latin typeface="Calibri" pitchFamily="34" charset="0"/>
                        </a:rPr>
                        <a:t>на основі вивчених дисциплін “Економічна теорія”, “Основи підприємницької діяльності “ та “Організація підприємницької діяльності” надати знання з трудового права як галузі права та законодавства; особливостей регулювання колективних та індивідуальних трудових правовідносин, робочого часу, оплати праці, трудової дисципліни та матеріальної відповідальності, охорони праці, трудових спорів та їх вирішення.</a:t>
                      </a:r>
                    </a:p>
                  </a:txBody>
                  <a:tcPr marL="18000" marR="36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uk-UA" sz="2000" b="0" i="0" u="none" strike="noStrike" cap="none" normalizeH="0" baseline="0">
                          <a:ln>
                            <a:noFill/>
                          </a:ln>
                          <a:solidFill>
                            <a:schemeClr val="tx1"/>
                          </a:solidFill>
                          <a:effectLst/>
                          <a:latin typeface="Calibri" pitchFamily="34" charset="0"/>
                        </a:rPr>
                        <a:t>Отримані компетентності:  </a:t>
                      </a:r>
                      <a:r>
                        <a:rPr kumimoji="0" lang="uk-UA" sz="2000" b="0" i="0" u="none" strike="noStrike" cap="none" normalizeH="0" baseline="0">
                          <a:ln>
                            <a:noFill/>
                          </a:ln>
                          <a:solidFill>
                            <a:schemeClr val="tx1"/>
                          </a:solidFill>
                          <a:effectLst/>
                          <a:latin typeface="Arial" charset="0"/>
                        </a:rPr>
                        <a:t>     </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uk-UA" sz="2000" b="0" i="0" u="none" strike="noStrike" cap="none" normalizeH="0" baseline="0">
                          <a:ln>
                            <a:noFill/>
                          </a:ln>
                          <a:solidFill>
                            <a:schemeClr val="tx1"/>
                          </a:solidFill>
                          <a:effectLst/>
                          <a:latin typeface="Calibri" pitchFamily="34" charset="0"/>
                        </a:rPr>
                        <a:t>визначати характер і зміст правовідносин у сфері праці;</a:t>
                      </a:r>
                      <a:endParaRPr kumimoji="0" lang="uk-UA" sz="2000" b="0" i="0" u="none" strike="noStrike" cap="none" normalizeH="0" baseline="0">
                        <a:ln>
                          <a:noFill/>
                        </a:ln>
                        <a:solidFill>
                          <a:schemeClr val="tx1"/>
                        </a:solidFill>
                        <a:effectLst/>
                        <a:latin typeface="Arial" charset="0"/>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uk-UA" sz="2000" b="0" i="0" u="none" strike="noStrike" cap="none" normalizeH="0" baseline="0">
                          <a:ln>
                            <a:noFill/>
                          </a:ln>
                          <a:solidFill>
                            <a:schemeClr val="tx1"/>
                          </a:solidFill>
                          <a:effectLst/>
                          <a:latin typeface="Calibri" pitchFamily="34" charset="0"/>
                        </a:rPr>
                        <a:t>застосовувати нормативний матеріал для вирішення конкретних життєвих ситуацій;       надавати проведеній роботі належної форми (письмове рішення, складання документа тощо);</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uk-UA" sz="2000" b="0" i="0" u="none" strike="noStrike" cap="none" normalizeH="0" baseline="0">
                          <a:ln>
                            <a:noFill/>
                          </a:ln>
                          <a:solidFill>
                            <a:schemeClr val="tx1"/>
                          </a:solidFill>
                          <a:effectLst/>
                          <a:latin typeface="Calibri" pitchFamily="34" charset="0"/>
                        </a:rPr>
                        <a:t>аналізувати сучасні тенденції розвитку трудових відносин та їх правового регулювання.</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77" name="Group 17"/>
          <p:cNvGraphicFramePr>
            <a:graphicFrameLocks noGrp="1"/>
          </p:cNvGraphicFramePr>
          <p:nvPr>
            <p:ph sz="half" idx="4294967295"/>
          </p:nvPr>
        </p:nvGraphicFramePr>
        <p:xfrm>
          <a:off x="214313" y="188913"/>
          <a:ext cx="8715375" cy="6399848"/>
        </p:xfrm>
        <a:graphic>
          <a:graphicData uri="http://schemas.openxmlformats.org/drawingml/2006/table">
            <a:tbl>
              <a:tblPr/>
              <a:tblGrid>
                <a:gridCol w="2905125">
                  <a:extLst>
                    <a:ext uri="{9D8B030D-6E8A-4147-A177-3AD203B41FA5}">
                      <a16:colId xmlns:a16="http://schemas.microsoft.com/office/drawing/2014/main" val="20000"/>
                    </a:ext>
                  </a:extLst>
                </a:gridCol>
                <a:gridCol w="2905125">
                  <a:extLst>
                    <a:ext uri="{9D8B030D-6E8A-4147-A177-3AD203B41FA5}">
                      <a16:colId xmlns:a16="http://schemas.microsoft.com/office/drawing/2014/main" val="20001"/>
                    </a:ext>
                  </a:extLst>
                </a:gridCol>
                <a:gridCol w="2905125">
                  <a:extLst>
                    <a:ext uri="{9D8B030D-6E8A-4147-A177-3AD203B41FA5}">
                      <a16:colId xmlns:a16="http://schemas.microsoft.com/office/drawing/2014/main" val="20002"/>
                    </a:ext>
                  </a:extLst>
                </a:gridCol>
              </a:tblGrid>
              <a:tr h="503238">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2800" b="0" i="0" u="none" strike="noStrike" cap="none" normalizeH="0" baseline="0">
                          <a:ln>
                            <a:noFill/>
                          </a:ln>
                          <a:solidFill>
                            <a:schemeClr val="tx1"/>
                          </a:solidFill>
                          <a:effectLst/>
                          <a:latin typeface="Calibri" pitchFamily="34" charset="0"/>
                        </a:rPr>
                        <a:t>Господарське право</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0"/>
                  </a:ext>
                </a:extLst>
              </a:tr>
              <a:tr h="58816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Calibri" pitchFamily="34" charset="0"/>
                        </a:rPr>
                        <a:t>Мета вивчення навчальної дисципліни є комплексне засвоєння теоретичних знань та здобуття практичних навичок аналізу характеру та змісту правовідносин у сфері господарської діяльності, аналізу змісту нормативно-правових актів у системі господарського  законодавства та їх практичне застосування при вирішенні управлінських завдань.</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uk-UA" sz="1800" b="0" i="0" u="none" strike="noStrike" cap="none" normalizeH="0" baseline="0">
                          <a:ln>
                            <a:noFill/>
                          </a:ln>
                          <a:solidFill>
                            <a:schemeClr val="tx1"/>
                          </a:solidFill>
                          <a:effectLst/>
                          <a:latin typeface="Calibri" pitchFamily="34" charset="0"/>
                        </a:rPr>
                        <a:t>Основні підходи :</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uk-UA" sz="1800" b="0" i="0" u="none" strike="noStrike" cap="none" normalizeH="0" baseline="0">
                          <a:ln>
                            <a:noFill/>
                          </a:ln>
                          <a:solidFill>
                            <a:schemeClr val="tx1"/>
                          </a:solidFill>
                          <a:effectLst/>
                          <a:latin typeface="Calibri" pitchFamily="34" charset="0"/>
                        </a:rPr>
                        <a:t>на основі вивчених дисциплін “Економічна теорія”, “Основи підприємницької діяльності “ та “Організація підприємницької діяльності”  надати знання з господарського права як галузі права та законодавства; особливостей державного регулювання господарських правовідносин,  в тому числі відносин власності, ліцензування, стандартизації, сертифікації економічної діяльності.</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uk-UA" sz="1800" b="0" i="0" u="none" strike="noStrike" cap="none" normalizeH="0" baseline="0">
                          <a:ln>
                            <a:noFill/>
                          </a:ln>
                          <a:solidFill>
                            <a:schemeClr val="tx1"/>
                          </a:solidFill>
                          <a:effectLst/>
                          <a:latin typeface="Calibri" pitchFamily="34" charset="0"/>
                        </a:rPr>
                        <a:t>Отримані компетентності:</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uk-UA" sz="1800" b="0" i="0" u="none" strike="noStrike" cap="none" normalizeH="0" baseline="0">
                          <a:ln>
                            <a:noFill/>
                          </a:ln>
                          <a:solidFill>
                            <a:schemeClr val="tx1"/>
                          </a:solidFill>
                          <a:effectLst/>
                          <a:latin typeface="Calibri" pitchFamily="34" charset="0"/>
                        </a:rPr>
                        <a:t>визначати характер і зміст правовідносин у сфері господарювання;</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uk-UA" sz="1800" b="0" i="0" u="none" strike="noStrike" cap="none" normalizeH="0" baseline="0">
                          <a:ln>
                            <a:noFill/>
                          </a:ln>
                          <a:solidFill>
                            <a:schemeClr val="tx1"/>
                          </a:solidFill>
                          <a:effectLst/>
                          <a:latin typeface="Calibri" pitchFamily="34" charset="0"/>
                        </a:rPr>
                        <a:t>застосовувати нормативний матеріал для вирішення конкретних господарських ситуацій;</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uk-UA" sz="1800" b="0" i="0" u="none" strike="noStrike" cap="none" normalizeH="0" baseline="0">
                          <a:ln>
                            <a:noFill/>
                          </a:ln>
                          <a:solidFill>
                            <a:schemeClr val="tx1"/>
                          </a:solidFill>
                          <a:effectLst/>
                          <a:latin typeface="Calibri" pitchFamily="34" charset="0"/>
                        </a:rPr>
                        <a:t>надавати проведеній роботі належної форми (складання пакету документів щодо отримання ліцензії, сертифікату тощо).</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uk-UA" sz="1800" b="0" i="0" u="none" strike="noStrike" cap="none" normalizeH="0" baseline="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398" name="Group 14"/>
          <p:cNvGraphicFramePr>
            <a:graphicFrameLocks noGrp="1"/>
          </p:cNvGraphicFramePr>
          <p:nvPr>
            <p:ph sz="half" idx="1"/>
          </p:nvPr>
        </p:nvGraphicFramePr>
        <p:xfrm>
          <a:off x="214313" y="115888"/>
          <a:ext cx="8715375" cy="6428423"/>
        </p:xfrm>
        <a:graphic>
          <a:graphicData uri="http://schemas.openxmlformats.org/drawingml/2006/table">
            <a:tbl>
              <a:tblPr/>
              <a:tblGrid>
                <a:gridCol w="2905125">
                  <a:extLst>
                    <a:ext uri="{9D8B030D-6E8A-4147-A177-3AD203B41FA5}">
                      <a16:colId xmlns:a16="http://schemas.microsoft.com/office/drawing/2014/main" val="20000"/>
                    </a:ext>
                  </a:extLst>
                </a:gridCol>
                <a:gridCol w="2905125">
                  <a:extLst>
                    <a:ext uri="{9D8B030D-6E8A-4147-A177-3AD203B41FA5}">
                      <a16:colId xmlns:a16="http://schemas.microsoft.com/office/drawing/2014/main" val="20001"/>
                    </a:ext>
                  </a:extLst>
                </a:gridCol>
                <a:gridCol w="2905125">
                  <a:extLst>
                    <a:ext uri="{9D8B030D-6E8A-4147-A177-3AD203B41FA5}">
                      <a16:colId xmlns:a16="http://schemas.microsoft.com/office/drawing/2014/main" val="20002"/>
                    </a:ext>
                  </a:extLst>
                </a:gridCol>
              </a:tblGrid>
              <a:tr h="576263">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2800" b="0" i="0" u="none" strike="noStrike" cap="none" normalizeH="0" baseline="0">
                          <a:ln>
                            <a:noFill/>
                          </a:ln>
                          <a:solidFill>
                            <a:schemeClr val="tx1"/>
                          </a:solidFill>
                          <a:effectLst/>
                          <a:latin typeface="Calibri" pitchFamily="34" charset="0"/>
                        </a:rPr>
                        <a:t>Засади відкриття власного бізнесу</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0"/>
                  </a:ext>
                </a:extLst>
              </a:tr>
              <a:tr h="48291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rgbClr val="FFFFFF"/>
                          </a:solidFill>
                          <a:effectLst/>
                          <a:latin typeface="Calibri" pitchFamily="34" charset="0"/>
                        </a:rPr>
                        <a:t>Мета  систематизація економічних, організаційних та нормативно-правових знань і вмінь студентів щодо відкриття та ведення власного бізнесу</a:t>
                      </a:r>
                      <a:r>
                        <a:rPr kumimoji="0" lang="uk-UA" sz="1800" b="1" i="0" u="none" strike="noStrike" cap="none" normalizeH="0" baseline="0">
                          <a:ln>
                            <a:noFill/>
                          </a:ln>
                          <a:solidFill>
                            <a:srgbClr val="FFFFFF"/>
                          </a:solidFill>
                          <a:effectLst/>
                          <a:latin typeface="Calibri"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uk-UA" sz="1800" b="0" i="0" u="none" strike="noStrike" cap="none" normalizeH="0" baseline="0">
                          <a:ln>
                            <a:noFill/>
                          </a:ln>
                          <a:solidFill>
                            <a:srgbClr val="FFFFFF"/>
                          </a:solidFill>
                          <a:effectLst/>
                          <a:latin typeface="Calibri" pitchFamily="34" charset="0"/>
                        </a:rPr>
                        <a:t>На основі теоретичних знань та практичних вмінь, набутих при вивченні дисциплін “Організація підприємницької діяльності”, “Бізнес-планування”, “Господдарське право”, “Правове регулювання трудової діяльності” надати вміння з оформлення   документації щодо реєстрації суб'єкта підприємництва, здійснення діяльності СПД, взаємодії з органами державної влади та місцевого самоврядування, а також потенційними партнерами та споживачами.</a:t>
                      </a:r>
                      <a:r>
                        <a:rPr kumimoji="0" lang="uk-UA" sz="1800" b="1" i="0" u="none" strike="noStrike" cap="none" normalizeH="0" baseline="0">
                          <a:ln>
                            <a:noFill/>
                          </a:ln>
                          <a:solidFill>
                            <a:srgbClr val="FFFFFF"/>
                          </a:solidFill>
                          <a:effectLst/>
                          <a:latin typeface="Calibri"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rgbClr val="FFFFFF"/>
                          </a:solidFill>
                          <a:effectLst/>
                          <a:latin typeface="Calibri" pitchFamily="34" charset="0"/>
                        </a:rPr>
                        <a:t>Отримані компетентності :</a:t>
                      </a:r>
                    </a:p>
                    <a:p>
                      <a:pPr marL="0" marR="0" lvl="0" indent="0" algn="l"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rgbClr val="FFFFFF"/>
                          </a:solidFill>
                          <a:effectLst/>
                          <a:latin typeface="Calibri" pitchFamily="34" charset="0"/>
                        </a:rPr>
                        <a:t>мати навички з підготовки та оформлення пакету документів щодо реєстрації СПД, отримання КВЕД, ліцензій, патентів тощо; документів щодо здійснення господарсько-розрахункової та господарсько-розпорядчої діяльності, а саме з укладення договорів, відкриття та ведення банківських рахунків, актів виконаних робіт тощо;,  складання та подання звітності  до ДФС України, ПФУ, ДССУ, ЦНАП, ДСЗУ, а також  актів звірки взаєморозрахунків з ними.</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457" name="Group 49"/>
          <p:cNvGraphicFramePr>
            <a:graphicFrameLocks noGrp="1"/>
          </p:cNvGraphicFramePr>
          <p:nvPr>
            <p:ph sz="half" idx="1"/>
          </p:nvPr>
        </p:nvGraphicFramePr>
        <p:xfrm>
          <a:off x="214313" y="115888"/>
          <a:ext cx="8715375" cy="6792278"/>
        </p:xfrm>
        <a:graphic>
          <a:graphicData uri="http://schemas.openxmlformats.org/drawingml/2006/table">
            <a:tbl>
              <a:tblPr/>
              <a:tblGrid>
                <a:gridCol w="2905125">
                  <a:extLst>
                    <a:ext uri="{9D8B030D-6E8A-4147-A177-3AD203B41FA5}">
                      <a16:colId xmlns:a16="http://schemas.microsoft.com/office/drawing/2014/main" val="20000"/>
                    </a:ext>
                  </a:extLst>
                </a:gridCol>
                <a:gridCol w="2905125">
                  <a:extLst>
                    <a:ext uri="{9D8B030D-6E8A-4147-A177-3AD203B41FA5}">
                      <a16:colId xmlns:a16="http://schemas.microsoft.com/office/drawing/2014/main" val="20001"/>
                    </a:ext>
                  </a:extLst>
                </a:gridCol>
                <a:gridCol w="2905125">
                  <a:extLst>
                    <a:ext uri="{9D8B030D-6E8A-4147-A177-3AD203B41FA5}">
                      <a16:colId xmlns:a16="http://schemas.microsoft.com/office/drawing/2014/main" val="20002"/>
                    </a:ext>
                  </a:extLst>
                </a:gridCol>
              </a:tblGrid>
              <a:tr h="604838">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2800" b="0" i="0" u="none" strike="noStrike" cap="none" normalizeH="0" baseline="0">
                          <a:ln>
                            <a:noFill/>
                          </a:ln>
                          <a:solidFill>
                            <a:schemeClr val="tx1"/>
                          </a:solidFill>
                          <a:effectLst/>
                          <a:latin typeface="Calibri" pitchFamily="34" charset="0"/>
                        </a:rPr>
                        <a:t>Моделювання вартості підприємства</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0"/>
                  </a:ext>
                </a:extLst>
              </a:tr>
              <a:tr h="48291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2000" b="0" i="0" u="none" strike="noStrike" cap="none" normalizeH="0" baseline="0">
                          <a:ln>
                            <a:noFill/>
                          </a:ln>
                          <a:solidFill>
                            <a:schemeClr val="tx1"/>
                          </a:solidFill>
                          <a:effectLst/>
                          <a:latin typeface="Calibri" pitchFamily="34" charset="0"/>
                        </a:rPr>
                        <a:t>Метою вивчення навчальної дисципліни є</a:t>
                      </a:r>
                      <a:endParaRPr kumimoji="0" lang="uk-UA" sz="2000" b="0" i="0" u="none" strike="noStrike" cap="none" normalizeH="0" baseline="0">
                        <a:ln>
                          <a:noFill/>
                        </a:ln>
                        <a:solidFill>
                          <a:srgbClr val="FFFFFF"/>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uk-UA" sz="2000" b="0" i="0" u="none" strike="noStrike" cap="none" normalizeH="0" baseline="0">
                          <a:ln>
                            <a:noFill/>
                          </a:ln>
                          <a:solidFill>
                            <a:schemeClr val="tx1"/>
                          </a:solidFill>
                          <a:effectLst/>
                          <a:latin typeface="Calibri" pitchFamily="34" charset="0"/>
                        </a:rPr>
                        <a:t>засвоєння теоретичних знань та здобуття практичних навичок щодо визначення оцінки вартості майна компанії.</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uk-UA" sz="2000" b="0" i="0" u="none" strike="noStrike" cap="none" normalizeH="0" baseline="0">
                          <a:ln>
                            <a:noFill/>
                          </a:ln>
                          <a:solidFill>
                            <a:schemeClr val="tx1"/>
                          </a:solidFill>
                          <a:effectLst/>
                          <a:latin typeface="Calibri" pitchFamily="34" charset="0"/>
                        </a:rPr>
                        <a:t>Основні підходи:</a:t>
                      </a:r>
                    </a:p>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uk-UA" sz="2000" b="0" i="0" u="none" strike="noStrike" cap="none" normalizeH="0" baseline="0">
                          <a:ln>
                            <a:noFill/>
                          </a:ln>
                          <a:solidFill>
                            <a:schemeClr val="tx1"/>
                          </a:solidFill>
                          <a:effectLst/>
                          <a:latin typeface="Calibri" pitchFamily="34" charset="0"/>
                        </a:rPr>
                        <a:t>на основі вивчених дисциплін “Економічна теорія”, “Основи підприємницької діяльності “ та “Організація підприємницької діяльності”, “Господарське право”  надати знання з сутності та змісту поняття оцінки вартості майна компанії; принципів оцінки,  методичних підходів та   особливостей оцінки вартості майна торгівельних й телекомунікаційних підприємств.</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rgbClr val="FFFFFF"/>
                          </a:solidFill>
                          <a:effectLst/>
                          <a:latin typeface="Calibri" pitchFamily="34" charset="0"/>
                        </a:rPr>
                        <a:t>Отримані компетентності:</a:t>
                      </a:r>
                    </a:p>
                    <a:p>
                      <a:pPr marL="0" marR="0" lvl="0" indent="0" algn="l"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rgbClr val="FFFFFF"/>
                          </a:solidFill>
                          <a:effectLst/>
                          <a:latin typeface="Calibri" pitchFamily="34" charset="0"/>
                        </a:rPr>
                        <a:t>мати навички </a:t>
                      </a:r>
                      <a:r>
                        <a:rPr kumimoji="0" lang="uk-UA" sz="1800" b="0" i="0" u="none" strike="noStrike" cap="none" normalizeH="0" baseline="0">
                          <a:ln>
                            <a:noFill/>
                          </a:ln>
                          <a:solidFill>
                            <a:schemeClr val="tx1"/>
                          </a:solidFill>
                          <a:effectLst/>
                          <a:latin typeface="Calibri" pitchFamily="34" charset="0"/>
                        </a:rPr>
                        <a:t>застосовання методів оцінювання майна,</a:t>
                      </a:r>
                    </a:p>
                    <a:p>
                      <a:pPr marL="0" marR="0" lvl="0" indent="0" algn="l"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Calibri" pitchFamily="34" charset="0"/>
                        </a:rPr>
                        <a:t>обгрунтування вибору методичних підходів до оцінювання для прийняття управлінських рішень з урахуванням особливостей торгівельних та телекомунікаційних підприємств, </a:t>
                      </a:r>
                    </a:p>
                    <a:p>
                      <a:pPr marL="0" marR="0" lvl="0" indent="0" algn="l"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Calibri" pitchFamily="34" charset="0"/>
                        </a:rPr>
                        <a:t>знати технологію та алгоритм складання звіту щодо оцінки ринкової вартості майна, в тому числі об</a:t>
                      </a:r>
                      <a:r>
                        <a:rPr kumimoji="0" lang="en-US" sz="1800" b="0" i="0" u="none" strike="noStrike" cap="none" normalizeH="0" baseline="0">
                          <a:ln>
                            <a:noFill/>
                          </a:ln>
                          <a:solidFill>
                            <a:schemeClr val="tx1"/>
                          </a:solidFill>
                          <a:effectLst/>
                          <a:latin typeface="Calibri" pitchFamily="34" charset="0"/>
                        </a:rPr>
                        <a:t>’</a:t>
                      </a:r>
                      <a:r>
                        <a:rPr kumimoji="0" lang="uk-UA" sz="1800" b="0" i="0" u="none" strike="noStrike" cap="none" normalizeH="0" baseline="0">
                          <a:ln>
                            <a:noFill/>
                          </a:ln>
                          <a:solidFill>
                            <a:schemeClr val="tx1"/>
                          </a:solidFill>
                          <a:effectLst/>
                          <a:latin typeface="Calibri" pitchFamily="34" charset="0"/>
                        </a:rPr>
                        <a:t>єктів інтелектуальної власності, майнових корпоративних прав та цінних паперів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400" name="Group 40"/>
          <p:cNvGraphicFramePr>
            <a:graphicFrameLocks noGrp="1"/>
          </p:cNvGraphicFramePr>
          <p:nvPr>
            <p:ph sz="half" idx="1"/>
          </p:nvPr>
        </p:nvGraphicFramePr>
        <p:xfrm>
          <a:off x="214313" y="188913"/>
          <a:ext cx="8715375" cy="6644640"/>
        </p:xfrm>
        <a:graphic>
          <a:graphicData uri="http://schemas.openxmlformats.org/drawingml/2006/table">
            <a:tbl>
              <a:tblPr/>
              <a:tblGrid>
                <a:gridCol w="2905125">
                  <a:extLst>
                    <a:ext uri="{9D8B030D-6E8A-4147-A177-3AD203B41FA5}">
                      <a16:colId xmlns:a16="http://schemas.microsoft.com/office/drawing/2014/main" val="20000"/>
                    </a:ext>
                  </a:extLst>
                </a:gridCol>
                <a:gridCol w="2905125">
                  <a:extLst>
                    <a:ext uri="{9D8B030D-6E8A-4147-A177-3AD203B41FA5}">
                      <a16:colId xmlns:a16="http://schemas.microsoft.com/office/drawing/2014/main" val="20001"/>
                    </a:ext>
                  </a:extLst>
                </a:gridCol>
                <a:gridCol w="2905125">
                  <a:extLst>
                    <a:ext uri="{9D8B030D-6E8A-4147-A177-3AD203B41FA5}">
                      <a16:colId xmlns:a16="http://schemas.microsoft.com/office/drawing/2014/main" val="20002"/>
                    </a:ext>
                  </a:extLst>
                </a:gridCol>
              </a:tblGrid>
              <a:tr h="503238">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2800" b="1" i="0" u="none" strike="noStrike" cap="none" normalizeH="0" baseline="0">
                          <a:ln>
                            <a:noFill/>
                          </a:ln>
                          <a:solidFill>
                            <a:schemeClr val="tx1"/>
                          </a:solidFill>
                          <a:effectLst/>
                          <a:latin typeface="Calibri" pitchFamily="34" charset="0"/>
                        </a:rPr>
                        <a:t>Економічна теорія</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0"/>
                  </a:ext>
                </a:extLst>
              </a:tr>
              <a:tr h="4108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2000" b="0" i="0" u="none" strike="noStrike" cap="none" normalizeH="0" baseline="0">
                          <a:ln>
                            <a:noFill/>
                          </a:ln>
                          <a:solidFill>
                            <a:srgbClr val="FFFFFF"/>
                          </a:solidFill>
                          <a:effectLst/>
                          <a:latin typeface="Calibri" pitchFamily="34" charset="0"/>
                        </a:rPr>
                        <a:t> </a:t>
                      </a:r>
                      <a:r>
                        <a:rPr kumimoji="0" lang="uk-UA" sz="2000" b="0" i="0" u="none" strike="noStrike" cap="none" normalizeH="0" baseline="0">
                          <a:ln>
                            <a:noFill/>
                          </a:ln>
                          <a:solidFill>
                            <a:schemeClr val="tx1"/>
                          </a:solidFill>
                          <a:effectLst/>
                          <a:latin typeface="Calibri" pitchFamily="34" charset="0"/>
                        </a:rPr>
                        <a:t>Мета </a:t>
                      </a:r>
                      <a:r>
                        <a:rPr kumimoji="0" lang="ru-RU" sz="2000" b="0" i="0" u="none" strike="noStrike" cap="none" normalizeH="0" baseline="0">
                          <a:ln>
                            <a:noFill/>
                          </a:ln>
                          <a:solidFill>
                            <a:schemeClr val="tx1"/>
                          </a:solidFill>
                          <a:effectLst/>
                          <a:latin typeface="Calibri" pitchFamily="34" charset="0"/>
                        </a:rPr>
                        <a:t>– </a:t>
                      </a:r>
                      <a:r>
                        <a:rPr kumimoji="0" lang="uk-UA" sz="2000" b="0" i="0" u="none" strike="noStrike" cap="none" normalizeH="0" baseline="0">
                          <a:ln>
                            <a:noFill/>
                          </a:ln>
                          <a:solidFill>
                            <a:schemeClr val="tx1"/>
                          </a:solidFill>
                          <a:effectLst/>
                          <a:latin typeface="Calibri" pitchFamily="34" charset="0"/>
                        </a:rPr>
                        <a:t>набуття майбутніми фахівцями ґрунтовних економічних знань, формування у них логіки економічного мислення і економічної культури,  навчання їх базовим методам пізнання і аналізу економічних процесів, вмінню приймати обґрунтовані рішення з приводу економічних проблем, пов’язаних з їх майбутньою практичною діяльністю.</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uk-UA" sz="2000" b="0" i="0" u="none" strike="noStrike" cap="none" normalizeH="0" baseline="0">
                          <a:ln>
                            <a:noFill/>
                          </a:ln>
                          <a:solidFill>
                            <a:schemeClr val="tx1"/>
                          </a:solidFill>
                          <a:effectLst/>
                          <a:latin typeface="Calibri" pitchFamily="34" charset="0"/>
                        </a:rPr>
                        <a:t>Основні підходи  - володіти категоріальним апаратом та методологією дослідження, розуміти особливості розвитку та встановлення економічних відносин, логіку взаємодії економічних суб’єктів, аналізувати проблеми, пов’язані з розвитком грошово-кредитних відносин, фіскальної політики та державного регулювання в умовах ринкової економіки.</a:t>
                      </a:r>
                      <a:r>
                        <a:rPr kumimoji="0" lang="ru-RU" sz="2000" b="0" i="0" u="none" strike="noStrike" cap="none" normalizeH="0" baseline="0">
                          <a:ln>
                            <a:noFill/>
                          </a:ln>
                          <a:solidFill>
                            <a:schemeClr val="tx1"/>
                          </a:solidFill>
                          <a:effectLst/>
                          <a:latin typeface="Calibri" pitchFamily="34" charset="0"/>
                        </a:rPr>
                        <a:t> </a:t>
                      </a:r>
                      <a:endParaRPr kumimoji="0" lang="uk-UA" sz="2000" b="0" i="0" u="none" strike="noStrike" cap="none" normalizeH="0" baseline="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Calibri" pitchFamily="34" charset="0"/>
                        </a:rPr>
                        <a:t>Отримані компетентності – набути належних навиків раціональної економічної поведінки, розуміти особливості функціонування сучасних ринків та утворення цін на товари та послуги, виробити уявлення про механізм функціонування економічної системи, набути навичок аналізу агрегованих показників, визначення чинників і наслідків макроеконо-мічного розвитку господарських систем, а також можливостей держави коригувати цей розвиток відповідно до цілей та пріоритетів економічної політики</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574" name="Group 22"/>
          <p:cNvGraphicFramePr>
            <a:graphicFrameLocks noGrp="1"/>
          </p:cNvGraphicFramePr>
          <p:nvPr>
            <p:ph sz="half" idx="4294967295"/>
          </p:nvPr>
        </p:nvGraphicFramePr>
        <p:xfrm>
          <a:off x="214313" y="188913"/>
          <a:ext cx="8715375" cy="6705600"/>
        </p:xfrm>
        <a:graphic>
          <a:graphicData uri="http://schemas.openxmlformats.org/drawingml/2006/table">
            <a:tbl>
              <a:tblPr/>
              <a:tblGrid>
                <a:gridCol w="2905125">
                  <a:extLst>
                    <a:ext uri="{9D8B030D-6E8A-4147-A177-3AD203B41FA5}">
                      <a16:colId xmlns:a16="http://schemas.microsoft.com/office/drawing/2014/main" val="20000"/>
                    </a:ext>
                  </a:extLst>
                </a:gridCol>
                <a:gridCol w="2905125">
                  <a:extLst>
                    <a:ext uri="{9D8B030D-6E8A-4147-A177-3AD203B41FA5}">
                      <a16:colId xmlns:a16="http://schemas.microsoft.com/office/drawing/2014/main" val="20001"/>
                    </a:ext>
                  </a:extLst>
                </a:gridCol>
                <a:gridCol w="2905125">
                  <a:extLst>
                    <a:ext uri="{9D8B030D-6E8A-4147-A177-3AD203B41FA5}">
                      <a16:colId xmlns:a16="http://schemas.microsoft.com/office/drawing/2014/main" val="20002"/>
                    </a:ext>
                  </a:extLst>
                </a:gridCol>
              </a:tblGrid>
              <a:tr h="503238">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2800" b="1" i="0" u="none" strike="noStrike" cap="none" normalizeH="0" baseline="0">
                          <a:ln>
                            <a:noFill/>
                          </a:ln>
                          <a:solidFill>
                            <a:schemeClr val="tx1"/>
                          </a:solidFill>
                          <a:effectLst/>
                          <a:latin typeface="Calibri" pitchFamily="34" charset="0"/>
                        </a:rPr>
                        <a:t>Економіка торговельного підприємства</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0"/>
                  </a:ext>
                </a:extLst>
              </a:tr>
              <a:tr h="56149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2000" b="0" i="0" u="none" strike="noStrike" cap="none" normalizeH="0" baseline="0">
                          <a:ln>
                            <a:noFill/>
                          </a:ln>
                          <a:solidFill>
                            <a:srgbClr val="FFFFFF"/>
                          </a:solidFill>
                          <a:effectLst/>
                          <a:latin typeface="Calibri" pitchFamily="34" charset="0"/>
                        </a:rPr>
                        <a:t> </a:t>
                      </a:r>
                      <a:r>
                        <a:rPr kumimoji="0" lang="uk-UA" sz="2000" b="0" i="0" u="none" strike="noStrike" cap="none" normalizeH="0" baseline="0">
                          <a:ln>
                            <a:noFill/>
                          </a:ln>
                          <a:solidFill>
                            <a:schemeClr val="tx1"/>
                          </a:solidFill>
                          <a:effectLst/>
                          <a:latin typeface="Calibri" pitchFamily="34" charset="0"/>
                        </a:rPr>
                        <a:t>Мета – набуття студентами спеціальних теоретико-економічних  й фінансово-господарських знань та навичок щодо практичної роботи на торгівельних підприємствах та підприємствах сфери послуг.</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uk-UA" sz="2000" b="0" i="0" u="none" strike="noStrike" cap="none" normalizeH="0" baseline="0">
                          <a:ln>
                            <a:noFill/>
                          </a:ln>
                          <a:solidFill>
                            <a:schemeClr val="tx1"/>
                          </a:solidFill>
                          <a:effectLst/>
                          <a:latin typeface="Calibri" pitchFamily="34" charset="0"/>
                        </a:rPr>
                        <a:t>Основні підходи –  на основі теоретичного та методичного інструментарію розробки завдань управління,  економічного та фінансового аналізу окремих показників діяльності підприємства, отриманих студентами в курсах «Економічна теорія», «Економіка підприємства», «Основи підприємницької діяльності», надати знання про особливості функціонування торгівельних підприємств.</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Calibri" pitchFamily="34" charset="0"/>
                        </a:rPr>
                        <a:t>Отримані компетентності – формування теоретичних знань про особливості функціонування торгівельних підприємств та підприємств сфери послуг, набуття практичних навичок самостійного вирішення фінансово-господарських задач, здійснення економічних розрахунків, визначення економічної ефективності діяльності підприємств торгівлі, в тому числі, надання телекомунікаційних послуг.</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588</TotalTime>
  <Words>1866</Words>
  <Application>Microsoft Office PowerPoint</Application>
  <PresentationFormat>Экран (4:3)</PresentationFormat>
  <Paragraphs>92</Paragraphs>
  <Slides>14</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14</vt:i4>
      </vt:variant>
    </vt:vector>
  </HeadingPairs>
  <TitlesOfParts>
    <vt:vector size="18" baseType="lpstr">
      <vt:lpstr>Arial</vt:lpstr>
      <vt:lpstr>Calibri</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Правове регулювання трудової діяльності</dc:title>
  <dc:creator>Econ</dc:creator>
  <cp:lastModifiedBy>Руслан Анатольевич</cp:lastModifiedBy>
  <cp:revision>25</cp:revision>
  <dcterms:created xsi:type="dcterms:W3CDTF">2017-05-11T08:03:59Z</dcterms:created>
  <dcterms:modified xsi:type="dcterms:W3CDTF">2017-05-19T10:43:58Z</dcterms:modified>
</cp:coreProperties>
</file>