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8" r:id="rId3"/>
    <p:sldId id="260" r:id="rId4"/>
    <p:sldId id="261" r:id="rId5"/>
    <p:sldId id="296" r:id="rId6"/>
    <p:sldId id="285" r:id="rId7"/>
    <p:sldId id="288" r:id="rId8"/>
    <p:sldId id="289" r:id="rId9"/>
    <p:sldId id="290" r:id="rId10"/>
    <p:sldId id="291" r:id="rId11"/>
    <p:sldId id="292" r:id="rId12"/>
    <p:sldId id="293" r:id="rId13"/>
    <p:sldId id="295" r:id="rId14"/>
    <p:sldId id="294" r:id="rId15"/>
    <p:sldId id="279" r:id="rId16"/>
  </p:sldIdLst>
  <p:sldSz cx="9144000" cy="5143500" type="screen16x9"/>
  <p:notesSz cx="6858000" cy="9144000"/>
  <p:embeddedFontLst>
    <p:embeddedFont>
      <p:font typeface="Cabin Condensed"/>
      <p:regular r:id="rId18"/>
      <p:bold r:id="rId19"/>
    </p:embeddedFont>
    <p:embeddedFont>
      <p:font typeface="Cabin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B5820B-E194-446D-B4DD-69B302D4F9DB}">
  <a:tblStyle styleId="{0EB5820B-E194-446D-B4DD-69B302D4F9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029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8527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0571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2462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614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2769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87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0511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0942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50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solidFill>
          <a:srgbClr val="0000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000000"/>
              </a:buClr>
              <a:buSzPts val="3000"/>
              <a:buChar char="⊙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1pPr>
            <a:lvl2pPr lvl="1" rtl="0">
              <a:spcBef>
                <a:spcPts val="0"/>
              </a:spcBef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2pPr>
            <a:lvl3pPr lvl="2" rtl="0">
              <a:spcBef>
                <a:spcPts val="0"/>
              </a:spcBef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3pPr>
            <a:lvl4pPr lvl="3" rtl="0">
              <a:spcBef>
                <a:spcPts val="0"/>
              </a:spcBef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4pPr>
            <a:lvl5pPr lvl="4" rtl="0">
              <a:spcBef>
                <a:spcPts val="0"/>
              </a:spcBef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5pPr>
            <a:lvl6pPr lvl="5" rtl="0">
              <a:spcBef>
                <a:spcPts val="0"/>
              </a:spcBef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6pPr>
            <a:lvl7pPr lvl="6" rtl="0">
              <a:spcBef>
                <a:spcPts val="0"/>
              </a:spcBef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7pPr>
            <a:lvl8pPr lvl="7" rtl="0">
              <a:spcBef>
                <a:spcPts val="0"/>
              </a:spcBef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8pPr>
            <a:lvl9pPr lvl="8">
              <a:spcBef>
                <a:spcPts val="0"/>
              </a:spcBef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9pPr>
          </a:lstStyle>
          <a:p>
            <a:endParaRPr/>
          </a:p>
        </p:txBody>
      </p:sp>
      <p:sp>
        <p:nvSpPr>
          <p:cNvPr id="17" name="Shape 17"/>
          <p:cNvSpPr txBox="1"/>
          <p:nvPr/>
        </p:nvSpPr>
        <p:spPr>
          <a:xfrm>
            <a:off x="1238250" y="705175"/>
            <a:ext cx="1178700" cy="653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r>
              <a:rPr lang="en" sz="15000" b="1">
                <a:solidFill>
                  <a:srgbClr val="FFFF00"/>
                </a:solidFill>
                <a:latin typeface="Cabin Condensed"/>
                <a:ea typeface="Cabin Condensed"/>
                <a:cs typeface="Cabin Condensed"/>
                <a:sym typeface="Cabin Condensed"/>
              </a:rPr>
              <a:t>“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2400"/>
              <a:buNone/>
              <a:defRPr/>
            </a:lvl1pPr>
            <a:lvl2pPr lvl="1">
              <a:spcBef>
                <a:spcPts val="0"/>
              </a:spcBef>
              <a:buSzPts val="2400"/>
              <a:buNone/>
              <a:defRPr/>
            </a:lvl2pPr>
            <a:lvl3pPr lvl="2">
              <a:spcBef>
                <a:spcPts val="0"/>
              </a:spcBef>
              <a:buSzPts val="2400"/>
              <a:buNone/>
              <a:defRPr/>
            </a:lvl3pPr>
            <a:lvl4pPr lvl="3">
              <a:spcBef>
                <a:spcPts val="0"/>
              </a:spcBef>
              <a:buSzPts val="2400"/>
              <a:buNone/>
              <a:defRPr/>
            </a:lvl4pPr>
            <a:lvl5pPr lvl="4">
              <a:spcBef>
                <a:spcPts val="0"/>
              </a:spcBef>
              <a:buSzPts val="2400"/>
              <a:buNone/>
              <a:defRPr/>
            </a:lvl5pPr>
            <a:lvl6pPr lvl="5">
              <a:spcBef>
                <a:spcPts val="0"/>
              </a:spcBef>
              <a:buSzPts val="2400"/>
              <a:buNone/>
              <a:defRPr/>
            </a:lvl6pPr>
            <a:lvl7pPr lvl="6">
              <a:spcBef>
                <a:spcPts val="0"/>
              </a:spcBef>
              <a:buSzPts val="2400"/>
              <a:buNone/>
              <a:defRPr/>
            </a:lvl7pPr>
            <a:lvl8pPr lvl="7">
              <a:spcBef>
                <a:spcPts val="0"/>
              </a:spcBef>
              <a:buSzPts val="2400"/>
              <a:buNone/>
              <a:defRPr/>
            </a:lvl8pPr>
            <a:lvl9pPr lvl="8">
              <a:spcBef>
                <a:spcPts val="0"/>
              </a:spcBef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3000"/>
              <a:buChar char="⊙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Inverse">
    <p:bg>
      <p:bgPr>
        <a:solidFill>
          <a:srgbClr val="000000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1031425" y="1991850"/>
            <a:ext cx="5317420" cy="1159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End-to-end </a:t>
            </a:r>
            <a:r>
              <a:rPr lang="uk-UA" dirty="0">
                <a:solidFill>
                  <a:schemeClr val="bg1"/>
                </a:solidFill>
              </a:rPr>
              <a:t>шифрування</a:t>
            </a:r>
            <a:endParaRPr lang="e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836718" y="872213"/>
            <a:ext cx="5476009" cy="357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&gt;&gt;</a:t>
            </a:r>
            <a:r>
              <a:rPr lang="ru-RU" sz="1800" dirty="0" err="1" smtClean="0"/>
              <a:t>Технологія</a:t>
            </a:r>
            <a:r>
              <a:rPr lang="ru-RU" sz="1800" dirty="0" smtClean="0"/>
              <a:t> </a:t>
            </a:r>
            <a:r>
              <a:rPr lang="ru-RU" sz="1800" dirty="0" err="1"/>
              <a:t>шифрування</a:t>
            </a:r>
            <a:r>
              <a:rPr lang="ru-RU" sz="1800" dirty="0"/>
              <a:t> </a:t>
            </a:r>
            <a:r>
              <a:rPr lang="ru-RU" sz="1800" dirty="0" err="1"/>
              <a:t>end-to-end</a:t>
            </a:r>
            <a:r>
              <a:rPr lang="ru-RU" sz="1800" dirty="0"/>
              <a:t> </a:t>
            </a:r>
            <a:r>
              <a:rPr lang="ru-RU" sz="1800" dirty="0" err="1"/>
              <a:t>робить</a:t>
            </a:r>
            <a:r>
              <a:rPr lang="ru-RU" sz="1800" dirty="0"/>
              <a:t> </a:t>
            </a:r>
            <a:r>
              <a:rPr lang="ru-RU" sz="1800" dirty="0" err="1"/>
              <a:t>повідомлення</a:t>
            </a:r>
            <a:r>
              <a:rPr lang="ru-RU" sz="1800" dirty="0"/>
              <a:t> </a:t>
            </a:r>
            <a:r>
              <a:rPr lang="ru-RU" sz="1800" dirty="0" err="1"/>
              <a:t>доступними</a:t>
            </a:r>
            <a:r>
              <a:rPr lang="ru-RU" sz="1800" dirty="0"/>
              <a:t> </a:t>
            </a:r>
            <a:r>
              <a:rPr lang="ru-RU" sz="1800" dirty="0" err="1"/>
              <a:t>тільки</a:t>
            </a:r>
            <a:r>
              <a:rPr lang="ru-RU" sz="1800" dirty="0"/>
              <a:t> для </a:t>
            </a:r>
            <a:r>
              <a:rPr lang="ru-RU" sz="1800" dirty="0" err="1"/>
              <a:t>співрозмовників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&gt;&gt;</a:t>
            </a:r>
            <a:r>
              <a:rPr lang="ru-RU" sz="1800" dirty="0" err="1"/>
              <a:t>Переважна</a:t>
            </a:r>
            <a:r>
              <a:rPr lang="ru-RU" sz="1800" dirty="0"/>
              <a:t> </a:t>
            </a:r>
            <a:r>
              <a:rPr lang="ru-RU" sz="1800" dirty="0" err="1"/>
              <a:t>більшість</a:t>
            </a:r>
            <a:r>
              <a:rPr lang="ru-RU" sz="1800" dirty="0"/>
              <a:t> </a:t>
            </a:r>
            <a:r>
              <a:rPr lang="ru-RU" sz="1800" dirty="0" err="1"/>
              <a:t>фахівців</a:t>
            </a:r>
            <a:r>
              <a:rPr lang="ru-RU" sz="1800" dirty="0"/>
              <a:t> з </a:t>
            </a:r>
            <a:r>
              <a:rPr lang="ru-RU" sz="1800" dirty="0" err="1"/>
              <a:t>інформаційної</a:t>
            </a:r>
            <a:r>
              <a:rPr lang="ru-RU" sz="1800" dirty="0"/>
              <a:t> </a:t>
            </a:r>
            <a:r>
              <a:rPr lang="ru-RU" sz="1800" dirty="0" err="1"/>
              <a:t>безпеки</a:t>
            </a:r>
            <a:r>
              <a:rPr lang="ru-RU" sz="1800" dirty="0"/>
              <a:t> </a:t>
            </a:r>
            <a:r>
              <a:rPr lang="ru-RU" sz="1800" dirty="0" err="1"/>
              <a:t>визнають</a:t>
            </a:r>
            <a:r>
              <a:rPr lang="ru-RU" sz="1800" dirty="0"/>
              <a:t> </a:t>
            </a:r>
            <a:r>
              <a:rPr lang="ru-RU" sz="1800" dirty="0" err="1"/>
              <a:t>наскрізне</a:t>
            </a:r>
            <a:r>
              <a:rPr lang="ru-RU" sz="1800" dirty="0"/>
              <a:t> (</a:t>
            </a:r>
            <a:r>
              <a:rPr lang="ru-RU" sz="1800" dirty="0" err="1"/>
              <a:t>end-to-end</a:t>
            </a:r>
            <a:r>
              <a:rPr lang="ru-RU" sz="1800" dirty="0"/>
              <a:t>) </a:t>
            </a:r>
            <a:r>
              <a:rPr lang="ru-RU" sz="1800" dirty="0" err="1"/>
              <a:t>шифрування</a:t>
            </a:r>
            <a:r>
              <a:rPr lang="ru-RU" sz="1800" dirty="0"/>
              <a:t> </a:t>
            </a:r>
            <a:r>
              <a:rPr lang="ru-RU" sz="1800" dirty="0" err="1"/>
              <a:t>найбільш</a:t>
            </a:r>
            <a:r>
              <a:rPr lang="ru-RU" sz="1800" dirty="0"/>
              <a:t> </a:t>
            </a:r>
            <a:r>
              <a:rPr lang="ru-RU" sz="1800" dirty="0" err="1"/>
              <a:t>стійким</a:t>
            </a:r>
            <a:r>
              <a:rPr lang="ru-RU" sz="1800" dirty="0"/>
              <a:t> методом </a:t>
            </a:r>
            <a:r>
              <a:rPr lang="ru-RU" sz="1800" dirty="0" err="1"/>
              <a:t>захисту</a:t>
            </a:r>
            <a:r>
              <a:rPr lang="ru-RU" sz="1800" dirty="0"/>
              <a:t> </a:t>
            </a:r>
            <a:r>
              <a:rPr lang="ru-RU" sz="1800" dirty="0" err="1"/>
              <a:t>інформації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&gt;&gt;При </a:t>
            </a:r>
            <a:r>
              <a:rPr lang="ru-RU" sz="1800" dirty="0" err="1"/>
              <a:t>end-to-end</a:t>
            </a:r>
            <a:r>
              <a:rPr lang="ru-RU" sz="1800" dirty="0"/>
              <a:t> </a:t>
            </a:r>
            <a:r>
              <a:rPr lang="ru-RU" sz="1800" dirty="0" err="1"/>
              <a:t>шифруванні</a:t>
            </a:r>
            <a:r>
              <a:rPr lang="ru-RU" sz="1800" dirty="0"/>
              <a:t> </a:t>
            </a:r>
            <a:r>
              <a:rPr lang="ru-RU" sz="1800" dirty="0" err="1"/>
              <a:t>ключі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використовуються</a:t>
            </a:r>
            <a:r>
              <a:rPr lang="ru-RU" sz="1800" dirty="0"/>
              <a:t> для </a:t>
            </a:r>
            <a:r>
              <a:rPr lang="ru-RU" sz="1800" dirty="0" err="1"/>
              <a:t>шифрування</a:t>
            </a:r>
            <a:r>
              <a:rPr lang="ru-RU" sz="1800" dirty="0"/>
              <a:t> та </a:t>
            </a:r>
            <a:r>
              <a:rPr lang="ru-RU" sz="1800" dirty="0" err="1"/>
              <a:t>розшифрування</a:t>
            </a:r>
            <a:r>
              <a:rPr lang="ru-RU" sz="1800" dirty="0"/>
              <a:t> </a:t>
            </a:r>
            <a:r>
              <a:rPr lang="ru-RU" sz="1800" dirty="0" err="1"/>
              <a:t>інформації</a:t>
            </a:r>
            <a:r>
              <a:rPr lang="ru-RU" sz="1800" dirty="0"/>
              <a:t>, </a:t>
            </a:r>
            <a:r>
              <a:rPr lang="ru-RU" sz="1800" dirty="0" err="1"/>
              <a:t>генеруються</a:t>
            </a:r>
            <a:r>
              <a:rPr lang="ru-RU" sz="1800" dirty="0"/>
              <a:t> і </a:t>
            </a:r>
            <a:r>
              <a:rPr lang="ru-RU" sz="1800" dirty="0" err="1"/>
              <a:t>зберігаються</a:t>
            </a:r>
            <a:r>
              <a:rPr lang="ru-RU" sz="1800" dirty="0"/>
              <a:t> </a:t>
            </a:r>
            <a:r>
              <a:rPr lang="ru-RU" sz="1800" dirty="0" err="1"/>
              <a:t>тільки</a:t>
            </a:r>
            <a:r>
              <a:rPr lang="ru-RU" sz="1800" dirty="0"/>
              <a:t> на </a:t>
            </a:r>
            <a:r>
              <a:rPr lang="ru-RU" sz="1800" dirty="0" err="1"/>
              <a:t>кінцевих</a:t>
            </a:r>
            <a:r>
              <a:rPr lang="ru-RU" sz="1800" dirty="0"/>
              <a:t> </a:t>
            </a:r>
            <a:r>
              <a:rPr lang="ru-RU" sz="1800" dirty="0" err="1"/>
              <a:t>вузлах</a:t>
            </a:r>
            <a:r>
              <a:rPr lang="ru-RU" sz="1800" dirty="0"/>
              <a:t> </a:t>
            </a:r>
            <a:r>
              <a:rPr lang="ru-RU" sz="1800" dirty="0" err="1"/>
              <a:t>листування</a:t>
            </a:r>
            <a:r>
              <a:rPr lang="ru-RU" sz="1800" dirty="0"/>
              <a:t>, </a:t>
            </a:r>
            <a:r>
              <a:rPr lang="ru-RU" sz="1800" dirty="0" err="1"/>
              <a:t>тобто</a:t>
            </a:r>
            <a:r>
              <a:rPr lang="ru-RU" sz="1800" dirty="0"/>
              <a:t>, у </a:t>
            </a:r>
            <a:r>
              <a:rPr lang="ru-RU" sz="1800" dirty="0" err="1"/>
              <a:t>її</a:t>
            </a:r>
            <a:r>
              <a:rPr lang="ru-RU" sz="1800" dirty="0"/>
              <a:t> </a:t>
            </a:r>
            <a:r>
              <a:rPr lang="ru-RU" sz="1800" dirty="0" err="1"/>
              <a:t>учасників</a:t>
            </a:r>
            <a:r>
              <a:rPr lang="ru-RU" sz="1800" dirty="0"/>
              <a:t>. 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373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628900" y="1964747"/>
            <a:ext cx="5413664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ru-RU" b="1" dirty="0" err="1"/>
              <a:t>Сучасне</a:t>
            </a:r>
            <a:r>
              <a:rPr lang="ru-RU" b="1" dirty="0"/>
              <a:t> </a:t>
            </a:r>
            <a:r>
              <a:rPr lang="ru-RU" b="1" dirty="0" err="1"/>
              <a:t>використання</a:t>
            </a:r>
            <a:r>
              <a:rPr lang="ru-RU" dirty="0"/>
              <a:t/>
            </a:r>
            <a:br>
              <a:rPr lang="ru-RU" dirty="0"/>
            </a:b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2003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279" y="826268"/>
            <a:ext cx="2029089" cy="9451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595" y="1488573"/>
            <a:ext cx="1427127" cy="14271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368" y="2915700"/>
            <a:ext cx="1300501" cy="130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628900" y="1964747"/>
            <a:ext cx="5413664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ru-RU" b="1" dirty="0" err="1"/>
              <a:t>У</a:t>
            </a:r>
            <a:r>
              <a:rPr lang="ru-RU" b="1" dirty="0" err="1" smtClean="0"/>
              <a:t>разливост</a:t>
            </a:r>
            <a:r>
              <a:rPr lang="uk-UA" b="1" dirty="0" smtClean="0"/>
              <a:t>і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91588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836718" y="872213"/>
            <a:ext cx="5476009" cy="357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000" b="1" dirty="0"/>
              <a:t>Людина </a:t>
            </a:r>
            <a:r>
              <a:rPr lang="ru-RU" sz="2000" b="1" dirty="0" err="1"/>
              <a:t>посередині</a:t>
            </a:r>
            <a:endParaRPr lang="ru-RU" sz="2000" b="1" dirty="0"/>
          </a:p>
          <a:p>
            <a:pPr>
              <a:buNone/>
            </a:pPr>
            <a:r>
              <a:rPr lang="ru-RU" sz="1800" dirty="0" err="1"/>
              <a:t>End-to-end</a:t>
            </a:r>
            <a:r>
              <a:rPr lang="ru-RU" sz="1800" dirty="0"/>
              <a:t> </a:t>
            </a:r>
            <a:r>
              <a:rPr lang="ru-RU" sz="1800" dirty="0" err="1"/>
              <a:t>шифрування</a:t>
            </a:r>
            <a:r>
              <a:rPr lang="ru-RU" sz="1800" dirty="0"/>
              <a:t> </a:t>
            </a:r>
            <a:r>
              <a:rPr lang="ru-RU" sz="1800" dirty="0" err="1"/>
              <a:t>гарантує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дані</a:t>
            </a:r>
            <a:r>
              <a:rPr lang="ru-RU" sz="1800" dirty="0"/>
              <a:t> </a:t>
            </a:r>
            <a:r>
              <a:rPr lang="ru-RU" sz="1800" dirty="0" err="1"/>
              <a:t>передаються</a:t>
            </a:r>
            <a:r>
              <a:rPr lang="ru-RU" sz="1800" dirty="0"/>
              <a:t> </a:t>
            </a:r>
            <a:r>
              <a:rPr lang="ru-RU" sz="1800" dirty="0" err="1"/>
              <a:t>надійно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кінцевими</a:t>
            </a:r>
            <a:r>
              <a:rPr lang="ru-RU" sz="1800" dirty="0"/>
              <a:t> </a:t>
            </a:r>
            <a:r>
              <a:rPr lang="ru-RU" sz="1800" dirty="0" err="1"/>
              <a:t>користувачами</a:t>
            </a:r>
            <a:r>
              <a:rPr lang="ru-RU" sz="1800" dirty="0"/>
              <a:t>. Але, </a:t>
            </a:r>
            <a:r>
              <a:rPr lang="ru-RU" sz="1800" dirty="0" err="1"/>
              <a:t>замість</a:t>
            </a:r>
            <a:r>
              <a:rPr lang="ru-RU" sz="1800" dirty="0"/>
              <a:t> того </a:t>
            </a:r>
            <a:r>
              <a:rPr lang="ru-RU" sz="1800" dirty="0" err="1"/>
              <a:t>щоб</a:t>
            </a:r>
            <a:r>
              <a:rPr lang="ru-RU" sz="1800" dirty="0"/>
              <a:t> </a:t>
            </a:r>
            <a:r>
              <a:rPr lang="ru-RU" sz="1800" dirty="0" err="1"/>
              <a:t>намагатися</a:t>
            </a:r>
            <a:r>
              <a:rPr lang="ru-RU" sz="1800" dirty="0"/>
              <a:t> </a:t>
            </a:r>
            <a:r>
              <a:rPr lang="ru-RU" sz="1800" dirty="0" err="1"/>
              <a:t>порушити</a:t>
            </a:r>
            <a:r>
              <a:rPr lang="ru-RU" sz="1800" dirty="0"/>
              <a:t> </a:t>
            </a:r>
            <a:r>
              <a:rPr lang="ru-RU" sz="1800" dirty="0" err="1"/>
              <a:t>шифрування</a:t>
            </a:r>
            <a:r>
              <a:rPr lang="ru-RU" sz="1800" dirty="0"/>
              <a:t>, </a:t>
            </a:r>
            <a:r>
              <a:rPr lang="ru-RU" sz="1800" dirty="0" err="1"/>
              <a:t>зловмисник</a:t>
            </a:r>
            <a:r>
              <a:rPr lang="ru-RU" sz="1800" dirty="0"/>
              <a:t> </a:t>
            </a:r>
            <a:r>
              <a:rPr lang="ru-RU" sz="1800" dirty="0" err="1"/>
              <a:t>видає</a:t>
            </a:r>
            <a:r>
              <a:rPr lang="ru-RU" sz="1800" dirty="0"/>
              <a:t> себе за </a:t>
            </a:r>
            <a:r>
              <a:rPr lang="ru-RU" sz="1800" dirty="0" err="1"/>
              <a:t>одержувача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відправника</a:t>
            </a:r>
            <a:r>
              <a:rPr lang="ru-RU" sz="1800" dirty="0"/>
              <a:t> </a:t>
            </a:r>
            <a:r>
              <a:rPr lang="ru-RU" sz="1800" dirty="0" err="1"/>
              <a:t>повідомлення</a:t>
            </a:r>
            <a:r>
              <a:rPr lang="ru-RU" sz="1800" dirty="0"/>
              <a:t>. </a:t>
            </a:r>
          </a:p>
          <a:p>
            <a:pPr>
              <a:buNone/>
            </a:pPr>
            <a:r>
              <a:rPr lang="ru-RU" sz="2000" b="1" dirty="0" err="1"/>
              <a:t>Безпека</a:t>
            </a:r>
            <a:r>
              <a:rPr lang="ru-RU" sz="2000" b="1" dirty="0"/>
              <a:t> </a:t>
            </a:r>
            <a:r>
              <a:rPr lang="ru-RU" sz="2000" b="1" dirty="0" err="1"/>
              <a:t>кінцевих</a:t>
            </a:r>
            <a:r>
              <a:rPr lang="ru-RU" sz="2000" b="1" dirty="0"/>
              <a:t> </a:t>
            </a:r>
            <a:r>
              <a:rPr lang="ru-RU" sz="2000" b="1" dirty="0" err="1" smtClean="0"/>
              <a:t>користувачів</a:t>
            </a:r>
            <a:endParaRPr lang="ru-RU" sz="2000" b="1" dirty="0"/>
          </a:p>
          <a:p>
            <a:pPr>
              <a:buNone/>
            </a:pPr>
            <a:r>
              <a:rPr lang="ru-RU" sz="1800" dirty="0" err="1"/>
              <a:t>Комп'ютер</a:t>
            </a:r>
            <a:r>
              <a:rPr lang="ru-RU" sz="1800" dirty="0"/>
              <a:t> </a:t>
            </a:r>
            <a:r>
              <a:rPr lang="ru-RU" sz="1800" dirty="0" err="1"/>
              <a:t>користувача</a:t>
            </a:r>
            <a:r>
              <a:rPr lang="ru-RU" sz="1800" dirty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/>
              <a:t>бути </a:t>
            </a:r>
            <a:r>
              <a:rPr lang="ru-RU" sz="1800" dirty="0" err="1"/>
              <a:t>зламаний</a:t>
            </a:r>
            <a:r>
              <a:rPr lang="ru-RU" sz="1800" dirty="0"/>
              <a:t>, </a:t>
            </a:r>
            <a:r>
              <a:rPr lang="ru-RU" sz="1800" dirty="0" err="1"/>
              <a:t>щоб</a:t>
            </a:r>
            <a:r>
              <a:rPr lang="ru-RU" sz="1800" dirty="0"/>
              <a:t> </a:t>
            </a:r>
            <a:r>
              <a:rPr lang="ru-RU" sz="1800" dirty="0" err="1"/>
              <a:t>викрасти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данні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/>
              <a:t>криптографічний</a:t>
            </a:r>
            <a:r>
              <a:rPr lang="ru-RU" sz="1800" dirty="0"/>
              <a:t> ключ, для </a:t>
            </a:r>
            <a:r>
              <a:rPr lang="ru-RU" sz="1800" dirty="0" err="1"/>
              <a:t>читання</a:t>
            </a:r>
            <a:r>
              <a:rPr lang="ru-RU" sz="1800" dirty="0"/>
              <a:t> </a:t>
            </a:r>
            <a:r>
              <a:rPr lang="ru-RU" sz="1800" dirty="0" err="1"/>
              <a:t>повідомлень</a:t>
            </a:r>
            <a:r>
              <a:rPr lang="ru-RU" sz="1800" dirty="0"/>
              <a:t> </a:t>
            </a:r>
            <a:r>
              <a:rPr lang="ru-RU" sz="1800" dirty="0" err="1"/>
              <a:t>жертви</a:t>
            </a:r>
            <a:r>
              <a:rPr lang="ru-RU" sz="1800" dirty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923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ctrTitle" idx="4294967295"/>
          </p:nvPr>
        </p:nvSpPr>
        <p:spPr>
          <a:xfrm>
            <a:off x="1481187" y="1126150"/>
            <a:ext cx="5741400" cy="1159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sz="7200">
                <a:solidFill>
                  <a:srgbClr val="000000"/>
                </a:solidFill>
              </a:rPr>
              <a:t>Thanks!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body" idx="4294967295"/>
          </p:nvPr>
        </p:nvSpPr>
        <p:spPr>
          <a:xfrm>
            <a:off x="1538000" y="2228800"/>
            <a:ext cx="3586500" cy="1689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800" b="1" dirty="0">
                <a:solidFill>
                  <a:srgbClr val="FFFFFF"/>
                </a:solidFill>
                <a:highlight>
                  <a:srgbClr val="000000"/>
                </a:highlight>
              </a:rPr>
              <a:t>Any questions?</a:t>
            </a:r>
          </a:p>
          <a:p>
            <a:pPr marL="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200" dirty="0">
                <a:solidFill>
                  <a:srgbClr val="FFFF00"/>
                </a:solidFill>
                <a:highlight>
                  <a:srgbClr val="000000"/>
                </a:highlight>
              </a:rPr>
              <a:t>You can find me at @username &amp; user@mail.me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 idx="4294967295"/>
          </p:nvPr>
        </p:nvSpPr>
        <p:spPr>
          <a:xfrm>
            <a:off x="1481187" y="897550"/>
            <a:ext cx="5741400" cy="1159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buNone/>
            </a:pPr>
            <a:r>
              <a:rPr lang="en" sz="7200">
                <a:solidFill>
                  <a:srgbClr val="000000"/>
                </a:solidFill>
              </a:rPr>
              <a:t>Hello!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4294967295"/>
          </p:nvPr>
        </p:nvSpPr>
        <p:spPr>
          <a:xfrm>
            <a:off x="1538000" y="2000200"/>
            <a:ext cx="3586500" cy="2461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uk-UA" sz="2800" b="1" dirty="0" err="1" smtClean="0">
                <a:solidFill>
                  <a:srgbClr val="FFFFFF"/>
                </a:solidFill>
                <a:highlight>
                  <a:srgbClr val="000000"/>
                </a:highlight>
              </a:rPr>
              <a:t>Каграманова</a:t>
            </a:r>
            <a:r>
              <a:rPr lang="uk-UA" sz="2800" b="1" dirty="0" smtClean="0">
                <a:solidFill>
                  <a:srgbClr val="FFFFFF"/>
                </a:solidFill>
                <a:highlight>
                  <a:srgbClr val="000000"/>
                </a:highlight>
              </a:rPr>
              <a:t> Юлія</a:t>
            </a:r>
            <a:endParaRPr lang="en" sz="2800" b="1" dirty="0">
              <a:solidFill>
                <a:srgbClr val="FFFFFF"/>
              </a:solidFill>
              <a:highlight>
                <a:srgbClr val="000000"/>
              </a:highlight>
            </a:endParaRPr>
          </a:p>
          <a:p>
            <a:pPr marL="0" lv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uk-UA" sz="2200" dirty="0" smtClean="0">
                <a:solidFill>
                  <a:srgbClr val="FFFF00"/>
                </a:solidFill>
                <a:highlight>
                  <a:srgbClr val="000000"/>
                </a:highlight>
              </a:rPr>
              <a:t>Студент групи ТСД-21</a:t>
            </a:r>
            <a:endParaRPr lang="en" sz="2200" dirty="0">
              <a:solidFill>
                <a:srgbClr val="FFFF00"/>
              </a:solidFill>
              <a:highlight>
                <a:srgbClr val="000000"/>
              </a:highlight>
            </a:endParaRP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3725" y="573351"/>
            <a:ext cx="1909500" cy="19095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666133" y="2006311"/>
            <a:ext cx="5095875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uk-UA" dirty="0" smtClean="0"/>
              <a:t>Для чого нам шифрування повідомлень?</a:t>
            </a: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50800" lvl="0">
              <a:buSzPts val="2800"/>
              <a:buNone/>
            </a:pPr>
            <a:r>
              <a:rPr lang="ru-RU" sz="2400" dirty="0" err="1"/>
              <a:t>Уявіть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вийде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ваше </a:t>
            </a:r>
            <a:r>
              <a:rPr lang="ru-RU" sz="2400" dirty="0" err="1"/>
              <a:t>листування</a:t>
            </a:r>
            <a:r>
              <a:rPr lang="ru-RU" sz="2400" dirty="0"/>
              <a:t> буде </a:t>
            </a:r>
            <a:r>
              <a:rPr lang="ru-RU" sz="2400" dirty="0" err="1"/>
              <a:t>доступне</a:t>
            </a:r>
            <a:r>
              <a:rPr lang="ru-RU" sz="2400" dirty="0"/>
              <a:t> кому </a:t>
            </a:r>
            <a:r>
              <a:rPr lang="ru-RU" sz="2400" dirty="0" err="1"/>
              <a:t>завгодно</a:t>
            </a:r>
            <a:r>
              <a:rPr lang="ru-RU" sz="2400" dirty="0"/>
              <a:t> і </a:t>
            </a:r>
            <a:r>
              <a:rPr lang="ru-RU" sz="2400" dirty="0" err="1"/>
              <a:t>кожен</a:t>
            </a:r>
            <a:r>
              <a:rPr lang="ru-RU" sz="2400" dirty="0"/>
              <a:t> </a:t>
            </a:r>
            <a:r>
              <a:rPr lang="ru-RU" sz="2400" dirty="0" err="1"/>
              <a:t>зможе</a:t>
            </a:r>
            <a:r>
              <a:rPr lang="ru-RU" sz="2400" dirty="0"/>
              <a:t> знати,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</a:t>
            </a:r>
            <a:r>
              <a:rPr lang="ru-RU" sz="2400" dirty="0"/>
              <a:t> </a:t>
            </a:r>
            <a:r>
              <a:rPr lang="ru-RU" sz="2400" dirty="0" err="1"/>
              <a:t>робите</a:t>
            </a:r>
            <a:r>
              <a:rPr lang="ru-RU" sz="2400" dirty="0"/>
              <a:t>, </a:t>
            </a:r>
            <a:r>
              <a:rPr lang="ru-RU" sz="2400" dirty="0" err="1"/>
              <a:t>куди</a:t>
            </a:r>
            <a:r>
              <a:rPr lang="ru-RU" sz="2400" dirty="0"/>
              <a:t> </a:t>
            </a:r>
            <a:r>
              <a:rPr lang="ru-RU" sz="2400" dirty="0" err="1"/>
              <a:t>йдете</a:t>
            </a:r>
            <a:r>
              <a:rPr lang="ru-RU" sz="2400" dirty="0"/>
              <a:t>, у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вірите</a:t>
            </a:r>
            <a:r>
              <a:rPr lang="ru-RU" sz="2400" dirty="0"/>
              <a:t>, кого любите,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навпаки</a:t>
            </a:r>
            <a:r>
              <a:rPr lang="ru-RU" sz="2400" dirty="0"/>
              <a:t>, кого </a:t>
            </a:r>
            <a:r>
              <a:rPr lang="ru-RU" sz="2400" dirty="0" err="1"/>
              <a:t>недолюблюєте</a:t>
            </a:r>
            <a:r>
              <a:rPr lang="ru-RU" sz="2400" dirty="0"/>
              <a:t>.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 стане </a:t>
            </a:r>
            <a:r>
              <a:rPr lang="ru-RU" sz="2400" dirty="0" err="1"/>
              <a:t>всього</a:t>
            </a:r>
            <a:r>
              <a:rPr lang="ru-RU" sz="2400" dirty="0"/>
              <a:t> на </a:t>
            </a:r>
            <a:r>
              <a:rPr lang="ru-RU" sz="2400" dirty="0" err="1"/>
              <a:t>крок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тоталітарної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endParaRPr lang="ru-RU" sz="2400" dirty="0"/>
          </a:p>
          <a:p>
            <a:pPr marL="50800" lvl="0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e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510269" y="1746539"/>
            <a:ext cx="6186921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ru-RU" dirty="0" err="1"/>
              <a:t>Шифрування</a:t>
            </a:r>
            <a:r>
              <a:rPr lang="ru-RU" dirty="0"/>
              <a:t> 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уберегти</a:t>
            </a:r>
            <a:r>
              <a:rPr lang="ru-RU" dirty="0"/>
              <a:t> </a:t>
            </a:r>
            <a:r>
              <a:rPr lang="ru-RU" dirty="0" err="1"/>
              <a:t>данні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несанкціонованого</a:t>
            </a:r>
            <a:r>
              <a:rPr lang="ru-RU" dirty="0"/>
              <a:t> доступу.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5390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933421" y="851431"/>
            <a:ext cx="5561100" cy="357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Два користувачі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спілкуються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між</a:t>
            </a:r>
            <a:r>
              <a:rPr lang="ru-RU" sz="2400" dirty="0">
                <a:solidFill>
                  <a:schemeClr val="tx1"/>
                </a:solidFill>
              </a:rPr>
              <a:t> с</a:t>
            </a:r>
            <a:r>
              <a:rPr lang="ru-RU" sz="2400" dirty="0" smtClean="0">
                <a:solidFill>
                  <a:schemeClr val="tx1"/>
                </a:solidFill>
              </a:rPr>
              <a:t>обою </a:t>
            </a:r>
            <a:r>
              <a:rPr lang="ru-RU" sz="2400" dirty="0">
                <a:solidFill>
                  <a:schemeClr val="tx1"/>
                </a:solidFill>
              </a:rPr>
              <a:t>будь </a:t>
            </a:r>
            <a:r>
              <a:rPr lang="ru-RU" sz="2400" dirty="0" err="1">
                <a:solidFill>
                  <a:schemeClr val="tx1"/>
                </a:solidFill>
              </a:rPr>
              <a:t>якою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мовою</a:t>
            </a:r>
            <a:r>
              <a:rPr lang="ru-RU" sz="2400" dirty="0">
                <a:solidFill>
                  <a:schemeClr val="tx1"/>
                </a:solidFill>
              </a:rPr>
              <a:t>, до прикладу  </a:t>
            </a:r>
            <a:r>
              <a:rPr lang="ru-RU" sz="2400" dirty="0" err="1">
                <a:solidFill>
                  <a:schemeClr val="tx1"/>
                </a:solidFill>
              </a:rPr>
              <a:t>англійською</a:t>
            </a:r>
            <a:r>
              <a:rPr lang="ru-RU" sz="2400" dirty="0">
                <a:solidFill>
                  <a:schemeClr val="tx1"/>
                </a:solidFill>
              </a:rPr>
              <a:t>. Для них лист, </a:t>
            </a:r>
            <a:r>
              <a:rPr lang="ru-RU" sz="2400" dirty="0" err="1">
                <a:solidFill>
                  <a:schemeClr val="tx1"/>
                </a:solidFill>
              </a:rPr>
              <a:t>який</a:t>
            </a:r>
            <a:r>
              <a:rPr lang="ru-RU" sz="2400" dirty="0">
                <a:solidFill>
                  <a:schemeClr val="tx1"/>
                </a:solidFill>
              </a:rPr>
              <a:t> проходить</a:t>
            </a:r>
            <a:r>
              <a:rPr lang="uk-UA" sz="2400" dirty="0">
                <a:solidFill>
                  <a:schemeClr val="tx1"/>
                </a:solidFill>
              </a:rPr>
              <a:t>,</a:t>
            </a:r>
            <a:r>
              <a:rPr lang="ru-RU" sz="2400" dirty="0">
                <a:solidFill>
                  <a:schemeClr val="tx1"/>
                </a:solidFill>
              </a:rPr>
              <a:t> до прикладу</a:t>
            </a:r>
            <a:r>
              <a:rPr lang="uk-UA" sz="2400" dirty="0">
                <a:solidFill>
                  <a:schemeClr val="tx1"/>
                </a:solidFill>
              </a:rPr>
              <a:t>,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швейцарському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діалекті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німецької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мови</a:t>
            </a:r>
            <a:r>
              <a:rPr lang="ru-RU" sz="2400" dirty="0">
                <a:solidFill>
                  <a:schemeClr val="tx1"/>
                </a:solidFill>
              </a:rPr>
              <a:t> буде </a:t>
            </a:r>
            <a:r>
              <a:rPr lang="ru-RU" sz="2400" dirty="0" err="1">
                <a:solidFill>
                  <a:schemeClr val="tx1"/>
                </a:solidFill>
              </a:rPr>
              <a:t>зашифрований</a:t>
            </a:r>
            <a:r>
              <a:rPr lang="ru-RU" sz="2400" dirty="0">
                <a:solidFill>
                  <a:schemeClr val="tx1"/>
                </a:solidFill>
              </a:rPr>
              <a:t>, і вони </a:t>
            </a:r>
            <a:r>
              <a:rPr lang="ru-RU" sz="2400" dirty="0" err="1">
                <a:solidFill>
                  <a:schemeClr val="tx1"/>
                </a:solidFill>
              </a:rPr>
              <a:t>нічого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зрозуміють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володіючи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ключем</a:t>
            </a:r>
            <a:r>
              <a:rPr lang="ru-RU" sz="2400" dirty="0">
                <a:solidFill>
                  <a:schemeClr val="tx1"/>
                </a:solidFill>
              </a:rPr>
              <a:t>. В </a:t>
            </a:r>
            <a:r>
              <a:rPr lang="ru-RU" sz="2400" dirty="0" err="1">
                <a:solidFill>
                  <a:schemeClr val="tx1"/>
                </a:solidFill>
              </a:rPr>
              <a:t>даному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випадку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знанням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швейцарського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діалекту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43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628900" y="1964747"/>
            <a:ext cx="5413664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ru-RU" b="1" dirty="0" err="1"/>
              <a:t>Історія</a:t>
            </a:r>
            <a:r>
              <a:rPr lang="ru-RU" b="1" dirty="0"/>
              <a:t> </a:t>
            </a:r>
            <a:r>
              <a:rPr lang="ru-RU" b="1" dirty="0" err="1"/>
              <a:t>створення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988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70895" y="1488573"/>
            <a:ext cx="2005447" cy="1483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en-US" sz="2000" dirty="0"/>
              <a:t>End-to-end </a:t>
            </a:r>
            <a:r>
              <a:rPr lang="ru-RU" sz="2000" dirty="0" err="1"/>
              <a:t>шифрування</a:t>
            </a:r>
            <a:endParaRPr lang="en" sz="2000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2933421" y="851431"/>
            <a:ext cx="5561100" cy="3571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400" dirty="0"/>
              <a:t>Сама </a:t>
            </a:r>
            <a:r>
              <a:rPr lang="ru-RU" sz="2400" dirty="0" err="1"/>
              <a:t>ідея</a:t>
            </a:r>
            <a:r>
              <a:rPr lang="ru-RU" sz="2400" dirty="0"/>
              <a:t> </a:t>
            </a:r>
            <a:r>
              <a:rPr lang="ru-RU" sz="2400" dirty="0" err="1"/>
              <a:t>end-to-end</a:t>
            </a:r>
            <a:r>
              <a:rPr lang="ru-RU" sz="2400" dirty="0"/>
              <a:t> не нова. У 1991-му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Філом</a:t>
            </a:r>
            <a:r>
              <a:rPr lang="ru-RU" sz="2400" dirty="0"/>
              <a:t> </a:t>
            </a:r>
            <a:r>
              <a:rPr lang="ru-RU" sz="2400" dirty="0" err="1"/>
              <a:t>Зіммерманом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розроблено</a:t>
            </a:r>
            <a:r>
              <a:rPr lang="ru-RU" sz="2400" dirty="0"/>
              <a:t> </a:t>
            </a:r>
            <a:r>
              <a:rPr lang="ru-RU" sz="2400" dirty="0" err="1"/>
              <a:t>програмне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для </a:t>
            </a:r>
            <a:r>
              <a:rPr lang="ru-RU" sz="2400" dirty="0" err="1"/>
              <a:t>шифрування</a:t>
            </a:r>
            <a:r>
              <a:rPr lang="ru-RU" sz="2400" dirty="0"/>
              <a:t> </a:t>
            </a:r>
            <a:r>
              <a:rPr lang="ru-RU" sz="2400" dirty="0" err="1"/>
              <a:t>повідомлень</a:t>
            </a:r>
            <a:r>
              <a:rPr lang="ru-RU" sz="2400" dirty="0"/>
              <a:t> і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PGP (</a:t>
            </a:r>
            <a:r>
              <a:rPr lang="ru-RU" sz="2400" dirty="0" err="1"/>
              <a:t>Pretty</a:t>
            </a:r>
            <a:r>
              <a:rPr lang="ru-RU" sz="2400" dirty="0"/>
              <a:t> </a:t>
            </a:r>
            <a:r>
              <a:rPr lang="ru-RU" sz="2400" dirty="0" err="1"/>
              <a:t>Good</a:t>
            </a:r>
            <a:r>
              <a:rPr lang="ru-RU" sz="2400" dirty="0"/>
              <a:t> </a:t>
            </a:r>
            <a:r>
              <a:rPr lang="ru-RU" sz="2400" dirty="0" err="1"/>
              <a:t>Privacy</a:t>
            </a:r>
            <a:r>
              <a:rPr lang="ru-RU" sz="2400" dirty="0"/>
              <a:t>). У </a:t>
            </a:r>
            <a:r>
              <a:rPr lang="ru-RU" sz="2400" dirty="0" err="1"/>
              <a:t>наступні</a:t>
            </a:r>
            <a:r>
              <a:rPr lang="ru-RU" sz="2400" dirty="0"/>
              <a:t> роки алгоритм і </a:t>
            </a:r>
            <a:r>
              <a:rPr lang="ru-RU" sz="2400" dirty="0" err="1"/>
              <a:t>відповідне</a:t>
            </a:r>
            <a:r>
              <a:rPr lang="ru-RU" sz="2400" dirty="0"/>
              <a:t> ПО </a:t>
            </a:r>
            <a:r>
              <a:rPr lang="ru-RU" sz="2400" dirty="0" err="1"/>
              <a:t>вдосконалили</a:t>
            </a:r>
            <a:r>
              <a:rPr lang="ru-RU" sz="2400" dirty="0"/>
              <a:t> і додали </a:t>
            </a:r>
            <a:r>
              <a:rPr lang="ru-RU" sz="2400" dirty="0" err="1"/>
              <a:t>додаткові</a:t>
            </a:r>
            <a:r>
              <a:rPr lang="ru-RU" sz="2400" dirty="0"/>
              <a:t> </a:t>
            </a:r>
            <a:r>
              <a:rPr lang="ru-RU" sz="2400" dirty="0" err="1"/>
              <a:t>механізми</a:t>
            </a:r>
            <a:r>
              <a:rPr lang="ru-RU" sz="2400" dirty="0"/>
              <a:t>.</a:t>
            </a:r>
          </a:p>
          <a:p>
            <a:pPr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98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628900" y="1964747"/>
            <a:ext cx="5413664" cy="819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16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305</Words>
  <Application>Microsoft Office PowerPoint</Application>
  <PresentationFormat>Экран (16:9)</PresentationFormat>
  <Paragraphs>29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Cabin Condensed</vt:lpstr>
      <vt:lpstr>Arial</vt:lpstr>
      <vt:lpstr>Cabin</vt:lpstr>
      <vt:lpstr>Snug</vt:lpstr>
      <vt:lpstr>End-to-end шифрування</vt:lpstr>
      <vt:lpstr>Hello!</vt:lpstr>
      <vt:lpstr>Презентация PowerPoint</vt:lpstr>
      <vt:lpstr>End-to-end шифрування</vt:lpstr>
      <vt:lpstr>Презентация PowerPoint</vt:lpstr>
      <vt:lpstr>End-to-end шифрування</vt:lpstr>
      <vt:lpstr>Презентация PowerPoint</vt:lpstr>
      <vt:lpstr>End-to-end шифрування</vt:lpstr>
      <vt:lpstr>Презентация PowerPoint</vt:lpstr>
      <vt:lpstr>End-to-end шифрування</vt:lpstr>
      <vt:lpstr>Презентация PowerPoint</vt:lpstr>
      <vt:lpstr>End-to-end шифрування</vt:lpstr>
      <vt:lpstr>Презентация PowerPoint</vt:lpstr>
      <vt:lpstr>End-to-end шифрування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 шифрування</dc:title>
  <dc:creator>Юленька</dc:creator>
  <cp:lastModifiedBy>Julia</cp:lastModifiedBy>
  <cp:revision>6</cp:revision>
  <dcterms:modified xsi:type="dcterms:W3CDTF">2017-12-05T20:21:06Z</dcterms:modified>
</cp:coreProperties>
</file>