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295" r:id="rId6"/>
    <p:sldId id="276" r:id="rId7"/>
    <p:sldId id="278" r:id="rId8"/>
    <p:sldId id="287" r:id="rId9"/>
    <p:sldId id="288" r:id="rId10"/>
    <p:sldId id="290" r:id="rId11"/>
    <p:sldId id="291" r:id="rId12"/>
    <p:sldId id="289" r:id="rId13"/>
    <p:sldId id="292" r:id="rId14"/>
    <p:sldId id="274" r:id="rId15"/>
    <p:sldId id="293" r:id="rId16"/>
    <p:sldId id="275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CC00"/>
    <a:srgbClr val="CCFF99"/>
    <a:srgbClr val="3366FF"/>
    <a:srgbClr val="33CCFF"/>
    <a:srgbClr val="BC6004"/>
    <a:srgbClr val="22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9DDC-F236-49F0-8217-CCB968B5D48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0B8D-B3AE-4306-A15C-8638CA12E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5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0B8D-B3AE-4306-A15C-8638CA12E1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B22A8A-9838-4480-ABA4-0834E33E185A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4371-08C7-44CF-ADBE-258B5F164473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18BFC0-737B-4DAA-8526-EC4E3A91A0B8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147E0F-2C82-46ED-A042-6D436A94CC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8616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C5B1B-AADF-4605-8263-6DAE196CD5BB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5A4EF7-FC92-4E7A-B2EF-F80C36DC642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D395-1A58-434D-A358-5363E872769C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A65C0-18FF-4CA7-993E-89CED3BBB81C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A6267-CE22-4B48-9676-07B5C60F0A8C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F5397-6BFC-4652-98B9-BA4072D6F23B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9FB5-8787-4E7D-A3EC-0DD9E81CE04C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CA5B5-9A47-4D23-99DA-9EF243DF19B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4">
                <a:lumMod val="60000"/>
                <a:lumOff val="4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D4E4E0-7491-424E-B5E0-A6B383CEFBF0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6C76CC-8099-4431-9A40-6344BBF0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dnik_IA\Desktop\lut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D:\Denis\Desktop\04,12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988840"/>
          </a:xfrm>
        </p:spPr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ЗАСТОСУВАННЯ ІНФОРМАТИКИ В </a:t>
            </a: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ТЕЛЕКОМУНІКАЦІЙНИХ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ТЕХНОЛОГІЯХ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53358" y="5949280"/>
            <a:ext cx="3890642" cy="648072"/>
          </a:xfrm>
          <a:solidFill>
            <a:srgbClr val="000000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Стадник Денис Олександрович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1-</a:t>
            </a:r>
            <a:r>
              <a:rPr lang="ru-RU" dirty="0" smtClean="0">
                <a:solidFill>
                  <a:schemeClr val="bg1"/>
                </a:solidFill>
              </a:rPr>
              <a:t>й курс. </a:t>
            </a:r>
            <a:r>
              <a:rPr lang="uk-UA" dirty="0" smtClean="0">
                <a:solidFill>
                  <a:schemeClr val="bg1"/>
                </a:solidFill>
              </a:rPr>
              <a:t>Група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uk-UA" dirty="0" smtClean="0">
                <a:solidFill>
                  <a:schemeClr val="bg1"/>
                </a:solidFill>
              </a:rPr>
              <a:t>ТСД-14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Результат пошуку зображень за запитом &quot;информационные технологи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AutoShape 4"/>
          <p:cNvSpPr>
            <a:spLocks noChangeArrowheads="1"/>
          </p:cNvSpPr>
          <p:nvPr/>
        </p:nvSpPr>
        <p:spPr bwMode="gray">
          <a:xfrm>
            <a:off x="807349" y="3246888"/>
            <a:ext cx="8064500" cy="660400"/>
          </a:xfrm>
          <a:prstGeom prst="roundRect">
            <a:avLst>
              <a:gd name="adj" fmla="val 50000"/>
            </a:avLst>
          </a:prstGeom>
          <a:gradFill rotWithShape="1">
            <a:gsLst>
              <a:gs pos="23000">
                <a:srgbClr val="220FB1"/>
              </a:gs>
              <a:gs pos="10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Новітні технології сприяли виникненню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019285" y="3891877"/>
            <a:ext cx="2303586" cy="2520950"/>
            <a:chOff x="4272" y="2823"/>
            <a:chExt cx="973" cy="1113"/>
          </a:xfrm>
        </p:grpSpPr>
        <p:sp>
          <p:nvSpPr>
            <p:cNvPr id="11292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296" name="Picture 11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7" name="Text Box 12"/>
            <p:cNvSpPr txBox="1">
              <a:spLocks noChangeArrowheads="1"/>
            </p:cNvSpPr>
            <p:nvPr/>
          </p:nvSpPr>
          <p:spPr bwMode="gray">
            <a:xfrm>
              <a:off x="4712" y="3204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ru-RU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4022277" y="3988873"/>
            <a:ext cx="2449513" cy="2663825"/>
            <a:chOff x="3024" y="2823"/>
            <a:chExt cx="973" cy="1113"/>
          </a:xfrm>
        </p:grpSpPr>
        <p:sp>
          <p:nvSpPr>
            <p:cNvPr id="11286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290" name="Picture 18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1" name="Text Box 19"/>
            <p:cNvSpPr txBox="1">
              <a:spLocks noChangeArrowheads="1"/>
            </p:cNvSpPr>
            <p:nvPr/>
          </p:nvSpPr>
          <p:spPr bwMode="gray">
            <a:xfrm>
              <a:off x="3081" y="3115"/>
              <a:ext cx="91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uk-UA" altLang="ru-RU" sz="2000" dirty="0" smtClean="0">
                  <a:solidFill>
                    <a:srgbClr val="FFFFFF"/>
                  </a:solidFill>
                </a:rPr>
                <a:t>Корпоративні</a:t>
              </a:r>
            </a:p>
            <a:p>
              <a:pPr algn="ctr" eaLnBrk="1" hangingPunct="1"/>
              <a:r>
                <a:rPr lang="uk-UA" altLang="ru-RU" sz="2000" dirty="0" smtClean="0">
                  <a:solidFill>
                    <a:srgbClr val="FFFFFF"/>
                  </a:solidFill>
                </a:rPr>
                <a:t>інформаційні системи</a:t>
              </a:r>
              <a:endParaRPr lang="en-US" altLang="ru-RU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272" name="Group 20"/>
          <p:cNvGrpSpPr>
            <a:grpSpLocks/>
          </p:cNvGrpSpPr>
          <p:nvPr/>
        </p:nvGrpSpPr>
        <p:grpSpPr bwMode="auto">
          <a:xfrm>
            <a:off x="2031452" y="3933825"/>
            <a:ext cx="2447925" cy="2735263"/>
            <a:chOff x="1776" y="2823"/>
            <a:chExt cx="973" cy="1113"/>
          </a:xfrm>
        </p:grpSpPr>
        <p:sp>
          <p:nvSpPr>
            <p:cNvPr id="11280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ECF0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69654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gray">
            <a:xfrm>
              <a:off x="1797" y="2846"/>
              <a:ext cx="928" cy="9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284" name="Picture 2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Text Box 26"/>
            <p:cNvSpPr txBox="1">
              <a:spLocks noChangeArrowheads="1"/>
            </p:cNvSpPr>
            <p:nvPr/>
          </p:nvSpPr>
          <p:spPr bwMode="gray">
            <a:xfrm>
              <a:off x="1872" y="3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uk-UA" altLang="ru-RU" sz="2000" dirty="0" smtClean="0">
                  <a:solidFill>
                    <a:srgbClr val="FFFFFF"/>
                  </a:solidFill>
                </a:rPr>
                <a:t>Електронна </a:t>
              </a:r>
            </a:p>
            <a:p>
              <a:pPr algn="ctr" eaLnBrk="1" hangingPunct="1"/>
              <a:r>
                <a:rPr lang="uk-UA" altLang="ru-RU" sz="2000" dirty="0" smtClean="0">
                  <a:solidFill>
                    <a:srgbClr val="FFFFFF"/>
                  </a:solidFill>
                </a:rPr>
                <a:t>комерція</a:t>
              </a:r>
              <a:endParaRPr lang="en-US" altLang="ru-RU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273" name="Group 35"/>
          <p:cNvGrpSpPr>
            <a:grpSpLocks/>
          </p:cNvGrpSpPr>
          <p:nvPr/>
        </p:nvGrpSpPr>
        <p:grpSpPr bwMode="auto">
          <a:xfrm>
            <a:off x="0" y="3933825"/>
            <a:ext cx="2382838" cy="2663825"/>
            <a:chOff x="1776" y="2823"/>
            <a:chExt cx="973" cy="1113"/>
          </a:xfrm>
        </p:grpSpPr>
        <p:sp>
          <p:nvSpPr>
            <p:cNvPr id="11274" name="Oval 36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ECF0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gray">
            <a:xfrm>
              <a:off x="1797" y="2846"/>
              <a:ext cx="938" cy="9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278" name="Picture 4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41"/>
            <p:cNvSpPr txBox="1">
              <a:spLocks noChangeArrowheads="1"/>
            </p:cNvSpPr>
            <p:nvPr/>
          </p:nvSpPr>
          <p:spPr bwMode="gray">
            <a:xfrm>
              <a:off x="1879" y="3206"/>
              <a:ext cx="75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uk-UA" altLang="ru-RU" sz="2000" b="1" dirty="0" smtClean="0">
                  <a:solidFill>
                    <a:srgbClr val="FFFFFF"/>
                  </a:solidFill>
                </a:rPr>
                <a:t>Електронний</a:t>
              </a:r>
            </a:p>
            <a:p>
              <a:pPr algn="ctr" eaLnBrk="1" hangingPunct="1"/>
              <a:r>
                <a:rPr lang="uk-UA" altLang="ru-RU" sz="2000" b="1" dirty="0" smtClean="0">
                  <a:solidFill>
                    <a:srgbClr val="FFFFFF"/>
                  </a:solidFill>
                </a:rPr>
                <a:t> офіс</a:t>
              </a:r>
              <a:endParaRPr lang="en-US" altLang="ru-RU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31509" y="4645417"/>
            <a:ext cx="1853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Багатовимірні інформаційні сховища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566C76CC-8099-4431-9A40-6344BBF0B11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5515630" y="2905780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  <p:extLst>
      <p:ext uri="{BB962C8B-B14F-4D97-AF65-F5344CB8AC3E}">
        <p14:creationId xmlns:p14="http://schemas.microsoft.com/office/powerpoint/2010/main" val="9360467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6" name="Group 4"/>
          <p:cNvGrpSpPr>
            <a:grpSpLocks/>
          </p:cNvGrpSpPr>
          <p:nvPr/>
        </p:nvGrpSpPr>
        <p:grpSpPr bwMode="auto">
          <a:xfrm>
            <a:off x="539750" y="476250"/>
            <a:ext cx="6984578" cy="5429769"/>
            <a:chOff x="1701" y="1134"/>
            <a:chExt cx="6480" cy="7020"/>
          </a:xfrm>
        </p:grpSpPr>
        <p:grpSp>
          <p:nvGrpSpPr>
            <p:cNvPr id="197637" name="Group 5"/>
            <p:cNvGrpSpPr>
              <a:grpSpLocks/>
            </p:cNvGrpSpPr>
            <p:nvPr/>
          </p:nvGrpSpPr>
          <p:grpSpPr bwMode="auto">
            <a:xfrm>
              <a:off x="1701" y="1134"/>
              <a:ext cx="3780" cy="1260"/>
              <a:chOff x="3681" y="1314"/>
              <a:chExt cx="3780" cy="1260"/>
            </a:xfrm>
          </p:grpSpPr>
          <p:sp>
            <p:nvSpPr>
              <p:cNvPr id="197638" name="AutoShape 6"/>
              <p:cNvSpPr>
                <a:spLocks noChangeArrowheads="1"/>
              </p:cNvSpPr>
              <p:nvPr/>
            </p:nvSpPr>
            <p:spPr bwMode="auto">
              <a:xfrm>
                <a:off x="3681" y="1314"/>
                <a:ext cx="3780" cy="126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76200" cmpd="tri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639" name="Text Box 7"/>
              <p:cNvSpPr txBox="1">
                <a:spLocks noChangeArrowheads="1"/>
              </p:cNvSpPr>
              <p:nvPr/>
            </p:nvSpPr>
            <p:spPr bwMode="auto">
              <a:xfrm>
                <a:off x="3814" y="1494"/>
                <a:ext cx="3541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Сфери ефективного застосування телекомунікацій</a:t>
                </a: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5481" y="2934"/>
              <a:ext cx="2700" cy="900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Розрахунки за угодами</a:t>
              </a:r>
              <a:endParaRPr lang="uk-UA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641" name="Text Box 9"/>
            <p:cNvSpPr txBox="1">
              <a:spLocks noChangeArrowheads="1"/>
            </p:cNvSpPr>
            <p:nvPr/>
          </p:nvSpPr>
          <p:spPr bwMode="auto">
            <a:xfrm>
              <a:off x="5481" y="4014"/>
              <a:ext cx="2700" cy="900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ts val="1500"/>
                </a:lnSpc>
              </a:pPr>
              <a:endParaRPr lang="uk-UA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Системи типу </a:t>
              </a:r>
            </a:p>
            <a:p>
              <a:pPr algn="ctr">
                <a:lnSpc>
                  <a:spcPts val="15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«Запит – відповідь</a:t>
              </a:r>
              <a:r>
                <a:rPr lang="uk-UA" sz="2800" dirty="0" smtClean="0">
                  <a:solidFill>
                    <a:srgbClr val="000000"/>
                  </a:solidFill>
                  <a:latin typeface="Times New Roman" pitchFamily="18" charset="0"/>
                </a:rPr>
                <a:t>»</a:t>
              </a:r>
              <a:endParaRPr lang="uk-UA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642" name="Text Box 10"/>
            <p:cNvSpPr txBox="1">
              <a:spLocks noChangeArrowheads="1"/>
            </p:cNvSpPr>
            <p:nvPr/>
          </p:nvSpPr>
          <p:spPr bwMode="auto">
            <a:xfrm>
              <a:off x="5481" y="5094"/>
              <a:ext cx="2700" cy="900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Автоматизації офісу</a:t>
              </a:r>
              <a:endParaRPr lang="uk-UA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643" name="Text Box 11"/>
            <p:cNvSpPr txBox="1">
              <a:spLocks noChangeArrowheads="1"/>
            </p:cNvSpPr>
            <p:nvPr/>
          </p:nvSpPr>
          <p:spPr bwMode="auto">
            <a:xfrm>
              <a:off x="5481" y="6174"/>
              <a:ext cx="2700" cy="900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ts val="1500"/>
                </a:lnSpc>
              </a:pPr>
              <a:endParaRPr lang="uk-UA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Персональні послуги</a:t>
              </a:r>
              <a:endParaRPr lang="uk-UA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5481" y="7254"/>
              <a:ext cx="2700" cy="900"/>
            </a:xfrm>
            <a:prstGeom prst="rect">
              <a:avLst/>
            </a:prstGeom>
            <a:solidFill>
              <a:srgbClr val="00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</a:rPr>
                <a:t>Навчання</a:t>
              </a:r>
              <a:endParaRPr lang="uk-UA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3501" y="2394"/>
              <a:ext cx="0" cy="52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>
              <a:off x="3501" y="7614"/>
              <a:ext cx="19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>
              <a:off x="3501" y="6534"/>
              <a:ext cx="19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3501" y="5454"/>
              <a:ext cx="19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3501" y="4374"/>
              <a:ext cx="19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2" name="Line 20"/>
            <p:cNvSpPr>
              <a:spLocks noChangeShapeType="1"/>
            </p:cNvSpPr>
            <p:nvPr/>
          </p:nvSpPr>
          <p:spPr bwMode="auto">
            <a:xfrm>
              <a:off x="3501" y="3294"/>
              <a:ext cx="19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0" name="Picture 2" descr="D:\Denis\Desktop\04,12\academic_4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445"/>
            <a:ext cx="2305588" cy="19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enis\Desktop\04,12\preview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81"/>
            <a:ext cx="2406058" cy="15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enis\Desktop\04,12\Интернет и его современные возможнос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948"/>
            <a:ext cx="2305588" cy="19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566C76CC-8099-4431-9A40-6344BBF0B11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5191780" y="2905780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  <p:extLst>
      <p:ext uri="{BB962C8B-B14F-4D97-AF65-F5344CB8AC3E}">
        <p14:creationId xmlns:p14="http://schemas.microsoft.com/office/powerpoint/2010/main" val="3487843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Denis\Desktop\04,12\1408029237_kak-sostavit-biznes-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84" y="5158103"/>
            <a:ext cx="2549625" cy="15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nis\Desktop\04,12\FKKi47XxSPnPiBpIpKrK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72" y="1756159"/>
            <a:ext cx="2830766" cy="16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1177" y="6605889"/>
            <a:ext cx="588336" cy="228600"/>
          </a:xfrm>
        </p:spPr>
        <p:txBody>
          <a:bodyPr/>
          <a:lstStyle/>
          <a:p>
            <a:fld id="{566C76CC-8099-4431-9A40-6344BBF0B11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5790151" y="4437112"/>
            <a:ext cx="2303933" cy="7207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4169194" y="3573016"/>
            <a:ext cx="2303933" cy="7207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987985" y="2708920"/>
            <a:ext cx="2303933" cy="7207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475656" y="1844824"/>
            <a:ext cx="2303933" cy="7207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359791" y="764704"/>
            <a:ext cx="7164537" cy="720080"/>
          </a:xfrm>
          <a:prstGeom prst="roundRect">
            <a:avLst>
              <a:gd name="adj" fmla="val 50000"/>
            </a:avLst>
          </a:prstGeom>
          <a:solidFill>
            <a:srgbClr val="220FB1"/>
          </a:solidFill>
          <a:ln w="38100" algn="ctr">
            <a:solidFill>
              <a:srgbClr val="33CC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Сучасні  ІТ ноу-хау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9623" y="1974378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Блокчейн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5540" y="2838474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Біткоін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2847" y="3748737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Фінтек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612833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Стартап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Denis\Desktop\04,12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" y="263644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enis\Desktop\04,12\397bf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0283"/>
            <a:ext cx="227944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rot="5400000">
            <a:off x="5230869" y="2921168"/>
            <a:ext cx="6858000" cy="101566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Сучасні ІТ ноу-хау</a:t>
            </a:r>
          </a:p>
          <a:p>
            <a:pPr lvl="0" algn="ctr">
              <a:spcAft>
                <a:spcPts val="0"/>
              </a:spcAft>
            </a:pPr>
            <a:endParaRPr lang="uk-UA" sz="3000" dirty="0" smtClean="0"/>
          </a:p>
        </p:txBody>
      </p:sp>
    </p:spTree>
    <p:extLst>
      <p:ext uri="{BB962C8B-B14F-4D97-AF65-F5344CB8AC3E}">
        <p14:creationId xmlns:p14="http://schemas.microsoft.com/office/powerpoint/2010/main" val="18896796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2926163"/>
          </a:xfrm>
        </p:spPr>
        <p:txBody>
          <a:bodyPr>
            <a:noAutofit/>
          </a:bodyPr>
          <a:lstStyle/>
          <a:p>
            <a:pPr algn="ctr"/>
            <a:r>
              <a:rPr lang="uk-UA" sz="2000" b="0" i="1" dirty="0">
                <a:solidFill>
                  <a:srgbClr val="BC6004"/>
                </a:solidFill>
              </a:rPr>
              <a:t>Міжнародний союз електрозв’язку (МСЕ) – спеціалізована установа ООН у сфері глобального електрозв’язку, покликана здійснювати законодавчі, управлінські, виконавчі та консультативні функції, надавати технічну підтримку, розробляти стандарти і правила у сфері електрозв’язку та формулювати рекомендації, спрямовані на активізацію розвитку телекомунікацій та підвищення якості послуг. </a:t>
            </a:r>
            <a:endParaRPr lang="ru-RU" sz="2000" b="0" i="1" dirty="0">
              <a:solidFill>
                <a:srgbClr val="BC6004"/>
              </a:solidFill>
            </a:endParaRPr>
          </a:p>
        </p:txBody>
      </p:sp>
      <p:pic>
        <p:nvPicPr>
          <p:cNvPr id="8209" name="Picture 17" descr="D:\Denis\Desktop\04,12\p_233_61363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6164"/>
            <a:ext cx="3312368" cy="3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566C76CC-8099-4431-9A40-6344BBF0B11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207168" y="2921168"/>
            <a:ext cx="6858000" cy="1015663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Перспективи розвитку інформаційних технологій</a:t>
            </a:r>
          </a:p>
        </p:txBody>
      </p:sp>
    </p:spTree>
    <p:extLst>
      <p:ext uri="{BB962C8B-B14F-4D97-AF65-F5344CB8AC3E}">
        <p14:creationId xmlns:p14="http://schemas.microsoft.com/office/powerpoint/2010/main" val="91381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Denis\Desktop\04,12\badge_xeon_top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37" y="1827085"/>
            <a:ext cx="1823100" cy="18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7" descr="Результат пошуку зображень за запитом &quot;информационные технологи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8" y="3717031"/>
            <a:ext cx="8172399" cy="31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1224799" y="1412776"/>
            <a:ext cx="2847754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000" b="1" dirty="0" smtClean="0"/>
              <a:t>Енергоефективність</a:t>
            </a:r>
            <a:endParaRPr lang="en-US" sz="2000" b="1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07702" y="836712"/>
            <a:ext cx="381000" cy="381000"/>
            <a:chOff x="2078" y="1680"/>
            <a:chExt cx="1615" cy="1615"/>
          </a:xfrm>
        </p:grpSpPr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11560" y="2276872"/>
            <a:ext cx="381000" cy="381000"/>
            <a:chOff x="2078" y="1680"/>
            <a:chExt cx="1615" cy="1615"/>
          </a:xfrm>
        </p:grpSpPr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611560" y="3068960"/>
            <a:ext cx="381000" cy="381000"/>
            <a:chOff x="2078" y="1680"/>
            <a:chExt cx="1615" cy="1615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589620" y="1543352"/>
            <a:ext cx="381000" cy="381000"/>
            <a:chOff x="2078" y="1680"/>
            <a:chExt cx="1615" cy="1615"/>
          </a:xfrm>
        </p:grpSpPr>
        <p:sp>
          <p:nvSpPr>
            <p:cNvPr id="2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1259633" y="756189"/>
            <a:ext cx="1656184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Розмір</a:t>
            </a:r>
            <a:endParaRPr lang="en-US" sz="2000" b="1" dirty="0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1259633" y="2150886"/>
            <a:ext cx="2304255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Робочі частоти</a:t>
            </a:r>
            <a:endParaRPr lang="en-US" sz="2000" b="1" dirty="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1273799" y="2942974"/>
            <a:ext cx="1642018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 Вартість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8811" y="188640"/>
            <a:ext cx="632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 завдяки технологічному процесу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Denis\Desktop\04,12\Samsung_Exynos_Logo_26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5260"/>
            <a:ext cx="2281436" cy="17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Номер слайда 1"/>
          <p:cNvSpPr txBox="1">
            <a:spLocks/>
          </p:cNvSpPr>
          <p:nvPr/>
        </p:nvSpPr>
        <p:spPr>
          <a:xfrm>
            <a:off x="6403848" y="65943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C76CC-8099-4431-9A40-6344BBF0B11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5207168" y="2921168"/>
            <a:ext cx="6858000" cy="1015663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Перспективи розвитку інформаційних технологій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2291" name="Picture 3" descr="D:\Denis\Desktop\04,12\internet_of_things-324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771720" cy="2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08173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	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речей - це глобальна мережа підключених до інтернету фізичних пристроїв оснащених сенсорами, датчиками передачі інформації.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D:\Denis\Desktop\04,12\n_4903_66125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84" y="4124232"/>
            <a:ext cx="4860032" cy="27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5207168" y="2921168"/>
            <a:ext cx="6858000" cy="1015663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Перспективи розвитку інформаційних технологій</a:t>
            </a:r>
          </a:p>
        </p:txBody>
      </p:sp>
    </p:spTree>
    <p:extLst>
      <p:ext uri="{BB962C8B-B14F-4D97-AF65-F5344CB8AC3E}">
        <p14:creationId xmlns:p14="http://schemas.microsoft.com/office/powerpoint/2010/main" val="3804406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enis\Desktop\04,12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" y="0"/>
            <a:ext cx="8276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35846"/>
            <a:ext cx="8172400" cy="3970318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Висновки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Застосування </a:t>
            </a:r>
            <a:r>
              <a:rPr lang="uk-UA" b="1" dirty="0">
                <a:solidFill>
                  <a:srgbClr val="FF0000"/>
                </a:solidFill>
              </a:rPr>
              <a:t>відкритих інформаційних систем, розрахованих на використання всього масиву інформації, доступної в даний момент суспільству в певній його сфері, дозволяє удосконалити механізми управління суспільним устроєм, сприяє освіченості, підвищує рівень добробуту населення. Процеси, що відбуваються у зв'язку з інформатизацією суспільства, сприяють не тільки прискоренню науково-технічного прогресу, інтелектуалізації всіх видів людської діяльності, а й створенню якісно нового інформаційного середовища соціуму, що забезпечує розвиток творчого потенціалу людини. Розвиток інформаційних технологій - шлях до майбутнього.  ІТ і зв'язок  стануть основою глобального суспільства, що повинно підняти його на новий ступінь розвитку.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207168" y="2921168"/>
            <a:ext cx="6858000" cy="1015663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Висновки</a:t>
            </a:r>
          </a:p>
          <a:p>
            <a:pPr lvl="0" algn="ctr">
              <a:spcAft>
                <a:spcPts val="0"/>
              </a:spcAft>
            </a:pPr>
            <a:endParaRPr lang="uk-UA" sz="3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338" name="Picture 2" descr="D:\Denis\Desktop\04,12\p_85_52264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128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6403848" y="6514941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C76CC-8099-4431-9A40-6344BBF0B11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207168" y="2921168"/>
            <a:ext cx="68580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000" dirty="0" smtClean="0"/>
              <a:t>Перспективи розвитку інформаційних технологій</a:t>
            </a:r>
          </a:p>
        </p:txBody>
      </p:sp>
      <p:sp>
        <p:nvSpPr>
          <p:cNvPr id="5" name="TextBox 4"/>
          <p:cNvSpPr txBox="1"/>
          <p:nvPr/>
        </p:nvSpPr>
        <p:spPr>
          <a:xfrm rot="1984932">
            <a:off x="5601425" y="747207"/>
            <a:ext cx="3897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5693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Denis\Desktop\04,12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1" y="4307937"/>
            <a:ext cx="2193674" cy="16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nis\Desktop\04,12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" y="1122885"/>
            <a:ext cx="1929594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701059" y="186259"/>
            <a:ext cx="7200900" cy="936625"/>
          </a:xfrm>
          <a:prstGeom prst="downArrowCallout">
            <a:avLst>
              <a:gd name="adj1" fmla="val 192203"/>
              <a:gd name="adj2" fmla="val 192203"/>
              <a:gd name="adj3" fmla="val 16667"/>
              <a:gd name="adj4" fmla="val 66667"/>
            </a:avLst>
          </a:prstGeom>
          <a:solidFill>
            <a:srgbClr val="99CCFF">
              <a:alpha val="69019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itchFamily="34" charset="0"/>
              </a:rPr>
              <a:t>Інформація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Rounded Rectangle 35"/>
          <p:cNvSpPr>
            <a:spLocks noChangeArrowheads="1"/>
          </p:cNvSpPr>
          <p:nvPr/>
        </p:nvSpPr>
        <p:spPr bwMode="auto">
          <a:xfrm>
            <a:off x="2820800" y="1180486"/>
            <a:ext cx="3168650" cy="6463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D7B2B"/>
              </a:gs>
            </a:gsLst>
            <a:lin ang="0" scaled="1"/>
          </a:gradFill>
          <a:ln w="12700" cap="sq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uk-UA" altLang="ru-RU" sz="16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6851" y="119714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Найдавніший засіб передачі</a:t>
            </a:r>
            <a:endParaRPr lang="ru-RU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1941951" y="1975639"/>
            <a:ext cx="3924300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000" b="1" dirty="0" smtClean="0"/>
              <a:t>Наскальні малюнки</a:t>
            </a:r>
            <a:endParaRPr lang="en-US" sz="2000" b="1" dirty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203848" y="2887663"/>
            <a:ext cx="3924299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Різьблення по кістках тварин</a:t>
            </a:r>
            <a:endParaRPr lang="en-US" sz="2000" b="1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5112045" y="4600092"/>
            <a:ext cx="2826188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000" b="1" dirty="0" smtClean="0"/>
              <a:t>Писанки</a:t>
            </a:r>
            <a:endParaRPr lang="en-US" sz="2000" b="1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4535874" y="3766599"/>
            <a:ext cx="2907149" cy="541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000" b="1" dirty="0" smtClean="0"/>
              <a:t>Вишивки</a:t>
            </a:r>
            <a:endParaRPr lang="en-US" sz="2000" b="1" dirty="0"/>
          </a:p>
        </p:txBody>
      </p:sp>
      <p:pic>
        <p:nvPicPr>
          <p:cNvPr id="2056" name="Picture 8" descr="D:\Denis\Desktop\04,12\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8" y="5373216"/>
            <a:ext cx="3456463" cy="14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enis\Desktop\04,12\image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2590915"/>
            <a:ext cx="3060179" cy="14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1"/>
          <p:cNvSpPr txBox="1">
            <a:spLocks/>
          </p:cNvSpPr>
          <p:nvPr/>
        </p:nvSpPr>
        <p:spPr>
          <a:xfrm>
            <a:off x="6230971" y="6518511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C76CC-8099-4431-9A40-6344BBF0B11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5237946" y="2951946"/>
            <a:ext cx="6858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800" dirty="0"/>
              <a:t>Інформатика, як складовий </a:t>
            </a:r>
            <a:r>
              <a:rPr lang="uk-UA" sz="2800" dirty="0" smtClean="0"/>
              <a:t>механізм розвитку інформаційних технологій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6384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771800" y="1511407"/>
            <a:ext cx="3528392" cy="2911866"/>
          </a:xfrm>
          <a:prstGeom prst="ellipse">
            <a:avLst/>
          </a:prstGeom>
          <a:solidFill>
            <a:srgbClr val="220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7" name="Выгнутая влево стрелка 26"/>
          <p:cNvSpPr/>
          <p:nvPr/>
        </p:nvSpPr>
        <p:spPr>
          <a:xfrm rot="5400000" flipV="1">
            <a:off x="3953556" y="-502451"/>
            <a:ext cx="1210109" cy="2448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2633" y="1781916"/>
            <a:ext cx="3051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Вдосконалення засобів обчислювальної техніки, систем телекомунікацій та інформаційних </a:t>
            </a:r>
            <a:r>
              <a:rPr lang="uk-UA" sz="2000" dirty="0" smtClean="0">
                <a:solidFill>
                  <a:schemeClr val="bg1"/>
                </a:solidFill>
              </a:rPr>
              <a:t>технологій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 rot="10800000" flipV="1">
            <a:off x="6404559" y="1952751"/>
            <a:ext cx="1210109" cy="2448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 flipV="1">
            <a:off x="1115616" y="1952750"/>
            <a:ext cx="1210109" cy="2448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 rot="16200000" flipV="1">
            <a:off x="3953556" y="4314699"/>
            <a:ext cx="1210109" cy="2448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132674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2120" y="4423273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користь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4792605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праці та побуту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1412584"/>
            <a:ext cx="242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Виробничу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5237946" y="2951946"/>
            <a:ext cx="6858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800" dirty="0"/>
              <a:t>Інформатика, як складовий </a:t>
            </a:r>
            <a:r>
              <a:rPr lang="uk-UA" sz="2800" dirty="0" smtClean="0"/>
              <a:t>механізм розвитку інформаційних технологій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8232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5237946" y="2951946"/>
            <a:ext cx="68580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800" dirty="0"/>
              <a:t>Інформатика, як складовий </a:t>
            </a:r>
            <a:r>
              <a:rPr lang="uk-UA" sz="2800" dirty="0" smtClean="0"/>
              <a:t>механізм розвитку інформаційних технологій</a:t>
            </a:r>
            <a:endParaRPr lang="ru-RU" sz="2800" dirty="0"/>
          </a:p>
        </p:txBody>
      </p:sp>
      <p:pic>
        <p:nvPicPr>
          <p:cNvPr id="4098" name="Picture 2" descr="D:\Denis\Desktop\04,12\business-analytics-67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" y="523221"/>
            <a:ext cx="7459439" cy="32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205434" y="5157192"/>
            <a:ext cx="2665412" cy="927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F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34890" y="3861048"/>
            <a:ext cx="2665412" cy="927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F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БІЗНЕС- АНАЛІТИКИ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148064" y="3861048"/>
            <a:ext cx="2665412" cy="927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F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БЕТА- ТЕСТЕРИ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Фахівці ІТ професій</a:t>
            </a:r>
            <a:endParaRPr lang="ru-RU" sz="28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280717" y="5168844"/>
            <a:ext cx="2665412" cy="927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FF"/>
              </a:gs>
              <a:gs pos="100000">
                <a:srgbClr val="1B546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ПРОГРАМІСТИ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064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enis\Desktop\04,12\11354_new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9192"/>
            <a:ext cx="5832648" cy="46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Аналізуючи історію передачі інформації, таку як: голосова (телефонний зв'язок), відео ( </a:t>
            </a:r>
            <a:r>
              <a:rPr lang="uk-UA" sz="2000" dirty="0"/>
              <a:t>відео</a:t>
            </a:r>
            <a:r>
              <a:rPr lang="uk-UA" sz="2000" dirty="0"/>
              <a:t> зв'язок, цифрове телебачення), текстова ( електронні тексти, книги, послуги мережі Інтернет), можна зробити висновок, що і ці мережі, де використовувались окремі технології передачі даних, пройшли еволюційний процес, тобто об’єднання.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191780" y="2905780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  <p:extLst>
      <p:ext uri="{BB962C8B-B14F-4D97-AF65-F5344CB8AC3E}">
        <p14:creationId xmlns:p14="http://schemas.microsoft.com/office/powerpoint/2010/main" val="22823708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59791" y="260648"/>
            <a:ext cx="7344618" cy="122413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000" dirty="0"/>
              <a:t>Надання послуг засобами єдиної мультисервісної мережі</a:t>
            </a:r>
            <a:r>
              <a:rPr lang="uk-UA" sz="2000" dirty="0" smtClean="0"/>
              <a:t>,</a:t>
            </a:r>
          </a:p>
          <a:p>
            <a:pPr algn="ctr">
              <a:defRPr/>
            </a:pPr>
            <a:r>
              <a:rPr lang="uk-UA" sz="2000" dirty="0" smtClean="0"/>
              <a:t> </a:t>
            </a:r>
            <a:r>
              <a:rPr lang="uk-UA" sz="2000" dirty="0"/>
              <a:t>яка отримала назву NGN (Next Generation Network</a:t>
            </a:r>
            <a:r>
              <a:rPr lang="uk-UA" sz="2000" dirty="0" smtClean="0"/>
              <a:t>).</a:t>
            </a:r>
          </a:p>
          <a:p>
            <a:pPr algn="ctr">
              <a:defRPr/>
            </a:pPr>
            <a:r>
              <a:rPr lang="uk-UA" sz="2000" dirty="0" smtClean="0"/>
              <a:t> Це мережа </a:t>
            </a:r>
            <a:r>
              <a:rPr lang="uk-UA" sz="2000" dirty="0"/>
              <a:t>наступного покоління. 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5191780" y="2905780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5046" y="1916832"/>
            <a:ext cx="2376264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Існує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685146" y="250066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33786" y="3076730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Міжнародні  стандарти</a:t>
            </a:r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1644563" y="350553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11560" y="4081594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Рекомендації щодо побудови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33786" y="5026990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Працює в багатьох країнах</a:t>
            </a:r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1644563" y="445092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4427985" y="1698040"/>
            <a:ext cx="2736304" cy="2224115"/>
            <a:chOff x="3024" y="2823"/>
            <a:chExt cx="973" cy="1113"/>
          </a:xfrm>
        </p:grpSpPr>
        <p:sp>
          <p:nvSpPr>
            <p:cNvPr id="44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pic>
          <p:nvPicPr>
            <p:cNvPr id="48" name="Picture 18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19"/>
            <p:cNvSpPr txBox="1">
              <a:spLocks noChangeArrowheads="1"/>
            </p:cNvSpPr>
            <p:nvPr/>
          </p:nvSpPr>
          <p:spPr bwMode="gray">
            <a:xfrm>
              <a:off x="3121" y="2968"/>
              <a:ext cx="800" cy="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/>
                <a:t>Особливість – кількість послуг та типи інформації – не обмежені</a:t>
              </a:r>
              <a:endParaRPr lang="en-US" sz="2000" dirty="0"/>
            </a:p>
          </p:txBody>
        </p:sp>
      </p:grpSp>
      <p:grpSp>
        <p:nvGrpSpPr>
          <p:cNvPr id="50" name="Group 6"/>
          <p:cNvGrpSpPr>
            <a:grpSpLocks/>
          </p:cNvGrpSpPr>
          <p:nvPr/>
        </p:nvGrpSpPr>
        <p:grpSpPr bwMode="auto">
          <a:xfrm>
            <a:off x="3966546" y="4135847"/>
            <a:ext cx="3410365" cy="2520950"/>
            <a:chOff x="4169" y="2823"/>
            <a:chExt cx="1158" cy="1113"/>
          </a:xfrm>
        </p:grpSpPr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pic>
          <p:nvPicPr>
            <p:cNvPr id="55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12"/>
            <p:cNvSpPr txBox="1">
              <a:spLocks noChangeArrowheads="1"/>
            </p:cNvSpPr>
            <p:nvPr/>
          </p:nvSpPr>
          <p:spPr bwMode="gray">
            <a:xfrm>
              <a:off x="4169" y="2975"/>
              <a:ext cx="1158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/>
                <a:t>Перспективним</a:t>
              </a:r>
              <a:endParaRPr lang="en-US" sz="2000" dirty="0" smtClean="0"/>
            </a:p>
            <a:p>
              <a:pPr algn="ctr"/>
              <a:r>
                <a:rPr lang="uk-UA" sz="2000" dirty="0" smtClean="0"/>
                <a:t> напрямком розвитку </a:t>
              </a:r>
              <a:endParaRPr lang="en-US" sz="2000" dirty="0" smtClean="0"/>
            </a:p>
            <a:p>
              <a:pPr algn="ctr"/>
              <a:r>
                <a:rPr lang="uk-UA" sz="2000" dirty="0" smtClean="0"/>
                <a:t>мереж майбутнього </a:t>
              </a:r>
              <a:endParaRPr lang="en-US" sz="2000" dirty="0" smtClean="0"/>
            </a:p>
            <a:p>
              <a:pPr algn="ctr"/>
              <a:r>
                <a:rPr lang="uk-UA" sz="2000" dirty="0" smtClean="0"/>
                <a:t>– </a:t>
              </a:r>
              <a:r>
                <a:rPr lang="en-US" sz="2000" dirty="0" smtClean="0"/>
                <a:t>Future network</a:t>
              </a:r>
              <a:endParaRPr lang="en-US" sz="20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nis\Desktop\04,12\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" y="-357"/>
            <a:ext cx="2697773" cy="22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74263" y="1818920"/>
            <a:ext cx="5030788" cy="931863"/>
            <a:chOff x="1344" y="1392"/>
            <a:chExt cx="3072" cy="28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8F1FA"/>
                </a:gs>
                <a:gs pos="100000">
                  <a:srgbClr val="68D8F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3E8291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284E75"/>
                </a:gs>
                <a:gs pos="50000">
                  <a:srgbClr val="4D98E3"/>
                </a:gs>
                <a:gs pos="100000">
                  <a:srgbClr val="284E7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2E5B88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1</a:t>
              </a: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597845" y="3192312"/>
            <a:ext cx="4968875" cy="863600"/>
            <a:chOff x="1344" y="1872"/>
            <a:chExt cx="3072" cy="28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DCE2FF"/>
                </a:gs>
                <a:gs pos="100000">
                  <a:srgbClr val="9EB0FE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5F6A98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573A7A"/>
                </a:gs>
                <a:gs pos="50000">
                  <a:srgbClr val="A971ED"/>
                </a:gs>
                <a:gs pos="100000">
                  <a:srgbClr val="573A7A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65448E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2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63685" y="4545010"/>
            <a:ext cx="5040312" cy="936625"/>
            <a:chOff x="1344" y="1392"/>
            <a:chExt cx="3072" cy="288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8F1FA"/>
                </a:gs>
                <a:gs pos="100000">
                  <a:srgbClr val="68D8F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3E8291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284E75"/>
                </a:gs>
                <a:gs pos="50000">
                  <a:srgbClr val="4D98E3"/>
                </a:gs>
                <a:gs pos="100000">
                  <a:srgbClr val="284E7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2E5B88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b="1"/>
                <a:t>3</a:t>
              </a:r>
            </a:p>
          </p:txBody>
        </p:sp>
      </p:grp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3119103" y="332656"/>
            <a:ext cx="2520950" cy="1223962"/>
          </a:xfrm>
          <a:prstGeom prst="ellipse">
            <a:avLst/>
          </a:prstGeom>
          <a:gradFill rotWithShape="1">
            <a:gsLst>
              <a:gs pos="0">
                <a:srgbClr val="1E87BC"/>
              </a:gs>
              <a:gs pos="100000">
                <a:srgbClr val="224C72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1" lang="uk-UA" altLang="ru-RU" sz="1600" b="1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2374" y="181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збільшення швидкості мобільного зв’язку</a:t>
            </a:r>
            <a:r>
              <a:rPr lang="ru-RU" dirty="0"/>
              <a:t> (</a:t>
            </a:r>
            <a:r>
              <a:rPr lang="uk-UA" dirty="0"/>
              <a:t>до 100 </a:t>
            </a:r>
            <a:r>
              <a:rPr lang="en-US" dirty="0"/>
              <a:t>Mb</a:t>
            </a:r>
            <a:r>
              <a:rPr lang="ru-RU" dirty="0"/>
              <a:t>/</a:t>
            </a:r>
            <a:r>
              <a:rPr lang="en-US" dirty="0"/>
              <a:t>s</a:t>
            </a:r>
            <a:r>
              <a:rPr lang="ru-RU" dirty="0"/>
              <a:t>);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2223" y="327556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/>
              <a:t>зменшення вартості передачі даних;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704" y="4835304"/>
            <a:ext cx="4441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/>
              <a:t>можливість надання </a:t>
            </a:r>
            <a:r>
              <a:rPr lang="uk-UA" dirty="0" smtClean="0"/>
              <a:t>спектру</a:t>
            </a:r>
          </a:p>
          <a:p>
            <a:pPr lvl="0" algn="ctr"/>
            <a:r>
              <a:rPr lang="uk-UA" dirty="0" smtClean="0"/>
              <a:t> </a:t>
            </a:r>
            <a:r>
              <a:rPr lang="uk-UA" dirty="0"/>
              <a:t>недорогих послуг.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05949" y="467583"/>
            <a:ext cx="2160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4G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Denis\Desktop\04,12\4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13" y="4437112"/>
            <a:ext cx="380244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698016" y="65943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C76CC-8099-4431-9A40-6344BBF0B11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5191780" y="2905780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5630232" y="1844824"/>
            <a:ext cx="2520950" cy="1223962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rgbClr val="224C72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kumimoji="1" lang="uk-UA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СТАНДАРТ ЗВ</a:t>
            </a:r>
            <a:r>
              <a:rPr kumimoji="1"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`</a:t>
            </a:r>
            <a:r>
              <a:rPr kumimoji="1" lang="uk-UA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ЯЗКУ </a:t>
            </a:r>
          </a:p>
          <a:p>
            <a:pPr algn="ctr"/>
            <a:r>
              <a:rPr kumimoji="1" lang="uk-UA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 </a:t>
            </a:r>
            <a:r>
              <a:rPr kumimoji="1"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5G</a:t>
            </a:r>
            <a:endParaRPr kumimoji="1" lang="uk-UA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971600" y="4450633"/>
            <a:ext cx="2520950" cy="1223962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rgbClr val="224C72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1" lang="en-US" altLang="ru-RU" sz="1600" b="1" dirty="0" smtClean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/>
            <a:r>
              <a:rPr kumimoji="1" lang="uk-UA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СТАНДАРТ ЗВ</a:t>
            </a:r>
            <a:r>
              <a:rPr kumimoji="1"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`</a:t>
            </a:r>
            <a:r>
              <a:rPr kumimoji="1" lang="uk-UA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ЯЗКУ</a:t>
            </a:r>
            <a:endParaRPr kumimoji="1"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algn="ctr"/>
            <a:r>
              <a:rPr kumimoji="1"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4G</a:t>
            </a:r>
          </a:p>
          <a:p>
            <a:pPr algn="ctr"/>
            <a:r>
              <a:rPr kumimoji="1" lang="uk-UA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</a:rPr>
              <a:t> </a:t>
            </a:r>
            <a:endParaRPr kumimoji="1" lang="uk-UA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6146" name="Picture 2" descr="D:\Denis\Desktop\04,12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6496"/>
            <a:ext cx="4533506" cy="31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nis\Desktop\04,12\146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7" y="3501008"/>
            <a:ext cx="4032295" cy="29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3"/>
          <p:cNvSpPr>
            <a:spLocks/>
          </p:cNvSpPr>
          <p:nvPr/>
        </p:nvSpPr>
        <p:spPr bwMode="gray">
          <a:xfrm rot="3678596">
            <a:off x="3583027" y="1573598"/>
            <a:ext cx="1113661" cy="3227637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808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5250" y="996244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 зросте в 50разів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292376" y="2897532"/>
            <a:ext cx="6841503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  <p:extLst>
      <p:ext uri="{BB962C8B-B14F-4D97-AF65-F5344CB8AC3E}">
        <p14:creationId xmlns:p14="http://schemas.microsoft.com/office/powerpoint/2010/main" val="358363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76CC-8099-4431-9A40-6344BBF0B11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106633" y="62068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ltGray">
          <a:xfrm>
            <a:off x="1868645" y="332968"/>
            <a:ext cx="4508227" cy="4393296"/>
          </a:xfrm>
          <a:custGeom>
            <a:avLst/>
            <a:gdLst>
              <a:gd name="T0" fmla="*/ 2147483647 w 21600"/>
              <a:gd name="T1" fmla="*/ 0 h 21600"/>
              <a:gd name="T2" fmla="*/ 180503605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664645" y="1384999"/>
            <a:ext cx="291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</a:p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2322533" y="2708920"/>
            <a:ext cx="3600450" cy="89217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2322533" y="3834089"/>
            <a:ext cx="3600450" cy="892175"/>
          </a:xfrm>
          <a:prstGeom prst="can">
            <a:avLst>
              <a:gd name="adj" fmla="val 27866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Взаємозв’язок домашньої</a:t>
            </a:r>
          </a:p>
          <a:p>
            <a:pPr algn="ctr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електроніки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gray">
          <a:xfrm>
            <a:off x="2322533" y="4941168"/>
            <a:ext cx="3600450" cy="892175"/>
          </a:xfrm>
          <a:prstGeom prst="can">
            <a:avLst>
              <a:gd name="adj" fmla="val 27866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Моніторинг енергоресурсів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gray">
          <a:xfrm>
            <a:off x="2322533" y="5889069"/>
            <a:ext cx="3600450" cy="892175"/>
          </a:xfrm>
          <a:prstGeom prst="can">
            <a:avLst>
              <a:gd name="adj" fmla="val 27866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63104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 порятунку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3068960"/>
            <a:ext cx="351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 безпеки на дорозі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5191780" y="2877485"/>
            <a:ext cx="6858000" cy="10464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100" dirty="0" smtClean="0"/>
              <a:t>Огляд мережевих технологій, їх пріоритет у певних галузях</a:t>
            </a:r>
          </a:p>
        </p:txBody>
      </p:sp>
    </p:spTree>
    <p:extLst>
      <p:ext uri="{BB962C8B-B14F-4D97-AF65-F5344CB8AC3E}">
        <p14:creationId xmlns:p14="http://schemas.microsoft.com/office/powerpoint/2010/main" val="219565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555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ЗАСТОСУВАННЯ ІНФОРМАТИКИ В ТЕЛЕКОМУНІКАЦІЙНИХ ТЕХНОЛОГІЯХ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Міжнародний союз електрозв’язку (МСЕ) – спеціалізована установа ООН у сфері глобального електрозв’язку, покликана здійснювати законодавчі, управлінські, виконавчі та консультативні функції, надавати технічну підтримку, розробляти стандарти і правила у сфері електрозв’язку та формулювати рекомендації, спрямовані на активізацію розвитку телекомунікацій та підвищення якості послуг.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</dc:title>
  <dc:creator>Denis</dc:creator>
  <cp:lastModifiedBy>Galaxy</cp:lastModifiedBy>
  <cp:revision>52</cp:revision>
  <dcterms:created xsi:type="dcterms:W3CDTF">2014-06-18T04:51:57Z</dcterms:created>
  <dcterms:modified xsi:type="dcterms:W3CDTF">2017-12-04T22:20:17Z</dcterms:modified>
</cp:coreProperties>
</file>