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50"/>
    <p:restoredTop sz="94611"/>
  </p:normalViewPr>
  <p:slideViewPr>
    <p:cSldViewPr snapToGrid="0" snapToObjects="1">
      <p:cViewPr varScale="1">
        <p:scale>
          <a:sx n="96" d="100"/>
          <a:sy n="96" d="100"/>
        </p:scale>
        <p:origin x="20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400" y="590046"/>
            <a:ext cx="5256000" cy="53891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5191" y="-1171985"/>
            <a:ext cx="10318418" cy="4394988"/>
          </a:xfrm>
        </p:spPr>
        <p:txBody>
          <a:bodyPr/>
          <a:lstStyle/>
          <a:p>
            <a:r>
              <a:rPr lang="ru-RU" sz="4800" dirty="0" smtClean="0"/>
              <a:t>Добро пожаловать в </a:t>
            </a:r>
            <a:r>
              <a:rPr lang="en-US" sz="4800" dirty="0" smtClean="0"/>
              <a:t>Swift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637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Основное</a:t>
            </a:r>
            <a:r>
              <a:rPr lang="en-US" dirty="0" smtClean="0"/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635865"/>
              </p:ext>
            </p:extLst>
          </p:nvPr>
        </p:nvGraphicFramePr>
        <p:xfrm>
          <a:off x="927652" y="1298714"/>
          <a:ext cx="10840278" cy="5501820"/>
        </p:xfrm>
        <a:graphic>
          <a:graphicData uri="http://schemas.openxmlformats.org/drawingml/2006/table">
            <a:tbl>
              <a:tblPr/>
              <a:tblGrid>
                <a:gridCol w="5420139"/>
                <a:gridCol w="5420139"/>
              </a:tblGrid>
              <a:tr h="1284926"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Класс языка</a:t>
                      </a: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 err="1" smtClean="0">
                          <a:solidFill>
                            <a:schemeClr val="tx2"/>
                          </a:solidFill>
                          <a:effectLst/>
                        </a:rPr>
                        <a:t>мультипарадигмальный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( </a:t>
                      </a:r>
                      <a:r>
                        <a:rPr lang="ru-RU" sz="1800" dirty="0" err="1">
                          <a:solidFill>
                            <a:schemeClr val="tx2"/>
                          </a:solidFill>
                          <a:effectLst/>
                        </a:rPr>
                        <a:t>протоколо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-ориентированный, </a:t>
                      </a:r>
                      <a:r>
                        <a:rPr lang="ru-RU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объектно-ориентированный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,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r>
                        <a:rPr lang="ru-RU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функциональный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,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r>
                        <a:rPr lang="ru-RU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императивный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600">
                <a:tc>
                  <a:txBody>
                    <a:bodyPr/>
                    <a:lstStyle/>
                    <a:p>
                      <a:pPr fontAlgn="t"/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</a:rPr>
                        <a:t>Появился в</a:t>
                      </a: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s-IS" sz="1800">
                          <a:solidFill>
                            <a:schemeClr val="tx2"/>
                          </a:solidFill>
                          <a:effectLst/>
                        </a:rPr>
                        <a:t>2014</a:t>
                      </a: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600">
                <a:tc>
                  <a:txBody>
                    <a:bodyPr/>
                    <a:lstStyle/>
                    <a:p>
                      <a:pPr fontAlgn="t"/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</a:rPr>
                        <a:t>Автор</a:t>
                      </a: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Крис </a:t>
                      </a:r>
                      <a:r>
                        <a:rPr lang="ru-RU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Латтнер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и</a:t>
                      </a:r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  <a:effectLst/>
                        </a:rPr>
                        <a:t>Apple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600">
                <a:tc>
                  <a:txBody>
                    <a:bodyPr/>
                    <a:lstStyle/>
                    <a:p>
                      <a:pPr fontAlgn="t"/>
                      <a:r>
                        <a:rPr lang="ru-RU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Расширение</a:t>
                      </a:r>
                      <a:r>
                        <a:rPr lang="ru-RU" sz="1800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файлов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chemeClr val="tx2"/>
                          </a:solidFill>
                          <a:effectLst/>
                        </a:rPr>
                        <a:t>.swift</a:t>
                      </a: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600"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Выпуск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Версия </a:t>
                      </a:r>
                      <a:r>
                        <a:rPr lang="is-IS" sz="1800" dirty="0" smtClean="0">
                          <a:solidFill>
                            <a:schemeClr val="tx2"/>
                          </a:solidFill>
                          <a:effectLst/>
                        </a:rPr>
                        <a:t>4.0</a:t>
                      </a:r>
                      <a:r>
                        <a:rPr lang="is-IS" sz="1800" dirty="0">
                          <a:solidFill>
                            <a:schemeClr val="tx2"/>
                          </a:solidFill>
                          <a:effectLst/>
                        </a:rPr>
                        <a:t> (2017-09-19; </a:t>
                      </a:r>
                      <a:r>
                        <a:rPr lang="is-IS" sz="1800" dirty="0" smtClean="0">
                          <a:solidFill>
                            <a:schemeClr val="tx2"/>
                          </a:solidFill>
                          <a:effectLst/>
                        </a:rPr>
                        <a:t>7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7</a:t>
                      </a:r>
                      <a:r>
                        <a:rPr lang="is-IS" sz="180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дней</a:t>
                      </a:r>
                      <a:r>
                        <a:rPr lang="is-IS" sz="180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effectLst/>
                        </a:rPr>
                        <a:t>назад</a:t>
                      </a:r>
                      <a:r>
                        <a:rPr lang="is-IS" sz="1800" dirty="0" smtClean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is-IS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600">
                <a:tc>
                  <a:txBody>
                    <a:bodyPr/>
                    <a:lstStyle/>
                    <a:p>
                      <a:pPr fontAlgn="t"/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</a:rPr>
                        <a:t>Основные реализации:</a:t>
                      </a: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LLVM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978540">
                <a:tc>
                  <a:txBody>
                    <a:bodyPr/>
                    <a:lstStyle/>
                    <a:p>
                      <a:pPr fontAlgn="t"/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</a:rPr>
                        <a:t>Испытал влияние</a:t>
                      </a: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Objective</a:t>
                      </a:r>
                      <a:r>
                        <a:rPr lang="pt-BR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-C, C++, </a:t>
                      </a:r>
                      <a:r>
                        <a:rPr lang="pt-BR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Kotlin</a:t>
                      </a:r>
                      <a:r>
                        <a:rPr lang="pt-BR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, Java, </a:t>
                      </a:r>
                      <a:r>
                        <a:rPr lang="pt-BR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Rust</a:t>
                      </a:r>
                      <a:r>
                        <a:rPr lang="pt-BR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, Scala, Python, Ruby, </a:t>
                      </a:r>
                      <a:r>
                        <a:rPr lang="pt-BR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Smalltalk</a:t>
                      </a:r>
                      <a:r>
                        <a:rPr lang="pt-BR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, </a:t>
                      </a:r>
                      <a:r>
                        <a:rPr lang="pt-BR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Groovy</a:t>
                      </a:r>
                      <a:r>
                        <a:rPr lang="pt-BR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, </a:t>
                      </a:r>
                      <a:r>
                        <a:rPr lang="pt-BR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язык</a:t>
                      </a:r>
                      <a:r>
                        <a:rPr lang="pt-BR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pt-BR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D</a:t>
                      </a:r>
                      <a:endParaRPr lang="pt-BR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72154">
                <a:tc>
                  <a:txBody>
                    <a:bodyPr/>
                    <a:lstStyle/>
                    <a:p>
                      <a:pPr fontAlgn="t"/>
                      <a:r>
                        <a:rPr lang="ru-RU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Лицензия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 err="1" smtClean="0">
                          <a:solidFill>
                            <a:schemeClr val="tx2"/>
                          </a:solidFill>
                          <a:effectLst/>
                        </a:rPr>
                        <a:t>с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  <a:effectLst/>
                        </a:rPr>
                        <a:t>версии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  <a:effectLst/>
                        </a:rPr>
                        <a:t> 2.2 Open Source(Apache 2.0 with a Runtime Library Exception)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600">
                <a:tc>
                  <a:txBody>
                    <a:bodyPr/>
                    <a:lstStyle/>
                    <a:p>
                      <a:pPr fontAlgn="t"/>
                      <a:r>
                        <a:rPr lang="ru-RU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ОС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macOS</a:t>
                      </a:r>
                      <a:r>
                        <a:rPr lang="pl-PL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, iOS, </a:t>
                      </a:r>
                      <a:r>
                        <a:rPr lang="pl-PL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tvOS</a:t>
                      </a:r>
                      <a:r>
                        <a:rPr lang="pl-PL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, </a:t>
                      </a:r>
                      <a:r>
                        <a:rPr lang="pl-PL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watchOS</a:t>
                      </a:r>
                      <a:r>
                        <a:rPr lang="pl-PL" sz="18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, Linux</a:t>
                      </a:r>
                      <a:endParaRPr lang="pl-PL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66600">
                <a:tc>
                  <a:txBody>
                    <a:bodyPr/>
                    <a:lstStyle/>
                    <a:p>
                      <a:pPr fontAlgn="t"/>
                      <a:r>
                        <a:rPr lang="ru-RU" sz="1800">
                          <a:solidFill>
                            <a:schemeClr val="tx2"/>
                          </a:solidFill>
                          <a:effectLst/>
                        </a:rPr>
                        <a:t>Сайт</a:t>
                      </a: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u="none" strike="noStrike" dirty="0" err="1" smtClean="0">
                          <a:solidFill>
                            <a:schemeClr val="tx2"/>
                          </a:solidFill>
                          <a:effectLst/>
                        </a:rPr>
                        <a:t>swift.org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26584" marR="26584" marT="26584" marB="26584">
                    <a:lnL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3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95" y="1874517"/>
            <a:ext cx="4621178" cy="2808000"/>
          </a:xfr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005" y="1874517"/>
            <a:ext cx="6593063" cy="4392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5763" y="4826675"/>
            <a:ext cx="42632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Крис </a:t>
            </a:r>
            <a:r>
              <a:rPr lang="ru-RU" sz="2000" dirty="0" err="1"/>
              <a:t>Латтнер</a:t>
            </a:r>
            <a:r>
              <a:rPr lang="ru-RU" sz="2000" dirty="0"/>
              <a:t> потратил полтора года на создание нового языка программирования. В течение этого времени он не рассказывал о своей работе никому, даже в кругу близких друзей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685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Выход в свет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2975113"/>
            <a:ext cx="5398862" cy="3594100"/>
          </a:xfrm>
        </p:spPr>
      </p:pic>
      <p:sp>
        <p:nvSpPr>
          <p:cNvPr id="5" name="TextBox 4"/>
          <p:cNvSpPr txBox="1"/>
          <p:nvPr/>
        </p:nvSpPr>
        <p:spPr>
          <a:xfrm>
            <a:off x="1251678" y="3167269"/>
            <a:ext cx="448651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Разработчики </a:t>
            </a:r>
            <a:r>
              <a:rPr lang="ru-RU" sz="2400" dirty="0" smtClean="0"/>
              <a:t>зааплодировали</a:t>
            </a:r>
            <a:r>
              <a:rPr lang="ru-RU" sz="2400" dirty="0"/>
              <a:t>, когда </a:t>
            </a:r>
            <a:r>
              <a:rPr lang="ru-RU" sz="2400" b="1" dirty="0" err="1"/>
              <a:t>Крейг</a:t>
            </a:r>
            <a:r>
              <a:rPr lang="ru-RU" sz="2400" b="1" dirty="0"/>
              <a:t> </a:t>
            </a:r>
            <a:r>
              <a:rPr lang="ru-RU" sz="2400" b="1" dirty="0" err="1"/>
              <a:t>Федериги</a:t>
            </a:r>
            <a:r>
              <a:rPr lang="ru-RU" sz="2400" dirty="0"/>
              <a:t>, вице-президент </a:t>
            </a:r>
            <a:r>
              <a:rPr lang="ru-RU" sz="2400" dirty="0" err="1"/>
              <a:t>Apple</a:t>
            </a:r>
            <a:r>
              <a:rPr lang="ru-RU" sz="2400" dirty="0"/>
              <a:t> по разработке программного </a:t>
            </a:r>
            <a:r>
              <a:rPr lang="ru-RU" sz="2400" dirty="0" smtClean="0"/>
              <a:t>обеспечения, начал неожиданное представление нового языка</a:t>
            </a:r>
            <a:r>
              <a:rPr lang="en-US" sz="2400" dirty="0" smtClean="0"/>
              <a:t> </a:t>
            </a:r>
            <a:r>
              <a:rPr lang="ru-RU" sz="2400" dirty="0" smtClean="0"/>
              <a:t>после представления </a:t>
            </a:r>
            <a:r>
              <a:rPr lang="ru-RU" sz="2400" dirty="0"/>
              <a:t>операционных систем OS </a:t>
            </a:r>
            <a:r>
              <a:rPr lang="ru-RU" sz="2400" dirty="0" err="1"/>
              <a:t>X</a:t>
            </a:r>
            <a:r>
              <a:rPr lang="ru-RU" sz="2400" dirty="0"/>
              <a:t> и </a:t>
            </a:r>
            <a:r>
              <a:rPr lang="ru-RU" sz="2400" dirty="0" err="1" smtClean="0"/>
              <a:t>iOS</a:t>
            </a:r>
            <a:r>
              <a:rPr lang="ru-RU" sz="2400" dirty="0" smtClean="0"/>
              <a:t> 8.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9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Рейтинг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1378913"/>
            <a:ext cx="10178322" cy="53425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672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Почему </a:t>
            </a:r>
            <a:r>
              <a:rPr lang="ru-RU" dirty="0" err="1"/>
              <a:t>Swift</a:t>
            </a:r>
            <a:r>
              <a:rPr lang="ru-RU" dirty="0"/>
              <a:t> быстрее других языков? 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291" y="1874517"/>
            <a:ext cx="4957584" cy="4951418"/>
          </a:xfrm>
        </p:spPr>
      </p:pic>
      <p:sp>
        <p:nvSpPr>
          <p:cNvPr id="5" name="TextBox 4"/>
          <p:cNvSpPr txBox="1"/>
          <p:nvPr/>
        </p:nvSpPr>
        <p:spPr>
          <a:xfrm>
            <a:off x="1251678" y="1874517"/>
            <a:ext cx="42157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/>
              <a:t>Apple</a:t>
            </a:r>
            <a:r>
              <a:rPr lang="ru-RU" sz="2000" dirty="0"/>
              <a:t> хвастается тем, что </a:t>
            </a:r>
            <a:r>
              <a:rPr lang="ru-RU" sz="2000" dirty="0" err="1"/>
              <a:t>Swift</a:t>
            </a:r>
            <a:r>
              <a:rPr lang="ru-RU" sz="2000" dirty="0"/>
              <a:t> до 2.6 раз быстрее, чем </a:t>
            </a:r>
            <a:r>
              <a:rPr lang="ru-RU" sz="2000" dirty="0" err="1"/>
              <a:t>Objective-C</a:t>
            </a:r>
            <a:r>
              <a:rPr lang="ru-RU" sz="2000" dirty="0"/>
              <a:t>, и на 8,4 раза быстрее, чем </a:t>
            </a:r>
            <a:r>
              <a:rPr lang="ru-RU" sz="2000" dirty="0" err="1"/>
              <a:t>Python</a:t>
            </a:r>
            <a:r>
              <a:rPr lang="ru-RU" sz="2000" dirty="0"/>
              <a:t> 2.7. </a:t>
            </a:r>
            <a:r>
              <a:rPr lang="ru-RU" sz="2000" dirty="0" smtClean="0"/>
              <a:t>Дума</a:t>
            </a:r>
            <a:r>
              <a:rPr lang="ru-RU" sz="2000" dirty="0"/>
              <a:t>ю</a:t>
            </a:r>
            <a:r>
              <a:rPr lang="ru-RU" sz="2000" dirty="0" smtClean="0"/>
              <a:t>, </a:t>
            </a:r>
            <a:r>
              <a:rPr lang="ru-RU" sz="2000" dirty="0"/>
              <a:t>что вопроса почему нужно заботиться о быстром выполнении кода не возникает — и так должно быть понятно, что более быстрый код работает более эффективно и плавно, что позволяет пользователю получилось удовольствие от взаимодействия с устройством.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367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</a:t>
            </a:r>
            <a:r>
              <a:rPr lang="ru-RU" dirty="0" smtClean="0"/>
              <a:t> </a:t>
            </a:r>
            <a:r>
              <a:rPr lang="ru-RU" dirty="0"/>
              <a:t>причин выучить </a:t>
            </a:r>
            <a:r>
              <a:rPr lang="ru-RU" dirty="0" err="1"/>
              <a:t>Swift</a:t>
            </a:r>
            <a:endParaRPr lang="ru-RU" dirty="0"/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875" y="2411894"/>
            <a:ext cx="5271486" cy="320702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3200" dirty="0" err="1"/>
              <a:t>Swift</a:t>
            </a:r>
            <a:r>
              <a:rPr lang="ru-RU" sz="3200" dirty="0"/>
              <a:t> легче поддерживать</a:t>
            </a:r>
          </a:p>
          <a:p>
            <a:r>
              <a:rPr lang="ru-RU" sz="3200" dirty="0" err="1"/>
              <a:t>Swift</a:t>
            </a:r>
            <a:r>
              <a:rPr lang="ru-RU" sz="3200" dirty="0"/>
              <a:t> более читаемый</a:t>
            </a:r>
          </a:p>
          <a:p>
            <a:r>
              <a:rPr lang="ru-RU" sz="3200" dirty="0" err="1"/>
              <a:t>Swift</a:t>
            </a:r>
            <a:r>
              <a:rPr lang="ru-RU" sz="3200" dirty="0"/>
              <a:t> не требует много кода</a:t>
            </a:r>
          </a:p>
          <a:p>
            <a:r>
              <a:rPr lang="ru-RU" sz="3200" dirty="0" err="1"/>
              <a:t>Swift</a:t>
            </a:r>
            <a:r>
              <a:rPr lang="ru-RU" sz="3200" dirty="0"/>
              <a:t> быстрее</a:t>
            </a:r>
          </a:p>
          <a:p>
            <a:r>
              <a:rPr lang="ru-RU" sz="3200" dirty="0" err="1"/>
              <a:t>Swift</a:t>
            </a:r>
            <a:r>
              <a:rPr lang="ru-RU" sz="3200" dirty="0"/>
              <a:t> безопаснее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71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Твит</a:t>
            </a:r>
            <a:r>
              <a:rPr lang="ru-RU" dirty="0" smtClean="0"/>
              <a:t> </a:t>
            </a:r>
            <a:r>
              <a:rPr lang="ru-RU" dirty="0" err="1" smtClean="0"/>
              <a:t>Латтнера</a:t>
            </a:r>
            <a:r>
              <a:rPr lang="ru-RU" dirty="0" smtClean="0"/>
              <a:t> о намерениях </a:t>
            </a:r>
            <a:r>
              <a:rPr lang="en-US" dirty="0" smtClean="0"/>
              <a:t>Google</a:t>
            </a:r>
            <a:endParaRPr lang="ru-RU" dirty="0"/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0" y="2225375"/>
            <a:ext cx="7368208" cy="3844121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560904" y="1404730"/>
            <a:ext cx="2869095" cy="5155095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dirty="0"/>
              <a:t>Вскоре после того, как исходники </a:t>
            </a:r>
            <a:r>
              <a:rPr lang="ru-RU" dirty="0" err="1"/>
              <a:t>Swift</a:t>
            </a:r>
            <a:r>
              <a:rPr lang="ru-RU" dirty="0"/>
              <a:t> были </a:t>
            </a:r>
            <a:r>
              <a:rPr lang="ru-RU" dirty="0" smtClean="0"/>
              <a:t>выложены</a:t>
            </a:r>
            <a:r>
              <a:rPr lang="ru-RU" dirty="0"/>
              <a:t> в открытый доступ, представители трех крупных компаний — </a:t>
            </a:r>
            <a:r>
              <a:rPr lang="ru-RU" dirty="0" err="1"/>
              <a:t>Google</a:t>
            </a:r>
            <a:r>
              <a:rPr lang="ru-RU" dirty="0"/>
              <a:t>, </a:t>
            </a:r>
            <a:r>
              <a:rPr lang="ru-RU" dirty="0" err="1"/>
              <a:t>Facebook</a:t>
            </a:r>
            <a:r>
              <a:rPr lang="ru-RU" dirty="0"/>
              <a:t> и </a:t>
            </a:r>
            <a:r>
              <a:rPr lang="ru-RU" dirty="0" err="1"/>
              <a:t>Uber</a:t>
            </a:r>
            <a:r>
              <a:rPr lang="ru-RU" dirty="0"/>
              <a:t> — встретились в Лондоне для обсуждения нового языка.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Next</a:t>
            </a:r>
            <a:r>
              <a:rPr lang="ru-RU" dirty="0"/>
              <a:t> </a:t>
            </a:r>
            <a:r>
              <a:rPr lang="ru-RU" dirty="0" err="1"/>
              <a:t>Web</a:t>
            </a:r>
            <a:r>
              <a:rPr lang="ru-RU" dirty="0"/>
              <a:t> </a:t>
            </a:r>
            <a:r>
              <a:rPr lang="ru-RU" dirty="0" smtClean="0"/>
              <a:t>сообщает, </a:t>
            </a:r>
            <a:r>
              <a:rPr lang="ru-RU" dirty="0"/>
              <a:t>что </a:t>
            </a:r>
            <a:r>
              <a:rPr lang="ru-RU" dirty="0" err="1"/>
              <a:t>Google</a:t>
            </a:r>
            <a:r>
              <a:rPr lang="ru-RU" dirty="0"/>
              <a:t> планирует использовать </a:t>
            </a:r>
            <a:r>
              <a:rPr lang="ru-RU" dirty="0" err="1"/>
              <a:t>Swift</a:t>
            </a:r>
            <a:r>
              <a:rPr lang="ru-RU" dirty="0"/>
              <a:t> в качестве основного языка для </a:t>
            </a:r>
            <a:r>
              <a:rPr lang="ru-RU" dirty="0" err="1" smtClean="0"/>
              <a:t>Android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43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10001024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4" id="{972BB86E-8AFD-4DE8-800F-A08F6EC4E608}" vid="{B844A9D6-DE23-412A-B497-F6E208B22C1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3100</TotalTime>
  <Words>183</Words>
  <Application>Microsoft Macintosh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Corbel</vt:lpstr>
      <vt:lpstr>Gill Sans MT</vt:lpstr>
      <vt:lpstr>Impact</vt:lpstr>
      <vt:lpstr>Arial</vt:lpstr>
      <vt:lpstr>TF10001024</vt:lpstr>
      <vt:lpstr>Добро пожаловать в Swift</vt:lpstr>
      <vt:lpstr>Основное:</vt:lpstr>
      <vt:lpstr>История Создания</vt:lpstr>
      <vt:lpstr>Выход в свет</vt:lpstr>
      <vt:lpstr>Рейтинг</vt:lpstr>
      <vt:lpstr>Почему Swift быстрее других языков?  </vt:lpstr>
      <vt:lpstr>5 причин выучить Swift</vt:lpstr>
      <vt:lpstr>Твит Латтнера о намерениях Google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 пожаловать в Swift</dc:title>
  <dc:creator>пользователь Microsoft Office</dc:creator>
  <cp:lastModifiedBy>пользователь Microsoft Office</cp:lastModifiedBy>
  <cp:revision>19</cp:revision>
  <dcterms:created xsi:type="dcterms:W3CDTF">2017-12-04T09:26:03Z</dcterms:created>
  <dcterms:modified xsi:type="dcterms:W3CDTF">2017-12-06T16:29:53Z</dcterms:modified>
</cp:coreProperties>
</file>