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64" autoAdjust="0"/>
  </p:normalViewPr>
  <p:slideViewPr>
    <p:cSldViewPr snapToGrid="0">
      <p:cViewPr varScale="1">
        <p:scale>
          <a:sx n="51" d="100"/>
          <a:sy n="51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447" y="1020431"/>
            <a:ext cx="11274294" cy="1475013"/>
          </a:xfrm>
        </p:spPr>
        <p:txBody>
          <a:bodyPr>
            <a:normAutofit/>
          </a:bodyPr>
          <a:lstStyle/>
          <a:p>
            <a:r>
              <a:rPr lang="ru-RU" sz="4400" dirty="0" err="1"/>
              <a:t>вплив</a:t>
            </a:r>
            <a:r>
              <a:rPr lang="ru-RU" sz="4400" dirty="0"/>
              <a:t> </a:t>
            </a:r>
            <a:r>
              <a:rPr lang="en-US" sz="4400" dirty="0" smtClean="0"/>
              <a:t>IT </a:t>
            </a:r>
            <a:r>
              <a:rPr lang="ru-RU" sz="4400" dirty="0" smtClean="0"/>
              <a:t>систем </a:t>
            </a:r>
            <a:r>
              <a:rPr lang="ru-RU" sz="4400" dirty="0"/>
              <a:t>на </a:t>
            </a:r>
            <a:r>
              <a:rPr lang="ru-RU" sz="4400" dirty="0" err="1"/>
              <a:t>економіку</a:t>
            </a:r>
            <a:r>
              <a:rPr lang="ru-RU" sz="4400" dirty="0"/>
              <a:t> </a:t>
            </a:r>
            <a:r>
              <a:rPr lang="ru-RU" sz="4400" dirty="0" err="1"/>
              <a:t>україни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Презентацію підготувала студентка групи мнд-21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125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4004" y="1715956"/>
            <a:ext cx="7077996" cy="54994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dirty="0"/>
              <a:t>Подальші дослідження доцільно продовжувати в пошуку напрямів та створенні сприятливих умов росту ІТ-індустрії, розробці з Міністерством Фінансів та Комітетом Верховної Ради поступової оптимізації прийнятних умов оподаткування ІТ-індустрії, залученню та розвитку кваліфікованих </a:t>
            </a:r>
            <a:r>
              <a:rPr lang="en-US" sz="2400" dirty="0"/>
              <a:t>IT-</a:t>
            </a:r>
            <a:r>
              <a:rPr lang="uk-UA" sz="2400" dirty="0"/>
              <a:t>фахівців за рахунок створення екосистем для розвитку не тільки </a:t>
            </a:r>
            <a:r>
              <a:rPr lang="uk-UA" sz="2400" dirty="0" err="1"/>
              <a:t>аутсорсингових</a:t>
            </a:r>
            <a:r>
              <a:rPr lang="uk-UA" sz="2400" dirty="0"/>
              <a:t> компаній, а і </a:t>
            </a:r>
            <a:r>
              <a:rPr lang="uk-UA" sz="2400" dirty="0" err="1"/>
              <a:t>стартапів</a:t>
            </a:r>
            <a:r>
              <a:rPr lang="uk-UA" sz="2400" dirty="0"/>
              <a:t>, </a:t>
            </a:r>
            <a:r>
              <a:rPr lang="en-US" sz="2400" dirty="0"/>
              <a:t>e-commerce </a:t>
            </a:r>
            <a:r>
              <a:rPr lang="uk-UA" sz="2400" dirty="0"/>
              <a:t>ініціатив. У системі освіти варто налагодити взаємодію між ВУЗами та бізнесом, обмін досвідом зі світовими університетами з підготовки ІТ-фахівців, підтримати освітні </a:t>
            </a:r>
            <a:r>
              <a:rPr lang="en-US" sz="2400" dirty="0"/>
              <a:t>IT-</a:t>
            </a:r>
            <a:r>
              <a:rPr lang="uk-UA" sz="2400" dirty="0" err="1"/>
              <a:t>стартапи</a:t>
            </a:r>
            <a:r>
              <a:rPr lang="uk-UA" sz="2400" dirty="0"/>
              <a:t>. Необхідна подальша популяризація професії програміста (ІТ-фахівця), адже попит на таких фахівців зростає.</a:t>
            </a:r>
          </a:p>
          <a:p>
            <a:endParaRPr lang="uk-UA" sz="2400" dirty="0"/>
          </a:p>
        </p:txBody>
      </p:sp>
      <p:pic>
        <p:nvPicPr>
          <p:cNvPr id="7170" name="Picture 2" descr="Картинки по запросу ІТ-галуз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1" y="2416248"/>
            <a:ext cx="5011783" cy="360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723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2019" y="3250789"/>
            <a:ext cx="11029616" cy="98833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solidFill>
                  <a:schemeClr val="tx1"/>
                </a:solidFill>
              </a:rPr>
              <a:t>Дякую</a:t>
            </a:r>
            <a:r>
              <a:rPr lang="ru-RU" sz="4000" b="1" dirty="0" smtClean="0">
                <a:solidFill>
                  <a:schemeClr val="tx1"/>
                </a:solidFill>
              </a:rPr>
              <a:t> за </a:t>
            </a:r>
            <a:r>
              <a:rPr lang="ru-RU" sz="4000" b="1" dirty="0" err="1" smtClean="0">
                <a:solidFill>
                  <a:schemeClr val="tx1"/>
                </a:solidFill>
              </a:rPr>
              <a:t>увагу</a:t>
            </a:r>
            <a:r>
              <a:rPr lang="ru-RU" sz="4000" b="1" dirty="0" smtClean="0">
                <a:solidFill>
                  <a:schemeClr val="tx1"/>
                </a:solidFill>
              </a:rPr>
              <a:t>!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1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ІТ-галуз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503" y="2129053"/>
            <a:ext cx="4754334" cy="451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 </a:t>
            </a:r>
            <a:r>
              <a:rPr lang="ru-RU" sz="4000" b="1" dirty="0"/>
              <a:t>ІТ-</a:t>
            </a:r>
            <a:r>
              <a:rPr lang="ru-RU" sz="4000" b="1" dirty="0" err="1"/>
              <a:t>галузь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131" y="1619794"/>
            <a:ext cx="6544492" cy="5332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Вітчизняна</a:t>
            </a:r>
            <a:r>
              <a:rPr lang="ru-RU" dirty="0"/>
              <a:t> </a:t>
            </a:r>
            <a:r>
              <a:rPr lang="ru-RU" dirty="0" err="1"/>
              <a:t>індустрія</a:t>
            </a:r>
            <a:r>
              <a:rPr lang="ru-RU" dirty="0"/>
              <a:t> </a:t>
            </a:r>
            <a:r>
              <a:rPr lang="ru-RU" dirty="0" err="1"/>
              <a:t>програмної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мобільним</a:t>
            </a:r>
            <a:r>
              <a:rPr lang="ru-RU" dirty="0"/>
              <a:t> сектором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, не </a:t>
            </a:r>
            <a:r>
              <a:rPr lang="ru-RU" dirty="0" err="1"/>
              <a:t>потребує</a:t>
            </a:r>
            <a:r>
              <a:rPr lang="ru-RU" dirty="0"/>
              <a:t> для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таких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і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вкладень</a:t>
            </a:r>
            <a:r>
              <a:rPr lang="ru-RU" dirty="0"/>
              <a:t>, як </a:t>
            </a:r>
            <a:r>
              <a:rPr lang="ru-RU" dirty="0" err="1"/>
              <a:t>металургія</a:t>
            </a:r>
            <a:r>
              <a:rPr lang="ru-RU" dirty="0"/>
              <a:t>, </a:t>
            </a:r>
            <a:r>
              <a:rPr lang="ru-RU" dirty="0" err="1"/>
              <a:t>машинобудування</a:t>
            </a:r>
            <a:r>
              <a:rPr lang="ru-RU" dirty="0"/>
              <a:t>, 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За </a:t>
            </a:r>
            <a:r>
              <a:rPr lang="ru-RU" dirty="0"/>
              <a:t>три </a:t>
            </a:r>
            <a:r>
              <a:rPr lang="ru-RU" dirty="0" err="1"/>
              <a:t>останні</a:t>
            </a:r>
            <a:r>
              <a:rPr lang="ru-RU" dirty="0"/>
              <a:t> роки вклад ІТ в </a:t>
            </a:r>
            <a:r>
              <a:rPr lang="ru-RU" dirty="0" err="1"/>
              <a:t>економіку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зріс</a:t>
            </a:r>
            <a:r>
              <a:rPr lang="ru-RU" dirty="0"/>
              <a:t>: з 0,8% в 2012 </a:t>
            </a:r>
            <a:r>
              <a:rPr lang="ru-RU" dirty="0" err="1"/>
              <a:t>році</a:t>
            </a:r>
            <a:r>
              <a:rPr lang="ru-RU" dirty="0"/>
              <a:t> до 3%,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очікуються</a:t>
            </a:r>
            <a:r>
              <a:rPr lang="ru-RU" dirty="0"/>
              <a:t> в 2015 </a:t>
            </a:r>
            <a:r>
              <a:rPr lang="ru-RU" dirty="0" err="1"/>
              <a:t>році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прогнозувати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майбутньому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ІТ буде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збільшуватись</a:t>
            </a:r>
            <a:r>
              <a:rPr lang="ru-RU" dirty="0"/>
              <a:t> і в </a:t>
            </a:r>
            <a:r>
              <a:rPr lang="ru-RU" dirty="0" err="1"/>
              <a:t>економіці</a:t>
            </a:r>
            <a:r>
              <a:rPr lang="ru-RU" dirty="0"/>
              <a:t>, і в </a:t>
            </a:r>
            <a:r>
              <a:rPr lang="ru-RU" dirty="0" err="1"/>
              <a:t>суспільстві</a:t>
            </a:r>
            <a:r>
              <a:rPr lang="ru-RU" dirty="0"/>
              <a:t> в </a:t>
            </a:r>
            <a:r>
              <a:rPr lang="ru-RU" dirty="0" err="1" smtClean="0"/>
              <a:t>цілому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ІТ-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/>
              <a:t>потужний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, представлений </a:t>
            </a:r>
            <a:r>
              <a:rPr lang="ru-RU" dirty="0" err="1"/>
              <a:t>висококваліфікованими</a:t>
            </a:r>
            <a:r>
              <a:rPr lang="ru-RU" dirty="0"/>
              <a:t> кадрами,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унікальні</a:t>
            </a:r>
            <a:r>
              <a:rPr lang="ru-RU" dirty="0"/>
              <a:t> </a:t>
            </a:r>
            <a:r>
              <a:rPr lang="ru-RU" dirty="0" err="1"/>
              <a:t>програмні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аналогів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й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значним</a:t>
            </a:r>
            <a:r>
              <a:rPr lang="ru-RU" dirty="0"/>
              <a:t> попитом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ІТ-</a:t>
            </a:r>
            <a:r>
              <a:rPr lang="ru-RU" dirty="0" err="1"/>
              <a:t>галузі</a:t>
            </a:r>
            <a:r>
              <a:rPr lang="ru-RU" dirty="0"/>
              <a:t>, як </a:t>
            </a:r>
            <a:r>
              <a:rPr lang="ru-RU" dirty="0" err="1"/>
              <a:t>інноваційної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з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доданою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, </a:t>
            </a:r>
            <a:r>
              <a:rPr lang="ru-RU" dirty="0" err="1"/>
              <a:t>дасть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в </a:t>
            </a:r>
            <a:r>
              <a:rPr lang="ru-RU" dirty="0" err="1"/>
              <a:t>стислий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ВВП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стабільні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до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876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/>
              <a:t>автоматизовані інформаційні системи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3" y="2742198"/>
            <a:ext cx="11029615" cy="36783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Розглянемо автоматизовані інформаційні системи</a:t>
            </a:r>
            <a:r>
              <a:rPr lang="uk-UA" sz="2400" dirty="0" smtClean="0"/>
              <a:t>, </a:t>
            </a:r>
            <a:r>
              <a:rPr lang="uk-UA" sz="2400" dirty="0"/>
              <a:t>які сприятимуть розвитку сучасного бізнесу, що дозволить переконатися у важливості використання ІС в економіці:</a:t>
            </a:r>
          </a:p>
          <a:p>
            <a:r>
              <a:rPr lang="uk-UA" sz="2400" dirty="0" smtClean="0"/>
              <a:t> </a:t>
            </a:r>
            <a:r>
              <a:rPr lang="uk-UA" sz="2400" dirty="0"/>
              <a:t>системи для ведення бухгалтерського обліку;</a:t>
            </a:r>
          </a:p>
          <a:p>
            <a:r>
              <a:rPr lang="uk-UA" sz="2400" dirty="0" smtClean="0"/>
              <a:t> </a:t>
            </a:r>
            <a:r>
              <a:rPr lang="uk-UA" sz="2400" dirty="0"/>
              <a:t>міжнародні системи взаємодії;</a:t>
            </a:r>
          </a:p>
          <a:p>
            <a:r>
              <a:rPr lang="uk-UA" sz="2400" dirty="0" smtClean="0"/>
              <a:t> </a:t>
            </a:r>
            <a:r>
              <a:rPr lang="uk-UA" sz="2400" dirty="0"/>
              <a:t>користувацькі інтернет-системи, що містять інформацію про діяльність організації;</a:t>
            </a:r>
          </a:p>
          <a:p>
            <a:r>
              <a:rPr lang="uk-UA" sz="2400" dirty="0" smtClean="0"/>
              <a:t> </a:t>
            </a:r>
            <a:r>
              <a:rPr lang="uk-UA" sz="2400" dirty="0"/>
              <a:t>системи безпеки та захисту інформації;</a:t>
            </a:r>
          </a:p>
          <a:p>
            <a:r>
              <a:rPr lang="uk-UA" sz="2400" dirty="0" smtClean="0"/>
              <a:t> </a:t>
            </a:r>
            <a:r>
              <a:rPr lang="en-US" sz="2400" dirty="0"/>
              <a:t>ERP </a:t>
            </a:r>
            <a:r>
              <a:rPr lang="uk-UA" sz="2400" dirty="0"/>
              <a:t>системи (</a:t>
            </a:r>
            <a:r>
              <a:rPr lang="en-US" sz="2400" dirty="0"/>
              <a:t>Enterprise Resource Planning, </a:t>
            </a:r>
            <a:r>
              <a:rPr lang="uk-UA" sz="2400" dirty="0"/>
              <a:t>планування ресурсів підприємства)[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7009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672" y="2834640"/>
            <a:ext cx="4754328" cy="382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ERP-система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729018"/>
            <a:ext cx="10169539" cy="5251269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Останнім</a:t>
            </a:r>
            <a:r>
              <a:rPr lang="ru-RU" dirty="0"/>
              <a:t> часом все </a:t>
            </a:r>
            <a:r>
              <a:rPr lang="ru-RU" dirty="0" err="1"/>
              <a:t>частіше</a:t>
            </a:r>
            <a:r>
              <a:rPr lang="ru-RU" dirty="0"/>
              <a:t> і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словосполучення</a:t>
            </a:r>
            <a:r>
              <a:rPr lang="ru-RU" dirty="0"/>
              <a:t> як «ERP-система».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err="1"/>
              <a:t>кожна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точне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таким системам і </a:t>
            </a:r>
            <a:r>
              <a:rPr lang="ru-RU" dirty="0" err="1"/>
              <a:t>сказати</a:t>
            </a:r>
            <a:r>
              <a:rPr lang="ru-RU" dirty="0"/>
              <a:t>, яку мету </a:t>
            </a:r>
            <a:r>
              <a:rPr lang="ru-RU" dirty="0" err="1"/>
              <a:t>переслідують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не </a:t>
            </a:r>
            <a:r>
              <a:rPr lang="ru-RU" dirty="0" err="1"/>
              <a:t>шкодуючи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, </a:t>
            </a:r>
            <a:r>
              <a:rPr lang="ru-RU" dirty="0" err="1"/>
              <a:t>сотень</a:t>
            </a:r>
            <a:r>
              <a:rPr lang="ru-RU" dirty="0"/>
              <a:t>, а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доларів</a:t>
            </a:r>
            <a:r>
              <a:rPr lang="ru-RU" dirty="0"/>
              <a:t>, на установку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Цінність</a:t>
            </a:r>
            <a:r>
              <a:rPr lang="ru-RU" dirty="0"/>
              <a:t> і суть </a:t>
            </a:r>
            <a:r>
              <a:rPr lang="ru-RU" dirty="0" err="1"/>
              <a:t>роботи</a:t>
            </a:r>
            <a:r>
              <a:rPr lang="ru-RU" dirty="0"/>
              <a:t> ERP-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поточний</a:t>
            </a:r>
            <a:r>
              <a:rPr lang="ru-RU" dirty="0"/>
              <a:t> стан справ на </a:t>
            </a:r>
            <a:r>
              <a:rPr lang="ru-RU" dirty="0" err="1"/>
              <a:t>підприємстві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Компанія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і коли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відвантажити</a:t>
            </a:r>
            <a:r>
              <a:rPr lang="ru-RU" dirty="0"/>
              <a:t> </a:t>
            </a:r>
            <a:r>
              <a:rPr lang="ru-RU" dirty="0" err="1"/>
              <a:t>замовнику</a:t>
            </a:r>
            <a:r>
              <a:rPr lang="ru-RU" dirty="0" smtClean="0"/>
              <a:t>,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яка </a:t>
            </a:r>
            <a:r>
              <a:rPr lang="ru-RU" dirty="0" err="1"/>
              <a:t>сировина</a:t>
            </a:r>
            <a:r>
              <a:rPr lang="ru-RU" dirty="0"/>
              <a:t> та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обсягах</a:t>
            </a:r>
            <a:r>
              <a:rPr lang="ru-RU" dirty="0"/>
              <a:t> буде </a:t>
            </a:r>
            <a:r>
              <a:rPr lang="ru-RU" dirty="0" err="1"/>
              <a:t>потрібно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закупити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знадобляться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про </a:t>
            </a:r>
            <a:r>
              <a:rPr lang="ru-RU" dirty="0" err="1"/>
              <a:t>поточний</a:t>
            </a:r>
            <a:r>
              <a:rPr lang="ru-RU" dirty="0"/>
              <a:t> стан </a:t>
            </a:r>
            <a:r>
              <a:rPr lang="ru-RU" dirty="0" err="1"/>
              <a:t>бізнесу</a:t>
            </a:r>
            <a:r>
              <a:rPr lang="ru-RU" dirty="0"/>
              <a:t>: про </a:t>
            </a:r>
            <a:r>
              <a:rPr lang="ru-RU" dirty="0" err="1"/>
              <a:t>фінанси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незавершене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, </a:t>
            </a:r>
            <a:r>
              <a:rPr lang="ru-RU" dirty="0" err="1"/>
              <a:t>завантаженні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(</a:t>
            </a:r>
            <a:r>
              <a:rPr lang="ru-RU" dirty="0" err="1"/>
              <a:t>відділів</a:t>
            </a:r>
            <a:r>
              <a:rPr lang="ru-RU" dirty="0"/>
              <a:t> </a:t>
            </a:r>
            <a:r>
              <a:rPr lang="ru-RU" dirty="0" err="1"/>
              <a:t>постачання</a:t>
            </a:r>
            <a:r>
              <a:rPr lang="ru-RU" dirty="0"/>
              <a:t>, </a:t>
            </a:r>
            <a:r>
              <a:rPr lang="ru-RU" dirty="0" err="1"/>
              <a:t>збуту</a:t>
            </a:r>
            <a:r>
              <a:rPr lang="ru-RU" dirty="0"/>
              <a:t>, </a:t>
            </a:r>
            <a:r>
              <a:rPr lang="ru-RU" dirty="0" err="1"/>
              <a:t>виробництва</a:t>
            </a:r>
            <a:r>
              <a:rPr lang="ru-RU" dirty="0"/>
              <a:t>, маркетингу),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«</a:t>
            </a:r>
            <a:r>
              <a:rPr lang="ru-RU" dirty="0" err="1"/>
              <a:t>зберігаються</a:t>
            </a:r>
            <a:r>
              <a:rPr lang="ru-RU" dirty="0"/>
              <a:t>»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транзакцій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та </a:t>
            </a:r>
            <a:r>
              <a:rPr lang="ru-RU" dirty="0" err="1"/>
              <a:t>служать</a:t>
            </a:r>
            <a:r>
              <a:rPr lang="ru-RU" dirty="0"/>
              <a:t> основою для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і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ресурсами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 </a:t>
            </a:r>
            <a:r>
              <a:rPr lang="ru-RU" dirty="0" err="1"/>
              <a:t>Говорячи</a:t>
            </a:r>
            <a:r>
              <a:rPr lang="ru-RU" dirty="0"/>
              <a:t> про ERP-</a:t>
            </a:r>
            <a:r>
              <a:rPr lang="ru-RU" dirty="0" err="1"/>
              <a:t>системі</a:t>
            </a:r>
            <a:r>
              <a:rPr lang="ru-RU" dirty="0"/>
              <a:t>,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«</a:t>
            </a:r>
            <a:r>
              <a:rPr lang="ru-RU" dirty="0" err="1"/>
              <a:t>оперативність</a:t>
            </a:r>
            <a:r>
              <a:rPr lang="ru-RU" dirty="0"/>
              <a:t>» і «</a:t>
            </a:r>
            <a:r>
              <a:rPr lang="ru-RU" dirty="0" err="1"/>
              <a:t>цілісність</a:t>
            </a:r>
            <a:r>
              <a:rPr lang="ru-RU" dirty="0"/>
              <a:t>» - </a:t>
            </a:r>
            <a:r>
              <a:rPr lang="ru-RU" dirty="0" err="1"/>
              <a:t>це</a:t>
            </a:r>
            <a:r>
              <a:rPr lang="ru-RU" dirty="0"/>
              <a:t> і є основною причиною, яка </a:t>
            </a:r>
            <a:r>
              <a:rPr lang="ru-RU" dirty="0" err="1"/>
              <a:t>змушує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 </a:t>
            </a:r>
            <a:r>
              <a:rPr lang="ru-RU" dirty="0" err="1"/>
              <a:t>дане</a:t>
            </a:r>
            <a:r>
              <a:rPr lang="ru-RU" dirty="0"/>
              <a:t> ПО,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своєчасно</a:t>
            </a:r>
            <a:r>
              <a:rPr lang="ru-RU" dirty="0"/>
              <a:t> «</a:t>
            </a:r>
            <a:r>
              <a:rPr lang="ru-RU" dirty="0" err="1"/>
              <a:t>поглянути</a:t>
            </a:r>
            <a:r>
              <a:rPr lang="ru-RU" dirty="0"/>
              <a:t>» на будь-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бізнес-процес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729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337" y="1841863"/>
            <a:ext cx="4432663" cy="501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ERP-система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683" y="1345474"/>
            <a:ext cx="8392991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/>
              <a:t>Також можна виділити ще кілька критеріїв, які є пріоритетними при виборі </a:t>
            </a:r>
            <a:r>
              <a:rPr lang="en-US" sz="2000" dirty="0"/>
              <a:t>ERP-</a:t>
            </a:r>
            <a:r>
              <a:rPr lang="uk-UA" sz="2000" dirty="0"/>
              <a:t>системи. В першу чергу це функціональні можливості і масштаби підприємства, на яке орієнтоване рішення. «Коробкові» варіанти можуть елементарно не відповідати конкретним потребам і завданням. Також велику роль відіграє і вартість проекту впровадження такого роду системи. У вартість можуть входити не лише програмне забезпечення, але і вартість послуги, ліцензії, спеціальне обладнання, а також навчання персоналу. Крім того, на ціну впливає, яка програмна платформа використовується.</a:t>
            </a:r>
          </a:p>
          <a:p>
            <a:pPr marL="0" indent="0">
              <a:buNone/>
            </a:pPr>
            <a:r>
              <a:rPr lang="uk-UA" sz="2000" dirty="0"/>
              <a:t>Проблема контролю над діяльністю та бізнес-процесами не оминула і Україну. Але активно намагатися вирішувати дану проблему в нашій країні стали тільки останнє десятиліття. Крім того, усе загострюється ще й тим, що багато програм у своїй діяльності експлуатують безліч продуктів різних виробників. Ситуація почала змінюватися з 2000 року в гонці за лідерство багато керівників не боялися вкладати кошти в </a:t>
            </a:r>
            <a:r>
              <a:rPr lang="en-US" sz="2000" dirty="0"/>
              <a:t>IT-</a:t>
            </a:r>
            <a:r>
              <a:rPr lang="uk-UA" sz="2000" dirty="0"/>
              <a:t>інфраструктуру і розвивати продуктивність своїх підприємств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7615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/>
              <a:t>динамічний розвиток ІТ-галузі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3806" y="1898836"/>
            <a:ext cx="7868194" cy="5050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В Україні на даний час присутні всі складові для успішного розвитку галузі інфор­маційних технологій: високий рівень забезпеченості висококваліфікованими ІТ-фахівцями, підтримка зі сторони країн - світових лідерів, наявність політичної волі й бажання до прогресивних змін в економіці (й ІТ-галузі, зокрема) зі сторони уряду країни.</a:t>
            </a:r>
          </a:p>
          <a:p>
            <a:pPr marL="0" indent="0">
              <a:buNone/>
            </a:pPr>
            <a:r>
              <a:rPr lang="uk-UA" dirty="0"/>
              <a:t>Щоб забезпечити динамічний розвиток ІТ-галузі, необхідно: розширити та покращити підготовку ІТ-спеціалістів; посилити боротьбу з порушенням авторських прав та кіберзлочинністю; інформувати потенційних інвесторів про привабливість українського ІТ-ринку в спеціалізованих іноземних виданнях та на Інтернет-сайтах; прийняти ряд законодавчих актів, які б забезпечували ефективну систему податко­вих стимулів для працюючих в ІТ-галузі; забезпечити розвиток ІТ-інфраструктури (насамперед - створення ІТ-парків); розвивати сферу надання адміністративних послуг населенню в електронному вигляді; впроваджувати інформаційні технології в усіх галузях. Успішна реалізація цих заходів сприятиме розвитку і зростанню не лише інформаційної індустрії, а й економіки України в цілому.</a:t>
            </a:r>
          </a:p>
          <a:p>
            <a:endParaRPr lang="ru-RU" dirty="0"/>
          </a:p>
        </p:txBody>
      </p:sp>
      <p:pic>
        <p:nvPicPr>
          <p:cNvPr id="4098" name="Picture 2" descr="Картинки по запросу динамічний розвиток ІТ-галуз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1" y="2249084"/>
            <a:ext cx="3944982" cy="404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7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1" y="702156"/>
            <a:ext cx="11177005" cy="10138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 </a:t>
            </a:r>
            <a:r>
              <a:rPr lang="uk-UA" sz="4400" dirty="0"/>
              <a:t>Найбільші угоди в </a:t>
            </a:r>
            <a:r>
              <a:rPr lang="en-US" sz="4400" dirty="0"/>
              <a:t>IT-</a:t>
            </a:r>
            <a:r>
              <a:rPr lang="uk-UA" sz="4400" dirty="0"/>
              <a:t>секторі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79" y="1951088"/>
            <a:ext cx="6936378" cy="51420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/>
              <a:t>Криза 2014-2015 рр. може змусити </a:t>
            </a:r>
            <a:r>
              <a:rPr lang="en-US" sz="2000" dirty="0"/>
              <a:t>IT-</a:t>
            </a:r>
            <a:r>
              <a:rPr lang="uk-UA" sz="2000" dirty="0"/>
              <a:t>ринок </a:t>
            </a:r>
            <a:r>
              <a:rPr lang="uk-UA" sz="2000" dirty="0" err="1"/>
              <a:t>просісти</a:t>
            </a:r>
            <a:r>
              <a:rPr lang="uk-UA" sz="2000" dirty="0"/>
              <a:t> на 10%, але завдяки </a:t>
            </a:r>
            <a:r>
              <a:rPr lang="uk-UA" sz="2000" dirty="0" err="1"/>
              <a:t>аутсорсингової</a:t>
            </a:r>
            <a:r>
              <a:rPr lang="uk-UA" sz="2000" dirty="0"/>
              <a:t> моделі роботи українські компанії продовжують бути прибутковими навіть під час економічної нестабільності - саме тому даний сектор вважається одним з ключових в країні. Найбільші угоди в </a:t>
            </a:r>
            <a:r>
              <a:rPr lang="en-US" sz="2000" dirty="0"/>
              <a:t>IT-</a:t>
            </a:r>
            <a:r>
              <a:rPr lang="uk-UA" sz="2000" dirty="0"/>
              <a:t>секторі за минулий рік укладалися непомітно для ринку, адже в більшості випадків їх фінансували діючі акціонери. </a:t>
            </a:r>
            <a:r>
              <a:rPr lang="en-US" sz="2000" dirty="0" err="1"/>
              <a:t>ModnaKasta</a:t>
            </a:r>
            <a:r>
              <a:rPr lang="en-US" sz="2000" dirty="0"/>
              <a:t>, </a:t>
            </a:r>
            <a:r>
              <a:rPr lang="en-US" sz="2000" dirty="0" err="1"/>
              <a:t>Megogo</a:t>
            </a:r>
            <a:r>
              <a:rPr lang="en-US" sz="2000" dirty="0"/>
              <a:t>, all.biz, </a:t>
            </a:r>
            <a:r>
              <a:rPr lang="en-US" sz="2000" dirty="0" err="1"/>
              <a:t>Slando</a:t>
            </a:r>
            <a:r>
              <a:rPr lang="en-US" sz="2000" dirty="0"/>
              <a:t> </a:t>
            </a:r>
            <a:r>
              <a:rPr lang="uk-UA" sz="2000" dirty="0"/>
              <a:t>і </a:t>
            </a:r>
            <a:r>
              <a:rPr lang="en-US" sz="2000" dirty="0" err="1"/>
              <a:t>Aukro</a:t>
            </a:r>
            <a:r>
              <a:rPr lang="en-US" sz="2000" dirty="0"/>
              <a:t> </a:t>
            </a:r>
            <a:r>
              <a:rPr lang="uk-UA" sz="2000" dirty="0"/>
              <a:t>отримали семизначні інвестиції на прискорення зростання своїх проектів. В цілому, розмір венчурних інвестицій, включаючи нові угоди і до </a:t>
            </a:r>
            <a:r>
              <a:rPr lang="uk-UA" sz="2000" dirty="0" err="1"/>
              <a:t>інвестіції</a:t>
            </a:r>
            <a:r>
              <a:rPr lang="uk-UA" sz="2000" dirty="0"/>
              <a:t>, за підсумками 2014 року склали  $ 50 млн. Гравці цього ринку відзначають спад активності з боку інвесторів, але впевнені, що це тимчасове явище. Багато локальних інвесторів взяли паузу і чекають розвитку ситуації щодо переоцінки структури ризиків.</a:t>
            </a:r>
          </a:p>
          <a:p>
            <a:pPr marL="0" indent="0">
              <a:buNone/>
            </a:pPr>
            <a:r>
              <a:rPr lang="uk-UA" sz="2000" dirty="0"/>
              <a:t/>
            </a:r>
            <a:br>
              <a:rPr lang="uk-UA" sz="2000" dirty="0"/>
            </a:br>
            <a:endParaRPr lang="ru-RU" sz="2000" dirty="0"/>
          </a:p>
        </p:txBody>
      </p:sp>
      <p:pic>
        <p:nvPicPr>
          <p:cNvPr id="5122" name="Picture 2" descr="Картинки по запросу ІТ-галуз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257" y="2076994"/>
            <a:ext cx="4849786" cy="441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17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418" y="2756263"/>
            <a:ext cx="3990703" cy="2704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931" y="1580606"/>
            <a:ext cx="11766395" cy="52773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400" dirty="0"/>
              <a:t>Світові технологічні тренди сьогоднішнього дня - мобільні пристрої, управління ними і загальна віртуалізація</a:t>
            </a:r>
            <a:r>
              <a:rPr lang="uk-UA" sz="2400" dirty="0" smtClean="0"/>
              <a:t>.</a:t>
            </a:r>
          </a:p>
          <a:p>
            <a:pPr marL="0" indent="0">
              <a:buNone/>
            </a:pPr>
            <a:r>
              <a:rPr lang="uk-UA" sz="2400" dirty="0" smtClean="0"/>
              <a:t> </a:t>
            </a:r>
            <a:r>
              <a:rPr lang="uk-UA" sz="2400" dirty="0"/>
              <a:t>Смартфони стають центром домашніх екосистем - в наступні п'ять років буде активно розвиватися напрямок "розумних" будинків. 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Зростаючий </a:t>
            </a:r>
            <a:r>
              <a:rPr lang="uk-UA" sz="2400" dirty="0"/>
              <a:t>попит на енергоресурси в сьогоднішньому </a:t>
            </a:r>
            <a:r>
              <a:rPr lang="uk-UA" sz="2400" dirty="0" smtClean="0"/>
              <a:t>світі</a:t>
            </a:r>
          </a:p>
          <a:p>
            <a:pPr marL="0" indent="0">
              <a:buNone/>
            </a:pPr>
            <a:r>
              <a:rPr lang="uk-UA" sz="2400" dirty="0" smtClean="0"/>
              <a:t> </a:t>
            </a:r>
            <a:r>
              <a:rPr lang="uk-UA" sz="2400" dirty="0"/>
              <a:t>призводить до зростання їх вартості. 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Це</a:t>
            </a:r>
            <a:r>
              <a:rPr lang="uk-UA" sz="2400" dirty="0"/>
              <a:t>, в свою чергу</a:t>
            </a:r>
            <a:r>
              <a:rPr lang="uk-UA" sz="2400" dirty="0" smtClean="0"/>
              <a:t>,</a:t>
            </a:r>
          </a:p>
          <a:p>
            <a:pPr marL="0" indent="0">
              <a:buNone/>
            </a:pPr>
            <a:r>
              <a:rPr lang="uk-UA" sz="2400" dirty="0" smtClean="0"/>
              <a:t>змушує </a:t>
            </a:r>
            <a:r>
              <a:rPr lang="uk-UA" sz="2400" dirty="0"/>
              <a:t>світ впроваджувати енергозберігаючі </a:t>
            </a:r>
            <a:r>
              <a:rPr lang="uk-UA" sz="2400" dirty="0" smtClean="0"/>
              <a:t>технології.</a:t>
            </a:r>
          </a:p>
          <a:p>
            <a:pPr marL="0" indent="0">
              <a:buNone/>
            </a:pPr>
            <a:r>
              <a:rPr lang="uk-UA" sz="2400" dirty="0" smtClean="0"/>
              <a:t>У </a:t>
            </a:r>
            <a:r>
              <a:rPr lang="uk-UA" sz="2400" dirty="0"/>
              <a:t>даний час все більшу кількість </a:t>
            </a:r>
            <a:r>
              <a:rPr lang="uk-UA" sz="2400" dirty="0" smtClean="0"/>
              <a:t>користувачів</a:t>
            </a:r>
          </a:p>
          <a:p>
            <a:pPr marL="0" indent="0">
              <a:buNone/>
            </a:pPr>
            <a:r>
              <a:rPr lang="uk-UA" sz="2400" dirty="0" smtClean="0"/>
              <a:t> </a:t>
            </a:r>
            <a:r>
              <a:rPr lang="uk-UA" sz="2400" dirty="0"/>
              <a:t>вимагає інтерактивності навколо себе. За даними дослідження </a:t>
            </a:r>
            <a:r>
              <a:rPr lang="en-US" sz="2400" dirty="0"/>
              <a:t>Ericsson Consumer Lab, </a:t>
            </a:r>
            <a:r>
              <a:rPr lang="uk-UA" sz="2400" dirty="0"/>
              <a:t>в найближчі три роки споживачі хочуть побачити вдвічі більше додатків для онлайн-</a:t>
            </a:r>
            <a:r>
              <a:rPr lang="uk-UA" sz="2400" dirty="0" err="1"/>
              <a:t>шопінгу</a:t>
            </a:r>
            <a:r>
              <a:rPr lang="uk-UA" sz="2400" dirty="0"/>
              <a:t>, відвідування ресторанів і місць дозвілля, догляду за дітьми або літніми людьми, а також комунікації з урядовим сегментом</a:t>
            </a:r>
          </a:p>
        </p:txBody>
      </p:sp>
    </p:spTree>
    <p:extLst>
      <p:ext uri="{BB962C8B-B14F-4D97-AF65-F5344CB8AC3E}">
        <p14:creationId xmlns:p14="http://schemas.microsoft.com/office/powerpoint/2010/main" val="20178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907177"/>
            <a:ext cx="11029615" cy="4767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Розвиток бізнесу будь-якого масштабу безпосередньо залежить від взаємодії людини з інформаційними системами, оскільки саме рівень інформатизації підприємства підвищує його конкурентоспроможність й успішність. Отже, застосування IT в бізнесі призводить до більшого прибутку галузі. Наданні рекомендацій щодо впровадження певних кроків до розширення ІТ-ринку дозволять розвиватися та зростати інформаційній індустрії та економіки України в цілому. Інформаційна автоматизація сьогодні відіграє таку ж роль, як «промислова революція» на початку 19 століття в Англії, тому проведений аналіз різновидів інформаційних систем дозволить встановити певний їх вплив на сучасний бізнес та визначити ефективність цих систем, а саме мати чітке уявлення про матеріальні вигоди й втрати від їх придбання та використання в бізнес-процесах.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2282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52</TotalTime>
  <Words>989</Words>
  <Application>Microsoft Office PowerPoint</Application>
  <PresentationFormat>Широкоэкранный</PresentationFormat>
  <Paragraphs>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Corbel</vt:lpstr>
      <vt:lpstr>Gill Sans MT</vt:lpstr>
      <vt:lpstr>Wingdings 2</vt:lpstr>
      <vt:lpstr>Дивиденд</vt:lpstr>
      <vt:lpstr>вплив IT систем на економіку україни</vt:lpstr>
      <vt:lpstr> ІТ-галузь</vt:lpstr>
      <vt:lpstr>автоматизовані інформаційні системи</vt:lpstr>
      <vt:lpstr>ERP-система</vt:lpstr>
      <vt:lpstr>ERP-система</vt:lpstr>
      <vt:lpstr>динамічний розвиток ІТ-галузі</vt:lpstr>
      <vt:lpstr> Найбільші угоди в IT-секторі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IT систем на економіку україни</dc:title>
  <dc:creator>annapoleha@ukr.net</dc:creator>
  <cp:lastModifiedBy>Лазоренко Анастасия</cp:lastModifiedBy>
  <cp:revision>6</cp:revision>
  <dcterms:created xsi:type="dcterms:W3CDTF">2017-12-05T22:01:46Z</dcterms:created>
  <dcterms:modified xsi:type="dcterms:W3CDTF">2017-12-06T21:58:59Z</dcterms:modified>
</cp:coreProperties>
</file>