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5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28493-C7B9-49CD-B594-6A4C15FAE9AB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4D7F1-A29D-4FD2-83E3-4096C8C26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4D7F1-A29D-4FD2-83E3-4096C8C2602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463823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357430"/>
            <a:ext cx="82991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Соціально-економічна </a:t>
            </a:r>
          </a:p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мотивація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42976" y="4286256"/>
            <a:ext cx="7772400" cy="2387600"/>
          </a:xfrm>
        </p:spPr>
        <p:txBody>
          <a:bodyPr>
            <a:normAutofit/>
          </a:bodyPr>
          <a:lstStyle/>
          <a:p>
            <a:pPr algn="r"/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Презентацію підготувала</a:t>
            </a:r>
            <a:b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студентка І курсу </a:t>
            </a:r>
            <a:b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групи СТД-11</a:t>
            </a:r>
            <a:b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Єлінецька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Лада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7858180" cy="335758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 smtClean="0">
                <a:latin typeface="Century Gothic" pitchFamily="34" charset="0"/>
              </a:rPr>
              <a:t>Зазвичай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розрізняють</a:t>
            </a:r>
            <a:r>
              <a:rPr lang="ru-RU" dirty="0" smtClean="0">
                <a:latin typeface="Century Gothic" pitchFamily="34" charset="0"/>
              </a:rPr>
              <a:t> три </a:t>
            </a:r>
            <a:r>
              <a:rPr lang="ru-RU" dirty="0" err="1" smtClean="0">
                <a:latin typeface="Century Gothic" pitchFamily="34" charset="0"/>
              </a:rPr>
              <a:t>види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: </a:t>
            </a:r>
            <a:r>
              <a:rPr lang="ru-RU" dirty="0" err="1" smtClean="0">
                <a:latin typeface="Century Gothic" pitchFamily="34" charset="0"/>
              </a:rPr>
              <a:t>пряму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владну</a:t>
            </a:r>
            <a:r>
              <a:rPr lang="ru-RU" dirty="0" smtClean="0">
                <a:latin typeface="Century Gothic" pitchFamily="34" charset="0"/>
              </a:rPr>
              <a:t> (</a:t>
            </a:r>
            <a:r>
              <a:rPr lang="ru-RU" dirty="0" err="1" smtClean="0">
                <a:latin typeface="Century Gothic" pitchFamily="34" charset="0"/>
              </a:rPr>
              <a:t>примусову</a:t>
            </a:r>
            <a:r>
              <a:rPr lang="ru-RU" dirty="0" smtClean="0">
                <a:latin typeface="Century Gothic" pitchFamily="34" charset="0"/>
              </a:rPr>
              <a:t>)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опосередковану</a:t>
            </a:r>
            <a:r>
              <a:rPr lang="ru-RU" dirty="0" smtClean="0">
                <a:latin typeface="Century Gothic" pitchFamily="34" charset="0"/>
              </a:rPr>
              <a:t> (</a:t>
            </a:r>
            <a:r>
              <a:rPr lang="ru-RU" dirty="0" err="1" smtClean="0">
                <a:latin typeface="Century Gothic" pitchFamily="34" charset="0"/>
              </a:rPr>
              <a:t>стимулювання</a:t>
            </a:r>
            <a:r>
              <a:rPr lang="ru-RU" dirty="0" smtClean="0">
                <a:latin typeface="Century Gothic" pitchFamily="34" charset="0"/>
              </a:rPr>
              <a:t>). Пряма </a:t>
            </a:r>
            <a:r>
              <a:rPr lang="ru-RU" dirty="0" err="1" smtClean="0">
                <a:latin typeface="Century Gothic" pitchFamily="34" charset="0"/>
              </a:rPr>
              <a:t>мотивація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являє</a:t>
            </a:r>
            <a:r>
              <a:rPr lang="ru-RU" dirty="0" smtClean="0">
                <a:latin typeface="Century Gothic" pitchFamily="34" charset="0"/>
              </a:rPr>
              <a:t> собою </a:t>
            </a:r>
            <a:r>
              <a:rPr lang="ru-RU" dirty="0" err="1" smtClean="0">
                <a:latin typeface="Century Gothic" pitchFamily="34" charset="0"/>
              </a:rPr>
              <a:t>безпосередній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вплив</a:t>
            </a:r>
            <a:r>
              <a:rPr lang="ru-RU" dirty="0" smtClean="0">
                <a:latin typeface="Century Gothic" pitchFamily="34" charset="0"/>
              </a:rPr>
              <a:t> на </a:t>
            </a:r>
            <a:r>
              <a:rPr lang="ru-RU" dirty="0" err="1" smtClean="0">
                <a:latin typeface="Century Gothic" pitchFamily="34" charset="0"/>
              </a:rPr>
              <a:t>особистість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працівника</a:t>
            </a:r>
            <a:r>
              <a:rPr lang="ru-RU" dirty="0" smtClean="0">
                <a:latin typeface="Century Gothic" pitchFamily="34" charset="0"/>
              </a:rPr>
              <a:t>, систему </a:t>
            </a:r>
            <a:r>
              <a:rPr lang="ru-RU" dirty="0" err="1" smtClean="0">
                <a:latin typeface="Century Gothic" pitchFamily="34" charset="0"/>
              </a:rPr>
              <a:t>цінностей</a:t>
            </a:r>
            <a:r>
              <a:rPr lang="ru-RU" dirty="0" smtClean="0">
                <a:latin typeface="Century Gothic" pitchFamily="34" charset="0"/>
              </a:rPr>
              <a:t> шляхом </a:t>
            </a:r>
            <a:r>
              <a:rPr lang="ru-RU" dirty="0" err="1" smtClean="0">
                <a:latin typeface="Century Gothic" pitchFamily="34" charset="0"/>
              </a:rPr>
              <a:t>переконання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психологічного</a:t>
            </a:r>
            <a:r>
              <a:rPr lang="ru-RU" dirty="0" smtClean="0">
                <a:latin typeface="Century Gothic" pitchFamily="34" charset="0"/>
              </a:rPr>
              <a:t> "</a:t>
            </a:r>
            <a:r>
              <a:rPr lang="ru-RU" dirty="0" err="1" smtClean="0">
                <a:latin typeface="Century Gothic" pitchFamily="34" charset="0"/>
              </a:rPr>
              <a:t>зараження</a:t>
            </a:r>
            <a:r>
              <a:rPr lang="ru-RU" dirty="0" smtClean="0">
                <a:latin typeface="Century Gothic" pitchFamily="34" charset="0"/>
              </a:rPr>
              <a:t>". Пряма </a:t>
            </a:r>
            <a:r>
              <a:rPr lang="ru-RU" dirty="0" err="1" smtClean="0">
                <a:latin typeface="Century Gothic" pitchFamily="34" charset="0"/>
              </a:rPr>
              <a:t>мотивація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формує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особистість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зацікавленого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не </a:t>
            </a:r>
            <a:r>
              <a:rPr lang="ru-RU" dirty="0" err="1" smtClean="0">
                <a:latin typeface="Century Gothic" pitchFamily="34" charset="0"/>
              </a:rPr>
              <a:t>відчуженого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від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своєї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діяльності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громадянина</a:t>
            </a:r>
            <a:r>
              <a:rPr lang="ru-RU" dirty="0" smtClean="0">
                <a:latin typeface="Century Gothic" pitchFamily="34" charset="0"/>
              </a:rPr>
              <a:t>. Разом </a:t>
            </a:r>
            <a:r>
              <a:rPr lang="ru-RU" dirty="0" err="1" smtClean="0">
                <a:latin typeface="Century Gothic" pitchFamily="34" charset="0"/>
              </a:rPr>
              <a:t>із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тим</a:t>
            </a:r>
            <a:r>
              <a:rPr lang="ru-RU" dirty="0" smtClean="0">
                <a:latin typeface="Century Gothic" pitchFamily="34" charset="0"/>
              </a:rPr>
              <a:t>, пряма </a:t>
            </a:r>
            <a:r>
              <a:rPr lang="ru-RU" dirty="0" err="1" smtClean="0">
                <a:latin typeface="Century Gothic" pitchFamily="34" charset="0"/>
              </a:rPr>
              <a:t>мотивація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вимагає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індивідуальної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роботи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проникнення</a:t>
            </a:r>
            <a:r>
              <a:rPr lang="ru-RU" dirty="0" smtClean="0">
                <a:latin typeface="Century Gothic" pitchFamily="34" charset="0"/>
              </a:rPr>
              <a:t> у </a:t>
            </a:r>
            <a:r>
              <a:rPr lang="ru-RU" dirty="0" err="1" smtClean="0">
                <a:latin typeface="Century Gothic" pitchFamily="34" charset="0"/>
              </a:rPr>
              <a:t>світ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суб'єктивних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цінностей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вміння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керівника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переконувати</a:t>
            </a:r>
            <a:r>
              <a:rPr lang="ru-RU" dirty="0" smtClean="0">
                <a:latin typeface="Century Gothic" pitchFamily="34" charset="0"/>
              </a:rPr>
              <a:t>, вести за собою </a:t>
            </a:r>
            <a:r>
              <a:rPr lang="ru-RU" dirty="0" err="1" smtClean="0">
                <a:latin typeface="Century Gothic" pitchFamily="34" charset="0"/>
              </a:rPr>
              <a:t>особистим</a:t>
            </a:r>
            <a:r>
              <a:rPr lang="ru-RU" dirty="0" smtClean="0">
                <a:latin typeface="Century Gothic" pitchFamily="34" charset="0"/>
              </a:rPr>
              <a:t> прикладом. У </a:t>
            </a:r>
            <a:r>
              <a:rPr lang="ru-RU" dirty="0" err="1" smtClean="0">
                <a:latin typeface="Century Gothic" pitchFamily="34" charset="0"/>
              </a:rPr>
              <a:t>більшості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випадків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реалізація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цього</a:t>
            </a:r>
            <a:r>
              <a:rPr lang="ru-RU" dirty="0" smtClean="0">
                <a:latin typeface="Century Gothic" pitchFamily="34" charset="0"/>
              </a:rPr>
              <a:t> методу в </a:t>
            </a:r>
            <a:r>
              <a:rPr lang="ru-RU" dirty="0" err="1" smtClean="0">
                <a:latin typeface="Century Gothic" pitchFamily="34" charset="0"/>
              </a:rPr>
              <a:t>практиці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виробничої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діяльності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вимагає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багато</a:t>
            </a:r>
            <a:r>
              <a:rPr lang="ru-RU" dirty="0" smtClean="0">
                <a:latin typeface="Century Gothic" pitchFamily="34" charset="0"/>
              </a:rPr>
              <a:t> часу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його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завжди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бракує</a:t>
            </a:r>
            <a:r>
              <a:rPr lang="ru-RU" dirty="0" smtClean="0">
                <a:latin typeface="Century Gothic" pitchFamily="34" charset="0"/>
              </a:rPr>
              <a:t> в оперативному </a:t>
            </a:r>
            <a:r>
              <a:rPr lang="ru-RU" dirty="0" err="1" smtClean="0">
                <a:latin typeface="Century Gothic" pitchFamily="34" charset="0"/>
              </a:rPr>
              <a:t>управлінні</a:t>
            </a:r>
            <a:r>
              <a:rPr lang="ru-RU" dirty="0" smtClean="0">
                <a:latin typeface="Century Gothic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4976ih3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2477"/>
            <a:ext cx="3135306" cy="215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7a29bdb7126af1cae3755148c397b2f.400x3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714884"/>
            <a:ext cx="316705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idSrA_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84" y="4714884"/>
            <a:ext cx="2143116" cy="2143116"/>
          </a:xfrm>
          <a:prstGeom prst="heptagon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124.jpg"/>
          <p:cNvPicPr>
            <a:picLocks noChangeAspect="1"/>
          </p:cNvPicPr>
          <p:nvPr/>
        </p:nvPicPr>
        <p:blipFill>
          <a:blip r:embed="rId2"/>
          <a:srcRect t="2290" r="17435" b="6662"/>
          <a:stretch>
            <a:fillRect/>
          </a:stretch>
        </p:blipFill>
        <p:spPr>
          <a:xfrm>
            <a:off x="1071538" y="1000084"/>
            <a:ext cx="707236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Владна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(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примусова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)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мотивація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характеризується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загрозою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погіршення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задоволення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певних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потреб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підлеглого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за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умови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невиконання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ним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вимог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керівника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Вона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реалізується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вимогах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розпорядженнях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наказах,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загрозах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Частіше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за все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її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використовують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ієрархічних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системах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влади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де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працівники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пов'язані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відносинами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домінування-підкорення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Владна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мотивація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суттєві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недоліки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які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вимагають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обмеження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сфери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її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В основному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недоліки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мають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соціально-психологічний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характер. За умов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владної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мотивації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стосунки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між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керівником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підлеглими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характеризуються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жорсткою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субординацією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розмежуванням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цілей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функцій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безумовною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підкореністю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працівника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формальною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дисципліною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При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цьому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не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висувається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високих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вимог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до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особистості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працівника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Владна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мотивація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штучно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примітизує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останнього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обмежує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можливості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його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творчого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самовираження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керівників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владна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мотивація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розвиває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впевненість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власній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непогрішності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орієнтацію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особисті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цілі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уяву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про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працівників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як "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гвинтиків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"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механізмі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управління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Стимулювання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як метод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формування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мотивів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передбачає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право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вибору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працівником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чи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трудовим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колективом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відповідної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поведінки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залежно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очікуваних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переваг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При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цьому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поліпшення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показників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діяльності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сприяє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повнішому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задоволенню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певних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потреб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підлеглого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(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позитивне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стимулювання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).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Погіршення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ж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показників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знижує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ступінь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задоволення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потреб (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негативне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стимулювання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).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Будь-який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вибір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передбачає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наявність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альтернатив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їх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оцінку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</a:t>
            </a:r>
          </a:p>
          <a:p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14818"/>
            <a:ext cx="9144000" cy="264318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dirty="0" err="1" smtClean="0">
                <a:latin typeface="Century Gothic" pitchFamily="34" charset="0"/>
              </a:rPr>
              <a:t>Соціологічний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аналіз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процесів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соціальної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регуляції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економічної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поведінки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передбачає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розгляд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її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</a:t>
            </a:r>
            <a:r>
              <a:rPr lang="ru-RU" dirty="0" smtClean="0">
                <a:latin typeface="Century Gothic" pitchFamily="34" charset="0"/>
              </a:rPr>
              <a:t> боку </a:t>
            </a:r>
            <a:r>
              <a:rPr lang="ru-RU" dirty="0" err="1" smtClean="0">
                <a:latin typeface="Century Gothic" pitchFamily="34" charset="0"/>
              </a:rPr>
              <a:t>діяльності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інтересів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взаємодії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різних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соціально-професійних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груп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що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перебувають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між</a:t>
            </a:r>
            <a:r>
              <a:rPr lang="ru-RU" dirty="0" smtClean="0">
                <a:latin typeface="Century Gothic" pitchFamily="34" charset="0"/>
              </a:rPr>
              <a:t> собою у </a:t>
            </a:r>
            <a:r>
              <a:rPr lang="ru-RU" dirty="0" err="1" smtClean="0">
                <a:latin typeface="Century Gothic" pitchFamily="34" charset="0"/>
              </a:rPr>
              <a:t>відносинах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керівництва-підпорядкування</a:t>
            </a:r>
            <a:r>
              <a:rPr lang="ru-RU" dirty="0" smtClean="0">
                <a:latin typeface="Century Gothic" pitchFamily="34" charset="0"/>
              </a:rPr>
              <a:t>. </a:t>
            </a:r>
            <a:r>
              <a:rPr lang="ru-RU" dirty="0" err="1" smtClean="0">
                <a:latin typeface="Century Gothic" pitchFamily="34" charset="0"/>
              </a:rPr>
              <a:t>Групи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управлінських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кадрів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доцільно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вивчати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урахуванням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їх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взаємодії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належності</a:t>
            </a:r>
            <a:r>
              <a:rPr lang="ru-RU" dirty="0" smtClean="0">
                <a:latin typeface="Century Gothic" pitchFamily="34" charset="0"/>
              </a:rPr>
              <a:t> до </a:t>
            </a:r>
            <a:r>
              <a:rPr lang="ru-RU" dirty="0" err="1" smtClean="0">
                <a:latin typeface="Century Gothic" pitchFamily="34" charset="0"/>
              </a:rPr>
              <a:t>різних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рівнів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керівництва-підлеглості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приділяти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особливу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увагу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дослідженню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інтересів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різних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соціально-професійних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груп</a:t>
            </a:r>
            <a:r>
              <a:rPr lang="ru-RU" dirty="0" smtClean="0">
                <a:latin typeface="Century Gothic" pitchFamily="34" charset="0"/>
              </a:rPr>
              <a:t>. </a:t>
            </a:r>
            <a:r>
              <a:rPr lang="ru-RU" dirty="0" err="1" smtClean="0">
                <a:latin typeface="Century Gothic" pitchFamily="34" charset="0"/>
              </a:rPr>
              <a:t>Специфіка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посадової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поведінки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різних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соціально-професійних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груп</a:t>
            </a:r>
            <a:r>
              <a:rPr lang="ru-RU" dirty="0" smtClean="0">
                <a:latin typeface="Century Gothic" pitchFamily="34" charset="0"/>
              </a:rPr>
              <a:t> (перш за все </a:t>
            </a:r>
            <a:r>
              <a:rPr lang="ru-RU" dirty="0" err="1" smtClean="0">
                <a:latin typeface="Century Gothic" pitchFamily="34" charset="0"/>
              </a:rPr>
              <a:t>управлінських</a:t>
            </a:r>
            <a:r>
              <a:rPr lang="ru-RU" dirty="0" smtClean="0">
                <a:latin typeface="Century Gothic" pitchFamily="34" charset="0"/>
              </a:rPr>
              <a:t>)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пов'язаних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із</a:t>
            </a:r>
            <a:r>
              <a:rPr lang="ru-RU" dirty="0" smtClean="0">
                <a:latin typeface="Century Gothic" pitchFamily="34" charset="0"/>
              </a:rPr>
              <a:t> ними </a:t>
            </a:r>
            <a:r>
              <a:rPr lang="ru-RU" dirty="0" err="1" smtClean="0">
                <a:latin typeface="Century Gothic" pitchFamily="34" charset="0"/>
              </a:rPr>
              <a:t>виробничих</a:t>
            </a:r>
            <a:r>
              <a:rPr lang="ru-RU" dirty="0" smtClean="0">
                <a:latin typeface="Century Gothic" pitchFamily="34" charset="0"/>
              </a:rPr>
              <a:t> умов, а </a:t>
            </a:r>
            <a:r>
              <a:rPr lang="ru-RU" dirty="0" err="1" smtClean="0">
                <a:latin typeface="Century Gothic" pitchFamily="34" charset="0"/>
              </a:rPr>
              <a:t>також</a:t>
            </a:r>
            <a:r>
              <a:rPr lang="ru-RU" dirty="0" smtClean="0">
                <a:latin typeface="Century Gothic" pitchFamily="34" charset="0"/>
              </a:rPr>
              <a:t> комплексу </a:t>
            </a:r>
            <a:r>
              <a:rPr lang="ru-RU" dirty="0" err="1" smtClean="0">
                <a:latin typeface="Century Gothic" pitchFamily="34" charset="0"/>
              </a:rPr>
              <a:t>соціальних</a:t>
            </a:r>
            <a:r>
              <a:rPr lang="ru-RU" dirty="0" smtClean="0">
                <a:latin typeface="Century Gothic" pitchFamily="34" charset="0"/>
              </a:rPr>
              <a:t> благ, </a:t>
            </a:r>
            <a:r>
              <a:rPr lang="ru-RU" dirty="0" err="1" smtClean="0">
                <a:latin typeface="Century Gothic" pitchFamily="34" charset="0"/>
              </a:rPr>
              <a:t>які</a:t>
            </a:r>
            <a:r>
              <a:rPr lang="ru-RU" dirty="0" smtClean="0">
                <a:latin typeface="Century Gothic" pitchFamily="34" charset="0"/>
              </a:rPr>
              <a:t> вони </a:t>
            </a:r>
            <a:r>
              <a:rPr lang="ru-RU" dirty="0" err="1" smtClean="0">
                <a:latin typeface="Century Gothic" pitchFamily="34" charset="0"/>
              </a:rPr>
              <a:t>отримують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визначає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ставлення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працівників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цих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груп</a:t>
            </a:r>
            <a:r>
              <a:rPr lang="ru-RU" dirty="0" smtClean="0">
                <a:latin typeface="Century Gothic" pitchFamily="34" charset="0"/>
              </a:rPr>
              <a:t> до </a:t>
            </a:r>
            <a:r>
              <a:rPr lang="ru-RU" dirty="0" err="1" smtClean="0">
                <a:latin typeface="Century Gothic" pitchFamily="34" charset="0"/>
              </a:rPr>
              <a:t>роботи</a:t>
            </a:r>
            <a:r>
              <a:rPr lang="ru-RU" dirty="0" smtClean="0">
                <a:latin typeface="Century Gothic" pitchFamily="34" charset="0"/>
              </a:rPr>
              <a:t>, яку вони </a:t>
            </a:r>
            <a:r>
              <a:rPr lang="ru-RU" dirty="0" err="1" smtClean="0">
                <a:latin typeface="Century Gothic" pitchFamily="34" charset="0"/>
              </a:rPr>
              <a:t>виконують</a:t>
            </a:r>
            <a:r>
              <a:rPr lang="ru-RU" dirty="0" smtClean="0">
                <a:latin typeface="Century Gothic" pitchFamily="34" charset="0"/>
              </a:rPr>
              <a:t>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4" name="Рисунок 3" descr="no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879230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18573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 smtClean="0">
                <a:latin typeface="Century Gothic" pitchFamily="34" charset="0"/>
              </a:rPr>
              <a:t>Найважливішими</a:t>
            </a:r>
            <a:r>
              <a:rPr lang="ru-RU" dirty="0" smtClean="0">
                <a:latin typeface="Century Gothic" pitchFamily="34" charset="0"/>
              </a:rPr>
              <a:t> компонентами </a:t>
            </a:r>
            <a:r>
              <a:rPr lang="ru-RU" dirty="0" err="1" smtClean="0">
                <a:latin typeface="Century Gothic" pitchFamily="34" charset="0"/>
              </a:rPr>
              <a:t>соціального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механізму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регуляції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економічної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поведінки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врахування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особливостей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соціально-професійних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груп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працівників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їх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взаємодії</a:t>
            </a:r>
            <a:r>
              <a:rPr lang="ru-RU" dirty="0" smtClean="0">
                <a:latin typeface="Century Gothic" pitchFamily="34" charset="0"/>
              </a:rPr>
              <a:t>, а </a:t>
            </a:r>
            <a:r>
              <a:rPr lang="ru-RU" dirty="0" err="1" smtClean="0">
                <a:latin typeface="Century Gothic" pitchFamily="34" charset="0"/>
              </a:rPr>
              <a:t>також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діалектичний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розвиток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демократичних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перетворень</a:t>
            </a:r>
            <a:r>
              <a:rPr lang="ru-RU" dirty="0" smtClean="0">
                <a:latin typeface="Century Gothic" pitchFamily="34" charset="0"/>
              </a:rPr>
              <a:t> у </a:t>
            </a:r>
            <a:r>
              <a:rPr lang="ru-RU" dirty="0" err="1" smtClean="0">
                <a:latin typeface="Century Gothic" pitchFamily="34" charset="0"/>
              </a:rPr>
              <a:t>сфері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виховання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виробників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навичок</a:t>
            </a:r>
            <a:r>
              <a:rPr lang="ru-RU" dirty="0" smtClean="0">
                <a:latin typeface="Century Gothic" pitchFamily="34" charset="0"/>
              </a:rPr>
              <a:t> демократичного </a:t>
            </a:r>
            <a:r>
              <a:rPr lang="ru-RU" dirty="0" err="1" smtClean="0">
                <a:latin typeface="Century Gothic" pitchFamily="34" charset="0"/>
              </a:rPr>
              <a:t>життя</a:t>
            </a:r>
            <a:r>
              <a:rPr lang="ru-RU" dirty="0" smtClean="0">
                <a:latin typeface="Century Gothic" pitchFamily="34" charset="0"/>
              </a:rPr>
              <a:t> у </a:t>
            </a:r>
            <a:r>
              <a:rPr lang="ru-RU" dirty="0" err="1" smtClean="0">
                <a:latin typeface="Century Gothic" pitchFamily="34" charset="0"/>
              </a:rPr>
              <a:t>сфері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трудової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діяльності</a:t>
            </a:r>
            <a:r>
              <a:rPr lang="ru-RU" dirty="0" smtClean="0">
                <a:latin typeface="Century Gothic" pitchFamily="34" charset="0"/>
              </a:rPr>
              <a:t>. </a:t>
            </a:r>
            <a:r>
              <a:rPr lang="ru-RU" dirty="0" err="1" smtClean="0">
                <a:latin typeface="Century Gothic" pitchFamily="34" charset="0"/>
              </a:rPr>
              <a:t>Створення</a:t>
            </a:r>
            <a:r>
              <a:rPr lang="ru-RU" dirty="0" smtClean="0">
                <a:latin typeface="Century Gothic" pitchFamily="34" charset="0"/>
              </a:rPr>
              <a:t> в </a:t>
            </a:r>
            <a:r>
              <a:rPr lang="ru-RU" dirty="0" err="1" smtClean="0">
                <a:latin typeface="Century Gothic" pitchFamily="34" charset="0"/>
              </a:rPr>
              <a:t>Україні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ефективного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соціального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механізму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регуляції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економічної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поведінки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неможливе</a:t>
            </a:r>
            <a:r>
              <a:rPr lang="ru-RU" dirty="0" smtClean="0">
                <a:latin typeface="Century Gothic" pitchFamily="34" charset="0"/>
              </a:rPr>
              <a:t> без </a:t>
            </a:r>
            <a:r>
              <a:rPr lang="ru-RU" dirty="0" err="1" smtClean="0">
                <a:latin typeface="Century Gothic" pitchFamily="34" charset="0"/>
              </a:rPr>
              <a:t>вступу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економіки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країни</a:t>
            </a:r>
            <a:r>
              <a:rPr lang="ru-RU" dirty="0" smtClean="0">
                <a:latin typeface="Century Gothic" pitchFamily="34" charset="0"/>
              </a:rPr>
              <a:t> на шлях </a:t>
            </a:r>
            <a:r>
              <a:rPr lang="ru-RU" dirty="0" err="1" smtClean="0">
                <a:latin typeface="Century Gothic" pitchFamily="34" charset="0"/>
              </a:rPr>
              <a:t>ринкового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розвитку</a:t>
            </a:r>
            <a:r>
              <a:rPr lang="ru-RU" dirty="0" smtClean="0">
                <a:latin typeface="Century Gothic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w6YViqpOvG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257"/>
            <a:ext cx="9144000" cy="425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21431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Century Gothic" pitchFamily="34" charset="0"/>
              </a:rPr>
              <a:t>   На </a:t>
            </a:r>
            <a:r>
              <a:rPr lang="ru-RU" dirty="0" err="1" smtClean="0">
                <a:latin typeface="Century Gothic" pitchFamily="34" charset="0"/>
              </a:rPr>
              <a:t>сьогоднішній</a:t>
            </a:r>
            <a:r>
              <a:rPr lang="ru-RU" dirty="0" smtClean="0">
                <a:latin typeface="Century Gothic" pitchFamily="34" charset="0"/>
              </a:rPr>
              <a:t> день </a:t>
            </a:r>
            <a:r>
              <a:rPr lang="ru-RU" dirty="0" err="1" smtClean="0">
                <a:latin typeface="Century Gothic" pitchFamily="34" charset="0"/>
              </a:rPr>
              <a:t>мотивація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</a:t>
            </a:r>
            <a:r>
              <a:rPr lang="ru-RU" dirty="0" smtClean="0">
                <a:latin typeface="Century Gothic" pitchFamily="34" charset="0"/>
              </a:rPr>
              <a:t> на </a:t>
            </a:r>
            <a:r>
              <a:rPr lang="ru-RU" dirty="0" err="1" smtClean="0">
                <a:latin typeface="Century Gothic" pitchFamily="34" charset="0"/>
              </a:rPr>
              <a:t>підприємстві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належить</a:t>
            </a:r>
            <a:r>
              <a:rPr lang="ru-RU" dirty="0" smtClean="0">
                <a:latin typeface="Century Gothic" pitchFamily="34" charset="0"/>
              </a:rPr>
              <a:t> до числа </a:t>
            </a:r>
            <a:r>
              <a:rPr lang="ru-RU" dirty="0" err="1" smtClean="0">
                <a:latin typeface="Century Gothic" pitchFamily="34" charset="0"/>
              </a:rPr>
              <a:t>найбільш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важливих</a:t>
            </a:r>
            <a:r>
              <a:rPr lang="ru-RU" dirty="0" smtClean="0">
                <a:latin typeface="Century Gothic" pitchFamily="34" charset="0"/>
              </a:rPr>
              <a:t> проблем </a:t>
            </a:r>
            <a:r>
              <a:rPr lang="ru-RU" dirty="0" err="1" smtClean="0">
                <a:latin typeface="Century Gothic" pitchFamily="34" charset="0"/>
              </a:rPr>
              <a:t>управління</a:t>
            </a:r>
            <a:r>
              <a:rPr lang="ru-RU" dirty="0" smtClean="0">
                <a:latin typeface="Century Gothic" pitchFamily="34" charset="0"/>
              </a:rPr>
              <a:t> персоналом. Велика </a:t>
            </a:r>
            <a:r>
              <a:rPr lang="ru-RU" dirty="0" err="1" smtClean="0">
                <a:latin typeface="Century Gothic" pitchFamily="34" charset="0"/>
              </a:rPr>
              <a:t>увага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цьому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питанню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приділяється</a:t>
            </a:r>
            <a:r>
              <a:rPr lang="ru-RU" dirty="0" smtClean="0">
                <a:latin typeface="Century Gothic" pitchFamily="34" charset="0"/>
              </a:rPr>
              <a:t> як </a:t>
            </a:r>
            <a:r>
              <a:rPr lang="ru-RU" dirty="0" err="1" smtClean="0">
                <a:latin typeface="Century Gothic" pitchFamily="34" charset="0"/>
              </a:rPr>
              <a:t>вітчизняною</a:t>
            </a:r>
            <a:r>
              <a:rPr lang="ru-RU" dirty="0" smtClean="0">
                <a:latin typeface="Century Gothic" pitchFamily="34" charset="0"/>
              </a:rPr>
              <a:t>, так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закордонною практикою. </a:t>
            </a:r>
            <a:r>
              <a:rPr lang="ru-RU" dirty="0" err="1" smtClean="0">
                <a:latin typeface="Century Gothic" pitchFamily="34" charset="0"/>
              </a:rPr>
              <a:t>Однак</a:t>
            </a:r>
            <a:r>
              <a:rPr lang="ru-RU" dirty="0" smtClean="0">
                <a:latin typeface="Century Gothic" pitchFamily="34" charset="0"/>
              </a:rPr>
              <a:t> як </a:t>
            </a:r>
            <a:r>
              <a:rPr lang="ru-RU" dirty="0" err="1" smtClean="0">
                <a:latin typeface="Century Gothic" pitchFamily="34" charset="0"/>
              </a:rPr>
              <a:t>показує</a:t>
            </a:r>
            <a:r>
              <a:rPr lang="ru-RU" dirty="0" smtClean="0">
                <a:latin typeface="Century Gothic" pitchFamily="34" charset="0"/>
              </a:rPr>
              <a:t> час, </a:t>
            </a:r>
            <a:r>
              <a:rPr lang="ru-RU" dirty="0" err="1" smtClean="0">
                <a:latin typeface="Century Gothic" pitchFamily="34" charset="0"/>
              </a:rPr>
              <a:t>вітчизняна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теорія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практика </a:t>
            </a:r>
            <a:r>
              <a:rPr lang="ru-RU" dirty="0" err="1" smtClean="0">
                <a:latin typeface="Century Gothic" pitchFamily="34" charset="0"/>
              </a:rPr>
              <a:t>виявляється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малоефективною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оскільки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зводиться</a:t>
            </a:r>
            <a:r>
              <a:rPr lang="ru-RU" dirty="0" smtClean="0">
                <a:latin typeface="Century Gothic" pitchFamily="34" charset="0"/>
              </a:rPr>
              <a:t> в </a:t>
            </a:r>
            <a:r>
              <a:rPr lang="ru-RU" dirty="0" err="1" smtClean="0">
                <a:latin typeface="Century Gothic" pitchFamily="34" charset="0"/>
              </a:rPr>
              <a:t>переважно</a:t>
            </a:r>
            <a:r>
              <a:rPr lang="ru-RU" dirty="0" smtClean="0">
                <a:latin typeface="Century Gothic" pitchFamily="34" charset="0"/>
              </a:rPr>
              <a:t> до оплати </a:t>
            </a:r>
            <a:r>
              <a:rPr lang="ru-RU" dirty="0" err="1" smtClean="0">
                <a:latin typeface="Century Gothic" pitchFamily="34" charset="0"/>
              </a:rPr>
              <a:t>праці</a:t>
            </a:r>
            <a:r>
              <a:rPr lang="ru-RU" dirty="0" smtClean="0">
                <a:latin typeface="Century Gothic" pitchFamily="34" charset="0"/>
              </a:rPr>
              <a:t>. Тому </a:t>
            </a:r>
            <a:r>
              <a:rPr lang="ru-RU" dirty="0" err="1" smtClean="0">
                <a:latin typeface="Century Gothic" pitchFamily="34" charset="0"/>
              </a:rPr>
              <a:t>більшість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підприємств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України</a:t>
            </a:r>
            <a:r>
              <a:rPr lang="ru-RU" dirty="0" smtClean="0">
                <a:latin typeface="Century Gothic" pitchFamily="34" charset="0"/>
              </a:rPr>
              <a:t> при </a:t>
            </a:r>
            <a:r>
              <a:rPr lang="ru-RU" dirty="0" err="1" smtClean="0">
                <a:latin typeface="Century Gothic" pitchFamily="34" charset="0"/>
              </a:rPr>
              <a:t>формуванні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використовують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накопичений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світовий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досвід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тобто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пропонують</a:t>
            </a:r>
            <a:r>
              <a:rPr lang="ru-RU" dirty="0" smtClean="0">
                <a:latin typeface="Century Gothic" pitchFamily="34" charset="0"/>
              </a:rPr>
              <a:t> на </a:t>
            </a:r>
            <a:r>
              <a:rPr lang="ru-RU" dirty="0" err="1" smtClean="0">
                <a:latin typeface="Century Gothic" pitchFamily="34" charset="0"/>
              </a:rPr>
              <a:t>додаток</a:t>
            </a:r>
            <a:r>
              <a:rPr lang="ru-RU" dirty="0" smtClean="0">
                <a:latin typeface="Century Gothic" pitchFamily="34" charset="0"/>
              </a:rPr>
              <a:t> до </a:t>
            </a:r>
            <a:r>
              <a:rPr lang="ru-RU" dirty="0" err="1" smtClean="0">
                <a:latin typeface="Century Gothic" pitchFamily="34" charset="0"/>
              </a:rPr>
              <a:t>заробітної</a:t>
            </a:r>
            <a:r>
              <a:rPr lang="ru-RU" dirty="0" smtClean="0">
                <a:latin typeface="Century Gothic" pitchFamily="34" charset="0"/>
              </a:rPr>
              <a:t> плати систему </a:t>
            </a:r>
            <a:r>
              <a:rPr lang="ru-RU" dirty="0" err="1" smtClean="0">
                <a:latin typeface="Century Gothic" pitchFamily="34" charset="0"/>
              </a:rPr>
              <a:t>заохочувальних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бонусів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зацікавлення</a:t>
            </a:r>
            <a:r>
              <a:rPr lang="ru-RU" dirty="0" smtClean="0">
                <a:latin typeface="Century Gothic" pitchFamily="34" charset="0"/>
              </a:rPr>
              <a:t> в </a:t>
            </a:r>
            <a:r>
              <a:rPr lang="ru-RU" dirty="0" err="1" smtClean="0">
                <a:latin typeface="Century Gothic" pitchFamily="34" charset="0"/>
              </a:rPr>
              <a:t>отриманні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прибутку</a:t>
            </a:r>
            <a:r>
              <a:rPr lang="ru-RU" dirty="0" smtClean="0">
                <a:latin typeface="Century Gothic" pitchFamily="34" charset="0"/>
              </a:rPr>
              <a:t>, участь в </a:t>
            </a:r>
            <a:r>
              <a:rPr lang="ru-RU" dirty="0" err="1" smtClean="0">
                <a:latin typeface="Century Gothic" pitchFamily="34" charset="0"/>
              </a:rPr>
              <a:t>акціонерному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капіталі</a:t>
            </a:r>
            <a:r>
              <a:rPr lang="ru-RU" dirty="0" smtClean="0">
                <a:latin typeface="Century Gothic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0"/>
            <a:ext cx="76392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Ключові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аспекти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мотивації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праці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підприємстві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Рисунок 4" descr="slide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18" y="857232"/>
            <a:ext cx="671786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mpra-colectiva1.jpg"/>
          <p:cNvPicPr>
            <a:picLocks noChangeAspect="1"/>
          </p:cNvPicPr>
          <p:nvPr/>
        </p:nvPicPr>
        <p:blipFill>
          <a:blip r:embed="rId2"/>
          <a:srcRect t="8036" b="13214"/>
          <a:stretch>
            <a:fillRect/>
          </a:stretch>
        </p:blipFill>
        <p:spPr>
          <a:xfrm>
            <a:off x="0" y="3857628"/>
            <a:ext cx="9144000" cy="301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492922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Праця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завжди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була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джерелом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матеріальних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духовних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цінностей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тому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спроби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пояснити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поведінку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людей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сприяти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підвищенню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мотивації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трудової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діяльності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робилися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вже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етапах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зародження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суспільного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виробництва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Згодом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різними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назвами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різних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позицій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науковці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практики почали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досліджувати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те,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що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сьогодні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називається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проблемою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мотивації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тобто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різноманітні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аспекти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активізації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заохочення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стимулювання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Інтенсивне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наукове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осмислення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проблеми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мотивації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трудової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діяльності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розпочалось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із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зародженням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капіталізму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Одним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перших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вивчав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цю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проблему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економічних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позицій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класик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англійської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політичної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економії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А.Сміт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своїй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роботі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Дослідження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про природу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причини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багатства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народів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» (1776 р.)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він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вказав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основні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його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погляду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причини 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мотивації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працівника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: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економічний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інтерес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прагнення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людини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до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одержання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максимальної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економічної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вигоди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поліпшення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власного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добробуту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Погляди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Сміта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стали основою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розроблених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згодом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теорій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ринкових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відносин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основних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мотиваційних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концепцій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</a:t>
            </a:r>
          </a:p>
          <a:p>
            <a:pPr algn="ctr">
              <a:buNone/>
            </a:pP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Значний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внесок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у 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розвиток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теорії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і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практики 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мотивації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трудової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діяльності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ru-RU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зробили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Ф.Тейлор,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Ф.Гілбрет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Л.Гілбрет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Г.Емерсон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М.Фоллет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, 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також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О.Шелдон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А.Файоль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Е.Мейо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Відомими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авторами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сучасних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теорій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мотивації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на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Заході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стали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А.Маслоу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Ф.Герцберг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, Л.Портер,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Е.Лоулер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, Д.Мак-Грегор,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Д.Мак-Клелланд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В.Врум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та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інші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3929058" cy="59293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err="1" smtClean="0">
                <a:latin typeface="Century Gothic" pitchFamily="34" charset="0"/>
              </a:rPr>
              <a:t>Суттєвий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внесок</a:t>
            </a:r>
            <a:r>
              <a:rPr lang="ru-RU" sz="1600" dirty="0" smtClean="0">
                <a:latin typeface="Century Gothic" pitchFamily="34" charset="0"/>
              </a:rPr>
              <a:t> у </a:t>
            </a:r>
            <a:r>
              <a:rPr lang="ru-RU" sz="1600" dirty="0" err="1" smtClean="0">
                <a:latin typeface="Century Gothic" pitchFamily="34" charset="0"/>
              </a:rPr>
              <a:t>створення</a:t>
            </a:r>
            <a:r>
              <a:rPr lang="ru-RU" sz="1600" dirty="0" smtClean="0">
                <a:latin typeface="Century Gothic" pitchFamily="34" charset="0"/>
              </a:rPr>
              <a:t> та </a:t>
            </a:r>
            <a:r>
              <a:rPr lang="ru-RU" sz="1600" dirty="0" err="1" smtClean="0">
                <a:latin typeface="Century Gothic" pitchFamily="34" charset="0"/>
              </a:rPr>
              <a:t>розвиток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теорій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мотивації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зробили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українські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вчені</a:t>
            </a:r>
            <a:r>
              <a:rPr lang="ru-RU" sz="1600" dirty="0" smtClean="0">
                <a:latin typeface="Century Gothic" pitchFamily="34" charset="0"/>
              </a:rPr>
              <a:t>. Так, М. </a:t>
            </a:r>
            <a:r>
              <a:rPr lang="ru-RU" sz="1600" dirty="0" err="1" smtClean="0">
                <a:latin typeface="Century Gothic" pitchFamily="34" charset="0"/>
              </a:rPr>
              <a:t>Вольський</a:t>
            </a:r>
            <a:r>
              <a:rPr lang="ru-RU" sz="1600" dirty="0" smtClean="0">
                <a:latin typeface="Century Gothic" pitchFamily="34" charset="0"/>
              </a:rPr>
              <a:t> (1834-1876) уважав за </a:t>
            </a:r>
            <a:r>
              <a:rPr lang="ru-RU" sz="1600" dirty="0" err="1" smtClean="0">
                <a:latin typeface="Century Gothic" pitchFamily="34" charset="0"/>
              </a:rPr>
              <a:t>необхідне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поліпшувати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фізичні</a:t>
            </a:r>
            <a:r>
              <a:rPr lang="ru-RU" sz="1600" dirty="0" smtClean="0">
                <a:latin typeface="Century Gothic" pitchFamily="34" charset="0"/>
              </a:rPr>
              <a:t>, </a:t>
            </a:r>
            <a:r>
              <a:rPr lang="ru-RU" sz="1600" dirty="0" err="1" smtClean="0">
                <a:latin typeface="Century Gothic" pitchFamily="34" charset="0"/>
              </a:rPr>
              <a:t>моральні</a:t>
            </a:r>
            <a:r>
              <a:rPr lang="ru-RU" sz="1600" dirty="0" smtClean="0">
                <a:latin typeface="Century Gothic" pitchFamily="34" charset="0"/>
              </a:rPr>
              <a:t> та </a:t>
            </a:r>
            <a:r>
              <a:rPr lang="ru-RU" sz="1600" dirty="0" err="1" smtClean="0">
                <a:latin typeface="Century Gothic" pitchFamily="34" charset="0"/>
              </a:rPr>
              <a:t>інтелектуальні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умови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існування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людини</a:t>
            </a:r>
            <a:r>
              <a:rPr lang="ru-RU" sz="1600" dirty="0" smtClean="0">
                <a:latin typeface="Century Gothic" pitchFamily="34" charset="0"/>
              </a:rPr>
              <a:t>. Г. </a:t>
            </a:r>
            <a:r>
              <a:rPr lang="ru-RU" sz="1600" dirty="0" err="1" smtClean="0">
                <a:latin typeface="Century Gothic" pitchFamily="34" charset="0"/>
              </a:rPr>
              <a:t>Цехановецький</a:t>
            </a:r>
            <a:r>
              <a:rPr lang="ru-RU" sz="1600" dirty="0" smtClean="0">
                <a:latin typeface="Century Gothic" pitchFamily="34" charset="0"/>
              </a:rPr>
              <a:t> (1833-1889) не </a:t>
            </a:r>
            <a:r>
              <a:rPr lang="ru-RU" sz="1600" dirty="0" err="1" smtClean="0">
                <a:latin typeface="Century Gothic" pitchFamily="34" charset="0"/>
              </a:rPr>
              <a:t>поділяв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оптимістичної</a:t>
            </a:r>
            <a:r>
              <a:rPr lang="ru-RU" sz="1600" dirty="0" smtClean="0">
                <a:latin typeface="Century Gothic" pitchFamily="34" charset="0"/>
              </a:rPr>
              <a:t> думки А. </a:t>
            </a:r>
            <a:r>
              <a:rPr lang="ru-RU" sz="1600" dirty="0" err="1" smtClean="0">
                <a:latin typeface="Century Gothic" pitchFamily="34" charset="0"/>
              </a:rPr>
              <a:t>Сміта</a:t>
            </a:r>
            <a:r>
              <a:rPr lang="ru-RU" sz="1600" dirty="0" smtClean="0">
                <a:latin typeface="Century Gothic" pitchFamily="34" charset="0"/>
              </a:rPr>
              <a:t>, </a:t>
            </a:r>
            <a:r>
              <a:rPr lang="ru-RU" sz="1600" dirty="0" err="1" smtClean="0">
                <a:latin typeface="Century Gothic" pitchFamily="34" charset="0"/>
              </a:rPr>
              <a:t>що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людина</a:t>
            </a:r>
            <a:r>
              <a:rPr lang="ru-RU" sz="1600" dirty="0" smtClean="0">
                <a:latin typeface="Century Gothic" pitchFamily="34" charset="0"/>
              </a:rPr>
              <a:t> як «</a:t>
            </a:r>
            <a:r>
              <a:rPr lang="ru-RU" sz="1600" dirty="0" err="1" smtClean="0">
                <a:latin typeface="Century Gothic" pitchFamily="34" charset="0"/>
              </a:rPr>
              <a:t>економічна</a:t>
            </a:r>
            <a:r>
              <a:rPr lang="ru-RU" sz="1600" dirty="0" smtClean="0">
                <a:latin typeface="Century Gothic" pitchFamily="34" charset="0"/>
              </a:rPr>
              <a:t> особа» </a:t>
            </a:r>
            <a:r>
              <a:rPr lang="ru-RU" sz="1600" dirty="0" err="1" smtClean="0">
                <a:latin typeface="Century Gothic" pitchFamily="34" charset="0"/>
              </a:rPr>
              <a:t>завжди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намагається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поліпшити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свій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добробут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власними</a:t>
            </a:r>
            <a:r>
              <a:rPr lang="ru-RU" sz="1600" dirty="0" smtClean="0">
                <a:latin typeface="Century Gothic" pitchFamily="34" charset="0"/>
              </a:rPr>
              <a:t> силами. На </a:t>
            </a:r>
            <a:r>
              <a:rPr lang="ru-RU" sz="1600" dirty="0" err="1" smtClean="0">
                <a:latin typeface="Century Gothic" pitchFamily="34" charset="0"/>
              </a:rPr>
              <a:t>його</a:t>
            </a:r>
            <a:r>
              <a:rPr lang="ru-RU" sz="1600" dirty="0" smtClean="0">
                <a:latin typeface="Century Gothic" pitchFamily="34" charset="0"/>
              </a:rPr>
              <a:t> думку, </a:t>
            </a:r>
            <a:r>
              <a:rPr lang="ru-RU" sz="1600" dirty="0" err="1" smtClean="0">
                <a:latin typeface="Century Gothic" pitchFamily="34" charset="0"/>
              </a:rPr>
              <a:t>багато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хто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прагне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це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зробити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передовсім</a:t>
            </a:r>
            <a:r>
              <a:rPr lang="ru-RU" sz="1600" dirty="0" smtClean="0">
                <a:latin typeface="Century Gothic" pitchFamily="34" charset="0"/>
              </a:rPr>
              <a:t> за </a:t>
            </a:r>
            <a:r>
              <a:rPr lang="ru-RU" sz="1600" dirty="0" err="1" smtClean="0">
                <a:latin typeface="Century Gothic" pitchFamily="34" charset="0"/>
              </a:rPr>
              <a:t>рахунок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інших</a:t>
            </a:r>
            <a:r>
              <a:rPr lang="ru-RU" sz="1600" dirty="0" smtClean="0">
                <a:latin typeface="Century Gothic" pitchFamily="34" charset="0"/>
              </a:rPr>
              <a:t>. М. </a:t>
            </a:r>
            <a:r>
              <a:rPr lang="ru-RU" sz="1600" dirty="0" err="1" smtClean="0">
                <a:latin typeface="Century Gothic" pitchFamily="34" charset="0"/>
              </a:rPr>
              <a:t>Туган-Барановський</a:t>
            </a:r>
            <a:r>
              <a:rPr lang="ru-RU" sz="1600" dirty="0" smtClean="0">
                <a:latin typeface="Century Gothic" pitchFamily="34" charset="0"/>
              </a:rPr>
              <a:t> (1865-1919) одним </a:t>
            </a:r>
            <a:r>
              <a:rPr lang="ru-RU" sz="1600" dirty="0" err="1" smtClean="0">
                <a:latin typeface="Century Gothic" pitchFamily="34" charset="0"/>
              </a:rPr>
              <a:t>з</a:t>
            </a:r>
            <a:r>
              <a:rPr lang="ru-RU" sz="1600" dirty="0" smtClean="0">
                <a:latin typeface="Century Gothic" pitchFamily="34" charset="0"/>
              </a:rPr>
              <a:t> перших у </a:t>
            </a:r>
            <a:r>
              <a:rPr lang="ru-RU" sz="1600" dirty="0" err="1" smtClean="0">
                <a:latin typeface="Century Gothic" pitchFamily="34" charset="0"/>
              </a:rPr>
              <a:t>світі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розробив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чітку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класифікацію</a:t>
            </a:r>
            <a:r>
              <a:rPr lang="ru-RU" sz="1600" dirty="0" smtClean="0">
                <a:latin typeface="Century Gothic" pitchFamily="34" charset="0"/>
              </a:rPr>
              <a:t> потреб, </a:t>
            </a:r>
            <a:r>
              <a:rPr lang="ru-RU" sz="1600" dirty="0" err="1" smtClean="0">
                <a:latin typeface="Century Gothic" pitchFamily="34" charset="0"/>
              </a:rPr>
              <a:t>виокремивши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п’ять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їхніх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груп</a:t>
            </a:r>
            <a:r>
              <a:rPr lang="ru-RU" sz="1600" dirty="0" smtClean="0">
                <a:latin typeface="Century Gothic" pitchFamily="34" charset="0"/>
              </a:rPr>
              <a:t>: </a:t>
            </a:r>
            <a:r>
              <a:rPr lang="ru-RU" sz="1600" dirty="0" err="1" smtClean="0">
                <a:latin typeface="Century Gothic" pitchFamily="34" charset="0"/>
              </a:rPr>
              <a:t>фізіологічні</a:t>
            </a:r>
            <a:r>
              <a:rPr lang="ru-RU" sz="1600" dirty="0" smtClean="0">
                <a:latin typeface="Century Gothic" pitchFamily="34" charset="0"/>
              </a:rPr>
              <a:t>; </a:t>
            </a:r>
            <a:r>
              <a:rPr lang="ru-RU" sz="1600" dirty="0" err="1" smtClean="0">
                <a:latin typeface="Century Gothic" pitchFamily="34" charset="0"/>
              </a:rPr>
              <a:t>статеві</a:t>
            </a:r>
            <a:r>
              <a:rPr lang="ru-RU" sz="1600" dirty="0" smtClean="0">
                <a:latin typeface="Century Gothic" pitchFamily="34" charset="0"/>
              </a:rPr>
              <a:t>; </a:t>
            </a:r>
            <a:r>
              <a:rPr lang="ru-RU" sz="1600" dirty="0" err="1" smtClean="0">
                <a:latin typeface="Century Gothic" pitchFamily="34" charset="0"/>
              </a:rPr>
              <a:t>симптоматичні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інстинкти</a:t>
            </a:r>
            <a:r>
              <a:rPr lang="ru-RU" sz="1600" dirty="0" smtClean="0">
                <a:latin typeface="Century Gothic" pitchFamily="34" charset="0"/>
              </a:rPr>
              <a:t> та потреби; </a:t>
            </a:r>
            <a:r>
              <a:rPr lang="ru-RU" sz="1600" dirty="0" err="1" smtClean="0">
                <a:latin typeface="Century Gothic" pitchFamily="34" charset="0"/>
              </a:rPr>
              <a:t>альтруїстичні</a:t>
            </a:r>
            <a:r>
              <a:rPr lang="ru-RU" sz="1600" dirty="0" smtClean="0">
                <a:latin typeface="Century Gothic" pitchFamily="34" charset="0"/>
              </a:rPr>
              <a:t>; потреби практичного характеру. </a:t>
            </a:r>
            <a:r>
              <a:rPr lang="ru-RU" sz="1600" dirty="0" err="1" smtClean="0">
                <a:latin typeface="Century Gothic" pitchFamily="34" charset="0"/>
              </a:rPr>
              <a:t>Він</a:t>
            </a:r>
            <a:r>
              <a:rPr lang="ru-RU" sz="1600" dirty="0" smtClean="0">
                <a:latin typeface="Century Gothic" pitchFamily="34" charset="0"/>
              </a:rPr>
              <a:t> особливого </a:t>
            </a:r>
            <a:r>
              <a:rPr lang="ru-RU" sz="1600" dirty="0" err="1" smtClean="0">
                <a:latin typeface="Century Gothic" pitchFamily="34" charset="0"/>
              </a:rPr>
              <a:t>значення</a:t>
            </a:r>
            <a:r>
              <a:rPr lang="ru-RU" sz="1600" dirty="0" smtClean="0">
                <a:latin typeface="Century Gothic" pitchFamily="34" charset="0"/>
              </a:rPr>
              <a:t> надавав </a:t>
            </a:r>
            <a:r>
              <a:rPr lang="ru-RU" sz="1600" dirty="0" err="1" smtClean="0">
                <a:latin typeface="Century Gothic" pitchFamily="34" charset="0"/>
              </a:rPr>
              <a:t>психологічним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почуттям</a:t>
            </a:r>
            <a:r>
              <a:rPr lang="ru-RU" sz="1600" dirty="0" smtClean="0">
                <a:latin typeface="Century Gothic" pitchFamily="34" charset="0"/>
              </a:rPr>
              <a:t>, </a:t>
            </a:r>
            <a:r>
              <a:rPr lang="ru-RU" sz="1600" dirty="0" err="1" smtClean="0">
                <a:latin typeface="Century Gothic" pitchFamily="34" charset="0"/>
              </a:rPr>
              <a:t>трудовим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традиціям</a:t>
            </a:r>
            <a:r>
              <a:rPr lang="ru-RU" sz="1600" dirty="0" smtClean="0">
                <a:latin typeface="Century Gothic" pitchFamily="34" charset="0"/>
              </a:rPr>
              <a:t>, </a:t>
            </a:r>
            <a:r>
              <a:rPr lang="ru-RU" sz="1600" dirty="0" err="1" smtClean="0">
                <a:latin typeface="Century Gothic" pitchFamily="34" charset="0"/>
              </a:rPr>
              <a:t>моральним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і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релігійним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поглядам</a:t>
            </a:r>
            <a:r>
              <a:rPr lang="ru-RU" sz="1600" dirty="0" smtClean="0">
                <a:latin typeface="Century Gothic" pitchFamily="34" charset="0"/>
              </a:rPr>
              <a:t>.</a:t>
            </a:r>
            <a:endParaRPr lang="ru-RU" sz="1600" dirty="0">
              <a:latin typeface="Century Gothic" pitchFamily="34" charset="0"/>
            </a:endParaRPr>
          </a:p>
        </p:txBody>
      </p:sp>
      <p:pic>
        <p:nvPicPr>
          <p:cNvPr id="4" name="Рисунок 3" descr="Цехановецький_Григорій_Матвійо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642918"/>
            <a:ext cx="1804998" cy="244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786578" y="3000372"/>
            <a:ext cx="171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Цехановецький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94820.jpg"/>
          <p:cNvPicPr>
            <a:picLocks noChangeAspect="1"/>
          </p:cNvPicPr>
          <p:nvPr/>
        </p:nvPicPr>
        <p:blipFill>
          <a:blip r:embed="rId3"/>
          <a:srcRect l="20890" r="19178"/>
          <a:stretch>
            <a:fillRect/>
          </a:stretch>
        </p:blipFill>
        <p:spPr>
          <a:xfrm>
            <a:off x="4071934" y="857232"/>
            <a:ext cx="2194541" cy="232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14876" y="3143248"/>
            <a:ext cx="87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А.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Смит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 descr="tugan_baranovsk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500438"/>
            <a:ext cx="203598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286380" y="6286520"/>
            <a:ext cx="215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Туган-Барановський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498045" cy="585789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u="sng" dirty="0" err="1" smtClean="0">
                <a:latin typeface="Century Gothic" pitchFamily="34" charset="0"/>
              </a:rPr>
              <a:t>Мотивація</a:t>
            </a:r>
            <a:r>
              <a:rPr lang="ru-RU" u="sng" dirty="0" smtClean="0">
                <a:latin typeface="Century Gothic" pitchFamily="34" charset="0"/>
              </a:rPr>
              <a:t> </a:t>
            </a:r>
            <a:r>
              <a:rPr lang="ru-RU" u="sng" dirty="0" err="1" smtClean="0">
                <a:latin typeface="Century Gothic" pitchFamily="34" charset="0"/>
              </a:rPr>
              <a:t>праці</a:t>
            </a:r>
            <a:r>
              <a:rPr lang="ru-RU" u="sng" dirty="0" smtClean="0">
                <a:latin typeface="Century Gothic" pitchFamily="34" charset="0"/>
              </a:rPr>
              <a:t> </a:t>
            </a:r>
            <a:r>
              <a:rPr lang="ru-RU" dirty="0" smtClean="0">
                <a:latin typeface="Century Gothic" pitchFamily="34" charset="0"/>
              </a:rPr>
              <a:t>– </a:t>
            </a:r>
            <a:r>
              <a:rPr lang="ru-RU" dirty="0" err="1" smtClean="0">
                <a:latin typeface="Century Gothic" pitchFamily="34" charset="0"/>
              </a:rPr>
              <a:t>це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стимулювання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працівника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або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групи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працівників</a:t>
            </a:r>
            <a:r>
              <a:rPr lang="ru-RU" dirty="0" smtClean="0">
                <a:latin typeface="Century Gothic" pitchFamily="34" charset="0"/>
              </a:rPr>
              <a:t> до </a:t>
            </a:r>
            <a:r>
              <a:rPr lang="ru-RU" dirty="0" err="1" smtClean="0">
                <a:latin typeface="Century Gothic" pitchFamily="34" charset="0"/>
              </a:rPr>
              <a:t>діяльності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досягнення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цілей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підприємства</a:t>
            </a:r>
            <a:r>
              <a:rPr lang="ru-RU" dirty="0" smtClean="0">
                <a:latin typeface="Century Gothic" pitchFamily="34" charset="0"/>
              </a:rPr>
              <a:t> через </a:t>
            </a:r>
            <a:r>
              <a:rPr lang="ru-RU" dirty="0" err="1" smtClean="0">
                <a:latin typeface="Century Gothic" pitchFamily="34" charset="0"/>
              </a:rPr>
              <a:t>задоволення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їх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власних</a:t>
            </a:r>
            <a:r>
              <a:rPr lang="ru-RU" dirty="0" smtClean="0">
                <a:latin typeface="Century Gothic" pitchFamily="34" charset="0"/>
              </a:rPr>
              <a:t> потреб. На </a:t>
            </a:r>
            <a:r>
              <a:rPr lang="ru-RU" dirty="0" err="1" smtClean="0">
                <a:latin typeface="Century Gothic" pitchFamily="34" charset="0"/>
              </a:rPr>
              <a:t>підприємстві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необхідно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створювати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такі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умови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щоб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працівники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сприймали</a:t>
            </a:r>
            <a:r>
              <a:rPr lang="ru-RU" dirty="0" smtClean="0">
                <a:latin typeface="Century Gothic" pitchFamily="34" charset="0"/>
              </a:rPr>
              <a:t> свою </a:t>
            </a:r>
            <a:r>
              <a:rPr lang="ru-RU" dirty="0" err="1" smtClean="0">
                <a:latin typeface="Century Gothic" pitchFamily="34" charset="0"/>
              </a:rPr>
              <a:t>працю</a:t>
            </a:r>
            <a:r>
              <a:rPr lang="ru-RU" dirty="0" smtClean="0">
                <a:latin typeface="Century Gothic" pitchFamily="34" charset="0"/>
              </a:rPr>
              <a:t> як </a:t>
            </a:r>
            <a:r>
              <a:rPr lang="ru-RU" dirty="0" err="1" smtClean="0">
                <a:latin typeface="Century Gothic" pitchFamily="34" charset="0"/>
              </a:rPr>
              <a:t>усвідомлену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діяльність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що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джерелом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самовдосконалення</a:t>
            </a:r>
            <a:r>
              <a:rPr lang="ru-RU" dirty="0" smtClean="0">
                <a:latin typeface="Century Gothic" pitchFamily="34" charset="0"/>
              </a:rPr>
              <a:t>, основою </a:t>
            </a:r>
            <a:r>
              <a:rPr lang="ru-RU" dirty="0" err="1" smtClean="0">
                <a:latin typeface="Century Gothic" pitchFamily="34" charset="0"/>
              </a:rPr>
              <a:t>їх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професійного</a:t>
            </a:r>
            <a:r>
              <a:rPr lang="ru-RU" dirty="0" smtClean="0">
                <a:latin typeface="Century Gothic" pitchFamily="34" charset="0"/>
              </a:rPr>
              <a:t> та </a:t>
            </a:r>
            <a:r>
              <a:rPr lang="ru-RU" dirty="0" err="1" smtClean="0">
                <a:latin typeface="Century Gothic" pitchFamily="34" charset="0"/>
              </a:rPr>
              <a:t>службового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зростання</a:t>
            </a:r>
            <a:r>
              <a:rPr lang="ru-RU" dirty="0" smtClean="0">
                <a:latin typeface="Century Gothic" pitchFamily="34" charset="0"/>
              </a:rPr>
              <a:t>.</a:t>
            </a:r>
          </a:p>
          <a:p>
            <a:pPr algn="ctr">
              <a:buNone/>
            </a:pPr>
            <a:r>
              <a:rPr lang="ru-RU" dirty="0" err="1" smtClean="0">
                <a:latin typeface="Century Gothic" pitchFamily="34" charset="0"/>
              </a:rPr>
              <a:t>Головними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важелями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є</a:t>
            </a:r>
            <a:r>
              <a:rPr lang="ru-RU" dirty="0" smtClean="0">
                <a:latin typeface="Century Gothic" pitchFamily="34" charset="0"/>
              </a:rPr>
              <a:t> потреби, </a:t>
            </a:r>
            <a:r>
              <a:rPr lang="ru-RU" dirty="0" err="1" smtClean="0">
                <a:latin typeface="Century Gothic" pitchFamily="34" charset="0"/>
              </a:rPr>
              <a:t>стимули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мотиви</a:t>
            </a:r>
            <a:r>
              <a:rPr lang="ru-RU" dirty="0" smtClean="0">
                <a:latin typeface="Century Gothic" pitchFamily="34" charset="0"/>
              </a:rPr>
              <a:t>. Потреби </a:t>
            </a:r>
            <a:r>
              <a:rPr lang="ru-RU" dirty="0" err="1" smtClean="0">
                <a:latin typeface="Century Gothic" pitchFamily="34" charset="0"/>
              </a:rPr>
              <a:t>розглядаються</a:t>
            </a:r>
            <a:r>
              <a:rPr lang="ru-RU" dirty="0" smtClean="0">
                <a:latin typeface="Century Gothic" pitchFamily="34" charset="0"/>
              </a:rPr>
              <a:t> у </a:t>
            </a:r>
            <a:r>
              <a:rPr lang="ru-RU" dirty="0" err="1" smtClean="0">
                <a:latin typeface="Century Gothic" pitchFamily="34" charset="0"/>
              </a:rPr>
              <a:t>теорії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як </a:t>
            </a:r>
            <a:r>
              <a:rPr lang="ru-RU" dirty="0" err="1" smtClean="0">
                <a:latin typeface="Century Gothic" pitchFamily="34" charset="0"/>
              </a:rPr>
              <a:t>усвідомлена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відсутність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чогось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що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викликає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спонукання</a:t>
            </a:r>
            <a:r>
              <a:rPr lang="ru-RU" dirty="0" smtClean="0">
                <a:latin typeface="Century Gothic" pitchFamily="34" charset="0"/>
              </a:rPr>
              <a:t> до </a:t>
            </a:r>
            <a:r>
              <a:rPr lang="ru-RU" dirty="0" err="1" smtClean="0">
                <a:latin typeface="Century Gothic" pitchFamily="34" charset="0"/>
              </a:rPr>
              <a:t>дії</a:t>
            </a:r>
            <a:r>
              <a:rPr lang="ru-RU" dirty="0" smtClean="0">
                <a:latin typeface="Century Gothic" pitchFamily="34" charset="0"/>
              </a:rPr>
              <a:t>. </a:t>
            </a:r>
            <a:r>
              <a:rPr lang="ru-RU" dirty="0" err="1" smtClean="0">
                <a:latin typeface="Century Gothic" pitchFamily="34" charset="0"/>
              </a:rPr>
              <a:t>Під</a:t>
            </a:r>
            <a:r>
              <a:rPr lang="ru-RU" dirty="0" smtClean="0">
                <a:latin typeface="Century Gothic" pitchFamily="34" charset="0"/>
              </a:rPr>
              <a:t> стимулом </a:t>
            </a:r>
            <a:r>
              <a:rPr lang="ru-RU" dirty="0" err="1" smtClean="0">
                <a:latin typeface="Century Gothic" pitchFamily="34" charset="0"/>
              </a:rPr>
              <a:t>зазвичай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мається</a:t>
            </a:r>
            <a:r>
              <a:rPr lang="ru-RU" dirty="0" smtClean="0">
                <a:latin typeface="Century Gothic" pitchFamily="34" charset="0"/>
              </a:rPr>
              <a:t> на </a:t>
            </a:r>
            <a:r>
              <a:rPr lang="ru-RU" dirty="0" err="1" smtClean="0">
                <a:latin typeface="Century Gothic" pitchFamily="34" charset="0"/>
              </a:rPr>
              <a:t>увазі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зовнішнє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спонукання</a:t>
            </a:r>
            <a:r>
              <a:rPr lang="ru-RU" dirty="0" smtClean="0">
                <a:latin typeface="Century Gothic" pitchFamily="34" charset="0"/>
              </a:rPr>
              <a:t> до </a:t>
            </a:r>
            <a:r>
              <a:rPr lang="ru-RU" dirty="0" err="1" smtClean="0">
                <a:latin typeface="Century Gothic" pitchFamily="34" charset="0"/>
              </a:rPr>
              <a:t>дії</a:t>
            </a:r>
            <a:r>
              <a:rPr lang="ru-RU" dirty="0" smtClean="0">
                <a:latin typeface="Century Gothic" pitchFamily="34" charset="0"/>
              </a:rPr>
              <a:t>, причиною </a:t>
            </a:r>
            <a:r>
              <a:rPr lang="ru-RU" dirty="0" err="1" smtClean="0">
                <a:latin typeface="Century Gothic" pitchFamily="34" charset="0"/>
              </a:rPr>
              <a:t>якого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інтерес</a:t>
            </a:r>
            <a:r>
              <a:rPr lang="ru-RU" dirty="0" smtClean="0">
                <a:latin typeface="Century Gothic" pitchFamily="34" charset="0"/>
              </a:rPr>
              <a:t> (</a:t>
            </a:r>
            <a:r>
              <a:rPr lang="ru-RU" dirty="0" err="1" smtClean="0">
                <a:latin typeface="Century Gothic" pitchFamily="34" charset="0"/>
              </a:rPr>
              <a:t>матеріальний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моральний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особистий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або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груповий</a:t>
            </a:r>
            <a:r>
              <a:rPr lang="ru-RU" dirty="0" smtClean="0">
                <a:latin typeface="Century Gothic" pitchFamily="34" charset="0"/>
              </a:rPr>
              <a:t>), </a:t>
            </a:r>
            <a:r>
              <a:rPr lang="ru-RU" dirty="0" err="1" smtClean="0">
                <a:latin typeface="Century Gothic" pitchFamily="34" charset="0"/>
              </a:rPr>
              <a:t>найчастіше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матеріальна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винагорода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певної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форми</a:t>
            </a:r>
            <a:r>
              <a:rPr lang="ru-RU" dirty="0" smtClean="0">
                <a:latin typeface="Century Gothic" pitchFamily="34" charset="0"/>
              </a:rPr>
              <a:t>. На </a:t>
            </a:r>
            <a:r>
              <a:rPr lang="ru-RU" dirty="0" err="1" smtClean="0">
                <a:latin typeface="Century Gothic" pitchFamily="34" charset="0"/>
              </a:rPr>
              <a:t>відміну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від</a:t>
            </a:r>
            <a:r>
              <a:rPr lang="ru-RU" dirty="0" smtClean="0">
                <a:latin typeface="Century Gothic" pitchFamily="34" charset="0"/>
              </a:rPr>
              <a:t> стимулу мотив </a:t>
            </a:r>
            <a:r>
              <a:rPr lang="ru-RU" dirty="0" err="1" smtClean="0">
                <a:latin typeface="Century Gothic" pitchFamily="34" charset="0"/>
              </a:rPr>
              <a:t>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внутрішньою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спонукальною</a:t>
            </a:r>
            <a:r>
              <a:rPr lang="ru-RU" dirty="0" smtClean="0">
                <a:latin typeface="Century Gothic" pitchFamily="34" charset="0"/>
              </a:rPr>
              <a:t> силою (</a:t>
            </a:r>
            <a:r>
              <a:rPr lang="ru-RU" dirty="0" err="1" smtClean="0">
                <a:latin typeface="Century Gothic" pitchFamily="34" charset="0"/>
              </a:rPr>
              <a:t>бажання</a:t>
            </a:r>
            <a:r>
              <a:rPr lang="ru-RU" dirty="0" smtClean="0">
                <a:latin typeface="Century Gothic" pitchFamily="34" charset="0"/>
              </a:rPr>
              <a:t>, потяг, </a:t>
            </a:r>
            <a:r>
              <a:rPr lang="ru-RU" dirty="0" err="1" smtClean="0">
                <a:latin typeface="Century Gothic" pitchFamily="34" charset="0"/>
              </a:rPr>
              <a:t>орієнтація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внутрішні</a:t>
            </a:r>
            <a:r>
              <a:rPr lang="ru-RU" dirty="0" smtClean="0">
                <a:latin typeface="Century Gothic" pitchFamily="34" charset="0"/>
              </a:rPr>
              <a:t> установки та </a:t>
            </a:r>
            <a:r>
              <a:rPr lang="ru-RU" dirty="0" err="1" smtClean="0">
                <a:latin typeface="Century Gothic" pitchFamily="34" charset="0"/>
              </a:rPr>
              <a:t>ін</a:t>
            </a:r>
            <a:r>
              <a:rPr lang="ru-RU" dirty="0" smtClean="0">
                <a:latin typeface="Century Gothic" pitchFamily="34" charset="0"/>
              </a:rPr>
              <a:t>.).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4" name="Рисунок 3" descr="image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018" y="1928802"/>
            <a:ext cx="469498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lowsneeds_ru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104798"/>
            <a:ext cx="5465542" cy="5753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3108" y="428604"/>
            <a:ext cx="4780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Наші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потреби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7072330" y="5072074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14546" y="5073662"/>
            <a:ext cx="571504" cy="21272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285984" y="4071942"/>
            <a:ext cx="714380" cy="357190"/>
          </a:xfrm>
          <a:prstGeom prst="straightConnector1">
            <a:avLst/>
          </a:prstGeom>
          <a:ln>
            <a:solidFill>
              <a:srgbClr val="C5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5786446" y="2714620"/>
            <a:ext cx="500066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6215074" y="3286124"/>
            <a:ext cx="642942" cy="2143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286116" y="2143116"/>
            <a:ext cx="785818" cy="144464"/>
          </a:xfrm>
          <a:prstGeom prst="straightConnector1">
            <a:avLst/>
          </a:prstGeom>
          <a:ln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5500694" y="1714488"/>
            <a:ext cx="571504" cy="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462060">
            <a:off x="7583453" y="4252408"/>
            <a:ext cx="1357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Голод,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жажда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половое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влечение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и др.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0765512">
            <a:off x="357158" y="5000636"/>
            <a:ext cx="1918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Чувствовать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себя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</a:rPr>
              <a:t>защищен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ным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избавиться от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страха и неудач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058333">
            <a:off x="490103" y="3287418"/>
            <a:ext cx="2080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5C000"/>
                </a:solidFill>
              </a:rPr>
              <a:t>Принадлежность к </a:t>
            </a:r>
          </a:p>
          <a:p>
            <a:r>
              <a:rPr lang="ru-RU" dirty="0" smtClean="0">
                <a:solidFill>
                  <a:srgbClr val="C5C000"/>
                </a:solidFill>
              </a:rPr>
              <a:t>общности, быть </a:t>
            </a:r>
          </a:p>
          <a:p>
            <a:r>
              <a:rPr lang="ru-RU" dirty="0" smtClean="0">
                <a:solidFill>
                  <a:srgbClr val="C5C000"/>
                </a:solidFill>
              </a:rPr>
              <a:t>приятным, любить </a:t>
            </a:r>
          </a:p>
          <a:p>
            <a:r>
              <a:rPr lang="ru-RU" dirty="0" smtClean="0">
                <a:solidFill>
                  <a:srgbClr val="C5C000"/>
                </a:solidFill>
              </a:rPr>
              <a:t>и быть любимым</a:t>
            </a:r>
            <a:endParaRPr lang="ru-RU" dirty="0">
              <a:solidFill>
                <a:srgbClr val="C5C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538557">
            <a:off x="6823946" y="2590274"/>
            <a:ext cx="2189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Компетентность,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достижение успеха,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одобрение,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признание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555984">
            <a:off x="6252597" y="1943159"/>
            <a:ext cx="2583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Знать, уметь, поминать,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исследовать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880370">
            <a:off x="1909966" y="1788236"/>
            <a:ext cx="179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C0066"/>
                </a:solidFill>
              </a:rPr>
              <a:t>Гармония, порядок, краса</a:t>
            </a: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0490879">
            <a:off x="6065704" y="921098"/>
            <a:ext cx="321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Самореализация своих целей,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способностей, </a:t>
            </a:r>
            <a:r>
              <a:rPr lang="ru-RU" dirty="0" err="1" smtClean="0">
                <a:solidFill>
                  <a:srgbClr val="7030A0"/>
                </a:solidFill>
              </a:rPr>
              <a:t>разитие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сообственной</a:t>
            </a:r>
            <a:r>
              <a:rPr lang="ru-RU" dirty="0" smtClean="0">
                <a:solidFill>
                  <a:srgbClr val="7030A0"/>
                </a:solidFill>
              </a:rPr>
              <a:t> личности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qdefault.jpg"/>
          <p:cNvPicPr>
            <a:picLocks noChangeAspect="1"/>
          </p:cNvPicPr>
          <p:nvPr/>
        </p:nvPicPr>
        <p:blipFill>
          <a:blip r:embed="rId3"/>
          <a:srcRect t="1286" b="965"/>
          <a:stretch>
            <a:fillRect/>
          </a:stretch>
        </p:blipFill>
        <p:spPr>
          <a:xfrm>
            <a:off x="0" y="4714860"/>
            <a:ext cx="292331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dirty="0" smtClean="0">
                <a:latin typeface="Century Gothic" pitchFamily="34" charset="0"/>
              </a:rPr>
              <a:t>Система </a:t>
            </a:r>
            <a:r>
              <a:rPr lang="ru-RU" sz="2600" dirty="0" err="1" smtClean="0">
                <a:latin typeface="Century Gothic" pitchFamily="34" charset="0"/>
              </a:rPr>
              <a:t>мотивації</a:t>
            </a:r>
            <a:r>
              <a:rPr lang="ru-RU" sz="2600" dirty="0" smtClean="0">
                <a:latin typeface="Century Gothic" pitchFamily="34" charset="0"/>
              </a:rPr>
              <a:t> на </a:t>
            </a:r>
            <a:r>
              <a:rPr lang="ru-RU" sz="2600" dirty="0" err="1" smtClean="0">
                <a:latin typeface="Century Gothic" pitchFamily="34" charset="0"/>
              </a:rPr>
              <a:t>рівні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підприємства</a:t>
            </a:r>
            <a:r>
              <a:rPr lang="ru-RU" sz="2600" dirty="0" smtClean="0">
                <a:latin typeface="Century Gothic" pitchFamily="34" charset="0"/>
              </a:rPr>
              <a:t> повинна </a:t>
            </a:r>
            <a:r>
              <a:rPr lang="ru-RU" sz="2600" dirty="0" err="1" smtClean="0">
                <a:latin typeface="Century Gothic" pitchFamily="34" charset="0"/>
              </a:rPr>
              <a:t>гарантувати</a:t>
            </a:r>
            <a:r>
              <a:rPr lang="ru-RU" sz="2600" dirty="0" smtClean="0">
                <a:latin typeface="Century Gothic" pitchFamily="34" charset="0"/>
              </a:rPr>
              <a:t>: </a:t>
            </a:r>
            <a:r>
              <a:rPr lang="ru-RU" sz="2600" dirty="0" err="1" smtClean="0">
                <a:latin typeface="Century Gothic" pitchFamily="34" charset="0"/>
              </a:rPr>
              <a:t>зайнятість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всіх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працівників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працею</a:t>
            </a:r>
            <a:r>
              <a:rPr lang="ru-RU" sz="2600" dirty="0" smtClean="0">
                <a:latin typeface="Century Gothic" pitchFamily="34" charset="0"/>
              </a:rPr>
              <a:t>; </a:t>
            </a:r>
            <a:r>
              <a:rPr lang="ru-RU" sz="2600" dirty="0" err="1" smtClean="0">
                <a:latin typeface="Century Gothic" pitchFamily="34" charset="0"/>
              </a:rPr>
              <a:t>надання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рівних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можливостей</a:t>
            </a:r>
            <a:r>
              <a:rPr lang="ru-RU" sz="2600" dirty="0" smtClean="0">
                <a:latin typeface="Century Gothic" pitchFamily="34" charset="0"/>
              </a:rPr>
              <a:t> для </a:t>
            </a:r>
            <a:r>
              <a:rPr lang="ru-RU" sz="2600" dirty="0" err="1" smtClean="0">
                <a:latin typeface="Century Gothic" pitchFamily="34" charset="0"/>
              </a:rPr>
              <a:t>професійного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службового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зростання</a:t>
            </a:r>
            <a:r>
              <a:rPr lang="ru-RU" sz="2600" dirty="0" smtClean="0">
                <a:latin typeface="Century Gothic" pitchFamily="34" charset="0"/>
              </a:rPr>
              <a:t>; </a:t>
            </a:r>
            <a:r>
              <a:rPr lang="ru-RU" sz="2600" dirty="0" err="1" smtClean="0">
                <a:latin typeface="Century Gothic" pitchFamily="34" charset="0"/>
              </a:rPr>
              <a:t>узгодженість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рівня</a:t>
            </a:r>
            <a:r>
              <a:rPr lang="ru-RU" sz="2600" dirty="0" smtClean="0">
                <a:latin typeface="Century Gothic" pitchFamily="34" charset="0"/>
              </a:rPr>
              <a:t> оплати </a:t>
            </a:r>
            <a:r>
              <a:rPr lang="ru-RU" sz="2600" dirty="0" err="1" smtClean="0">
                <a:latin typeface="Century Gothic" pitchFamily="34" charset="0"/>
              </a:rPr>
              <a:t>з</a:t>
            </a:r>
            <a:r>
              <a:rPr lang="ru-RU" sz="2600" dirty="0" smtClean="0">
                <a:latin typeface="Century Gothic" pitchFamily="34" charset="0"/>
              </a:rPr>
              <a:t> результатами </a:t>
            </a:r>
            <a:r>
              <a:rPr lang="ru-RU" sz="2600" dirty="0" err="1" smtClean="0">
                <a:latin typeface="Century Gothic" pitchFamily="34" charset="0"/>
              </a:rPr>
              <a:t>праці</a:t>
            </a:r>
            <a:r>
              <a:rPr lang="ru-RU" sz="2600" dirty="0" smtClean="0">
                <a:latin typeface="Century Gothic" pitchFamily="34" charset="0"/>
              </a:rPr>
              <a:t>; </a:t>
            </a:r>
            <a:r>
              <a:rPr lang="ru-RU" sz="2600" dirty="0" err="1" smtClean="0">
                <a:latin typeface="Century Gothic" pitchFamily="34" charset="0"/>
              </a:rPr>
              <a:t>створення</a:t>
            </a:r>
            <a:r>
              <a:rPr lang="ru-RU" sz="2600" dirty="0" smtClean="0">
                <a:latin typeface="Century Gothic" pitchFamily="34" charset="0"/>
              </a:rPr>
              <a:t> умов </a:t>
            </a:r>
            <a:r>
              <a:rPr lang="ru-RU" sz="2600" dirty="0" err="1" smtClean="0">
                <a:latin typeface="Century Gothic" pitchFamily="34" charset="0"/>
              </a:rPr>
              <a:t>безпеки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праці</a:t>
            </a:r>
            <a:r>
              <a:rPr lang="ru-RU" sz="2600" dirty="0" smtClean="0">
                <a:latin typeface="Century Gothic" pitchFamily="34" charset="0"/>
              </a:rPr>
              <a:t>; </a:t>
            </a:r>
            <a:r>
              <a:rPr lang="ru-RU" sz="2600" dirty="0" err="1" smtClean="0">
                <a:latin typeface="Century Gothic" pitchFamily="34" charset="0"/>
              </a:rPr>
              <a:t>підтримка</a:t>
            </a:r>
            <a:r>
              <a:rPr lang="ru-RU" sz="2600" dirty="0" smtClean="0">
                <a:latin typeface="Century Gothic" pitchFamily="34" charset="0"/>
              </a:rPr>
              <a:t> в </a:t>
            </a:r>
            <a:r>
              <a:rPr lang="ru-RU" sz="2600" dirty="0" err="1" smtClean="0">
                <a:latin typeface="Century Gothic" pitchFamily="34" charset="0"/>
              </a:rPr>
              <a:t>колективі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сприятливого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психологічного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клімату</a:t>
            </a:r>
            <a:r>
              <a:rPr lang="ru-RU" sz="2600" dirty="0" smtClean="0">
                <a:latin typeface="Century Gothic" pitchFamily="34" charset="0"/>
              </a:rPr>
              <a:t> та </a:t>
            </a:r>
            <a:r>
              <a:rPr lang="ru-RU" sz="2600" dirty="0" err="1" smtClean="0">
                <a:latin typeface="Century Gothic" pitchFamily="34" charset="0"/>
              </a:rPr>
              <a:t>ін</a:t>
            </a:r>
            <a:r>
              <a:rPr lang="ru-RU" sz="2600" dirty="0" smtClean="0">
                <a:latin typeface="Century Gothic" pitchFamily="34" charset="0"/>
              </a:rPr>
              <a:t>.</a:t>
            </a:r>
          </a:p>
          <a:p>
            <a:pPr algn="ctr">
              <a:buNone/>
            </a:pPr>
            <a:r>
              <a:rPr lang="ru-RU" sz="2600" u="sng" dirty="0" err="1" smtClean="0">
                <a:latin typeface="Century Gothic" pitchFamily="34" charset="0"/>
              </a:rPr>
              <a:t>Методи</a:t>
            </a:r>
            <a:r>
              <a:rPr lang="ru-RU" sz="2600" u="sng" dirty="0" smtClean="0">
                <a:latin typeface="Century Gothic" pitchFamily="34" charset="0"/>
              </a:rPr>
              <a:t> </a:t>
            </a:r>
            <a:r>
              <a:rPr lang="ru-RU" sz="2600" u="sng" dirty="0" err="1" smtClean="0">
                <a:latin typeface="Century Gothic" pitchFamily="34" charset="0"/>
              </a:rPr>
              <a:t>мотивації</a:t>
            </a:r>
            <a:r>
              <a:rPr lang="ru-RU" sz="2600" u="sng" dirty="0" smtClean="0">
                <a:latin typeface="Century Gothic" pitchFamily="34" charset="0"/>
              </a:rPr>
              <a:t> </a:t>
            </a:r>
            <a:r>
              <a:rPr lang="ru-RU" sz="2600" u="sng" dirty="0" err="1" smtClean="0">
                <a:latin typeface="Century Gothic" pitchFamily="34" charset="0"/>
              </a:rPr>
              <a:t>можна</a:t>
            </a:r>
            <a:r>
              <a:rPr lang="ru-RU" sz="2600" u="sng" dirty="0" smtClean="0">
                <a:latin typeface="Century Gothic" pitchFamily="34" charset="0"/>
              </a:rPr>
              <a:t> </a:t>
            </a:r>
            <a:r>
              <a:rPr lang="ru-RU" sz="2600" u="sng" dirty="0" err="1" smtClean="0">
                <a:latin typeface="Century Gothic" pitchFamily="34" charset="0"/>
              </a:rPr>
              <a:t>класифікувати</a:t>
            </a:r>
            <a:r>
              <a:rPr lang="ru-RU" sz="2600" u="sng" dirty="0" smtClean="0">
                <a:latin typeface="Century Gothic" pitchFamily="34" charset="0"/>
              </a:rPr>
              <a:t> на:</a:t>
            </a:r>
          </a:p>
          <a:p>
            <a:pPr lvl="0" algn="ctr">
              <a:buNone/>
            </a:pPr>
            <a:r>
              <a:rPr lang="ru-RU" sz="2600" u="sng" dirty="0" err="1" smtClean="0">
                <a:latin typeface="Century Gothic" pitchFamily="34" charset="0"/>
              </a:rPr>
              <a:t>економічні</a:t>
            </a:r>
            <a:r>
              <a:rPr lang="ru-RU" sz="2600" u="sng" dirty="0" smtClean="0">
                <a:latin typeface="Century Gothic" pitchFamily="34" charset="0"/>
              </a:rPr>
              <a:t> (</a:t>
            </a:r>
            <a:r>
              <a:rPr lang="ru-RU" sz="2600" u="sng" dirty="0" err="1" smtClean="0">
                <a:latin typeface="Century Gothic" pitchFamily="34" charset="0"/>
              </a:rPr>
              <a:t>прямі</a:t>
            </a:r>
            <a:r>
              <a:rPr lang="ru-RU" sz="2600" u="sng" dirty="0" smtClean="0">
                <a:latin typeface="Century Gothic" pitchFamily="34" charset="0"/>
              </a:rPr>
              <a:t>)</a:t>
            </a:r>
            <a:r>
              <a:rPr lang="ru-RU" sz="2600" dirty="0" smtClean="0">
                <a:latin typeface="Century Gothic" pitchFamily="34" charset="0"/>
              </a:rPr>
              <a:t> – </a:t>
            </a:r>
            <a:r>
              <a:rPr lang="ru-RU" sz="2600" dirty="0" err="1" smtClean="0">
                <a:latin typeface="Century Gothic" pitchFamily="34" charset="0"/>
              </a:rPr>
              <a:t>погодинна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відрядна</a:t>
            </a:r>
            <a:r>
              <a:rPr lang="ru-RU" sz="2600" dirty="0" smtClean="0">
                <a:latin typeface="Century Gothic" pitchFamily="34" charset="0"/>
              </a:rPr>
              <a:t> оплата </a:t>
            </a:r>
            <a:r>
              <a:rPr lang="ru-RU" sz="2600" dirty="0" err="1" smtClean="0">
                <a:latin typeface="Century Gothic" pitchFamily="34" charset="0"/>
              </a:rPr>
              <a:t>праці</a:t>
            </a:r>
            <a:r>
              <a:rPr lang="ru-RU" sz="2600" dirty="0" smtClean="0">
                <a:latin typeface="Century Gothic" pitchFamily="34" charset="0"/>
              </a:rPr>
              <a:t>; </a:t>
            </a:r>
            <a:r>
              <a:rPr lang="ru-RU" sz="2600" dirty="0" err="1" smtClean="0">
                <a:latin typeface="Century Gothic" pitchFamily="34" charset="0"/>
              </a:rPr>
              <a:t>премії</a:t>
            </a:r>
            <a:r>
              <a:rPr lang="ru-RU" sz="2600" dirty="0" smtClean="0">
                <a:latin typeface="Century Gothic" pitchFamily="34" charset="0"/>
              </a:rPr>
              <a:t> за </a:t>
            </a:r>
            <a:r>
              <a:rPr lang="ru-RU" sz="2600" dirty="0" err="1" smtClean="0">
                <a:latin typeface="Century Gothic" pitchFamily="34" charset="0"/>
              </a:rPr>
              <a:t>якісні</a:t>
            </a:r>
            <a:r>
              <a:rPr lang="ru-RU" sz="2600" dirty="0" smtClean="0">
                <a:latin typeface="Century Gothic" pitchFamily="34" charset="0"/>
              </a:rPr>
              <a:t> та </a:t>
            </a:r>
            <a:r>
              <a:rPr lang="ru-RU" sz="2600" dirty="0" err="1" smtClean="0">
                <a:latin typeface="Century Gothic" pitchFamily="34" charset="0"/>
              </a:rPr>
              <a:t>кількісні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показники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праці</a:t>
            </a:r>
            <a:r>
              <a:rPr lang="ru-RU" sz="2600" dirty="0" smtClean="0">
                <a:latin typeface="Century Gothic" pitchFamily="34" charset="0"/>
              </a:rPr>
              <a:t>; участь в доходах </a:t>
            </a:r>
            <a:r>
              <a:rPr lang="ru-RU" sz="2600" dirty="0" err="1" smtClean="0">
                <a:latin typeface="Century Gothic" pitchFamily="34" charset="0"/>
              </a:rPr>
              <a:t>підприємства</a:t>
            </a:r>
            <a:r>
              <a:rPr lang="ru-RU" sz="2600" dirty="0" smtClean="0">
                <a:latin typeface="Century Gothic" pitchFamily="34" charset="0"/>
              </a:rPr>
              <a:t>; оплата </a:t>
            </a:r>
            <a:r>
              <a:rPr lang="ru-RU" sz="2600" dirty="0" err="1" smtClean="0">
                <a:latin typeface="Century Gothic" pitchFamily="34" charset="0"/>
              </a:rPr>
              <a:t>навчання</a:t>
            </a:r>
            <a:r>
              <a:rPr lang="ru-RU" sz="2600" dirty="0" smtClean="0">
                <a:latin typeface="Century Gothic" pitchFamily="34" charset="0"/>
              </a:rPr>
              <a:t> та </a:t>
            </a:r>
            <a:r>
              <a:rPr lang="ru-RU" sz="2600" dirty="0" err="1" smtClean="0">
                <a:latin typeface="Century Gothic" pitchFamily="34" charset="0"/>
              </a:rPr>
              <a:t>ін</a:t>
            </a:r>
            <a:r>
              <a:rPr lang="ru-RU" sz="2600" dirty="0" smtClean="0">
                <a:latin typeface="Century Gothic" pitchFamily="34" charset="0"/>
              </a:rPr>
              <a:t>.;</a:t>
            </a:r>
          </a:p>
          <a:p>
            <a:pPr lvl="0" algn="ctr">
              <a:buNone/>
            </a:pPr>
            <a:r>
              <a:rPr lang="ru-RU" sz="2600" u="sng" dirty="0" err="1" smtClean="0">
                <a:latin typeface="Century Gothic" pitchFamily="34" charset="0"/>
              </a:rPr>
              <a:t>економічні</a:t>
            </a:r>
            <a:r>
              <a:rPr lang="ru-RU" sz="2600" u="sng" dirty="0" smtClean="0">
                <a:latin typeface="Century Gothic" pitchFamily="34" charset="0"/>
              </a:rPr>
              <a:t> (</a:t>
            </a:r>
            <a:r>
              <a:rPr lang="ru-RU" sz="2600" u="sng" dirty="0" err="1" smtClean="0">
                <a:latin typeface="Century Gothic" pitchFamily="34" charset="0"/>
              </a:rPr>
              <a:t>непрямі</a:t>
            </a:r>
            <a:r>
              <a:rPr lang="ru-RU" sz="2600" u="sng" dirty="0" smtClean="0">
                <a:latin typeface="Century Gothic" pitchFamily="34" charset="0"/>
              </a:rPr>
              <a:t>) </a:t>
            </a:r>
            <a:r>
              <a:rPr lang="ru-RU" sz="2600" dirty="0" smtClean="0">
                <a:latin typeface="Century Gothic" pitchFamily="34" charset="0"/>
              </a:rPr>
              <a:t>– </a:t>
            </a:r>
            <a:r>
              <a:rPr lang="ru-RU" sz="2600" dirty="0" err="1" smtClean="0">
                <a:latin typeface="Century Gothic" pitchFamily="34" charset="0"/>
              </a:rPr>
              <a:t>надання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пільг</a:t>
            </a:r>
            <a:r>
              <a:rPr lang="ru-RU" sz="2600" dirty="0" smtClean="0">
                <a:latin typeface="Century Gothic" pitchFamily="34" charset="0"/>
              </a:rPr>
              <a:t> в </a:t>
            </a:r>
            <a:r>
              <a:rPr lang="ru-RU" sz="2600" dirty="0" err="1" smtClean="0">
                <a:latin typeface="Century Gothic" pitchFamily="34" charset="0"/>
              </a:rPr>
              <a:t>оплаті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житла</a:t>
            </a:r>
            <a:r>
              <a:rPr lang="ru-RU" sz="2600" dirty="0" smtClean="0">
                <a:latin typeface="Century Gothic" pitchFamily="34" charset="0"/>
              </a:rPr>
              <a:t>, транспортного </a:t>
            </a:r>
            <a:r>
              <a:rPr lang="ru-RU" sz="2600" dirty="0" err="1" smtClean="0">
                <a:latin typeface="Century Gothic" pitchFamily="34" charset="0"/>
              </a:rPr>
              <a:t>обслуговування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харчування</a:t>
            </a:r>
            <a:r>
              <a:rPr lang="ru-RU" sz="2600" dirty="0" smtClean="0">
                <a:latin typeface="Century Gothic" pitchFamily="34" charset="0"/>
              </a:rPr>
              <a:t> на </a:t>
            </a:r>
            <a:r>
              <a:rPr lang="ru-RU" sz="2600" dirty="0" err="1" smtClean="0">
                <a:latin typeface="Century Gothic" pitchFamily="34" charset="0"/>
              </a:rPr>
              <a:t>підприємстві</a:t>
            </a:r>
            <a:r>
              <a:rPr lang="ru-RU" sz="2600" dirty="0" smtClean="0">
                <a:latin typeface="Century Gothic" pitchFamily="34" charset="0"/>
              </a:rPr>
              <a:t>;</a:t>
            </a:r>
          </a:p>
          <a:p>
            <a:pPr lvl="0" algn="ctr">
              <a:buNone/>
            </a:pPr>
            <a:r>
              <a:rPr lang="ru-RU" sz="2600" dirty="0" smtClean="0">
                <a:latin typeface="Century Gothic" pitchFamily="34" charset="0"/>
              </a:rPr>
              <a:t>                                 </a:t>
            </a:r>
            <a:r>
              <a:rPr lang="ru-RU" sz="2600" u="sng" dirty="0" err="1" smtClean="0">
                <a:latin typeface="Century Gothic" pitchFamily="34" charset="0"/>
              </a:rPr>
              <a:t>негрошові</a:t>
            </a:r>
            <a:r>
              <a:rPr lang="ru-RU" sz="2600" dirty="0" smtClean="0">
                <a:latin typeface="Century Gothic" pitchFamily="34" charset="0"/>
              </a:rPr>
              <a:t> – </a:t>
            </a:r>
            <a:r>
              <a:rPr lang="ru-RU" sz="2600" dirty="0" err="1" smtClean="0">
                <a:latin typeface="Century Gothic" pitchFamily="34" charset="0"/>
              </a:rPr>
              <a:t>підвищення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привабливості</a:t>
            </a:r>
            <a:r>
              <a:rPr lang="ru-RU" sz="2600" dirty="0" smtClean="0">
                <a:latin typeface="Century Gothic" pitchFamily="34" charset="0"/>
              </a:rPr>
              <a:t> </a:t>
            </a:r>
          </a:p>
          <a:p>
            <a:pPr lvl="0" algn="ctr">
              <a:buNone/>
            </a:pPr>
            <a:r>
              <a:rPr lang="ru-RU" sz="2600" dirty="0" smtClean="0">
                <a:latin typeface="Century Gothic" pitchFamily="34" charset="0"/>
              </a:rPr>
              <a:t>                               </a:t>
            </a:r>
            <a:r>
              <a:rPr lang="ru-RU" sz="2600" dirty="0" err="1" smtClean="0">
                <a:latin typeface="Century Gothic" pitchFamily="34" charset="0"/>
              </a:rPr>
              <a:t>праці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просування</a:t>
            </a:r>
            <a:r>
              <a:rPr lang="ru-RU" sz="2600" dirty="0" smtClean="0">
                <a:latin typeface="Century Gothic" pitchFamily="34" charset="0"/>
              </a:rPr>
              <a:t> по </a:t>
            </a:r>
            <a:r>
              <a:rPr lang="ru-RU" sz="2600" dirty="0" err="1" smtClean="0">
                <a:latin typeface="Century Gothic" pitchFamily="34" charset="0"/>
              </a:rPr>
              <a:t>службі</a:t>
            </a:r>
            <a:r>
              <a:rPr lang="ru-RU" sz="2600" dirty="0" smtClean="0">
                <a:latin typeface="Century Gothic" pitchFamily="34" charset="0"/>
              </a:rPr>
              <a:t>, участь у </a:t>
            </a:r>
          </a:p>
          <a:p>
            <a:pPr lvl="0" algn="ctr">
              <a:buNone/>
            </a:pPr>
            <a:r>
              <a:rPr lang="ru-RU" sz="2600" dirty="0" smtClean="0">
                <a:latin typeface="Century Gothic" pitchFamily="34" charset="0"/>
              </a:rPr>
              <a:t>                               </a:t>
            </a:r>
            <a:r>
              <a:rPr lang="ru-RU" sz="2600" dirty="0" err="1" smtClean="0">
                <a:latin typeface="Century Gothic" pitchFamily="34" charset="0"/>
              </a:rPr>
              <a:t>прийнятті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рішень</a:t>
            </a:r>
            <a:r>
              <a:rPr lang="ru-RU" sz="2600" dirty="0" smtClean="0">
                <a:latin typeface="Century Gothic" pitchFamily="34" charset="0"/>
              </a:rPr>
              <a:t> на </a:t>
            </a:r>
            <a:r>
              <a:rPr lang="ru-RU" sz="2600" dirty="0" err="1" smtClean="0">
                <a:latin typeface="Century Gothic" pitchFamily="34" charset="0"/>
              </a:rPr>
              <a:t>більш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високому</a:t>
            </a:r>
            <a:r>
              <a:rPr lang="ru-RU" sz="2600" dirty="0" smtClean="0">
                <a:latin typeface="Century Gothic" pitchFamily="34" charset="0"/>
              </a:rPr>
              <a:t> </a:t>
            </a:r>
          </a:p>
          <a:p>
            <a:pPr lvl="0" algn="ctr">
              <a:buNone/>
            </a:pPr>
            <a:r>
              <a:rPr lang="ru-RU" sz="2600" dirty="0" smtClean="0">
                <a:latin typeface="Century Gothic" pitchFamily="34" charset="0"/>
              </a:rPr>
              <a:t>                              </a:t>
            </a:r>
            <a:r>
              <a:rPr lang="ru-RU" sz="2600" dirty="0" err="1" smtClean="0">
                <a:latin typeface="Century Gothic" pitchFamily="34" charset="0"/>
              </a:rPr>
              <a:t>рівні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підвищення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кваліфікації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гнучкі</a:t>
            </a:r>
            <a:r>
              <a:rPr lang="ru-RU" sz="2600" dirty="0" smtClean="0">
                <a:latin typeface="Century Gothic" pitchFamily="34" charset="0"/>
              </a:rPr>
              <a:t> </a:t>
            </a:r>
          </a:p>
          <a:p>
            <a:pPr lvl="0" algn="ctr">
              <a:buNone/>
            </a:pPr>
            <a:r>
              <a:rPr lang="ru-RU" sz="2600" dirty="0" smtClean="0">
                <a:latin typeface="Century Gothic" pitchFamily="34" charset="0"/>
              </a:rPr>
              <a:t>                                 </a:t>
            </a:r>
            <a:r>
              <a:rPr lang="ru-RU" sz="2600" dirty="0" err="1" smtClean="0">
                <a:latin typeface="Century Gothic" pitchFamily="34" charset="0"/>
              </a:rPr>
              <a:t>робочі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графіки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виходу</a:t>
            </a:r>
            <a:r>
              <a:rPr lang="ru-RU" sz="2600" dirty="0" smtClean="0">
                <a:latin typeface="Century Gothic" pitchFamily="34" charset="0"/>
              </a:rPr>
              <a:t> на роботу та </a:t>
            </a:r>
            <a:r>
              <a:rPr lang="ru-RU" sz="2600" dirty="0" err="1" smtClean="0">
                <a:latin typeface="Century Gothic" pitchFamily="34" charset="0"/>
              </a:rPr>
              <a:t>ін</a:t>
            </a:r>
            <a:r>
              <a:rPr lang="ru-RU" sz="2600" dirty="0" smtClean="0">
                <a:latin typeface="Century Gothic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6766"/>
            <a:ext cx="7869891" cy="47112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Соціально-економічна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поведінка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особистості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.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</a:br>
            <a:endParaRPr lang="ru-RU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cs typeface="Calibri Light" pitchFamily="34" charset="0"/>
            </a:endParaRPr>
          </a:p>
          <a:p>
            <a:pPr algn="ctr"/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Мотивація підприємницької діяльності</a:t>
            </a:r>
            <a:b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</a:br>
            <a:endParaRPr lang="uk-UA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cs typeface="Calibri Light" pitchFamily="34" charset="0"/>
            </a:endParaRPr>
          </a:p>
          <a:p>
            <a:pPr algn="ctr"/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Ключові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аспекти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мотивації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праці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 на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Calibri Light" pitchFamily="34" charset="0"/>
              </a:rPr>
              <a:t>підприємстві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 Light" pitchFamily="34" charset="0"/>
                <a:cs typeface="Calibri Light" pitchFamily="34" charset="0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785794"/>
            <a:ext cx="18918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План: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63795524_6556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00" y="928670"/>
            <a:ext cx="3571900" cy="2675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3446"/>
            <a:ext cx="9144000" cy="25336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 smtClean="0">
                <a:latin typeface="Century Gothic" pitchFamily="34" charset="0"/>
              </a:rPr>
              <a:t>Основними</a:t>
            </a:r>
            <a:r>
              <a:rPr lang="ru-RU" dirty="0" smtClean="0">
                <a:latin typeface="Century Gothic" pitchFamily="34" charset="0"/>
              </a:rPr>
              <a:t> формами </a:t>
            </a:r>
            <a:r>
              <a:rPr lang="ru-RU" dirty="0" err="1" smtClean="0">
                <a:latin typeface="Century Gothic" pitchFamily="34" charset="0"/>
              </a:rPr>
              <a:t>економічної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працівників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підприємства</a:t>
            </a:r>
            <a:r>
              <a:rPr lang="ru-RU" dirty="0" smtClean="0">
                <a:latin typeface="Century Gothic" pitchFamily="34" charset="0"/>
              </a:rPr>
              <a:t> є: </a:t>
            </a:r>
            <a:r>
              <a:rPr lang="ru-RU" dirty="0" err="1" smtClean="0">
                <a:latin typeface="Century Gothic" pitchFamily="34" charset="0"/>
              </a:rPr>
              <a:t>заробітна</a:t>
            </a:r>
            <a:r>
              <a:rPr lang="ru-RU" dirty="0" smtClean="0">
                <a:latin typeface="Century Gothic" pitchFamily="34" charset="0"/>
              </a:rPr>
              <a:t> плата; </a:t>
            </a:r>
            <a:r>
              <a:rPr lang="ru-RU" dirty="0" err="1" smtClean="0">
                <a:latin typeface="Century Gothic" pitchFamily="34" charset="0"/>
              </a:rPr>
              <a:t>соціальні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виплати</a:t>
            </a:r>
            <a:r>
              <a:rPr lang="ru-RU" dirty="0" smtClean="0">
                <a:latin typeface="Century Gothic" pitchFamily="34" charset="0"/>
              </a:rPr>
              <a:t>; </a:t>
            </a:r>
            <a:r>
              <a:rPr lang="ru-RU" dirty="0" err="1" smtClean="0">
                <a:latin typeface="Century Gothic" pitchFamily="34" charset="0"/>
              </a:rPr>
              <a:t>нематеріальні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пільги</a:t>
            </a:r>
            <a:r>
              <a:rPr lang="ru-RU" dirty="0" smtClean="0">
                <a:latin typeface="Century Gothic" pitchFamily="34" charset="0"/>
              </a:rPr>
              <a:t> та </a:t>
            </a:r>
            <a:r>
              <a:rPr lang="ru-RU" dirty="0" err="1" smtClean="0">
                <a:latin typeface="Century Gothic" pitchFamily="34" charset="0"/>
              </a:rPr>
              <a:t>привілеї</a:t>
            </a:r>
            <a:r>
              <a:rPr lang="ru-RU" dirty="0" smtClean="0">
                <a:latin typeface="Century Gothic" pitchFamily="34" charset="0"/>
              </a:rPr>
              <a:t> персоналу; </a:t>
            </a:r>
            <a:r>
              <a:rPr lang="ru-RU" dirty="0" err="1" smtClean="0">
                <a:latin typeface="Century Gothic" pitchFamily="34" charset="0"/>
              </a:rPr>
              <a:t>дивіденди</a:t>
            </a:r>
            <a:r>
              <a:rPr lang="ru-RU" dirty="0" smtClean="0">
                <a:latin typeface="Century Gothic" pitchFamily="34" charset="0"/>
              </a:rPr>
              <a:t> по </a:t>
            </a:r>
            <a:r>
              <a:rPr lang="ru-RU" dirty="0" err="1" smtClean="0">
                <a:latin typeface="Century Gothic" pitchFamily="34" charset="0"/>
              </a:rPr>
              <a:t>акціях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фірми</a:t>
            </a:r>
            <a:r>
              <a:rPr lang="ru-RU" dirty="0" smtClean="0">
                <a:latin typeface="Century Gothic" pitchFamily="34" charset="0"/>
              </a:rPr>
              <a:t> та участь в </a:t>
            </a:r>
            <a:r>
              <a:rPr lang="ru-RU" dirty="0" err="1" smtClean="0">
                <a:latin typeface="Century Gothic" pitchFamily="34" charset="0"/>
              </a:rPr>
              <a:t>прибутку</a:t>
            </a:r>
            <a:r>
              <a:rPr lang="ru-RU" dirty="0" smtClean="0">
                <a:latin typeface="Century Gothic" pitchFamily="34" charset="0"/>
              </a:rPr>
              <a:t>. Формами </a:t>
            </a:r>
            <a:r>
              <a:rPr lang="ru-RU" dirty="0" err="1" smtClean="0">
                <a:latin typeface="Century Gothic" pitchFamily="34" charset="0"/>
              </a:rPr>
              <a:t>негрошової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працівників</a:t>
            </a:r>
            <a:r>
              <a:rPr lang="ru-RU" dirty="0" smtClean="0">
                <a:latin typeface="Century Gothic" pitchFamily="34" charset="0"/>
              </a:rPr>
              <a:t> є:заходи, </a:t>
            </a:r>
            <a:r>
              <a:rPr lang="ru-RU" dirty="0" err="1" smtClean="0">
                <a:latin typeface="Century Gothic" pitchFamily="34" charset="0"/>
              </a:rPr>
              <a:t>що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приваблюють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надають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змістовність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самостійність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відповідальність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працівника</a:t>
            </a:r>
            <a:r>
              <a:rPr lang="ru-RU" dirty="0" smtClean="0">
                <a:latin typeface="Century Gothic" pitchFamily="34" charset="0"/>
              </a:rPr>
              <a:t>; </a:t>
            </a:r>
            <a:r>
              <a:rPr lang="ru-RU" dirty="0" err="1" smtClean="0">
                <a:latin typeface="Century Gothic" pitchFamily="34" charset="0"/>
              </a:rPr>
              <a:t>усунення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статусних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адміністративних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психологічних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бар'єрів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між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працівниками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розвиток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довіри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взаєморозуміння</a:t>
            </a:r>
            <a:r>
              <a:rPr lang="ru-RU" dirty="0" smtClean="0">
                <a:latin typeface="Century Gothic" pitchFamily="34" charset="0"/>
              </a:rPr>
              <a:t> в </a:t>
            </a:r>
            <a:r>
              <a:rPr lang="ru-RU" dirty="0" err="1" smtClean="0">
                <a:latin typeface="Century Gothic" pitchFamily="34" charset="0"/>
              </a:rPr>
              <a:t>колективі</a:t>
            </a:r>
            <a:r>
              <a:rPr lang="ru-RU" dirty="0" smtClean="0">
                <a:latin typeface="Century Gothic" pitchFamily="34" charset="0"/>
              </a:rPr>
              <a:t>; </a:t>
            </a:r>
            <a:r>
              <a:rPr lang="ru-RU" dirty="0" err="1" smtClean="0">
                <a:latin typeface="Century Gothic" pitchFamily="34" charset="0"/>
              </a:rPr>
              <a:t>моральне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заохочення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працівників</a:t>
            </a:r>
            <a:r>
              <a:rPr lang="ru-RU" dirty="0" smtClean="0">
                <a:latin typeface="Century Gothic" pitchFamily="34" charset="0"/>
              </a:rPr>
              <a:t>; </a:t>
            </a:r>
            <a:r>
              <a:rPr lang="ru-RU" dirty="0" err="1" smtClean="0">
                <a:latin typeface="Century Gothic" pitchFamily="34" charset="0"/>
              </a:rPr>
              <a:t>підвищення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кваліфікації</a:t>
            </a:r>
            <a:r>
              <a:rPr lang="ru-RU" dirty="0" smtClean="0">
                <a:latin typeface="Century Gothic" pitchFamily="34" charset="0"/>
              </a:rPr>
              <a:t> та </a:t>
            </a:r>
            <a:r>
              <a:rPr lang="ru-RU" dirty="0" err="1" smtClean="0">
                <a:latin typeface="Century Gothic" pitchFamily="34" charset="0"/>
              </a:rPr>
              <a:t>просування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працівників</a:t>
            </a:r>
            <a:r>
              <a:rPr lang="ru-RU" dirty="0" smtClean="0">
                <a:latin typeface="Century Gothic" pitchFamily="34" charset="0"/>
              </a:rPr>
              <a:t> по </a:t>
            </a:r>
            <a:r>
              <a:rPr lang="ru-RU" dirty="0" err="1" smtClean="0">
                <a:latin typeface="Century Gothic" pitchFamily="34" charset="0"/>
              </a:rPr>
              <a:t>службі</a:t>
            </a:r>
            <a:r>
              <a:rPr lang="ru-RU" dirty="0" smtClean="0">
                <a:latin typeface="Century Gothic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714488"/>
            <a:ext cx="3933837" cy="2954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-107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32"/>
            <a:ext cx="4357686" cy="2914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70011" cy="578645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err="1" smtClean="0">
                <a:latin typeface="Century Gothic" pitchFamily="34" charset="0"/>
              </a:rPr>
              <a:t>Розрізняють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соціально-психологічну</a:t>
            </a:r>
            <a:r>
              <a:rPr lang="ru-RU" dirty="0" smtClean="0">
                <a:latin typeface="Century Gothic" pitchFamily="34" charset="0"/>
              </a:rPr>
              <a:t> (</a:t>
            </a:r>
            <a:r>
              <a:rPr lang="ru-RU" dirty="0" err="1" smtClean="0">
                <a:latin typeface="Century Gothic" pitchFamily="34" charset="0"/>
              </a:rPr>
              <a:t>фактори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формування</a:t>
            </a:r>
            <a:r>
              <a:rPr lang="ru-RU" dirty="0" smtClean="0">
                <a:latin typeface="Century Gothic" pitchFamily="34" charset="0"/>
              </a:rPr>
              <a:t> - </a:t>
            </a:r>
            <a:r>
              <a:rPr lang="ru-RU" dirty="0" err="1" smtClean="0">
                <a:latin typeface="Century Gothic" pitchFamily="34" charset="0"/>
              </a:rPr>
              <a:t>соціальні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очікування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норми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цінності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т.д.)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соціально-економічну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(</a:t>
            </a:r>
            <a:r>
              <a:rPr lang="ru-RU" dirty="0" err="1" smtClean="0">
                <a:latin typeface="Century Gothic" pitchFamily="34" charset="0"/>
              </a:rPr>
              <a:t>відносини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власності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підприємницького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середовища</a:t>
            </a:r>
            <a:r>
              <a:rPr lang="ru-RU" dirty="0" smtClean="0">
                <a:latin typeface="Century Gothic" pitchFamily="34" charset="0"/>
              </a:rPr>
              <a:t> та умов для </a:t>
            </a:r>
            <a:r>
              <a:rPr lang="ru-RU" dirty="0" err="1" smtClean="0">
                <a:latin typeface="Century Gothic" pitchFamily="34" charset="0"/>
              </a:rPr>
              <a:t>конкуренції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принципи</a:t>
            </a:r>
            <a:r>
              <a:rPr lang="ru-RU" dirty="0" smtClean="0">
                <a:latin typeface="Century Gothic" pitchFamily="34" charset="0"/>
              </a:rPr>
              <a:t> оплати </a:t>
            </a:r>
            <a:r>
              <a:rPr lang="ru-RU" dirty="0" err="1" smtClean="0">
                <a:latin typeface="Century Gothic" pitchFamily="34" charset="0"/>
              </a:rPr>
              <a:t>праці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формування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доходів</a:t>
            </a:r>
            <a:r>
              <a:rPr lang="ru-RU" dirty="0" smtClean="0">
                <a:latin typeface="Century Gothic" pitchFamily="34" charset="0"/>
              </a:rPr>
              <a:t>, системою </a:t>
            </a:r>
            <a:r>
              <a:rPr lang="ru-RU" dirty="0" err="1" smtClean="0">
                <a:latin typeface="Century Gothic" pitchFamily="34" charset="0"/>
              </a:rPr>
              <a:t>організації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т.д.). </a:t>
            </a:r>
            <a:r>
              <a:rPr lang="ru-RU" dirty="0" err="1" smtClean="0">
                <a:latin typeface="Century Gothic" pitchFamily="34" charset="0"/>
              </a:rPr>
              <a:t>Також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виділяють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перспективну</a:t>
            </a:r>
            <a:r>
              <a:rPr lang="ru-RU" dirty="0" smtClean="0">
                <a:latin typeface="Century Gothic" pitchFamily="34" charset="0"/>
              </a:rPr>
              <a:t> (</a:t>
            </a:r>
            <a:r>
              <a:rPr lang="ru-RU" dirty="0" err="1" smtClean="0">
                <a:latin typeface="Century Gothic" pitchFamily="34" charset="0"/>
              </a:rPr>
              <a:t>мотиви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діяльності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цілі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людини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відносяться</a:t>
            </a:r>
            <a:r>
              <a:rPr lang="ru-RU" dirty="0" smtClean="0">
                <a:latin typeface="Century Gothic" pitchFamily="34" charset="0"/>
              </a:rPr>
              <a:t> до </a:t>
            </a:r>
            <a:r>
              <a:rPr lang="ru-RU" dirty="0" err="1" smtClean="0">
                <a:latin typeface="Century Gothic" pitchFamily="34" charset="0"/>
              </a:rPr>
              <a:t>віддаленого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майбутнього</a:t>
            </a:r>
            <a:r>
              <a:rPr lang="ru-RU" dirty="0" smtClean="0">
                <a:latin typeface="Century Gothic" pitchFamily="34" charset="0"/>
              </a:rPr>
              <a:t>)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поточну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(</a:t>
            </a:r>
            <a:r>
              <a:rPr lang="ru-RU" dirty="0" err="1" smtClean="0">
                <a:latin typeface="Century Gothic" pitchFamily="34" charset="0"/>
              </a:rPr>
              <a:t>мотиви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пов'язані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найближчим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майбутнім</a:t>
            </a:r>
            <a:r>
              <a:rPr lang="ru-RU" dirty="0" smtClean="0">
                <a:latin typeface="Century Gothic" pitchFamily="34" charset="0"/>
              </a:rPr>
              <a:t>).</a:t>
            </a:r>
          </a:p>
          <a:p>
            <a:pPr algn="ctr">
              <a:buNone/>
            </a:pPr>
            <a:r>
              <a:rPr lang="ru-RU" dirty="0" err="1" smtClean="0">
                <a:latin typeface="Century Gothic" pitchFamily="34" charset="0"/>
              </a:rPr>
              <a:t>Виділяють</a:t>
            </a:r>
            <a:r>
              <a:rPr lang="ru-RU" dirty="0" smtClean="0">
                <a:latin typeface="Century Gothic" pitchFamily="34" charset="0"/>
              </a:rPr>
              <a:t> три </a:t>
            </a:r>
            <a:r>
              <a:rPr lang="ru-RU" dirty="0" err="1" smtClean="0">
                <a:latin typeface="Century Gothic" pitchFamily="34" charset="0"/>
              </a:rPr>
              <a:t>типи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</a:t>
            </a:r>
            <a:r>
              <a:rPr lang="ru-RU" dirty="0" smtClean="0">
                <a:latin typeface="Century Gothic" pitchFamily="34" charset="0"/>
              </a:rPr>
              <a:t>: </a:t>
            </a:r>
            <a:r>
              <a:rPr lang="ru-RU" dirty="0" err="1" smtClean="0">
                <a:latin typeface="Century Gothic" pitchFamily="34" charset="0"/>
              </a:rPr>
              <a:t>пряму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непряму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спонукальну</a:t>
            </a:r>
            <a:r>
              <a:rPr lang="ru-RU" dirty="0" smtClean="0">
                <a:latin typeface="Century Gothic" pitchFamily="34" charset="0"/>
              </a:rPr>
              <a:t>. Пряма </a:t>
            </a:r>
            <a:r>
              <a:rPr lang="ru-RU" dirty="0" err="1" smtClean="0">
                <a:latin typeface="Century Gothic" pitchFamily="34" charset="0"/>
              </a:rPr>
              <a:t>мотивація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формує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інтерес</a:t>
            </a:r>
            <a:r>
              <a:rPr lang="ru-RU" dirty="0" smtClean="0">
                <a:latin typeface="Century Gothic" pitchFamily="34" charset="0"/>
              </a:rPr>
              <a:t> до </a:t>
            </a:r>
            <a:r>
              <a:rPr lang="ru-RU" dirty="0" err="1" smtClean="0">
                <a:latin typeface="Century Gothic" pitchFamily="34" charset="0"/>
              </a:rPr>
              <a:t>роботи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її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результатів</a:t>
            </a:r>
            <a:r>
              <a:rPr lang="ru-RU" dirty="0" smtClean="0">
                <a:latin typeface="Century Gothic" pitchFamily="34" charset="0"/>
              </a:rPr>
              <a:t>. Фактором </a:t>
            </a:r>
            <a:r>
              <a:rPr lang="ru-RU" dirty="0" err="1" smtClean="0">
                <a:latin typeface="Century Gothic" pitchFamily="34" charset="0"/>
              </a:rPr>
              <a:t>цієї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виступає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зміст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свідомість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своїх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досягнень</a:t>
            </a:r>
            <a:r>
              <a:rPr lang="ru-RU" dirty="0" smtClean="0">
                <a:latin typeface="Century Gothic" pitchFamily="34" charset="0"/>
              </a:rPr>
              <a:t> для </a:t>
            </a:r>
            <a:r>
              <a:rPr lang="ru-RU" dirty="0" err="1" smtClean="0">
                <a:latin typeface="Century Gothic" pitchFamily="34" charset="0"/>
              </a:rPr>
              <a:t>суспільства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самореалізація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особистості</a:t>
            </a:r>
            <a:r>
              <a:rPr lang="ru-RU" dirty="0" smtClean="0">
                <a:latin typeface="Century Gothic" pitchFamily="34" charset="0"/>
              </a:rPr>
              <a:t> в </a:t>
            </a:r>
            <a:r>
              <a:rPr lang="ru-RU" dirty="0" err="1" smtClean="0">
                <a:latin typeface="Century Gothic" pitchFamily="34" charset="0"/>
              </a:rPr>
              <a:t>праці</a:t>
            </a:r>
            <a:r>
              <a:rPr lang="ru-RU" dirty="0" smtClean="0">
                <a:latin typeface="Century Gothic" pitchFamily="34" charset="0"/>
              </a:rPr>
              <a:t>. Непряма </a:t>
            </a:r>
            <a:r>
              <a:rPr lang="ru-RU" dirty="0" err="1" smtClean="0">
                <a:latin typeface="Century Gothic" pitchFamily="34" charset="0"/>
              </a:rPr>
              <a:t>мотивація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заснована</a:t>
            </a:r>
            <a:r>
              <a:rPr lang="ru-RU" dirty="0" smtClean="0">
                <a:latin typeface="Century Gothic" pitchFamily="34" charset="0"/>
              </a:rPr>
              <a:t> на </a:t>
            </a:r>
            <a:r>
              <a:rPr lang="ru-RU" dirty="0" err="1" smtClean="0">
                <a:latin typeface="Century Gothic" pitchFamily="34" charset="0"/>
              </a:rPr>
              <a:t>матеріальній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зацікавленості</a:t>
            </a:r>
            <a:r>
              <a:rPr lang="ru-RU" dirty="0" smtClean="0">
                <a:latin typeface="Century Gothic" pitchFamily="34" charset="0"/>
              </a:rPr>
              <a:t>. Факторами             </a:t>
            </a:r>
          </a:p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                                      </a:t>
            </a:r>
            <a:r>
              <a:rPr lang="ru-RU" dirty="0" err="1" smtClean="0">
                <a:latin typeface="Century Gothic" pitchFamily="34" charset="0"/>
              </a:rPr>
              <a:t>цього</a:t>
            </a:r>
            <a:r>
              <a:rPr lang="ru-RU" dirty="0" smtClean="0">
                <a:latin typeface="Century Gothic" pitchFamily="34" charset="0"/>
              </a:rPr>
              <a:t> типу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форми</a:t>
            </a:r>
            <a:r>
              <a:rPr lang="ru-RU" dirty="0" smtClean="0">
                <a:latin typeface="Century Gothic" pitchFamily="34" charset="0"/>
              </a:rPr>
              <a:t> оплати  </a:t>
            </a:r>
          </a:p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                                          </a:t>
            </a:r>
            <a:r>
              <a:rPr lang="ru-RU" dirty="0" err="1" smtClean="0">
                <a:latin typeface="Century Gothic" pitchFamily="34" charset="0"/>
              </a:rPr>
              <a:t>праці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рівень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напруженості</a:t>
            </a:r>
            <a:r>
              <a:rPr lang="ru-RU" dirty="0" smtClean="0">
                <a:latin typeface="Century Gothic" pitchFamily="34" charset="0"/>
              </a:rPr>
              <a:t> норм </a:t>
            </a:r>
          </a:p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                                          </a:t>
            </a:r>
            <a:r>
              <a:rPr lang="ru-RU" dirty="0" err="1" smtClean="0">
                <a:latin typeface="Century Gothic" pitchFamily="34" charset="0"/>
              </a:rPr>
              <a:t>праці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рівень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інфляції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ціни</a:t>
            </a:r>
            <a:r>
              <a:rPr lang="ru-RU" dirty="0" smtClean="0">
                <a:latin typeface="Century Gothic" pitchFamily="34" charset="0"/>
              </a:rPr>
              <a:t> на </a:t>
            </a:r>
          </a:p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                                                      </a:t>
            </a:r>
            <a:r>
              <a:rPr lang="ru-RU" dirty="0" err="1" smtClean="0">
                <a:latin typeface="Century Gothic" pitchFamily="34" charset="0"/>
              </a:rPr>
              <a:t>продукти</a:t>
            </a:r>
            <a:r>
              <a:rPr lang="ru-RU" dirty="0" smtClean="0">
                <a:latin typeface="Century Gothic" pitchFamily="34" charset="0"/>
              </a:rPr>
              <a:t>. </a:t>
            </a:r>
            <a:r>
              <a:rPr lang="ru-RU" dirty="0" err="1" smtClean="0">
                <a:latin typeface="Century Gothic" pitchFamily="34" charset="0"/>
              </a:rPr>
              <a:t>Спонукальна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мотивація</a:t>
            </a:r>
            <a:r>
              <a:rPr lang="ru-RU" dirty="0" smtClean="0">
                <a:latin typeface="Century Gothic" pitchFamily="34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                                                       </a:t>
            </a:r>
            <a:r>
              <a:rPr lang="ru-RU" dirty="0" err="1" smtClean="0">
                <a:latin typeface="Century Gothic" pitchFamily="34" charset="0"/>
              </a:rPr>
              <a:t>базується</a:t>
            </a:r>
            <a:r>
              <a:rPr lang="ru-RU" dirty="0" smtClean="0">
                <a:latin typeface="Century Gothic" pitchFamily="34" charset="0"/>
              </a:rPr>
              <a:t> на страху </a:t>
            </a:r>
            <a:r>
              <a:rPr lang="ru-RU" dirty="0" err="1" smtClean="0">
                <a:latin typeface="Century Gothic" pitchFamily="34" charset="0"/>
              </a:rPr>
              <a:t>втрати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роботи</a:t>
            </a:r>
            <a:r>
              <a:rPr lang="ru-RU" dirty="0" smtClean="0">
                <a:latin typeface="Century Gothic" pitchFamily="34" charset="0"/>
              </a:rPr>
              <a:t>, </a:t>
            </a:r>
          </a:p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                                                  </a:t>
            </a:r>
            <a:r>
              <a:rPr lang="ru-RU" dirty="0" err="1" smtClean="0">
                <a:latin typeface="Century Gothic" pitchFamily="34" charset="0"/>
              </a:rPr>
              <a:t>робочого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місця</a:t>
            </a:r>
            <a:r>
              <a:rPr lang="ru-RU" dirty="0" smtClean="0">
                <a:latin typeface="Century Gothic" pitchFamily="34" charset="0"/>
              </a:rPr>
              <a:t> та </a:t>
            </a:r>
            <a:r>
              <a:rPr lang="ru-RU" dirty="0" err="1" smtClean="0">
                <a:latin typeface="Century Gothic" pitchFamily="34" charset="0"/>
              </a:rPr>
              <a:t>інших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санкцій</a:t>
            </a:r>
            <a:r>
              <a:rPr lang="ru-RU" dirty="0" smtClean="0">
                <a:latin typeface="Century Gothic" pitchFamily="34" charset="0"/>
              </a:rPr>
              <a:t>. </a:t>
            </a:r>
          </a:p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                                                     Цей тип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визначається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владою</a:t>
            </a:r>
            <a:r>
              <a:rPr lang="ru-RU" dirty="0" smtClean="0">
                <a:latin typeface="Century Gothic" pitchFamily="34" charset="0"/>
              </a:rPr>
              <a:t>, </a:t>
            </a:r>
          </a:p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                        </a:t>
            </a:r>
            <a:r>
              <a:rPr lang="ru-RU" dirty="0" err="1" smtClean="0">
                <a:latin typeface="Century Gothic" pitchFamily="34" charset="0"/>
              </a:rPr>
              <a:t>рівнем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безробіття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соціальною</a:t>
            </a:r>
            <a:r>
              <a:rPr lang="ru-RU" dirty="0" smtClean="0">
                <a:latin typeface="Century Gothic" pitchFamily="34" charset="0"/>
              </a:rPr>
              <a:t> </a:t>
            </a:r>
          </a:p>
          <a:p>
            <a:pPr algn="ctr">
              <a:buNone/>
            </a:pPr>
            <a:r>
              <a:rPr lang="ru-RU" dirty="0" err="1" smtClean="0">
                <a:latin typeface="Century Gothic" pitchFamily="34" charset="0"/>
              </a:rPr>
              <a:t>напруженістю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невпевненістю</a:t>
            </a:r>
            <a:r>
              <a:rPr lang="ru-RU" dirty="0" smtClean="0">
                <a:latin typeface="Century Gothic" pitchFamily="34" charset="0"/>
              </a:rPr>
              <a:t>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4" name="Рисунок 3" descr="motivaciya-sotrudnikov-restor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86190"/>
            <a:ext cx="3714744" cy="2089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000109"/>
            <a:ext cx="4857752" cy="585789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ru-RU" dirty="0" err="1" smtClean="0">
                <a:latin typeface="Century Gothic" pitchFamily="34" charset="0"/>
              </a:rPr>
              <a:t>Існують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різні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підходи</a:t>
            </a:r>
            <a:r>
              <a:rPr lang="ru-RU" dirty="0" smtClean="0">
                <a:latin typeface="Century Gothic" pitchFamily="34" charset="0"/>
              </a:rPr>
              <a:t> до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персоналу. </a:t>
            </a:r>
            <a:r>
              <a:rPr lang="ru-RU" dirty="0" err="1" smtClean="0">
                <a:latin typeface="Century Gothic" pitchFamily="34" charset="0"/>
              </a:rPr>
              <a:t>Сучасні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теорії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можна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розділити</a:t>
            </a:r>
            <a:r>
              <a:rPr lang="ru-RU" dirty="0" smtClean="0">
                <a:latin typeface="Century Gothic" pitchFamily="34" charset="0"/>
              </a:rPr>
              <a:t> на </a:t>
            </a:r>
            <a:r>
              <a:rPr lang="ru-RU" dirty="0" err="1" smtClean="0">
                <a:latin typeface="Century Gothic" pitchFamily="34" charset="0"/>
              </a:rPr>
              <a:t>дві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основні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групи</a:t>
            </a:r>
            <a:r>
              <a:rPr lang="ru-RU" dirty="0" smtClean="0">
                <a:latin typeface="Century Gothic" pitchFamily="34" charset="0"/>
              </a:rPr>
              <a:t> – </a:t>
            </a:r>
            <a:r>
              <a:rPr lang="ru-RU" dirty="0" err="1" smtClean="0">
                <a:latin typeface="Century Gothic" pitchFamily="34" charset="0"/>
              </a:rPr>
              <a:t>змістовні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процесуальні</a:t>
            </a:r>
            <a:r>
              <a:rPr lang="ru-RU" dirty="0" smtClean="0">
                <a:latin typeface="Century Gothic" pitchFamily="34" charset="0"/>
              </a:rPr>
              <a:t>. </a:t>
            </a:r>
            <a:r>
              <a:rPr lang="ru-RU" dirty="0" err="1" smtClean="0">
                <a:latin typeface="Century Gothic" pitchFamily="34" charset="0"/>
              </a:rPr>
              <a:t>Змістовні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теорії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значною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мірою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засновані</a:t>
            </a:r>
            <a:r>
              <a:rPr lang="ru-RU" dirty="0" smtClean="0">
                <a:latin typeface="Century Gothic" pitchFamily="34" charset="0"/>
              </a:rPr>
              <a:t> на результатах </a:t>
            </a:r>
            <a:r>
              <a:rPr lang="ru-RU" dirty="0" err="1" smtClean="0">
                <a:latin typeface="Century Gothic" pitchFamily="34" charset="0"/>
              </a:rPr>
              <a:t>психологічних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досліджень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спрямовані</a:t>
            </a:r>
            <a:r>
              <a:rPr lang="ru-RU" dirty="0" smtClean="0">
                <a:latin typeface="Century Gothic" pitchFamily="34" charset="0"/>
              </a:rPr>
              <a:t> в першу </a:t>
            </a:r>
            <a:r>
              <a:rPr lang="ru-RU" dirty="0" err="1" smtClean="0">
                <a:latin typeface="Century Gothic" pitchFamily="34" charset="0"/>
              </a:rPr>
              <a:t>чергу</a:t>
            </a:r>
            <a:r>
              <a:rPr lang="ru-RU" dirty="0" smtClean="0">
                <a:latin typeface="Century Gothic" pitchFamily="34" charset="0"/>
              </a:rPr>
              <a:t> на </a:t>
            </a:r>
            <a:r>
              <a:rPr lang="ru-RU" dirty="0" err="1" smtClean="0">
                <a:latin typeface="Century Gothic" pitchFamily="34" charset="0"/>
              </a:rPr>
              <a:t>визначення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переліку</a:t>
            </a:r>
            <a:r>
              <a:rPr lang="ru-RU" dirty="0" smtClean="0">
                <a:latin typeface="Century Gothic" pitchFamily="34" charset="0"/>
              </a:rPr>
              <a:t> та </a:t>
            </a:r>
            <a:r>
              <a:rPr lang="ru-RU" dirty="0" err="1" smtClean="0">
                <a:latin typeface="Century Gothic" pitchFamily="34" charset="0"/>
              </a:rPr>
              <a:t>структури</a:t>
            </a:r>
            <a:r>
              <a:rPr lang="ru-RU" dirty="0" smtClean="0">
                <a:latin typeface="Century Gothic" pitchFamily="34" charset="0"/>
              </a:rPr>
              <a:t> потреб людей. Потреби </a:t>
            </a:r>
            <a:r>
              <a:rPr lang="ru-RU" dirty="0" err="1" smtClean="0">
                <a:latin typeface="Century Gothic" pitchFamily="34" charset="0"/>
              </a:rPr>
              <a:t>представляють</a:t>
            </a:r>
            <a:r>
              <a:rPr lang="ru-RU" dirty="0" smtClean="0">
                <a:latin typeface="Century Gothic" pitchFamily="34" charset="0"/>
              </a:rPr>
              <a:t> собою </a:t>
            </a:r>
            <a:r>
              <a:rPr lang="ru-RU" dirty="0" err="1" smtClean="0">
                <a:latin typeface="Century Gothic" pitchFamily="34" charset="0"/>
              </a:rPr>
              <a:t>ієрархічну</a:t>
            </a:r>
            <a:r>
              <a:rPr lang="ru-RU" dirty="0" smtClean="0">
                <a:latin typeface="Century Gothic" pitchFamily="34" charset="0"/>
              </a:rPr>
              <a:t> структуру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поділяються</a:t>
            </a:r>
            <a:r>
              <a:rPr lang="ru-RU" dirty="0" smtClean="0">
                <a:latin typeface="Century Gothic" pitchFamily="34" charset="0"/>
              </a:rPr>
              <a:t> на </a:t>
            </a:r>
            <a:r>
              <a:rPr lang="ru-RU" dirty="0" err="1" smtClean="0">
                <a:latin typeface="Century Gothic" pitchFamily="34" charset="0"/>
              </a:rPr>
              <a:t>первинні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вторинні</a:t>
            </a:r>
            <a:r>
              <a:rPr lang="ru-RU" dirty="0" smtClean="0">
                <a:latin typeface="Century Gothic" pitchFamily="34" charset="0"/>
              </a:rPr>
              <a:t>. До </a:t>
            </a:r>
            <a:r>
              <a:rPr lang="ru-RU" dirty="0" err="1" smtClean="0">
                <a:latin typeface="Century Gothic" pitchFamily="34" charset="0"/>
              </a:rPr>
              <a:t>цієї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групи</a:t>
            </a:r>
            <a:r>
              <a:rPr lang="ru-RU" dirty="0" smtClean="0">
                <a:latin typeface="Century Gothic" pitchFamily="34" charset="0"/>
              </a:rPr>
              <a:t> належать </a:t>
            </a:r>
            <a:r>
              <a:rPr lang="ru-RU" dirty="0" err="1" smtClean="0">
                <a:latin typeface="Century Gothic" pitchFamily="34" charset="0"/>
              </a:rPr>
              <a:t>теорії</a:t>
            </a:r>
            <a:r>
              <a:rPr lang="ru-RU" dirty="0" smtClean="0">
                <a:latin typeface="Century Gothic" pitchFamily="34" charset="0"/>
              </a:rPr>
              <a:t> А. </a:t>
            </a:r>
            <a:r>
              <a:rPr lang="ru-RU" dirty="0" err="1" smtClean="0">
                <a:latin typeface="Century Gothic" pitchFamily="34" charset="0"/>
              </a:rPr>
              <a:t>Маслоу</a:t>
            </a:r>
            <a:r>
              <a:rPr lang="ru-RU" dirty="0" smtClean="0">
                <a:latin typeface="Century Gothic" pitchFamily="34" charset="0"/>
              </a:rPr>
              <a:t>, Д. </a:t>
            </a:r>
            <a:r>
              <a:rPr lang="ru-RU" dirty="0" err="1" smtClean="0">
                <a:latin typeface="Century Gothic" pitchFamily="34" charset="0"/>
              </a:rPr>
              <a:t>Мак-Клелланда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Ф.Герцберга</a:t>
            </a:r>
            <a:r>
              <a:rPr lang="ru-RU" dirty="0" smtClean="0">
                <a:latin typeface="Century Gothic" pitchFamily="34" charset="0"/>
              </a:rPr>
              <a:t>. </a:t>
            </a:r>
            <a:r>
              <a:rPr lang="ru-RU" dirty="0" err="1" smtClean="0">
                <a:latin typeface="Century Gothic" pitchFamily="34" charset="0"/>
              </a:rPr>
              <a:t>Процесуальні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теорії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ґрунтуються</a:t>
            </a:r>
            <a:r>
              <a:rPr lang="ru-RU" dirty="0" smtClean="0">
                <a:latin typeface="Century Gothic" pitchFamily="34" charset="0"/>
              </a:rPr>
              <a:t> на моделях </a:t>
            </a:r>
            <a:r>
              <a:rPr lang="ru-RU" dirty="0" err="1" smtClean="0">
                <a:latin typeface="Century Gothic" pitchFamily="34" charset="0"/>
              </a:rPr>
              <a:t>поведінки</a:t>
            </a:r>
            <a:r>
              <a:rPr lang="ru-RU" dirty="0" smtClean="0">
                <a:latin typeface="Century Gothic" pitchFamily="34" charset="0"/>
              </a:rPr>
              <a:t> людей: </a:t>
            </a:r>
            <a:r>
              <a:rPr lang="ru-RU" dirty="0" err="1" smtClean="0">
                <a:latin typeface="Century Gothic" pitchFamily="34" charset="0"/>
              </a:rPr>
              <a:t>теорія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очікувань</a:t>
            </a:r>
            <a:r>
              <a:rPr lang="ru-RU" dirty="0" smtClean="0">
                <a:latin typeface="Century Gothic" pitchFamily="34" charset="0"/>
              </a:rPr>
              <a:t> (В. </a:t>
            </a:r>
            <a:r>
              <a:rPr lang="ru-RU" dirty="0" err="1" smtClean="0">
                <a:latin typeface="Century Gothic" pitchFamily="34" charset="0"/>
              </a:rPr>
              <a:t>Врум</a:t>
            </a:r>
            <a:r>
              <a:rPr lang="ru-RU" dirty="0" smtClean="0">
                <a:latin typeface="Century Gothic" pitchFamily="34" charset="0"/>
              </a:rPr>
              <a:t>), </a:t>
            </a:r>
            <a:r>
              <a:rPr lang="ru-RU" dirty="0" err="1" smtClean="0">
                <a:latin typeface="Century Gothic" pitchFamily="34" charset="0"/>
              </a:rPr>
              <a:t>теорія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справедливості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модель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Портера-Лоулера</a:t>
            </a:r>
            <a:r>
              <a:rPr lang="ru-RU" dirty="0" smtClean="0">
                <a:latin typeface="Century Gothic" pitchFamily="34" charset="0"/>
              </a:rPr>
              <a:t>.</a:t>
            </a:r>
          </a:p>
          <a:p>
            <a:pPr algn="ctr">
              <a:buNone/>
            </a:pPr>
            <a:r>
              <a:rPr lang="ru-RU" dirty="0" err="1" smtClean="0">
                <a:latin typeface="Century Gothic" pitchFamily="34" charset="0"/>
              </a:rPr>
              <a:t>Дані</a:t>
            </a:r>
            <a:r>
              <a:rPr lang="ru-RU" dirty="0" smtClean="0">
                <a:latin typeface="Century Gothic" pitchFamily="34" charset="0"/>
              </a:rPr>
              <a:t> заходи по </a:t>
            </a:r>
            <a:r>
              <a:rPr lang="ru-RU" dirty="0" err="1" smtClean="0">
                <a:latin typeface="Century Gothic" pitchFamily="34" charset="0"/>
              </a:rPr>
              <a:t>підвищенню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дозволяють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більш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ефективно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використовувати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трудовий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потенціал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підприємства</a:t>
            </a:r>
            <a:r>
              <a:rPr lang="ru-RU" dirty="0" smtClean="0">
                <a:latin typeface="Century Gothic" pitchFamily="34" charset="0"/>
              </a:rPr>
              <a:t> а, в </a:t>
            </a:r>
            <a:r>
              <a:rPr lang="ru-RU" dirty="0" err="1" smtClean="0">
                <a:latin typeface="Century Gothic" pitchFamily="34" charset="0"/>
              </a:rPr>
              <a:t>результаті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підвищити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конкурентоспроможність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продукції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підприємства</a:t>
            </a:r>
            <a:r>
              <a:rPr lang="ru-RU" dirty="0" smtClean="0">
                <a:latin typeface="Century Gothic" pitchFamily="34" charset="0"/>
              </a:rPr>
              <a:t> на ринку.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5" name="Рисунок 4" descr="jeti-dve-kategorii-igrokov-dostatochno-uveren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643314"/>
            <a:ext cx="4000528" cy="225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ustomer-relatioships_Strategy_Business-Leadership.gif"/>
          <p:cNvPicPr>
            <a:picLocks noChangeAspect="1"/>
          </p:cNvPicPr>
          <p:nvPr/>
        </p:nvPicPr>
        <p:blipFill>
          <a:blip r:embed="rId3"/>
          <a:srcRect b="11364"/>
          <a:stretch>
            <a:fillRect/>
          </a:stretch>
        </p:blipFill>
        <p:spPr>
          <a:xfrm>
            <a:off x="214282" y="1071546"/>
            <a:ext cx="40005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4c793be428415502b9921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071546"/>
            <a:ext cx="4429156" cy="44291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1285860"/>
            <a:ext cx="7210733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</a:t>
            </a:r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  <a:r>
              <a:rPr lang="ru-RU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увагу</a:t>
            </a:r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 ♥</a:t>
            </a:r>
          </a:p>
          <a:p>
            <a:pPr algn="ctr"/>
            <a:endParaRPr lang="uk-UA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Надіюсь моя </a:t>
            </a:r>
          </a:p>
          <a:p>
            <a:pPr algn="ctr"/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презентація була </a:t>
            </a:r>
          </a:p>
          <a:p>
            <a:pPr algn="ctr"/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вам </a:t>
            </a:r>
            <a:r>
              <a:rPr lang="uk-UA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корисною☺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1" y="1465729"/>
            <a:ext cx="7872440" cy="317771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dirty="0" err="1" smtClean="0">
                <a:latin typeface="Century Gothic" pitchFamily="34" charset="0"/>
              </a:rPr>
              <a:t>Поведінка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є</a:t>
            </a:r>
            <a:r>
              <a:rPr lang="ru-RU" sz="1800" dirty="0" smtClean="0">
                <a:latin typeface="Century Gothic" pitchFamily="34" charset="0"/>
              </a:rPr>
              <a:t> формою </a:t>
            </a:r>
            <a:r>
              <a:rPr lang="ru-RU" sz="1800" dirty="0" err="1" smtClean="0">
                <a:latin typeface="Century Gothic" pitchFamily="34" charset="0"/>
              </a:rPr>
              <a:t>діяльності</a:t>
            </a:r>
            <a:r>
              <a:rPr lang="ru-RU" sz="1800" dirty="0" smtClean="0">
                <a:latin typeface="Century Gothic" pitchFamily="34" charset="0"/>
              </a:rPr>
              <a:t>, </a:t>
            </a:r>
            <a:r>
              <a:rPr lang="ru-RU" sz="1800" dirty="0" err="1" smtClean="0">
                <a:latin typeface="Century Gothic" pitchFamily="34" charset="0"/>
              </a:rPr>
              <a:t>її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зовнішньою</a:t>
            </a:r>
            <a:r>
              <a:rPr lang="ru-RU" sz="1800" dirty="0" smtClean="0">
                <a:latin typeface="Century Gothic" pitchFamily="34" charset="0"/>
              </a:rPr>
              <a:t> стороною. За умов переходу до </a:t>
            </a:r>
            <a:r>
              <a:rPr lang="ru-RU" sz="1800" dirty="0" err="1" smtClean="0">
                <a:latin typeface="Century Gothic" pitchFamily="34" charset="0"/>
              </a:rPr>
              <a:t>соціального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ринкового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господарства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активізуються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соціологічні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дослідження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соціально-економічної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поведінки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соціально-професійних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груп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працівників</a:t>
            </a:r>
            <a:r>
              <a:rPr lang="ru-RU" sz="1800" dirty="0" smtClean="0">
                <a:latin typeface="Century Gothic" pitchFamily="34" charset="0"/>
              </a:rPr>
              <a:t>, </a:t>
            </a:r>
            <a:r>
              <a:rPr lang="ru-RU" sz="1800" dirty="0" err="1" smtClean="0">
                <a:latin typeface="Century Gothic" pitchFamily="34" charset="0"/>
              </a:rPr>
              <a:t>задіяних</a:t>
            </a:r>
            <a:r>
              <a:rPr lang="ru-RU" sz="1800" dirty="0" smtClean="0">
                <a:latin typeface="Century Gothic" pitchFamily="34" charset="0"/>
              </a:rPr>
              <a:t> у </a:t>
            </a:r>
            <a:r>
              <a:rPr lang="ru-RU" sz="1800" dirty="0" err="1" smtClean="0">
                <a:latin typeface="Century Gothic" pitchFamily="34" charset="0"/>
              </a:rPr>
              <a:t>різних</a:t>
            </a:r>
            <a:r>
              <a:rPr lang="ru-RU" sz="1800" dirty="0" smtClean="0">
                <a:latin typeface="Century Gothic" pitchFamily="34" charset="0"/>
              </a:rPr>
              <a:t> сферах </a:t>
            </a:r>
            <a:r>
              <a:rPr lang="ru-RU" sz="1800" dirty="0" err="1" smtClean="0">
                <a:latin typeface="Century Gothic" pitchFamily="34" charset="0"/>
              </a:rPr>
              <a:t>господарювання</a:t>
            </a:r>
            <a:r>
              <a:rPr lang="ru-RU" sz="1800" dirty="0" smtClean="0">
                <a:latin typeface="Century Gothic" pitchFamily="34" charset="0"/>
              </a:rPr>
              <a:t>. </a:t>
            </a:r>
            <a:r>
              <a:rPr lang="ru-RU" sz="1800" dirty="0" err="1" smtClean="0">
                <a:latin typeface="Century Gothic" pitchFamily="34" charset="0"/>
              </a:rPr>
              <a:t>Існує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багато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різновидів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соціально-економічної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поведінки</a:t>
            </a:r>
            <a:r>
              <a:rPr lang="ru-RU" sz="1800" dirty="0" smtClean="0">
                <a:latin typeface="Century Gothic" pitchFamily="34" charset="0"/>
              </a:rPr>
              <a:t>. </a:t>
            </a:r>
            <a:r>
              <a:rPr lang="ru-RU" sz="1800" dirty="0" err="1" smtClean="0">
                <a:latin typeface="Century Gothic" pitchFamily="34" charset="0"/>
              </a:rPr>
              <a:t>Наприклад</a:t>
            </a:r>
            <a:r>
              <a:rPr lang="ru-RU" sz="1800" dirty="0" smtClean="0">
                <a:latin typeface="Century Gothic" pitchFamily="34" charset="0"/>
              </a:rPr>
              <a:t>, </a:t>
            </a:r>
            <a:r>
              <a:rPr lang="ru-RU" sz="1800" dirty="0" err="1" smtClean="0">
                <a:latin typeface="Century Gothic" pitchFamily="34" charset="0"/>
              </a:rPr>
              <a:t>демографічна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поведінка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пов'язана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зі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збереженням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і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відтворенням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життя</a:t>
            </a:r>
            <a:r>
              <a:rPr lang="ru-RU" sz="1800" dirty="0" smtClean="0">
                <a:latin typeface="Century Gothic" pitchFamily="34" charset="0"/>
              </a:rPr>
              <a:t>. </a:t>
            </a:r>
            <a:r>
              <a:rPr lang="ru-RU" sz="1800" dirty="0" err="1" smtClean="0">
                <a:latin typeface="Century Gothic" pitchFamily="34" charset="0"/>
              </a:rPr>
              <a:t>Міграційно-мобільна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поведінка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проявляється</a:t>
            </a:r>
            <a:r>
              <a:rPr lang="ru-RU" sz="1800" dirty="0" smtClean="0">
                <a:latin typeface="Century Gothic" pitchFamily="34" charset="0"/>
              </a:rPr>
              <a:t> у </a:t>
            </a:r>
            <a:r>
              <a:rPr lang="ru-RU" sz="1800" dirty="0" err="1" smtClean="0">
                <a:latin typeface="Century Gothic" pitchFamily="34" charset="0"/>
              </a:rPr>
              <a:t>диктованих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особистими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інтересами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переміщеннях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працівників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між</a:t>
            </a:r>
            <a:r>
              <a:rPr lang="ru-RU" sz="1800" dirty="0" smtClean="0">
                <a:latin typeface="Century Gothic" pitchFamily="34" charset="0"/>
              </a:rPr>
              <a:t> сферами </a:t>
            </a:r>
            <a:r>
              <a:rPr lang="ru-RU" sz="1800" dirty="0" err="1" smtClean="0">
                <a:latin typeface="Century Gothic" pitchFamily="34" charset="0"/>
              </a:rPr>
              <a:t>зайнятості</a:t>
            </a:r>
            <a:r>
              <a:rPr lang="ru-RU" sz="1800" dirty="0" smtClean="0">
                <a:latin typeface="Century Gothic" pitchFamily="34" charset="0"/>
              </a:rPr>
              <a:t>, </a:t>
            </a:r>
            <a:r>
              <a:rPr lang="ru-RU" sz="1800" dirty="0" err="1" smtClean="0">
                <a:latin typeface="Century Gothic" pitchFamily="34" charset="0"/>
              </a:rPr>
              <a:t>галузями</a:t>
            </a:r>
            <a:r>
              <a:rPr lang="ru-RU" sz="1800" dirty="0" smtClean="0">
                <a:latin typeface="Century Gothic" pitchFamily="34" charset="0"/>
              </a:rPr>
              <a:t>, </a:t>
            </a:r>
            <a:r>
              <a:rPr lang="ru-RU" sz="1800" dirty="0" err="1" smtClean="0">
                <a:latin typeface="Century Gothic" pitchFamily="34" charset="0"/>
              </a:rPr>
              <a:t>підприємствами</a:t>
            </a:r>
            <a:r>
              <a:rPr lang="ru-RU" sz="1800" dirty="0" smtClean="0">
                <a:latin typeface="Century Gothic" pitchFamily="34" charset="0"/>
              </a:rPr>
              <a:t>, </a:t>
            </a:r>
            <a:r>
              <a:rPr lang="ru-RU" sz="1800" dirty="0" err="1" smtClean="0">
                <a:latin typeface="Century Gothic" pitchFamily="34" charset="0"/>
              </a:rPr>
              <a:t>регіонами</a:t>
            </a:r>
            <a:r>
              <a:rPr lang="ru-RU" sz="1800" dirty="0" smtClean="0">
                <a:latin typeface="Century Gothic" pitchFamily="34" charset="0"/>
              </a:rPr>
              <a:t>, </a:t>
            </a:r>
            <a:r>
              <a:rPr lang="ru-RU" sz="1800" dirty="0" err="1" smtClean="0">
                <a:latin typeface="Century Gothic" pitchFamily="34" charset="0"/>
              </a:rPr>
              <a:t>населеними</a:t>
            </a:r>
            <a:r>
              <a:rPr lang="ru-RU" sz="1800" dirty="0" smtClean="0">
                <a:latin typeface="Century Gothic" pitchFamily="34" charset="0"/>
              </a:rPr>
              <a:t> пунктами. </a:t>
            </a:r>
            <a:r>
              <a:rPr lang="ru-RU" sz="1800" dirty="0" err="1" smtClean="0">
                <a:latin typeface="Century Gothic" pitchFamily="34" charset="0"/>
              </a:rPr>
              <a:t>Поведінка</a:t>
            </a:r>
            <a:r>
              <a:rPr lang="ru-RU" sz="1800" dirty="0" smtClean="0">
                <a:latin typeface="Century Gothic" pitchFamily="34" charset="0"/>
              </a:rPr>
              <a:t> людей у </a:t>
            </a:r>
            <a:r>
              <a:rPr lang="ru-RU" sz="1800" dirty="0" err="1" smtClean="0">
                <a:latin typeface="Century Gothic" pitchFamily="34" charset="0"/>
              </a:rPr>
              <a:t>сфері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освіти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виражається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у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виборі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професії</a:t>
            </a:r>
            <a:r>
              <a:rPr lang="ru-RU" sz="1800" dirty="0" smtClean="0">
                <a:latin typeface="Century Gothic" pitchFamily="34" charset="0"/>
              </a:rPr>
              <a:t>, форм </a:t>
            </a:r>
            <a:r>
              <a:rPr lang="ru-RU" sz="1800" dirty="0" err="1" smtClean="0">
                <a:latin typeface="Century Gothic" pitchFamily="34" charset="0"/>
              </a:rPr>
              <a:t>спеціального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навчання</a:t>
            </a:r>
            <a:r>
              <a:rPr lang="ru-RU" sz="1800" dirty="0" smtClean="0">
                <a:latin typeface="Century Gothic" pitchFamily="34" charset="0"/>
              </a:rPr>
              <a:t>, </a:t>
            </a:r>
            <a:r>
              <a:rPr lang="ru-RU" sz="1800" dirty="0" err="1" smtClean="0">
                <a:latin typeface="Century Gothic" pitchFamily="34" charset="0"/>
              </a:rPr>
              <a:t>певних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способів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підвищення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кваліфікації</a:t>
            </a:r>
            <a:r>
              <a:rPr lang="ru-RU" sz="1800" dirty="0" smtClean="0">
                <a:latin typeface="Century Gothic" pitchFamily="34" charset="0"/>
              </a:rPr>
              <a:t>, у </a:t>
            </a:r>
            <a:r>
              <a:rPr lang="ru-RU" sz="1800" dirty="0" err="1" smtClean="0">
                <a:latin typeface="Century Gothic" pitchFamily="34" charset="0"/>
              </a:rPr>
              <a:t>вигляді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навчання</a:t>
            </a:r>
            <a:r>
              <a:rPr lang="ru-RU" sz="1800" dirty="0" smtClean="0">
                <a:latin typeface="Century Gothic" pitchFamily="34" charset="0"/>
              </a:rPr>
              <a:t>, </a:t>
            </a:r>
            <a:r>
              <a:rPr lang="ru-RU" sz="1800" dirty="0" err="1" smtClean="0">
                <a:latin typeface="Century Gothic" pitchFamily="34" charset="0"/>
              </a:rPr>
              <a:t>ефективності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засвоєння</a:t>
            </a:r>
            <a:r>
              <a:rPr lang="ru-RU" sz="1800" dirty="0" smtClean="0">
                <a:latin typeface="Century Gothic" pitchFamily="34" charset="0"/>
              </a:rPr>
              <a:t> </a:t>
            </a:r>
            <a:r>
              <a:rPr lang="ru-RU" sz="1800" dirty="0" err="1" smtClean="0">
                <a:latin typeface="Century Gothic" pitchFamily="34" charset="0"/>
              </a:rPr>
              <a:t>знань</a:t>
            </a:r>
            <a:r>
              <a:rPr lang="ru-RU" sz="1800" dirty="0" smtClean="0">
                <a:latin typeface="Century Gothic" pitchFamily="34" charset="0"/>
              </a:rPr>
              <a:t>.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26" y="785794"/>
            <a:ext cx="91394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Соціально-економічна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поведінка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особистості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Рисунок 4" descr="tolerance-Large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369928"/>
            <a:ext cx="2286016" cy="227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2714612" y="5500702"/>
            <a:ext cx="785818" cy="14287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1868" y="5500702"/>
            <a:ext cx="2836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Демографічна поведінка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hkonomika_chto_ehto_takoe-dlja_chego_i_pochem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571612"/>
            <a:ext cx="6360556" cy="47958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839635" cy="977899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Професійно-трудова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поведінка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: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524942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Century Gothic" pitchFamily="34" charset="0"/>
              </a:rPr>
              <a:t> 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працівників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безпосередньо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робочих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місцях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характеризується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ставленням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до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праці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дисципліною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якістю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праці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відповідальністю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творчою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ініціативою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Суб'єктивний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аспект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діяльності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населення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у приватному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секторі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економіки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демонструє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особистісно-господарську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поведінку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Важливе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значення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для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розвитку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економіки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має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так звана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споживацька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поведінка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працівників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як 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виробничій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так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сімейній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сфері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.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Дослідження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поведінки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працівників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сімейній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сфері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вельми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актуалізується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контексті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розвитку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фермерських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господарств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. При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цьому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необхідно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враховувати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що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прообразом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сімейного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фермерського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господарства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певною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мірою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є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особисте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підсобне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господарство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- одна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зі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сфер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економічного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життя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суспільства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де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поведінковий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чинник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суб'єктивний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аспект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діяльності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працівників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)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відіграє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найбільш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важливу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роль.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Це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пов'язане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тим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що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праця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особистому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підсобному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господарстві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не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була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громадянським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обов'язком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населення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Тому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адміністративними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органами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влади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не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регламентувалася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регулювалась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побічно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економічними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стимулами.</a:t>
            </a:r>
          </a:p>
          <a:p>
            <a:pPr algn="ctr"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Соціально-економічну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поведінку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сфері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підсобного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господарства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можна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визначити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як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сукупність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дій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вчинків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спрямованих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ініціативне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добровільне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самостійне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)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виробництво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продуктів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харчування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отримання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прибутків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за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рахунок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свого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господарства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також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створення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необхідних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умов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його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ведення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, яке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детермінується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соціально-економічним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станом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сімей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їх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інтересами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0375412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914400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29066"/>
            <a:ext cx="9144000" cy="292893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У реальному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житті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немає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жорстких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кордонів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між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видами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соціально-економічної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поведінки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, а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існують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певні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їх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сполучення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комплекси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. До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малорозповсюджених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видів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комплексної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поведінки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належить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"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господарський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",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який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характеризується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не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лише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практичною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участю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в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управлінні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у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процесі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безпосередньої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трудової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діяльності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але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й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залученням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працівників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до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управління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фондом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робочого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часу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і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засобами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виробництва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розподілом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матеріальних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благ у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виробничих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колективах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.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Інший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комплекс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видів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поведінки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реалізують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працівники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орієнтовані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переважно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на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досягнення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деякої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соціальної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норми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заробітної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плати.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Специфічним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комплексом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поведінки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вирізняється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молодь,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орієнтована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на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соціальну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мобільність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просунення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.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Можна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припускати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що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поведінка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певної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категорії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працівників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мотивується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дотриманням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гігієнічних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норм,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прагненням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зберегти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здоров'я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dirty="0" smtClean="0">
              <a:latin typeface="Century Gothic" pitchFamily="34" charset="0"/>
            </a:endParaRPr>
          </a:p>
          <a:p>
            <a:pPr>
              <a:buNone/>
            </a:pPr>
            <a:r>
              <a:rPr lang="ru-RU" sz="2900" dirty="0" smtClean="0">
                <a:latin typeface="Century Gothic" pitchFamily="34" charset="0"/>
              </a:rPr>
              <a:t>                                                                     </a:t>
            </a:r>
            <a:r>
              <a:rPr lang="ru-RU" sz="2600" dirty="0" smtClean="0">
                <a:latin typeface="Century Gothic" pitchFamily="34" charset="0"/>
              </a:rPr>
              <a:t>За умов переходу до </a:t>
            </a:r>
            <a:r>
              <a:rPr lang="ru-RU" sz="2600" dirty="0" err="1" smtClean="0">
                <a:latin typeface="Century Gothic" pitchFamily="34" charset="0"/>
              </a:rPr>
              <a:t>соціального</a:t>
            </a:r>
            <a:r>
              <a:rPr lang="ru-RU" sz="2600" dirty="0" smtClean="0">
                <a:latin typeface="Century Gothic" pitchFamily="34" charset="0"/>
              </a:rPr>
              <a:t>                               </a:t>
            </a:r>
          </a:p>
          <a:p>
            <a:pPr>
              <a:buNone/>
            </a:pPr>
            <a:r>
              <a:rPr lang="ru-RU" sz="2600" dirty="0" smtClean="0">
                <a:latin typeface="Century Gothic" pitchFamily="34" charset="0"/>
              </a:rPr>
              <a:t>                                                                               </a:t>
            </a:r>
            <a:r>
              <a:rPr lang="ru-RU" sz="2600" dirty="0" err="1" smtClean="0">
                <a:latin typeface="Century Gothic" pitchFamily="34" charset="0"/>
              </a:rPr>
              <a:t>ринкового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господарства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актуалізується</a:t>
            </a:r>
            <a:r>
              <a:rPr lang="ru-RU" sz="2600" dirty="0" smtClean="0">
                <a:latin typeface="Century Gothic" pitchFamily="34" charset="0"/>
              </a:rPr>
              <a:t>              </a:t>
            </a:r>
          </a:p>
          <a:p>
            <a:pPr>
              <a:buNone/>
            </a:pPr>
            <a:r>
              <a:rPr lang="ru-RU" sz="2600" dirty="0" smtClean="0">
                <a:latin typeface="Century Gothic" pitchFamily="34" charset="0"/>
              </a:rPr>
              <a:t>                                                                               </a:t>
            </a:r>
            <a:r>
              <a:rPr lang="ru-RU" sz="2600" dirty="0" err="1" smtClean="0">
                <a:latin typeface="Century Gothic" pitchFamily="34" charset="0"/>
              </a:rPr>
              <a:t>дослідження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підприємницької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міграційної</a:t>
            </a:r>
            <a:r>
              <a:rPr lang="ru-RU" sz="2600" dirty="0" smtClean="0">
                <a:latin typeface="Century Gothic" pitchFamily="34" charset="0"/>
              </a:rPr>
              <a:t> </a:t>
            </a:r>
          </a:p>
          <a:p>
            <a:pPr>
              <a:buNone/>
            </a:pPr>
            <a:r>
              <a:rPr lang="ru-RU" sz="2600" dirty="0" smtClean="0">
                <a:latin typeface="Century Gothic" pitchFamily="34" charset="0"/>
              </a:rPr>
              <a:t>                                                                               та </a:t>
            </a:r>
            <a:r>
              <a:rPr lang="ru-RU" sz="2600" dirty="0" err="1" smtClean="0">
                <a:latin typeface="Century Gothic" pitchFamily="34" charset="0"/>
              </a:rPr>
              <a:t>інноваційної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поведінки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працівників</a:t>
            </a:r>
            <a:r>
              <a:rPr lang="ru-RU" sz="2600" dirty="0" smtClean="0">
                <a:latin typeface="Century Gothic" pitchFamily="34" charset="0"/>
              </a:rPr>
              <a:t>. </a:t>
            </a:r>
            <a:r>
              <a:rPr lang="ru-RU" sz="2600" dirty="0" err="1" smtClean="0">
                <a:latin typeface="Century Gothic" pitchFamily="34" charset="0"/>
              </a:rPr>
              <a:t>Нині</a:t>
            </a:r>
            <a:r>
              <a:rPr lang="ru-RU" sz="2600" dirty="0" smtClean="0">
                <a:latin typeface="Century Gothic" pitchFamily="34" charset="0"/>
              </a:rPr>
              <a:t>                              </a:t>
            </a:r>
          </a:p>
          <a:p>
            <a:pPr>
              <a:buNone/>
            </a:pPr>
            <a:r>
              <a:rPr lang="ru-RU" sz="2600" dirty="0" smtClean="0">
                <a:latin typeface="Century Gothic" pitchFamily="34" charset="0"/>
              </a:rPr>
              <a:t>                                                                               </a:t>
            </a:r>
            <a:r>
              <a:rPr lang="ru-RU" sz="2600" dirty="0" err="1" smtClean="0">
                <a:latin typeface="Century Gothic" pitchFamily="34" charset="0"/>
              </a:rPr>
              <a:t>мобільність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працездатного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населення</a:t>
            </a:r>
            <a:r>
              <a:rPr lang="ru-RU" sz="2600" dirty="0" smtClean="0">
                <a:latin typeface="Century Gothic" pitchFamily="34" charset="0"/>
              </a:rPr>
              <a:t>                      </a:t>
            </a:r>
          </a:p>
          <a:p>
            <a:pPr>
              <a:buNone/>
            </a:pPr>
            <a:r>
              <a:rPr lang="ru-RU" sz="2600" dirty="0" smtClean="0">
                <a:latin typeface="Century Gothic" pitchFamily="34" charset="0"/>
              </a:rPr>
              <a:t>                                                                               </a:t>
            </a:r>
            <a:r>
              <a:rPr lang="ru-RU" sz="2600" dirty="0" err="1" smtClean="0">
                <a:latin typeface="Century Gothic" pitchFamily="34" charset="0"/>
              </a:rPr>
              <a:t>визначається</a:t>
            </a:r>
            <a:r>
              <a:rPr lang="ru-RU" sz="2600" dirty="0" smtClean="0">
                <a:latin typeface="Century Gothic" pitchFamily="34" charset="0"/>
              </a:rPr>
              <a:t> комплексом </a:t>
            </a:r>
            <a:r>
              <a:rPr lang="ru-RU" sz="2600" dirty="0" err="1" smtClean="0">
                <a:latin typeface="Century Gothic" pitchFamily="34" charset="0"/>
              </a:rPr>
              <a:t>взаємопов'язан</a:t>
            </a:r>
            <a:r>
              <a:rPr lang="ru-RU" sz="2600" dirty="0" smtClean="0">
                <a:latin typeface="Century Gothic" pitchFamily="34" charset="0"/>
              </a:rPr>
              <a:t>-</a:t>
            </a:r>
          </a:p>
          <a:p>
            <a:pPr>
              <a:buNone/>
            </a:pPr>
            <a:r>
              <a:rPr lang="ru-RU" sz="2600" dirty="0" smtClean="0">
                <a:latin typeface="Century Gothic" pitchFamily="34" charset="0"/>
              </a:rPr>
              <a:t>                                                                               них </a:t>
            </a:r>
            <a:r>
              <a:rPr lang="ru-RU" sz="2600" dirty="0" err="1" smtClean="0">
                <a:latin typeface="Century Gothic" pitchFamily="34" charset="0"/>
              </a:rPr>
              <a:t>чинників</a:t>
            </a:r>
            <a:r>
              <a:rPr lang="ru-RU" sz="2600" dirty="0" smtClean="0">
                <a:latin typeface="Century Gothic" pitchFamily="34" charset="0"/>
              </a:rPr>
              <a:t> - </a:t>
            </a:r>
            <a:r>
              <a:rPr lang="ru-RU" sz="2600" dirty="0" err="1" smtClean="0">
                <a:latin typeface="Century Gothic" pitchFamily="34" charset="0"/>
              </a:rPr>
              <a:t>внутрішніх</a:t>
            </a:r>
            <a:r>
              <a:rPr lang="ru-RU" sz="2600" dirty="0" smtClean="0">
                <a:latin typeface="Century Gothic" pitchFamily="34" charset="0"/>
              </a:rPr>
              <a:t> (</a:t>
            </a:r>
            <a:r>
              <a:rPr lang="ru-RU" sz="2600" dirty="0" err="1" smtClean="0">
                <a:latin typeface="Century Gothic" pitchFamily="34" charset="0"/>
              </a:rPr>
              <a:t>які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діють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усередині</a:t>
            </a:r>
            <a:r>
              <a:rPr lang="ru-RU" sz="2600" dirty="0" smtClean="0">
                <a:latin typeface="Century Gothic" pitchFamily="34" charset="0"/>
              </a:rPr>
              <a:t>                </a:t>
            </a:r>
          </a:p>
          <a:p>
            <a:pPr>
              <a:buNone/>
            </a:pPr>
            <a:r>
              <a:rPr lang="ru-RU" sz="2600" dirty="0" smtClean="0">
                <a:latin typeface="Century Gothic" pitchFamily="34" charset="0"/>
              </a:rPr>
              <a:t>                                                                               </a:t>
            </a:r>
            <a:r>
              <a:rPr lang="ru-RU" sz="2600" dirty="0" err="1" smtClean="0">
                <a:latin typeface="Century Gothic" pitchFamily="34" charset="0"/>
              </a:rPr>
              <a:t>підприємства</a:t>
            </a:r>
            <a:r>
              <a:rPr lang="ru-RU" sz="2600" dirty="0" smtClean="0">
                <a:latin typeface="Century Gothic" pitchFamily="34" charset="0"/>
              </a:rPr>
              <a:t>) </a:t>
            </a:r>
            <a:r>
              <a:rPr lang="ru-RU" sz="2600" dirty="0" err="1" smtClean="0">
                <a:latin typeface="Century Gothic" pitchFamily="34" charset="0"/>
              </a:rPr>
              <a:t>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зовнішніх</a:t>
            </a:r>
            <a:r>
              <a:rPr lang="ru-RU" sz="2600" dirty="0" smtClean="0">
                <a:latin typeface="Century Gothic" pitchFamily="34" charset="0"/>
              </a:rPr>
              <a:t> (</a:t>
            </a:r>
            <a:r>
              <a:rPr lang="ru-RU" sz="2600" dirty="0" err="1" smtClean="0">
                <a:latin typeface="Century Gothic" pitchFamily="34" charset="0"/>
              </a:rPr>
              <a:t>що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діють</a:t>
            </a:r>
            <a:r>
              <a:rPr lang="ru-RU" sz="2600" dirty="0" smtClean="0">
                <a:latin typeface="Century Gothic" pitchFamily="34" charset="0"/>
              </a:rPr>
              <a:t> поза </a:t>
            </a:r>
          </a:p>
          <a:p>
            <a:pPr>
              <a:buNone/>
            </a:pPr>
            <a:r>
              <a:rPr lang="ru-RU" sz="2600" dirty="0" smtClean="0">
                <a:latin typeface="Century Gothic" pitchFamily="34" charset="0"/>
              </a:rPr>
              <a:t>                                                                               </a:t>
            </a:r>
            <a:r>
              <a:rPr lang="ru-RU" sz="2600" dirty="0" err="1" smtClean="0">
                <a:latin typeface="Century Gothic" pitchFamily="34" charset="0"/>
              </a:rPr>
              <a:t>підприємством</a:t>
            </a:r>
            <a:r>
              <a:rPr lang="ru-RU" sz="2600" dirty="0" smtClean="0">
                <a:latin typeface="Century Gothic" pitchFamily="34" charset="0"/>
              </a:rPr>
              <a:t>). До перших </a:t>
            </a:r>
            <a:r>
              <a:rPr lang="ru-RU" sz="2600" dirty="0" err="1" smtClean="0">
                <a:latin typeface="Century Gothic" pitchFamily="34" charset="0"/>
              </a:rPr>
              <a:t>належить</a:t>
            </a:r>
            <a:r>
              <a:rPr lang="ru-RU" sz="2600" dirty="0" smtClean="0">
                <a:latin typeface="Century Gothic" pitchFamily="34" charset="0"/>
              </a:rPr>
              <a:t>                               </a:t>
            </a:r>
          </a:p>
          <a:p>
            <a:pPr algn="ctr">
              <a:buNone/>
            </a:pP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ступінь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тяжкості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праці</a:t>
            </a:r>
            <a:r>
              <a:rPr lang="ru-RU" sz="2600" dirty="0" smtClean="0">
                <a:latin typeface="Century Gothic" pitchFamily="34" charset="0"/>
              </a:rPr>
              <a:t>, до других — </a:t>
            </a:r>
            <a:r>
              <a:rPr lang="ru-RU" sz="2600" dirty="0" err="1" smtClean="0">
                <a:latin typeface="Century Gothic" pitchFamily="34" charset="0"/>
              </a:rPr>
              <a:t>наявність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привабливість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робочих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місць</a:t>
            </a:r>
            <a:r>
              <a:rPr lang="ru-RU" sz="2600" dirty="0" smtClean="0">
                <a:latin typeface="Century Gothic" pitchFamily="34" charset="0"/>
              </a:rPr>
              <a:t> за межами </a:t>
            </a:r>
          </a:p>
          <a:p>
            <a:pPr algn="ctr">
              <a:buNone/>
            </a:pPr>
            <a:r>
              <a:rPr lang="ru-RU" sz="2600" dirty="0" err="1" smtClean="0">
                <a:latin typeface="Century Gothic" pitchFamily="34" charset="0"/>
              </a:rPr>
              <a:t>підприємства</a:t>
            </a:r>
            <a:r>
              <a:rPr lang="ru-RU" sz="2600" dirty="0" smtClean="0">
                <a:latin typeface="Century Gothic" pitchFamily="34" charset="0"/>
              </a:rPr>
              <a:t>. </a:t>
            </a:r>
          </a:p>
          <a:p>
            <a:pPr algn="ctr">
              <a:buNone/>
            </a:pPr>
            <a:r>
              <a:rPr lang="ru-RU" sz="2600" dirty="0" err="1" smtClean="0">
                <a:latin typeface="Century Gothic" pitchFamily="34" charset="0"/>
              </a:rPr>
              <a:t>Інноваційна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поведінка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працівників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являє</a:t>
            </a:r>
            <a:r>
              <a:rPr lang="ru-RU" sz="2600" dirty="0" smtClean="0">
                <a:latin typeface="Century Gothic" pitchFamily="34" charset="0"/>
              </a:rPr>
              <a:t> собою систему </a:t>
            </a:r>
            <a:r>
              <a:rPr lang="ru-RU" sz="2600" dirty="0" err="1" smtClean="0">
                <a:latin typeface="Century Gothic" pitchFamily="34" charset="0"/>
              </a:rPr>
              <a:t>дій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вчинків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які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відбуваються</a:t>
            </a:r>
            <a:r>
              <a:rPr lang="ru-RU" sz="2600" dirty="0" smtClean="0">
                <a:latin typeface="Century Gothic" pitchFamily="34" charset="0"/>
              </a:rPr>
              <a:t> в </a:t>
            </a:r>
            <a:r>
              <a:rPr lang="ru-RU" sz="2600" dirty="0" err="1" smtClean="0">
                <a:latin typeface="Century Gothic" pitchFamily="34" charset="0"/>
              </a:rPr>
              <a:t>процесі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здійснення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нововведень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виражають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їх</a:t>
            </a:r>
            <a:r>
              <a:rPr lang="ru-RU" sz="2600" dirty="0" smtClean="0">
                <a:latin typeface="Century Gothic" pitchFamily="34" charset="0"/>
              </a:rPr>
              <a:t> (</a:t>
            </a:r>
            <a:r>
              <a:rPr lang="ru-RU" sz="2600" dirty="0" err="1" smtClean="0">
                <a:latin typeface="Century Gothic" pitchFamily="34" charset="0"/>
              </a:rPr>
              <a:t>працівників</a:t>
            </a:r>
            <a:r>
              <a:rPr lang="ru-RU" sz="2600" dirty="0" smtClean="0">
                <a:latin typeface="Century Gothic" pitchFamily="34" charset="0"/>
              </a:rPr>
              <a:t>) </a:t>
            </a:r>
            <a:r>
              <a:rPr lang="ru-RU" sz="2600" dirty="0" err="1" smtClean="0">
                <a:latin typeface="Century Gothic" pitchFamily="34" charset="0"/>
              </a:rPr>
              <a:t>реакцію</a:t>
            </a:r>
            <a:r>
              <a:rPr lang="ru-RU" sz="2600" dirty="0" smtClean="0">
                <a:latin typeface="Century Gothic" pitchFamily="34" charset="0"/>
              </a:rPr>
              <a:t> на </a:t>
            </a:r>
            <a:r>
              <a:rPr lang="ru-RU" sz="2600" dirty="0" err="1" smtClean="0">
                <a:latin typeface="Century Gothic" pitchFamily="34" charset="0"/>
              </a:rPr>
              <a:t>умови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інноваційної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діяльності</a:t>
            </a:r>
            <a:r>
              <a:rPr lang="ru-RU" sz="2600" dirty="0" smtClean="0">
                <a:latin typeface="Century Gothic" pitchFamily="34" charset="0"/>
              </a:rPr>
              <a:t>, а </a:t>
            </a:r>
            <a:r>
              <a:rPr lang="ru-RU" sz="2600" dirty="0" err="1" smtClean="0">
                <a:latin typeface="Century Gothic" pitchFamily="34" charset="0"/>
              </a:rPr>
              <a:t>також</a:t>
            </a:r>
            <a:r>
              <a:rPr lang="ru-RU" sz="2600" dirty="0" smtClean="0">
                <a:latin typeface="Century Gothic" pitchFamily="34" charset="0"/>
              </a:rPr>
              <a:t> на </a:t>
            </a:r>
            <a:r>
              <a:rPr lang="ru-RU" sz="2600" dirty="0" err="1" smtClean="0">
                <a:latin typeface="Century Gothic" pitchFamily="34" charset="0"/>
              </a:rPr>
              <a:t>різні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її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складові</a:t>
            </a:r>
            <a:r>
              <a:rPr lang="ru-RU" sz="2600" dirty="0" smtClean="0">
                <a:latin typeface="Century Gothic" pitchFamily="34" charset="0"/>
              </a:rPr>
              <a:t>. </a:t>
            </a:r>
            <a:r>
              <a:rPr lang="ru-RU" sz="2600" dirty="0" err="1" smtClean="0">
                <a:latin typeface="Century Gothic" pitchFamily="34" charset="0"/>
              </a:rPr>
              <a:t>Відносно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впливу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інноваційної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поведінки</a:t>
            </a:r>
            <a:r>
              <a:rPr lang="ru-RU" sz="2600" dirty="0" smtClean="0">
                <a:latin typeface="Century Gothic" pitchFamily="34" charset="0"/>
              </a:rPr>
              <a:t> на </a:t>
            </a:r>
            <a:r>
              <a:rPr lang="ru-RU" sz="2600" dirty="0" err="1" smtClean="0">
                <a:latin typeface="Century Gothic" pitchFamily="34" charset="0"/>
              </a:rPr>
              <a:t>перебіг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інноваційних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процесів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можна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виділити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такі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форми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її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прояву</a:t>
            </a:r>
            <a:r>
              <a:rPr lang="ru-RU" sz="2600" dirty="0" smtClean="0">
                <a:latin typeface="Century Gothic" pitchFamily="34" charset="0"/>
              </a:rPr>
              <a:t>. По-перше, </a:t>
            </a:r>
            <a:r>
              <a:rPr lang="ru-RU" sz="2600" dirty="0" err="1" smtClean="0">
                <a:latin typeface="Century Gothic" pitchFamily="34" charset="0"/>
              </a:rPr>
              <a:t>вибір</a:t>
            </a:r>
            <a:r>
              <a:rPr lang="ru-RU" sz="2600" dirty="0" smtClean="0">
                <a:latin typeface="Century Gothic" pitchFamily="34" charset="0"/>
              </a:rPr>
              <a:t> за </a:t>
            </a:r>
            <a:r>
              <a:rPr lang="ru-RU" sz="2600" dirty="0" err="1" smtClean="0">
                <a:latin typeface="Century Gothic" pitchFamily="34" charset="0"/>
              </a:rPr>
              <a:t>певними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критеріями</a:t>
            </a:r>
            <a:r>
              <a:rPr lang="ru-RU" sz="2600" dirty="0" smtClean="0">
                <a:latin typeface="Century Gothic" pitchFamily="34" charset="0"/>
              </a:rPr>
              <a:t> (</a:t>
            </a:r>
            <a:r>
              <a:rPr lang="ru-RU" sz="2600" dirty="0" err="1" smtClean="0">
                <a:latin typeface="Century Gothic" pitchFamily="34" charset="0"/>
              </a:rPr>
              <a:t>які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залежать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від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ставлення</a:t>
            </a:r>
            <a:r>
              <a:rPr lang="ru-RU" sz="2600" dirty="0" smtClean="0">
                <a:latin typeface="Century Gothic" pitchFamily="34" charset="0"/>
              </a:rPr>
              <a:t> до </a:t>
            </a:r>
            <a:r>
              <a:rPr lang="ru-RU" sz="2600" dirty="0" err="1" smtClean="0">
                <a:latin typeface="Century Gothic" pitchFamily="34" charset="0"/>
              </a:rPr>
              <a:t>інноваційної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діяльності</a:t>
            </a:r>
            <a:r>
              <a:rPr lang="ru-RU" sz="2600" dirty="0" smtClean="0">
                <a:latin typeface="Century Gothic" pitchFamily="34" charset="0"/>
              </a:rPr>
              <a:t>) тих </a:t>
            </a:r>
            <a:r>
              <a:rPr lang="ru-RU" sz="2600" dirty="0" err="1" smtClean="0">
                <a:latin typeface="Century Gothic" pitchFamily="34" charset="0"/>
              </a:rPr>
              <a:t>чи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інших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нововведень</a:t>
            </a:r>
            <a:r>
              <a:rPr lang="ru-RU" sz="2600" dirty="0" smtClean="0">
                <a:latin typeface="Century Gothic" pitchFamily="34" charset="0"/>
              </a:rPr>
              <a:t> для </a:t>
            </a:r>
            <a:r>
              <a:rPr lang="ru-RU" sz="2600" dirty="0" err="1" smtClean="0">
                <a:latin typeface="Century Gothic" pitchFamily="34" charset="0"/>
              </a:rPr>
              <a:t>їх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упровадження</a:t>
            </a:r>
            <a:r>
              <a:rPr lang="ru-RU" sz="2600" dirty="0" smtClean="0">
                <a:latin typeface="Century Gothic" pitchFamily="34" charset="0"/>
              </a:rPr>
              <a:t> у </a:t>
            </a:r>
            <a:r>
              <a:rPr lang="ru-RU" sz="2600" dirty="0" err="1" smtClean="0">
                <a:latin typeface="Century Gothic" pitchFamily="34" charset="0"/>
              </a:rPr>
              <a:t>виробництво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або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відмова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від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впровадження</a:t>
            </a:r>
            <a:r>
              <a:rPr lang="ru-RU" sz="2600" dirty="0" smtClean="0">
                <a:latin typeface="Century Gothic" pitchFamily="34" charset="0"/>
              </a:rPr>
              <a:t>; </a:t>
            </a:r>
            <a:r>
              <a:rPr lang="ru-RU" sz="2600" dirty="0" err="1" smtClean="0">
                <a:latin typeface="Century Gothic" pitchFamily="34" charset="0"/>
              </a:rPr>
              <a:t>по-друге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вибір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варіанта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реалізації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нововведення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його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здійснення</a:t>
            </a:r>
            <a:r>
              <a:rPr lang="ru-RU" sz="2600" dirty="0" smtClean="0">
                <a:latin typeface="Century Gothic" pitchFamily="34" charset="0"/>
              </a:rPr>
              <a:t>; </a:t>
            </a:r>
            <a:r>
              <a:rPr lang="ru-RU" sz="2600" dirty="0" err="1" smtClean="0">
                <a:latin typeface="Century Gothic" pitchFamily="34" charset="0"/>
              </a:rPr>
              <a:t>по-третє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демонстрація</a:t>
            </a:r>
            <a:r>
              <a:rPr lang="ru-RU" sz="2600" dirty="0" smtClean="0">
                <a:latin typeface="Century Gothic" pitchFamily="34" charset="0"/>
              </a:rPr>
              <a:t> того </a:t>
            </a:r>
            <a:r>
              <a:rPr lang="ru-RU" sz="2600" dirty="0" err="1" smtClean="0">
                <a:latin typeface="Century Gothic" pitchFamily="34" charset="0"/>
              </a:rPr>
              <a:t>чи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іншого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рівня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ініціативи</a:t>
            </a:r>
            <a:r>
              <a:rPr lang="ru-RU" sz="2600" dirty="0" smtClean="0">
                <a:latin typeface="Century Gothic" pitchFamily="34" charset="0"/>
              </a:rPr>
              <a:t> при </a:t>
            </a:r>
            <a:r>
              <a:rPr lang="ru-RU" sz="2600" dirty="0" err="1" smtClean="0">
                <a:latin typeface="Century Gothic" pitchFamily="34" charset="0"/>
              </a:rPr>
              <a:t>здійсненні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нововведення</a:t>
            </a:r>
            <a:r>
              <a:rPr lang="ru-RU" sz="2600" dirty="0" smtClean="0">
                <a:latin typeface="Century Gothic" pitchFamily="34" charset="0"/>
              </a:rPr>
              <a:t>; </a:t>
            </a:r>
            <a:r>
              <a:rPr lang="ru-RU" sz="2600" dirty="0" err="1" smtClean="0">
                <a:latin typeface="Century Gothic" pitchFamily="34" charset="0"/>
              </a:rPr>
              <a:t>четверте</a:t>
            </a:r>
            <a:r>
              <a:rPr lang="ru-RU" sz="2600" dirty="0" smtClean="0">
                <a:latin typeface="Century Gothic" pitchFamily="34" charset="0"/>
              </a:rPr>
              <a:t> — </a:t>
            </a:r>
            <a:r>
              <a:rPr lang="ru-RU" sz="2600" dirty="0" err="1" smtClean="0">
                <a:latin typeface="Century Gothic" pitchFamily="34" charset="0"/>
              </a:rPr>
              <a:t>здійснення</a:t>
            </a:r>
            <a:r>
              <a:rPr lang="ru-RU" sz="2600" dirty="0" smtClean="0">
                <a:latin typeface="Century Gothic" pitchFamily="34" charset="0"/>
              </a:rPr>
              <a:t> тих </a:t>
            </a:r>
            <a:r>
              <a:rPr lang="ru-RU" sz="2600" dirty="0" err="1" smtClean="0">
                <a:latin typeface="Century Gothic" pitchFamily="34" charset="0"/>
              </a:rPr>
              <a:t>чи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інших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дій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із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їх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ланцюга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що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утворює</a:t>
            </a:r>
            <a:r>
              <a:rPr lang="ru-RU" sz="2600" dirty="0" smtClean="0">
                <a:latin typeface="Century Gothic" pitchFamily="34" charset="0"/>
              </a:rPr>
              <a:t> "</a:t>
            </a:r>
            <a:r>
              <a:rPr lang="ru-RU" sz="2600" dirty="0" err="1" smtClean="0">
                <a:latin typeface="Century Gothic" pitchFamily="34" charset="0"/>
              </a:rPr>
              <a:t>технологію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впровадження</a:t>
            </a:r>
            <a:r>
              <a:rPr lang="ru-RU" sz="2600" dirty="0" smtClean="0">
                <a:latin typeface="Century Gothic" pitchFamily="34" charset="0"/>
              </a:rPr>
              <a:t>"; </a:t>
            </a:r>
            <a:r>
              <a:rPr lang="ru-RU" sz="2600" dirty="0" err="1" smtClean="0">
                <a:latin typeface="Century Gothic" pitchFamily="34" charset="0"/>
              </a:rPr>
              <a:t>п'яте</a:t>
            </a:r>
            <a:r>
              <a:rPr lang="ru-RU" sz="2600" dirty="0" smtClean="0">
                <a:latin typeface="Century Gothic" pitchFamily="34" charset="0"/>
              </a:rPr>
              <a:t> — </a:t>
            </a:r>
            <a:r>
              <a:rPr lang="ru-RU" sz="2600" dirty="0" err="1" smtClean="0">
                <a:latin typeface="Century Gothic" pitchFamily="34" charset="0"/>
              </a:rPr>
              <a:t>активність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або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пасивність</a:t>
            </a:r>
            <a:r>
              <a:rPr lang="ru-RU" sz="2600" dirty="0" smtClean="0">
                <a:latin typeface="Century Gothic" pitchFamily="34" charset="0"/>
              </a:rPr>
              <a:t> у </a:t>
            </a:r>
            <a:r>
              <a:rPr lang="ru-RU" sz="2600" dirty="0" err="1" smtClean="0">
                <a:latin typeface="Century Gothic" pitchFamily="34" charset="0"/>
              </a:rPr>
              <a:t>подоланні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труднощів</a:t>
            </a:r>
            <a:r>
              <a:rPr lang="ru-RU" sz="2600" dirty="0" smtClean="0">
                <a:latin typeface="Century Gothic" pitchFamily="34" charset="0"/>
              </a:rPr>
              <a:t>, </a:t>
            </a:r>
            <a:r>
              <a:rPr lang="ru-RU" sz="2600" dirty="0" err="1" smtClean="0">
                <a:latin typeface="Century Gothic" pitchFamily="34" charset="0"/>
              </a:rPr>
              <a:t>які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виникають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у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процесі</a:t>
            </a:r>
            <a:r>
              <a:rPr lang="ru-RU" sz="2600" dirty="0" smtClean="0">
                <a:latin typeface="Century Gothic" pitchFamily="34" charset="0"/>
              </a:rPr>
              <a:t> </a:t>
            </a:r>
            <a:r>
              <a:rPr lang="ru-RU" sz="2600" dirty="0" err="1" smtClean="0">
                <a:latin typeface="Century Gothic" pitchFamily="34" charset="0"/>
              </a:rPr>
              <a:t>впровадження</a:t>
            </a:r>
            <a:r>
              <a:rPr lang="ru-RU" sz="2600" dirty="0" smtClean="0">
                <a:latin typeface="Century Gothic" pitchFamily="34" charset="0"/>
              </a:rPr>
              <a:t>.</a:t>
            </a:r>
          </a:p>
          <a:p>
            <a:pPr algn="ctr"/>
            <a:endParaRPr lang="ru-RU" sz="2600" dirty="0"/>
          </a:p>
        </p:txBody>
      </p:sp>
      <p:pic>
        <p:nvPicPr>
          <p:cNvPr id="6" name="Рисунок 5" descr="459332e-2.jpg"/>
          <p:cNvPicPr>
            <a:picLocks noChangeAspect="1"/>
          </p:cNvPicPr>
          <p:nvPr/>
        </p:nvPicPr>
        <p:blipFill>
          <a:blip r:embed="rId2"/>
          <a:srcRect r="-9285" b="8160"/>
          <a:stretch>
            <a:fillRect/>
          </a:stretch>
        </p:blipFill>
        <p:spPr>
          <a:xfrm>
            <a:off x="63567" y="1285859"/>
            <a:ext cx="4794185" cy="285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80349"/>
            <a:ext cx="9144000" cy="26776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err="1" smtClean="0">
                <a:latin typeface="Century Gothic" pitchFamily="34" charset="0"/>
              </a:rPr>
              <a:t>Економічна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поведінка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працівників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впливає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майже</a:t>
            </a:r>
            <a:r>
              <a:rPr lang="ru-RU" sz="1600" dirty="0" smtClean="0">
                <a:latin typeface="Century Gothic" pitchFamily="34" charset="0"/>
              </a:rPr>
              <a:t> на </a:t>
            </a:r>
            <a:r>
              <a:rPr lang="ru-RU" sz="1600" dirty="0" err="1" smtClean="0">
                <a:latin typeface="Century Gothic" pitchFamily="34" charset="0"/>
              </a:rPr>
              <a:t>всі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аспекти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економіки</a:t>
            </a:r>
            <a:r>
              <a:rPr lang="ru-RU" sz="1600" dirty="0" smtClean="0">
                <a:latin typeface="Century Gothic" pitchFamily="34" charset="0"/>
              </a:rPr>
              <a:t>, </a:t>
            </a:r>
            <a:r>
              <a:rPr lang="ru-RU" sz="1600" dirty="0" err="1" smtClean="0">
                <a:latin typeface="Century Gothic" pitchFamily="34" charset="0"/>
              </a:rPr>
              <a:t>являючи</a:t>
            </a:r>
            <a:r>
              <a:rPr lang="ru-RU" sz="1600" dirty="0" smtClean="0">
                <a:latin typeface="Century Gothic" pitchFamily="34" charset="0"/>
              </a:rPr>
              <a:t> собою </a:t>
            </a:r>
            <a:r>
              <a:rPr lang="ru-RU" sz="1600" dirty="0" err="1" smtClean="0">
                <a:latin typeface="Century Gothic" pitchFamily="34" charset="0"/>
              </a:rPr>
              <a:t>одне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із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найважливіших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джерел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стихійності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її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розвитку</a:t>
            </a:r>
            <a:r>
              <a:rPr lang="ru-RU" sz="1600" dirty="0" smtClean="0">
                <a:latin typeface="Century Gothic" pitchFamily="34" charset="0"/>
              </a:rPr>
              <a:t> (</a:t>
            </a:r>
            <a:r>
              <a:rPr lang="ru-RU" sz="1600" dirty="0" err="1" smtClean="0">
                <a:latin typeface="Century Gothic" pitchFamily="34" charset="0"/>
              </a:rPr>
              <a:t>саморегуляції</a:t>
            </a:r>
            <a:r>
              <a:rPr lang="ru-RU" sz="1600" dirty="0" smtClean="0">
                <a:latin typeface="Century Gothic" pitchFamily="34" charset="0"/>
              </a:rPr>
              <a:t>). При </a:t>
            </a:r>
            <a:r>
              <a:rPr lang="ru-RU" sz="1600" dirty="0" err="1" smtClean="0">
                <a:latin typeface="Century Gothic" pitchFamily="34" charset="0"/>
              </a:rPr>
              <a:t>цьому</a:t>
            </a:r>
            <a:r>
              <a:rPr lang="ru-RU" sz="1600" dirty="0" smtClean="0">
                <a:latin typeface="Century Gothic" pitchFamily="34" charset="0"/>
              </a:rPr>
              <a:t> роль </a:t>
            </a:r>
            <a:r>
              <a:rPr lang="ru-RU" sz="1600" dirty="0" err="1" smtClean="0">
                <a:latin typeface="Century Gothic" pitchFamily="34" charset="0"/>
              </a:rPr>
              <a:t>нерегульованого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поведінкового</a:t>
            </a:r>
            <a:r>
              <a:rPr lang="ru-RU" sz="1600" dirty="0" smtClean="0">
                <a:latin typeface="Century Gothic" pitchFamily="34" charset="0"/>
              </a:rPr>
              <a:t> фактора в </a:t>
            </a:r>
            <a:r>
              <a:rPr lang="ru-RU" sz="1600" dirty="0" err="1" smtClean="0">
                <a:latin typeface="Century Gothic" pitchFamily="34" charset="0"/>
              </a:rPr>
              <a:t>економіці</a:t>
            </a:r>
            <a:r>
              <a:rPr lang="ru-RU" sz="1600" dirty="0" smtClean="0">
                <a:latin typeface="Century Gothic" pitchFamily="34" charset="0"/>
              </a:rPr>
              <a:t> неоднозначна. </a:t>
            </a:r>
            <a:r>
              <a:rPr lang="ru-RU" sz="1600" dirty="0" err="1" smtClean="0">
                <a:latin typeface="Century Gothic" pitchFamily="34" charset="0"/>
              </a:rPr>
              <a:t>Одні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типи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поведінки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працівників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призводять</a:t>
            </a:r>
            <a:r>
              <a:rPr lang="ru-RU" sz="1600" dirty="0" smtClean="0">
                <a:latin typeface="Century Gothic" pitchFamily="34" charset="0"/>
              </a:rPr>
              <a:t> до </a:t>
            </a:r>
            <a:r>
              <a:rPr lang="ru-RU" sz="1600" dirty="0" err="1" smtClean="0">
                <a:latin typeface="Century Gothic" pitchFamily="34" charset="0"/>
              </a:rPr>
              <a:t>виникнення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диспропорцій</a:t>
            </a:r>
            <a:r>
              <a:rPr lang="ru-RU" sz="1600" dirty="0" smtClean="0">
                <a:latin typeface="Century Gothic" pitchFamily="34" charset="0"/>
              </a:rPr>
              <a:t>, </a:t>
            </a:r>
            <a:r>
              <a:rPr lang="ru-RU" sz="1600" dirty="0" err="1" smtClean="0">
                <a:latin typeface="Century Gothic" pitchFamily="34" charset="0"/>
              </a:rPr>
              <a:t>зниження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загального</a:t>
            </a:r>
            <a:r>
              <a:rPr lang="ru-RU" sz="1600" dirty="0" smtClean="0">
                <a:latin typeface="Century Gothic" pitchFamily="34" charset="0"/>
              </a:rPr>
              <a:t> темпу </a:t>
            </a:r>
            <a:r>
              <a:rPr lang="ru-RU" sz="1600" dirty="0" err="1" smtClean="0">
                <a:latin typeface="Century Gothic" pitchFamily="34" charset="0"/>
              </a:rPr>
              <a:t>розвитку</a:t>
            </a:r>
            <a:r>
              <a:rPr lang="ru-RU" sz="1600" dirty="0" smtClean="0">
                <a:latin typeface="Century Gothic" pitchFamily="34" charset="0"/>
              </a:rPr>
              <a:t>, </a:t>
            </a:r>
            <a:r>
              <a:rPr lang="ru-RU" sz="1600" dirty="0" err="1" smtClean="0">
                <a:latin typeface="Century Gothic" pitchFamily="34" charset="0"/>
              </a:rPr>
              <a:t>інші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свідчать</a:t>
            </a:r>
            <a:r>
              <a:rPr lang="ru-RU" sz="1600" dirty="0" smtClean="0">
                <a:latin typeface="Century Gothic" pitchFamily="34" charset="0"/>
              </a:rPr>
              <a:t> про </a:t>
            </a:r>
            <a:r>
              <a:rPr lang="ru-RU" sz="1600" dirty="0" err="1" smtClean="0">
                <a:latin typeface="Century Gothic" pitchFamily="34" charset="0"/>
              </a:rPr>
              <a:t>прояв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творчої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ініціативи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і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трудової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активності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працівників</a:t>
            </a:r>
            <a:r>
              <a:rPr lang="ru-RU" sz="1600" dirty="0" smtClean="0">
                <a:latin typeface="Century Gothic" pitchFamily="34" charset="0"/>
              </a:rPr>
              <a:t>, </a:t>
            </a:r>
            <a:r>
              <a:rPr lang="ru-RU" sz="1600" dirty="0" err="1" smtClean="0">
                <a:latin typeface="Century Gothic" pitchFamily="34" charset="0"/>
              </a:rPr>
              <a:t>самостійного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пошуку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резервів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підвищення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ефективності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виробництва</a:t>
            </a:r>
            <a:r>
              <a:rPr lang="ru-RU" sz="1600" dirty="0" smtClean="0">
                <a:latin typeface="Century Gothic" pitchFamily="34" charset="0"/>
              </a:rPr>
              <a:t>. Тому </a:t>
            </a:r>
            <a:r>
              <a:rPr lang="ru-RU" sz="1600" dirty="0" err="1" smtClean="0">
                <a:latin typeface="Century Gothic" pitchFamily="34" charset="0"/>
              </a:rPr>
              <a:t>регуляція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економічної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поведінки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є</a:t>
            </a:r>
            <a:r>
              <a:rPr lang="ru-RU" sz="1600" dirty="0" smtClean="0">
                <a:latin typeface="Century Gothic" pitchFamily="34" charset="0"/>
              </a:rPr>
              <a:t> складною проблемою, в </a:t>
            </a:r>
            <a:r>
              <a:rPr lang="ru-RU" sz="1600" dirty="0" err="1" smtClean="0">
                <a:latin typeface="Century Gothic" pitchFamily="34" charset="0"/>
              </a:rPr>
              <a:t>котрій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можна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виділити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дві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підпроблеми</a:t>
            </a:r>
            <a:r>
              <a:rPr lang="ru-RU" sz="1600" dirty="0" smtClean="0">
                <a:latin typeface="Century Gothic" pitchFamily="34" charset="0"/>
              </a:rPr>
              <a:t>: </a:t>
            </a:r>
            <a:r>
              <a:rPr lang="ru-RU" sz="1600" dirty="0" err="1" smtClean="0">
                <a:latin typeface="Century Gothic" pitchFamily="34" charset="0"/>
              </a:rPr>
              <a:t>визначення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раціональної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з</a:t>
            </a:r>
            <a:r>
              <a:rPr lang="ru-RU" sz="1600" dirty="0" smtClean="0">
                <a:latin typeface="Century Gothic" pitchFamily="34" charset="0"/>
              </a:rPr>
              <a:t> точки </a:t>
            </a:r>
            <a:r>
              <a:rPr lang="ru-RU" sz="1600" dirty="0" err="1" smtClean="0">
                <a:latin typeface="Century Gothic" pitchFamily="34" charset="0"/>
              </a:rPr>
              <a:t>зору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суспільних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інтересів</a:t>
            </a:r>
            <a:r>
              <a:rPr lang="ru-RU" sz="1600" dirty="0" smtClean="0">
                <a:latin typeface="Century Gothic" pitchFamily="34" charset="0"/>
              </a:rPr>
              <a:t> "</a:t>
            </a:r>
            <a:r>
              <a:rPr lang="ru-RU" sz="1600" dirty="0" err="1" smtClean="0">
                <a:latin typeface="Century Gothic" pitchFamily="34" charset="0"/>
              </a:rPr>
              <a:t>зони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свободи</a:t>
            </a:r>
            <a:r>
              <a:rPr lang="ru-RU" sz="1600" dirty="0" smtClean="0">
                <a:latin typeface="Century Gothic" pitchFamily="34" charset="0"/>
              </a:rPr>
              <a:t>" </a:t>
            </a:r>
            <a:r>
              <a:rPr lang="ru-RU" sz="1600" dirty="0" err="1" smtClean="0">
                <a:latin typeface="Century Gothic" pitchFamily="34" charset="0"/>
              </a:rPr>
              <a:t>поведінки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працівників</a:t>
            </a:r>
            <a:r>
              <a:rPr lang="ru-RU" sz="1600" dirty="0" smtClean="0">
                <a:latin typeface="Century Gothic" pitchFamily="34" charset="0"/>
              </a:rPr>
              <a:t> у </a:t>
            </a:r>
            <a:r>
              <a:rPr lang="ru-RU" sz="1600" dirty="0" err="1" smtClean="0">
                <a:latin typeface="Century Gothic" pitchFamily="34" charset="0"/>
              </a:rPr>
              <a:t>кожній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сфері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соціально-економічної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діяльності</a:t>
            </a:r>
            <a:r>
              <a:rPr lang="ru-RU" sz="1600" dirty="0" smtClean="0">
                <a:latin typeface="Century Gothic" pitchFamily="34" charset="0"/>
              </a:rPr>
              <a:t>; </a:t>
            </a:r>
            <a:r>
              <a:rPr lang="ru-RU" sz="1600" dirty="0" err="1" smtClean="0">
                <a:latin typeface="Century Gothic" pitchFamily="34" charset="0"/>
              </a:rPr>
              <a:t>обґрунтування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можливостей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побічного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стимулювання</a:t>
            </a:r>
            <a:r>
              <a:rPr lang="ru-RU" sz="1600" dirty="0" smtClean="0">
                <a:latin typeface="Century Gothic" pitchFamily="34" charset="0"/>
              </a:rPr>
              <a:t> таких </a:t>
            </a:r>
            <a:r>
              <a:rPr lang="ru-RU" sz="1600" dirty="0" err="1" smtClean="0">
                <a:latin typeface="Century Gothic" pitchFamily="34" charset="0"/>
              </a:rPr>
              <a:t>способів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поведінки</a:t>
            </a:r>
            <a:r>
              <a:rPr lang="ru-RU" sz="1600" dirty="0" smtClean="0">
                <a:latin typeface="Century Gothic" pitchFamily="34" charset="0"/>
              </a:rPr>
              <a:t>, </a:t>
            </a:r>
            <a:r>
              <a:rPr lang="ru-RU" sz="1600" dirty="0" err="1" smtClean="0">
                <a:latin typeface="Century Gothic" pitchFamily="34" charset="0"/>
              </a:rPr>
              <a:t>які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відповідали</a:t>
            </a:r>
            <a:r>
              <a:rPr lang="ru-RU" sz="1600" dirty="0" smtClean="0">
                <a:latin typeface="Century Gothic" pitchFamily="34" charset="0"/>
              </a:rPr>
              <a:t> б </a:t>
            </a:r>
            <a:r>
              <a:rPr lang="ru-RU" sz="1600" dirty="0" err="1" smtClean="0">
                <a:latin typeface="Century Gothic" pitchFamily="34" charset="0"/>
              </a:rPr>
              <a:t>суспільним</a:t>
            </a:r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err="1" smtClean="0">
                <a:latin typeface="Century Gothic" pitchFamily="34" charset="0"/>
              </a:rPr>
              <a:t>інтересам</a:t>
            </a:r>
            <a:r>
              <a:rPr lang="ru-RU" sz="1600" dirty="0" smtClean="0">
                <a:latin typeface="Century Gothic" pitchFamily="34" charset="0"/>
              </a:rPr>
              <a:t>.</a:t>
            </a:r>
            <a:endParaRPr lang="ru-RU" sz="1600" dirty="0">
              <a:latin typeface="Century Gothic" pitchFamily="34" charset="0"/>
            </a:endParaRPr>
          </a:p>
        </p:txBody>
      </p:sp>
      <p:pic>
        <p:nvPicPr>
          <p:cNvPr id="4" name="Рисунок 3" descr="3DSYRW_1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14356"/>
            <a:ext cx="692945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076" y="1071546"/>
            <a:ext cx="7000924" cy="578645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000" dirty="0" err="1" smtClean="0">
                <a:latin typeface="Century Gothic" pitchFamily="34" charset="0"/>
              </a:rPr>
              <a:t>Соціальний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механізм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регуляції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економічної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поведінки</a:t>
            </a:r>
            <a:r>
              <a:rPr lang="ru-RU" sz="3000" dirty="0" smtClean="0">
                <a:latin typeface="Century Gothic" pitchFamily="34" charset="0"/>
              </a:rPr>
              <a:t> - </a:t>
            </a:r>
            <a:r>
              <a:rPr lang="ru-RU" sz="3000" dirty="0" err="1" smtClean="0">
                <a:latin typeface="Century Gothic" pitchFamily="34" charset="0"/>
              </a:rPr>
              <a:t>це</a:t>
            </a:r>
            <a:r>
              <a:rPr lang="ru-RU" sz="3000" dirty="0" smtClean="0">
                <a:latin typeface="Century Gothic" pitchFamily="34" charset="0"/>
              </a:rPr>
              <a:t> система </a:t>
            </a:r>
            <a:r>
              <a:rPr lang="ru-RU" sz="3000" dirty="0" err="1" smtClean="0">
                <a:latin typeface="Century Gothic" pitchFamily="34" charset="0"/>
              </a:rPr>
              <a:t>взаємодії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соціально-професійних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груп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працівників</a:t>
            </a:r>
            <a:r>
              <a:rPr lang="ru-RU" sz="3000" dirty="0" smtClean="0">
                <a:latin typeface="Century Gothic" pitchFamily="34" charset="0"/>
              </a:rPr>
              <a:t>, на </a:t>
            </a:r>
            <a:r>
              <a:rPr lang="ru-RU" sz="3000" dirty="0" err="1" smtClean="0">
                <a:latin typeface="Century Gothic" pitchFamily="34" charset="0"/>
              </a:rPr>
              <a:t>котру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впливають</a:t>
            </a:r>
            <a:r>
              <a:rPr lang="ru-RU" sz="3000" dirty="0" smtClean="0">
                <a:latin typeface="Century Gothic" pitchFamily="34" charset="0"/>
              </a:rPr>
              <a:t> потреби та </a:t>
            </a:r>
            <a:r>
              <a:rPr lang="ru-RU" sz="3000" dirty="0" err="1" smtClean="0">
                <a:latin typeface="Century Gothic" pitchFamily="34" charset="0"/>
              </a:rPr>
              <a:t>інтереси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цих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груп</a:t>
            </a:r>
            <a:r>
              <a:rPr lang="ru-RU" sz="3000" dirty="0" smtClean="0">
                <a:latin typeface="Century Gothic" pitchFamily="34" charset="0"/>
              </a:rPr>
              <a:t>, а </a:t>
            </a:r>
            <a:r>
              <a:rPr lang="ru-RU" sz="3000" dirty="0" err="1" smtClean="0">
                <a:latin typeface="Century Gothic" pitchFamily="34" charset="0"/>
              </a:rPr>
              <a:t>також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умови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їх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функціонування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і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результати</a:t>
            </a:r>
            <a:r>
              <a:rPr lang="ru-RU" sz="3000" dirty="0" smtClean="0">
                <a:latin typeface="Century Gothic" pitchFamily="34" charset="0"/>
              </a:rPr>
              <a:t> трудового </a:t>
            </a:r>
            <a:r>
              <a:rPr lang="ru-RU" sz="3000" dirty="0" err="1" smtClean="0">
                <a:latin typeface="Century Gothic" pitchFamily="34" charset="0"/>
              </a:rPr>
              <a:t>процесу</a:t>
            </a:r>
            <a:r>
              <a:rPr lang="ru-RU" sz="3000" dirty="0" smtClean="0">
                <a:latin typeface="Century Gothic" pitchFamily="34" charset="0"/>
              </a:rPr>
              <a:t>. </a:t>
            </a:r>
            <a:r>
              <a:rPr lang="ru-RU" sz="3000" dirty="0" err="1" smtClean="0">
                <a:latin typeface="Century Gothic" pitchFamily="34" charset="0"/>
              </a:rPr>
              <a:t>Діяльність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і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поведінка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соціальних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груп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є</a:t>
            </a:r>
            <a:r>
              <a:rPr lang="ru-RU" sz="3000" dirty="0" smtClean="0">
                <a:latin typeface="Century Gothic" pitchFamily="34" charset="0"/>
              </a:rPr>
              <a:t> головною </a:t>
            </a:r>
            <a:r>
              <a:rPr lang="ru-RU" sz="3000" dirty="0" err="1" smtClean="0">
                <a:latin typeface="Century Gothic" pitchFamily="34" charset="0"/>
              </a:rPr>
              <a:t>рушійною</a:t>
            </a:r>
            <a:r>
              <a:rPr lang="ru-RU" sz="3000" dirty="0" smtClean="0">
                <a:latin typeface="Century Gothic" pitchFamily="34" charset="0"/>
              </a:rPr>
              <a:t> силою як </a:t>
            </a:r>
            <a:r>
              <a:rPr lang="ru-RU" sz="3000" dirty="0" err="1" smtClean="0">
                <a:latin typeface="Century Gothic" pitchFamily="34" charset="0"/>
              </a:rPr>
              <a:t>соціального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механізму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розвитку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економіки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взагалі</a:t>
            </a:r>
            <a:r>
              <a:rPr lang="ru-RU" sz="3000" dirty="0" smtClean="0">
                <a:latin typeface="Century Gothic" pitchFamily="34" charset="0"/>
              </a:rPr>
              <a:t>, так </a:t>
            </a:r>
            <a:r>
              <a:rPr lang="ru-RU" sz="3000" dirty="0" err="1" smtClean="0">
                <a:latin typeface="Century Gothic" pitchFamily="34" charset="0"/>
              </a:rPr>
              <a:t>і</a:t>
            </a:r>
            <a:r>
              <a:rPr lang="ru-RU" sz="3000" dirty="0" smtClean="0">
                <a:latin typeface="Century Gothic" pitchFamily="34" charset="0"/>
              </a:rPr>
              <a:t> (</a:t>
            </a:r>
            <a:r>
              <a:rPr lang="ru-RU" sz="3000" dirty="0" err="1" smtClean="0">
                <a:latin typeface="Century Gothic" pitchFamily="34" charset="0"/>
              </a:rPr>
              <a:t>тим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більше</a:t>
            </a:r>
            <a:r>
              <a:rPr lang="ru-RU" sz="3000" dirty="0" smtClean="0">
                <a:latin typeface="Century Gothic" pitchFamily="34" charset="0"/>
              </a:rPr>
              <a:t>) </a:t>
            </a:r>
            <a:r>
              <a:rPr lang="ru-RU" sz="3000" dirty="0" err="1" smtClean="0">
                <a:latin typeface="Century Gothic" pitchFamily="34" charset="0"/>
              </a:rPr>
              <a:t>часткового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механізму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реалізації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економічної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поведінки</a:t>
            </a:r>
            <a:r>
              <a:rPr lang="ru-RU" sz="3000" dirty="0" smtClean="0">
                <a:latin typeface="Century Gothic" pitchFamily="34" charset="0"/>
              </a:rPr>
              <a:t>. </a:t>
            </a:r>
            <a:r>
              <a:rPr lang="ru-RU" sz="3000" dirty="0" err="1" smtClean="0">
                <a:latin typeface="Century Gothic" pitchFamily="34" charset="0"/>
              </a:rPr>
              <a:t>Соціальний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механізм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регуляції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економічної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поведінки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включає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декілька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соціальних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груп</a:t>
            </a:r>
            <a:r>
              <a:rPr lang="ru-RU" sz="3000" dirty="0" smtClean="0">
                <a:latin typeface="Century Gothic" pitchFamily="34" charset="0"/>
              </a:rPr>
              <a:t>, </a:t>
            </a:r>
            <a:r>
              <a:rPr lang="ru-RU" sz="3000" dirty="0" err="1" smtClean="0">
                <a:latin typeface="Century Gothic" pitchFamily="34" charset="0"/>
              </a:rPr>
              <a:t>які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функціонують</a:t>
            </a:r>
            <a:r>
              <a:rPr lang="ru-RU" sz="3000" dirty="0" smtClean="0">
                <a:latin typeface="Century Gothic" pitchFamily="34" charset="0"/>
              </a:rPr>
              <a:t> на </a:t>
            </a:r>
            <a:r>
              <a:rPr lang="ru-RU" sz="3000" dirty="0" err="1" smtClean="0">
                <a:latin typeface="Century Gothic" pitchFamily="34" charset="0"/>
              </a:rPr>
              <a:t>різних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його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рівнях</a:t>
            </a:r>
            <a:r>
              <a:rPr lang="ru-RU" sz="3000" dirty="0" smtClean="0">
                <a:latin typeface="Century Gothic" pitchFamily="34" charset="0"/>
              </a:rPr>
              <a:t>. </a:t>
            </a:r>
            <a:r>
              <a:rPr lang="ru-RU" sz="3000" dirty="0" err="1" smtClean="0">
                <a:latin typeface="Century Gothic" pitchFamily="34" charset="0"/>
              </a:rPr>
              <a:t>Умовно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можна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виділити</a:t>
            </a:r>
            <a:r>
              <a:rPr lang="ru-RU" sz="3000" dirty="0" smtClean="0">
                <a:latin typeface="Century Gothic" pitchFamily="34" charset="0"/>
              </a:rPr>
              <a:t> два </a:t>
            </a:r>
            <a:r>
              <a:rPr lang="ru-RU" sz="3000" dirty="0" err="1" smtClean="0">
                <a:latin typeface="Century Gothic" pitchFamily="34" charset="0"/>
              </a:rPr>
              <a:t>види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груп</a:t>
            </a:r>
            <a:r>
              <a:rPr lang="ru-RU" sz="3000" dirty="0" smtClean="0">
                <a:latin typeface="Century Gothic" pitchFamily="34" charset="0"/>
              </a:rPr>
              <a:t>: </a:t>
            </a:r>
            <a:r>
              <a:rPr lang="ru-RU" sz="3000" dirty="0" err="1" smtClean="0">
                <a:latin typeface="Century Gothic" pitchFamily="34" charset="0"/>
              </a:rPr>
              <a:t>причетні</a:t>
            </a:r>
            <a:r>
              <a:rPr lang="ru-RU" sz="3000" dirty="0" smtClean="0">
                <a:latin typeface="Century Gothic" pitchFamily="34" charset="0"/>
              </a:rPr>
              <a:t> до </a:t>
            </a:r>
            <a:r>
              <a:rPr lang="ru-RU" sz="3000" dirty="0" err="1" smtClean="0">
                <a:latin typeface="Century Gothic" pitchFamily="34" charset="0"/>
              </a:rPr>
              <a:t>управління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економічною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поведінкою</a:t>
            </a:r>
            <a:r>
              <a:rPr lang="ru-RU" sz="3000" dirty="0" smtClean="0">
                <a:latin typeface="Century Gothic" pitchFamily="34" charset="0"/>
              </a:rPr>
              <a:t>; </a:t>
            </a:r>
            <a:r>
              <a:rPr lang="ru-RU" sz="3000" dirty="0" err="1" smtClean="0">
                <a:latin typeface="Century Gothic" pitchFamily="34" charset="0"/>
              </a:rPr>
              <a:t>рядові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учасники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соціального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процесу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регуляції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економічної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поведінки</a:t>
            </a:r>
            <a:r>
              <a:rPr lang="ru-RU" sz="3000" dirty="0" smtClean="0">
                <a:latin typeface="Century Gothic" pitchFamily="34" charset="0"/>
              </a:rPr>
              <a:t> - </a:t>
            </a:r>
            <a:r>
              <a:rPr lang="ru-RU" sz="3000" dirty="0" err="1" smtClean="0">
                <a:latin typeface="Century Gothic" pitchFamily="34" charset="0"/>
              </a:rPr>
              <a:t>працівники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різних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соціально-професійних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груп</a:t>
            </a:r>
            <a:r>
              <a:rPr lang="ru-RU" sz="3000" dirty="0" smtClean="0">
                <a:latin typeface="Century Gothic" pitchFamily="34" charset="0"/>
              </a:rPr>
              <a:t>.</a:t>
            </a:r>
          </a:p>
          <a:p>
            <a:pPr algn="ctr">
              <a:buNone/>
            </a:pPr>
            <a:r>
              <a:rPr lang="ru-RU" sz="3000" dirty="0" smtClean="0">
                <a:latin typeface="Century Gothic" pitchFamily="34" charset="0"/>
              </a:rPr>
              <a:t>Таким чином, </a:t>
            </a:r>
            <a:r>
              <a:rPr lang="ru-RU" sz="3000" dirty="0" err="1" smtClean="0">
                <a:latin typeface="Century Gothic" pitchFamily="34" charset="0"/>
              </a:rPr>
              <a:t>функціонування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соціального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механізму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регуляції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економічної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поведінки</a:t>
            </a:r>
            <a:r>
              <a:rPr lang="ru-RU" sz="3000" dirty="0" smtClean="0">
                <a:latin typeface="Century Gothic" pitchFamily="34" charset="0"/>
              </a:rPr>
              <a:t> — </a:t>
            </a:r>
            <a:r>
              <a:rPr lang="ru-RU" sz="3000" dirty="0" err="1" smtClean="0">
                <a:latin typeface="Century Gothic" pitchFamily="34" charset="0"/>
              </a:rPr>
              <a:t>це</a:t>
            </a:r>
            <a:r>
              <a:rPr lang="ru-RU" sz="3000" dirty="0" smtClean="0">
                <a:latin typeface="Century Gothic" pitchFamily="34" charset="0"/>
              </a:rPr>
              <a:t> система </a:t>
            </a:r>
            <a:r>
              <a:rPr lang="ru-RU" sz="3000" dirty="0" err="1" smtClean="0">
                <a:latin typeface="Century Gothic" pitchFamily="34" charset="0"/>
              </a:rPr>
              <a:t>зв'язків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між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його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елементами</a:t>
            </a:r>
            <a:r>
              <a:rPr lang="ru-RU" sz="3000" dirty="0" smtClean="0">
                <a:latin typeface="Century Gothic" pitchFamily="34" charset="0"/>
              </a:rPr>
              <a:t>. </a:t>
            </a:r>
            <a:r>
              <a:rPr lang="ru-RU" sz="3000" dirty="0" err="1" smtClean="0">
                <a:latin typeface="Century Gothic" pitchFamily="34" charset="0"/>
              </a:rPr>
              <a:t>Соціальні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інститути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формують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умови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життєдіяльності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соціальних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груп</a:t>
            </a:r>
            <a:r>
              <a:rPr lang="ru-RU" sz="3000" dirty="0" smtClean="0">
                <a:latin typeface="Century Gothic" pitchFamily="34" charset="0"/>
              </a:rPr>
              <a:t>, </a:t>
            </a:r>
            <a:r>
              <a:rPr lang="ru-RU" sz="3000" dirty="0" err="1" smtClean="0">
                <a:latin typeface="Century Gothic" pitchFamily="34" charset="0"/>
              </a:rPr>
              <a:t>визначають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їх</a:t>
            </a:r>
            <a:r>
              <a:rPr lang="ru-RU" sz="3000" dirty="0" smtClean="0">
                <a:latin typeface="Century Gothic" pitchFamily="34" charset="0"/>
              </a:rPr>
              <a:t> характер </a:t>
            </a:r>
            <a:r>
              <a:rPr lang="ru-RU" sz="3000" dirty="0" err="1" smtClean="0">
                <a:latin typeface="Century Gothic" pitchFamily="34" charset="0"/>
              </a:rPr>
              <a:t>і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особливості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соціального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положення</a:t>
            </a:r>
            <a:r>
              <a:rPr lang="ru-RU" sz="3000" dirty="0" smtClean="0">
                <a:latin typeface="Century Gothic" pitchFamily="34" charset="0"/>
              </a:rPr>
              <a:t>; </a:t>
            </a:r>
            <a:r>
              <a:rPr lang="ru-RU" sz="3000" dirty="0" err="1" smtClean="0">
                <a:latin typeface="Century Gothic" pitchFamily="34" charset="0"/>
              </a:rPr>
              <a:t>умови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і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положення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груп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детермінують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характер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їхніх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цілей</a:t>
            </a:r>
            <a:r>
              <a:rPr lang="ru-RU" sz="3000" dirty="0" smtClean="0">
                <a:latin typeface="Century Gothic" pitchFamily="34" charset="0"/>
              </a:rPr>
              <a:t> та </a:t>
            </a:r>
            <a:r>
              <a:rPr lang="ru-RU" sz="3000" dirty="0" err="1" smtClean="0">
                <a:latin typeface="Century Gothic" pitchFamily="34" charset="0"/>
              </a:rPr>
              <a:t>інтересів</a:t>
            </a:r>
            <a:r>
              <a:rPr lang="ru-RU" sz="3000" dirty="0" smtClean="0">
                <a:latin typeface="Century Gothic" pitchFamily="34" charset="0"/>
              </a:rPr>
              <a:t>; </a:t>
            </a:r>
            <a:r>
              <a:rPr lang="ru-RU" sz="3000" dirty="0" err="1" smtClean="0">
                <a:latin typeface="Century Gothic" pitchFamily="34" charset="0"/>
              </a:rPr>
              <a:t>цілі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та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інтереси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груп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безпосередньо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впливають</a:t>
            </a:r>
            <a:r>
              <a:rPr lang="ru-RU" sz="3000" dirty="0" smtClean="0">
                <a:latin typeface="Century Gothic" pitchFamily="34" charset="0"/>
              </a:rPr>
              <a:t> на </a:t>
            </a:r>
            <a:r>
              <a:rPr lang="ru-RU" sz="3000" dirty="0" err="1" smtClean="0">
                <a:latin typeface="Century Gothic" pitchFamily="34" charset="0"/>
              </a:rPr>
              <a:t>їх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поведінку</a:t>
            </a:r>
            <a:r>
              <a:rPr lang="ru-RU" sz="3000" dirty="0" smtClean="0">
                <a:latin typeface="Century Gothic" pitchFamily="34" charset="0"/>
              </a:rPr>
              <a:t>; </a:t>
            </a:r>
            <a:r>
              <a:rPr lang="ru-RU" sz="3000" dirty="0" err="1" smtClean="0">
                <a:latin typeface="Century Gothic" pitchFamily="34" charset="0"/>
              </a:rPr>
              <a:t>поведінка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формує</a:t>
            </a:r>
            <a:r>
              <a:rPr lang="ru-RU" sz="3000" dirty="0" smtClean="0">
                <a:latin typeface="Century Gothic" pitchFamily="34" charset="0"/>
              </a:rPr>
              <a:t> характер </a:t>
            </a:r>
            <a:r>
              <a:rPr lang="ru-RU" sz="3000" dirty="0" err="1" smtClean="0">
                <a:latin typeface="Century Gothic" pitchFamily="34" charset="0"/>
              </a:rPr>
              <a:t>відповідних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соціальних</a:t>
            </a:r>
            <a:r>
              <a:rPr lang="ru-RU" sz="3000" dirty="0" smtClean="0">
                <a:latin typeface="Century Gothic" pitchFamily="34" charset="0"/>
              </a:rPr>
              <a:t> </a:t>
            </a:r>
            <a:r>
              <a:rPr lang="ru-RU" sz="3000" dirty="0" err="1" smtClean="0">
                <a:latin typeface="Century Gothic" pitchFamily="34" charset="0"/>
              </a:rPr>
              <a:t>процесів</a:t>
            </a:r>
            <a:r>
              <a:rPr lang="ru-RU" sz="3000" dirty="0" smtClean="0">
                <a:latin typeface="Century Gothic" pitchFamily="34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preview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785926"/>
            <a:ext cx="2286016" cy="188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ustomer-relatioships_Strategy_Business-Leadership.gif"/>
          <p:cNvPicPr>
            <a:picLocks noChangeAspect="1"/>
          </p:cNvPicPr>
          <p:nvPr/>
        </p:nvPicPr>
        <p:blipFill>
          <a:blip r:embed="rId3"/>
          <a:srcRect t="19681" b="13298"/>
          <a:stretch>
            <a:fillRect/>
          </a:stretch>
        </p:blipFill>
        <p:spPr>
          <a:xfrm>
            <a:off x="142844" y="4643446"/>
            <a:ext cx="2357422" cy="176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271464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err="1" smtClean="0">
                <a:latin typeface="Century Gothic" pitchFamily="34" charset="0"/>
              </a:rPr>
              <a:t>Соціальна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регуляція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поведінки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працівників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передбачає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включення</a:t>
            </a:r>
            <a:r>
              <a:rPr lang="ru-RU" dirty="0" smtClean="0">
                <a:latin typeface="Century Gothic" pitchFamily="34" charset="0"/>
              </a:rPr>
              <a:t> в "роботу" </a:t>
            </a:r>
            <a:r>
              <a:rPr lang="ru-RU" dirty="0" err="1" smtClean="0">
                <a:latin typeface="Century Gothic" pitchFamily="34" charset="0"/>
              </a:rPr>
              <a:t>соціальної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функції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стимулювання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виявлення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якою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мірою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ті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чи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інші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види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стимулювання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сприяють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вирішенню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проблеми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прогресивних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соціальних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відносин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всебічно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розвиненої</a:t>
            </a:r>
            <a:r>
              <a:rPr lang="ru-RU" dirty="0" smtClean="0">
                <a:latin typeface="Century Gothic" pitchFamily="34" charset="0"/>
              </a:rPr>
              <a:t> особи. При </a:t>
            </a:r>
            <a:r>
              <a:rPr lang="ru-RU" dirty="0" err="1" smtClean="0">
                <a:latin typeface="Century Gothic" pitchFamily="34" charset="0"/>
              </a:rPr>
              <a:t>цьому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стимулювання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можна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розглядати</a:t>
            </a:r>
            <a:r>
              <a:rPr lang="ru-RU" dirty="0" smtClean="0">
                <a:latin typeface="Century Gothic" pitchFamily="34" charset="0"/>
              </a:rPr>
              <a:t> як один </a:t>
            </a:r>
            <a:r>
              <a:rPr lang="ru-RU" dirty="0" err="1" smtClean="0">
                <a:latin typeface="Century Gothic" pitchFamily="34" charset="0"/>
              </a:rPr>
              <a:t>із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методів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праці</a:t>
            </a:r>
            <a:r>
              <a:rPr lang="ru-RU" dirty="0" smtClean="0">
                <a:latin typeface="Century Gothic" pitchFamily="34" charset="0"/>
              </a:rPr>
              <a:t>. </a:t>
            </a:r>
            <a:r>
              <a:rPr lang="ru-RU" dirty="0" err="1" smtClean="0">
                <a:latin typeface="Century Gothic" pitchFamily="34" charset="0"/>
              </a:rPr>
              <a:t>Взаємозв'язок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управлінського</a:t>
            </a:r>
            <a:r>
              <a:rPr lang="ru-RU" dirty="0" smtClean="0">
                <a:latin typeface="Century Gothic" pitchFamily="34" charset="0"/>
              </a:rPr>
              <a:t> та </a:t>
            </a:r>
            <a:r>
              <a:rPr lang="ru-RU" dirty="0" err="1" smtClean="0">
                <a:latin typeface="Century Gothic" pitchFamily="34" charset="0"/>
              </a:rPr>
              <a:t>індивідуально-психологічного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змісту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мотивації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ґрунтується</a:t>
            </a:r>
            <a:r>
              <a:rPr lang="ru-RU" dirty="0" smtClean="0">
                <a:latin typeface="Century Gothic" pitchFamily="34" charset="0"/>
              </a:rPr>
              <a:t> на тому, </a:t>
            </a:r>
            <a:r>
              <a:rPr lang="ru-RU" dirty="0" err="1" smtClean="0">
                <a:latin typeface="Century Gothic" pitchFamily="34" charset="0"/>
              </a:rPr>
              <a:t>що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управління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людиною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соціальними</a:t>
            </a:r>
            <a:r>
              <a:rPr lang="ru-RU" dirty="0" smtClean="0">
                <a:latin typeface="Century Gothic" pitchFamily="34" charset="0"/>
              </a:rPr>
              <a:t> системами (на </a:t>
            </a:r>
            <a:r>
              <a:rPr lang="ru-RU" dirty="0" err="1" smtClean="0">
                <a:latin typeface="Century Gothic" pitchFamily="34" charset="0"/>
              </a:rPr>
              <a:t>відмиту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від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управління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технічними</a:t>
            </a:r>
            <a:r>
              <a:rPr lang="ru-RU" dirty="0" smtClean="0">
                <a:latin typeface="Century Gothic" pitchFamily="34" charset="0"/>
              </a:rPr>
              <a:t> системами) </a:t>
            </a:r>
            <a:r>
              <a:rPr lang="ru-RU" dirty="0" err="1" smtClean="0">
                <a:latin typeface="Century Gothic" pitchFamily="34" charset="0"/>
              </a:rPr>
              <a:t>вимагає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узгодженості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цілей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суб'єкта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об'єкта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управління</a:t>
            </a:r>
            <a:r>
              <a:rPr lang="ru-RU" dirty="0" smtClean="0">
                <a:latin typeface="Century Gothic" pitchFamily="34" charset="0"/>
              </a:rPr>
              <a:t>. </a:t>
            </a:r>
            <a:r>
              <a:rPr lang="ru-RU" dirty="0" err="1" smtClean="0">
                <a:latin typeface="Century Gothic" pitchFamily="34" charset="0"/>
              </a:rPr>
              <a:t>Таке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узгодження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може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здійснюватися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по-різному</a:t>
            </a:r>
            <a:r>
              <a:rPr lang="ru-RU" dirty="0" smtClean="0">
                <a:latin typeface="Century Gothic" pitchFamily="34" charset="0"/>
              </a:rPr>
              <a:t>, </a:t>
            </a:r>
            <a:r>
              <a:rPr lang="ru-RU" dirty="0" err="1" smtClean="0">
                <a:latin typeface="Century Gothic" pitchFamily="34" charset="0"/>
              </a:rPr>
              <a:t>однак</a:t>
            </a:r>
            <a:r>
              <a:rPr lang="ru-RU" dirty="0" smtClean="0">
                <a:latin typeface="Century Gothic" pitchFamily="34" charset="0"/>
              </a:rPr>
              <a:t> у </a:t>
            </a:r>
            <a:r>
              <a:rPr lang="ru-RU" dirty="0" err="1" smtClean="0">
                <a:latin typeface="Century Gothic" pitchFamily="34" charset="0"/>
              </a:rPr>
              <a:t>ньому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завжди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беруть</a:t>
            </a:r>
            <a:r>
              <a:rPr lang="ru-RU" dirty="0" smtClean="0">
                <a:latin typeface="Century Gothic" pitchFamily="34" charset="0"/>
              </a:rPr>
              <a:t> участь </a:t>
            </a:r>
            <a:r>
              <a:rPr lang="ru-RU" dirty="0" err="1" smtClean="0">
                <a:latin typeface="Century Gothic" pitchFamily="34" charset="0"/>
              </a:rPr>
              <a:t>обидві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сторони</a:t>
            </a:r>
            <a:r>
              <a:rPr lang="ru-RU" dirty="0" smtClean="0">
                <a:latin typeface="Century Gothic" pitchFamily="34" charset="0"/>
              </a:rPr>
              <a:t>. Результатом </a:t>
            </a:r>
            <a:r>
              <a:rPr lang="ru-RU" dirty="0" err="1" smtClean="0">
                <a:latin typeface="Century Gothic" pitchFamily="34" charset="0"/>
              </a:rPr>
              <a:t>узгодження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є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певна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економічна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поведінка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об'єкта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управління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і</a:t>
            </a:r>
            <a:r>
              <a:rPr lang="ru-RU" dirty="0" smtClean="0">
                <a:latin typeface="Century Gothic" pitchFamily="34" charset="0"/>
              </a:rPr>
              <a:t> в </a:t>
            </a:r>
            <a:r>
              <a:rPr lang="ru-RU" dirty="0" err="1" smtClean="0">
                <a:latin typeface="Century Gothic" pitchFamily="34" charset="0"/>
              </a:rPr>
              <a:t>кінцевому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рахунку</a:t>
            </a:r>
            <a:r>
              <a:rPr lang="ru-RU" dirty="0" smtClean="0">
                <a:latin typeface="Century Gothic" pitchFamily="34" charset="0"/>
              </a:rPr>
              <a:t> - результат </a:t>
            </a:r>
            <a:r>
              <a:rPr lang="ru-RU" dirty="0" err="1" smtClean="0">
                <a:latin typeface="Century Gothic" pitchFamily="34" charset="0"/>
              </a:rPr>
              <a:t>трудової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</a:rPr>
              <a:t>діяльності</a:t>
            </a:r>
            <a:r>
              <a:rPr lang="ru-RU" dirty="0" smtClean="0">
                <a:latin typeface="Century Gothic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social'nye-se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786190"/>
            <a:ext cx="6191254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powerpointstore.com_20</Template>
  <TotalTime>220</TotalTime>
  <Words>2373</Words>
  <PresentationFormat>Экран (4:3)</PresentationFormat>
  <Paragraphs>105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Презентацію підготувала студентка І курсу  групи СТД-11 Єлінецька Лада</vt:lpstr>
      <vt:lpstr>Слайд 2</vt:lpstr>
      <vt:lpstr>Слайд 3</vt:lpstr>
      <vt:lpstr>Професійно-трудова поведінка: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Lada</dc:creator>
  <cp:lastModifiedBy>Пользователь Windows</cp:lastModifiedBy>
  <cp:revision>27</cp:revision>
  <dcterms:created xsi:type="dcterms:W3CDTF">2017-12-05T16:41:43Z</dcterms:created>
  <dcterms:modified xsi:type="dcterms:W3CDTF">2017-12-06T19:20:40Z</dcterms:modified>
</cp:coreProperties>
</file>