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70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7054552" cy="403244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ШЛЯХИ ВДОСКОНАЛЕННЯ РЕГУЛЮВАННЯ ТА АКТИВІЗАЦІЇ ІНВЕСТИЦІЙНОЇ ДІЯЛЬНОСТІ У СФЕРІ ТЕЛЕКОМУНІКАЦІЙ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5448" y="5733256"/>
            <a:ext cx="4568552" cy="985664"/>
          </a:xfrm>
        </p:spPr>
        <p:txBody>
          <a:bodyPr>
            <a:normAutofit/>
          </a:bodyPr>
          <a:lstStyle/>
          <a:p>
            <a:pPr algn="l"/>
            <a:r>
              <a:rPr lang="ru-RU" i="1" dirty="0" err="1" smtClean="0"/>
              <a:t>Виконала</a:t>
            </a:r>
            <a:r>
              <a:rPr lang="ru-RU" i="1" dirty="0" smtClean="0"/>
              <a:t> </a:t>
            </a:r>
          </a:p>
          <a:p>
            <a:pPr algn="l"/>
            <a:r>
              <a:rPr lang="ru-RU" i="1" dirty="0" smtClean="0"/>
              <a:t>Смульська В</a:t>
            </a:r>
            <a:r>
              <a:rPr lang="uk-UA" i="1" dirty="0" err="1" smtClean="0"/>
              <a:t>ікторія</a:t>
            </a:r>
            <a:r>
              <a:rPr lang="uk-UA" i="1" dirty="0" smtClean="0"/>
              <a:t>, ПУАД-11</a:t>
            </a:r>
            <a:endParaRPr lang="ru-RU" i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56872" cy="633670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тарифної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 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поступового</a:t>
            </a:r>
            <a:r>
              <a:rPr lang="ru-RU" dirty="0" smtClean="0"/>
              <a:t> </a:t>
            </a:r>
            <a:r>
              <a:rPr lang="ru-RU" dirty="0" err="1" smtClean="0"/>
              <a:t>збалансування</a:t>
            </a:r>
            <a:r>
              <a:rPr lang="ru-RU" dirty="0" smtClean="0"/>
              <a:t> </a:t>
            </a:r>
            <a:r>
              <a:rPr lang="ru-RU" dirty="0" err="1" smtClean="0"/>
              <a:t>тарифів</a:t>
            </a:r>
            <a:r>
              <a:rPr lang="ru-RU" dirty="0" smtClean="0"/>
              <a:t> на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en-US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спрощення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доступу на </a:t>
            </a:r>
            <a:r>
              <a:rPr lang="ru-RU" dirty="0" err="1" smtClean="0"/>
              <a:t>ринок</a:t>
            </a:r>
            <a:r>
              <a:rPr lang="ru-RU" dirty="0" smtClean="0"/>
              <a:t> телекомунікацій шляхом переходу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ліцензування</a:t>
            </a:r>
            <a:r>
              <a:rPr lang="ru-RU" dirty="0" smtClean="0"/>
              <a:t> до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телекомунікацій;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гарантованого</a:t>
            </a:r>
            <a:r>
              <a:rPr lang="ru-RU" dirty="0" smtClean="0"/>
              <a:t> доступу до </a:t>
            </a:r>
            <a:r>
              <a:rPr lang="ru-RU" dirty="0" err="1" smtClean="0"/>
              <a:t>універсальних</a:t>
            </a:r>
            <a:r>
              <a:rPr lang="ru-RU" dirty="0" smtClean="0"/>
              <a:t>  </a:t>
            </a:r>
            <a:r>
              <a:rPr lang="ru-RU" dirty="0" err="1" smtClean="0"/>
              <a:t>телекомунікаційних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послугах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верств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тих,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у </a:t>
            </a:r>
            <a:r>
              <a:rPr lang="ru-RU" dirty="0" err="1" smtClean="0"/>
              <a:t>сільській</a:t>
            </a:r>
            <a:r>
              <a:rPr lang="ru-RU" dirty="0" smtClean="0"/>
              <a:t>, </a:t>
            </a:r>
            <a:r>
              <a:rPr lang="ru-RU" dirty="0" err="1" smtClean="0"/>
              <a:t>гірській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місцевостях</a:t>
            </a:r>
            <a:r>
              <a:rPr lang="ru-RU" dirty="0" smtClean="0"/>
              <a:t> та </a:t>
            </a:r>
            <a:r>
              <a:rPr lang="ru-RU" dirty="0" err="1" smtClean="0"/>
              <a:t>віддалених</a:t>
            </a:r>
            <a:r>
              <a:rPr lang="ru-RU" dirty="0" smtClean="0"/>
              <a:t> районах.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На </a:t>
            </a:r>
            <a:r>
              <a:rPr lang="ru-RU" dirty="0" err="1" smtClean="0"/>
              <a:t>сьогодні</a:t>
            </a:r>
            <a:r>
              <a:rPr lang="ru-RU" dirty="0" smtClean="0"/>
              <a:t>  </a:t>
            </a:r>
            <a:r>
              <a:rPr lang="ru-RU" dirty="0" err="1" smtClean="0"/>
              <a:t>провідна</a:t>
            </a:r>
            <a:r>
              <a:rPr lang="ru-RU" dirty="0" smtClean="0"/>
              <a:t> роль у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сприятливого</a:t>
            </a:r>
            <a:r>
              <a:rPr lang="ru-RU" dirty="0" smtClean="0"/>
              <a:t> </a:t>
            </a:r>
            <a:r>
              <a:rPr lang="ru-RU" dirty="0" err="1" smtClean="0"/>
              <a:t>інвестиційного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та </a:t>
            </a:r>
            <a:r>
              <a:rPr lang="ru-RU" dirty="0" err="1" smtClean="0"/>
              <a:t>активізації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інвестиційної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телекомунікацій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збережеться</a:t>
            </a:r>
            <a:r>
              <a:rPr lang="ru-RU" dirty="0" smtClean="0"/>
              <a:t> у </a:t>
            </a:r>
            <a:r>
              <a:rPr lang="ru-RU" dirty="0" err="1" smtClean="0"/>
              <a:t>майбутньому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на яку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  </a:t>
            </a:r>
            <a:r>
              <a:rPr lang="ru-RU" dirty="0" err="1" smtClean="0"/>
              <a:t>повноваження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зваженого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регуляторного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 телекомунікацій.</a:t>
            </a:r>
          </a:p>
          <a:p>
            <a:pPr algn="just">
              <a:buNone/>
            </a:pPr>
            <a:r>
              <a:rPr lang="en-US" dirty="0" smtClean="0"/>
              <a:t>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teleco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2263"/>
            <a:ext cx="2232248" cy="163573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996952"/>
            <a:ext cx="6249888" cy="1143000"/>
          </a:xfrm>
        </p:spPr>
        <p:txBody>
          <a:bodyPr/>
          <a:lstStyle/>
          <a:p>
            <a:r>
              <a:rPr lang="uk-UA" dirty="0" smtClean="0">
                <a:latin typeface="Century" pitchFamily="18" charset="0"/>
                <a:cs typeface="AngsanaUPC" pitchFamily="18" charset="-34"/>
              </a:rPr>
              <a:t>Дякую за увагу</a:t>
            </a:r>
            <a:endParaRPr lang="ru-RU" dirty="0">
              <a:latin typeface="Century" pitchFamily="18" charset="0"/>
              <a:cs typeface="AngsanaUPC" pitchFamily="18" charset="-34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588224" y="3356992"/>
            <a:ext cx="576064" cy="504056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9"/>
            <a:ext cx="7931224" cy="432048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Телекомунікації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роль у </a:t>
            </a:r>
            <a:r>
              <a:rPr lang="ru-RU" dirty="0" err="1" smtClean="0"/>
              <a:t>прискоренні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та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. </a:t>
            </a:r>
            <a:r>
              <a:rPr lang="ru-RU" dirty="0" err="1" smtClean="0"/>
              <a:t>Сталий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інформаційно-телекомунікаційної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передумовою</a:t>
            </a:r>
            <a:r>
              <a:rPr lang="ru-RU" dirty="0" smtClean="0"/>
              <a:t> для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та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у </a:t>
            </a:r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інформаційне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, </a:t>
            </a:r>
            <a:r>
              <a:rPr lang="uk-UA" dirty="0" smtClean="0"/>
              <a:t>яке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розширити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доступ до </a:t>
            </a:r>
            <a:r>
              <a:rPr lang="ru-RU" dirty="0" err="1" smtClean="0"/>
              <a:t>національних</a:t>
            </a:r>
            <a:r>
              <a:rPr lang="ru-RU" dirty="0" smtClean="0"/>
              <a:t> та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uk-UA" dirty="0" smtClean="0"/>
              <a:t> і також</a:t>
            </a:r>
            <a:r>
              <a:rPr lang="ru-RU" dirty="0" smtClean="0"/>
              <a:t>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та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Картинки по запросу телекомунік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3653036" cy="21720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900-ca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6608734" cy="50405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776864" cy="41044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За </a:t>
            </a:r>
            <a:r>
              <a:rPr lang="ru-RU" dirty="0" err="1" smtClean="0"/>
              <a:t>підсумками</a:t>
            </a:r>
            <a:r>
              <a:rPr lang="ru-RU" dirty="0" smtClean="0"/>
              <a:t> 2015 року </a:t>
            </a:r>
            <a:r>
              <a:rPr lang="ru-RU" dirty="0" err="1" smtClean="0"/>
              <a:t>інвестиції</a:t>
            </a:r>
            <a:r>
              <a:rPr lang="ru-RU" dirty="0" smtClean="0"/>
              <a:t> в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склали</a:t>
            </a:r>
            <a:r>
              <a:rPr lang="ru-RU" dirty="0" smtClean="0"/>
              <a:t> 8,3 млрд. </a:t>
            </a:r>
            <a:r>
              <a:rPr lang="ru-RU" dirty="0" err="1" smtClean="0"/>
              <a:t>грн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на 28,0 %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в 2014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err="1" smtClean="0"/>
              <a:t>Інвестиційні</a:t>
            </a:r>
            <a:r>
              <a:rPr lang="ru-RU" b="1" dirty="0" smtClean="0"/>
              <a:t> </a:t>
            </a:r>
            <a:r>
              <a:rPr lang="ru-RU" b="1" dirty="0" err="1" smtClean="0"/>
              <a:t>ресурси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вкладаються</a:t>
            </a:r>
            <a:r>
              <a:rPr lang="ru-RU" b="1" dirty="0" smtClean="0"/>
              <a:t> у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, </a:t>
            </a:r>
            <a:r>
              <a:rPr lang="ru-RU" b="1" dirty="0" err="1" smtClean="0"/>
              <a:t>формуються</a:t>
            </a:r>
            <a:r>
              <a:rPr lang="ru-RU" b="1" dirty="0" smtClean="0"/>
              <a:t> </a:t>
            </a:r>
            <a:r>
              <a:rPr lang="ru-RU" b="1" dirty="0" err="1" smtClean="0"/>
              <a:t>здебільшого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власних</a:t>
            </a:r>
            <a:r>
              <a:rPr lang="ru-RU" b="1" dirty="0" smtClean="0"/>
              <a:t> (</a:t>
            </a:r>
            <a:r>
              <a:rPr lang="ru-RU" b="1" dirty="0" err="1" smtClean="0"/>
              <a:t>внутрішніх</a:t>
            </a:r>
            <a:r>
              <a:rPr lang="ru-RU" b="1" dirty="0" smtClean="0"/>
              <a:t>) </a:t>
            </a:r>
            <a:r>
              <a:rPr lang="ru-RU" b="1" dirty="0" err="1" smtClean="0"/>
              <a:t>джерел</a:t>
            </a:r>
            <a:r>
              <a:rPr lang="ru-RU" b="1" dirty="0" smtClean="0"/>
              <a:t>, особливо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прибутку</a:t>
            </a:r>
            <a:r>
              <a:rPr lang="ru-RU" b="1" dirty="0" smtClean="0"/>
              <a:t> та </a:t>
            </a:r>
            <a:r>
              <a:rPr lang="ru-RU" b="1" dirty="0" err="1" smtClean="0"/>
              <a:t>амортизаційних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відрахувань</a:t>
            </a:r>
            <a:r>
              <a:rPr lang="ru-RU" b="1" dirty="0" smtClean="0"/>
              <a:t>. </a:t>
            </a:r>
            <a:r>
              <a:rPr lang="ru-RU" dirty="0" smtClean="0"/>
              <a:t>Так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84%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освоєно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а 16% </a:t>
            </a:r>
            <a:r>
              <a:rPr lang="ru-RU" i="1" dirty="0" smtClean="0"/>
              <a:t>−</a:t>
            </a:r>
            <a:r>
              <a:rPr lang="ru-RU" dirty="0" smtClean="0"/>
              <a:t> 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інвесторів</a:t>
            </a:r>
            <a:r>
              <a:rPr lang="ru-RU" dirty="0" smtClean="0"/>
              <a:t> та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кредитів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1dbaa3b8115a399c1271bd55bf48ea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149080"/>
            <a:ext cx="7272808" cy="237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28803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		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 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невирішеною</a:t>
            </a:r>
            <a:r>
              <a:rPr lang="ru-RU" dirty="0" smtClean="0"/>
              <a:t> проблема </a:t>
            </a:r>
            <a:r>
              <a:rPr lang="ru-RU" dirty="0" err="1" smtClean="0"/>
              <a:t>телефонізації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особливо в </a:t>
            </a:r>
            <a:r>
              <a:rPr lang="ru-RU" dirty="0" err="1" smtClean="0"/>
              <a:t>сільській</a:t>
            </a:r>
            <a:r>
              <a:rPr lang="ru-RU" dirty="0" smtClean="0"/>
              <a:t>, </a:t>
            </a:r>
            <a:r>
              <a:rPr lang="ru-RU" dirty="0" err="1" smtClean="0"/>
              <a:t>гірській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місцевостях</a:t>
            </a:r>
            <a:r>
              <a:rPr lang="ru-RU" dirty="0" smtClean="0"/>
              <a:t> та </a:t>
            </a:r>
            <a:r>
              <a:rPr lang="ru-RU" dirty="0" err="1" smtClean="0"/>
              <a:t>віддалених</a:t>
            </a:r>
            <a:r>
              <a:rPr lang="ru-RU" dirty="0" smtClean="0"/>
              <a:t> районах. Так на </a:t>
            </a:r>
            <a:r>
              <a:rPr lang="ru-RU" dirty="0" err="1" smtClean="0"/>
              <a:t>кінець</a:t>
            </a:r>
            <a:r>
              <a:rPr lang="ru-RU" dirty="0" smtClean="0"/>
              <a:t> 20 року, за </a:t>
            </a:r>
            <a:r>
              <a:rPr lang="ru-RU" dirty="0" err="1" smtClean="0"/>
              <a:t>даними</a:t>
            </a:r>
            <a:r>
              <a:rPr lang="ru-RU" dirty="0" smtClean="0"/>
              <a:t> ВАТ «</a:t>
            </a:r>
            <a:r>
              <a:rPr lang="ru-RU" dirty="0" err="1" smtClean="0"/>
              <a:t>Укртелеком</a:t>
            </a:r>
            <a:r>
              <a:rPr lang="ru-RU" dirty="0" smtClean="0"/>
              <a:t>» в </a:t>
            </a:r>
            <a:r>
              <a:rPr lang="ru-RU" dirty="0" err="1" smtClean="0"/>
              <a:t>черзі</a:t>
            </a:r>
            <a:r>
              <a:rPr lang="ru-RU" dirty="0" smtClean="0"/>
              <a:t>  на </a:t>
            </a:r>
            <a:r>
              <a:rPr lang="ru-RU" dirty="0" err="1" smtClean="0"/>
              <a:t>встановлення</a:t>
            </a:r>
            <a:r>
              <a:rPr lang="ru-RU" dirty="0" smtClean="0"/>
              <a:t> телефону </a:t>
            </a:r>
            <a:r>
              <a:rPr lang="ru-RU" dirty="0" err="1" smtClean="0"/>
              <a:t>перебувало</a:t>
            </a:r>
            <a:r>
              <a:rPr lang="ru-RU" dirty="0" smtClean="0"/>
              <a:t> 900 тис. </a:t>
            </a:r>
            <a:r>
              <a:rPr lang="ru-RU" dirty="0" err="1" smtClean="0"/>
              <a:t>осіб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у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– 350 тис. </a:t>
            </a:r>
            <a:r>
              <a:rPr lang="ru-RU" dirty="0" err="1" smtClean="0"/>
              <a:t>осіб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Рисунок 3" descr="depositphotos_158923002-stock-illustration-forbidden-phone-call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05064"/>
            <a:ext cx="2520280" cy="2520280"/>
          </a:xfrm>
          <a:prstGeom prst="rect">
            <a:avLst/>
          </a:prstGeom>
        </p:spPr>
      </p:pic>
      <p:pic>
        <p:nvPicPr>
          <p:cNvPr id="5" name="Рисунок 4" descr="1440692862-4570--inforesist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33056"/>
            <a:ext cx="2747474" cy="182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нак запрета 5"/>
          <p:cNvSpPr/>
          <p:nvPr/>
        </p:nvSpPr>
        <p:spPr>
          <a:xfrm>
            <a:off x="4644008" y="3501008"/>
            <a:ext cx="3312368" cy="2736304"/>
          </a:xfrm>
          <a:prstGeom prst="noSmoking">
            <a:avLst>
              <a:gd name="adj" fmla="val 750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60648"/>
            <a:ext cx="7283152" cy="309634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	Для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вищезазначених</a:t>
            </a:r>
            <a:r>
              <a:rPr lang="ru-RU" dirty="0" smtClean="0"/>
              <a:t> проблем та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прискореного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телекомунікацій </a:t>
            </a:r>
            <a:r>
              <a:rPr lang="ru-RU" dirty="0" err="1" smtClean="0"/>
              <a:t>інвестиційна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в </a:t>
            </a:r>
            <a:r>
              <a:rPr lang="ru-RU" dirty="0" err="1" smtClean="0"/>
              <a:t>державі</a:t>
            </a:r>
            <a:r>
              <a:rPr lang="ru-RU" dirty="0" smtClean="0"/>
              <a:t> повинна </a:t>
            </a:r>
            <a:r>
              <a:rPr lang="ru-RU" dirty="0" err="1" smtClean="0"/>
              <a:t>проводитись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, </a:t>
            </a:r>
            <a:r>
              <a:rPr lang="ru-RU" dirty="0" err="1" smtClean="0"/>
              <a:t>визначених</a:t>
            </a:r>
            <a:r>
              <a:rPr lang="ru-RU" dirty="0" smtClean="0"/>
              <a:t> </a:t>
            </a:r>
            <a:r>
              <a:rPr lang="ru-RU" dirty="0" err="1" smtClean="0"/>
              <a:t>Концепцією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телекомунікацій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схваленої</a:t>
            </a:r>
            <a:r>
              <a:rPr lang="ru-RU" dirty="0" smtClean="0"/>
              <a:t> </a:t>
            </a:r>
            <a:r>
              <a:rPr lang="ru-RU" dirty="0" err="1" smtClean="0"/>
              <a:t>розпорядженням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№ 316-р.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3968" y="4221088"/>
            <a:ext cx="129614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548680"/>
            <a:ext cx="644876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356161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Картинки по запросу прибу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2411760" y="98072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83768" y="357301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інвестиційних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сприятливих</a:t>
            </a:r>
            <a:r>
              <a:rPr lang="ru-RU" dirty="0" smtClean="0"/>
              <a:t> умов для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в </a:t>
            </a:r>
            <a:r>
              <a:rPr lang="ru-RU" dirty="0" err="1" smtClean="0"/>
              <a:t>розвиток</a:t>
            </a:r>
            <a:r>
              <a:rPr lang="ru-RU" dirty="0" smtClean="0"/>
              <a:t> телекомунікацій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…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Шляхи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способи</a:t>
            </a:r>
            <a:r>
              <a:rPr lang="ru-RU" i="1" dirty="0" smtClean="0"/>
              <a:t> </a:t>
            </a:r>
            <a:r>
              <a:rPr lang="ru-RU" i="1" dirty="0" err="1" smtClean="0"/>
              <a:t>розв’язання</a:t>
            </a:r>
            <a:r>
              <a:rPr lang="ru-RU" i="1" dirty="0" smtClean="0"/>
              <a:t>  </a:t>
            </a:r>
            <a:r>
              <a:rPr lang="ru-RU" i="1" dirty="0" err="1" smtClean="0"/>
              <a:t>проблеми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447800"/>
            <a:ext cx="7314016" cy="48006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en-US" b="1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впровадження</a:t>
            </a:r>
            <a:r>
              <a:rPr lang="ru-RU" dirty="0" smtClean="0"/>
              <a:t> </a:t>
            </a:r>
            <a:r>
              <a:rPr lang="ru-RU" dirty="0" err="1" smtClean="0"/>
              <a:t>радіотехнології</a:t>
            </a:r>
            <a:r>
              <a:rPr lang="ru-RU" dirty="0" smtClean="0"/>
              <a:t> 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асортименту</a:t>
            </a:r>
            <a:r>
              <a:rPr lang="ru-RU" dirty="0" smtClean="0"/>
              <a:t> та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шляхом </a:t>
            </a:r>
            <a:r>
              <a:rPr lang="ru-RU" dirty="0" err="1" smtClean="0"/>
              <a:t>проведення</a:t>
            </a:r>
            <a:r>
              <a:rPr lang="ru-RU" dirty="0" smtClean="0"/>
              <a:t> тендеру на </a:t>
            </a:r>
            <a:r>
              <a:rPr lang="ru-RU" dirty="0" err="1" smtClean="0"/>
              <a:t>отримання</a:t>
            </a:r>
            <a:r>
              <a:rPr lang="ru-RU" dirty="0" smtClean="0"/>
              <a:t> операторами </a:t>
            </a:r>
            <a:r>
              <a:rPr lang="ru-RU" dirty="0" err="1" smtClean="0"/>
              <a:t>ліцензії</a:t>
            </a:r>
            <a:r>
              <a:rPr lang="ru-RU" dirty="0" smtClean="0"/>
              <a:t> на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радіочастотним</a:t>
            </a:r>
            <a:r>
              <a:rPr lang="ru-RU" dirty="0" smtClean="0"/>
              <a:t> ресурсом;</a:t>
            </a:r>
          </a:p>
          <a:p>
            <a:endParaRPr lang="en-US" dirty="0" smtClean="0"/>
          </a:p>
          <a:p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повноважень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та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</a:t>
            </a:r>
            <a:r>
              <a:rPr lang="ru-RU" dirty="0" err="1" smtClean="0"/>
              <a:t>телекомунікаційних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операторів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істотною</a:t>
            </a:r>
            <a:r>
              <a:rPr lang="ru-RU" dirty="0" smtClean="0"/>
              <a:t> </a:t>
            </a:r>
            <a:r>
              <a:rPr lang="ru-RU" dirty="0" err="1" smtClean="0"/>
              <a:t>ринковою</a:t>
            </a:r>
            <a:r>
              <a:rPr lang="ru-RU" dirty="0" smtClean="0"/>
              <a:t> </a:t>
            </a:r>
            <a:r>
              <a:rPr lang="ru-RU" dirty="0" err="1" smtClean="0"/>
              <a:t>перевагою</a:t>
            </a:r>
            <a:r>
              <a:rPr lang="ru-RU" dirty="0" smtClean="0"/>
              <a:t> на </a:t>
            </a:r>
            <a:r>
              <a:rPr lang="ru-RU" dirty="0" err="1" smtClean="0"/>
              <a:t>цих</a:t>
            </a:r>
            <a:r>
              <a:rPr lang="ru-RU" dirty="0" smtClean="0"/>
              <a:t> ринках та </a:t>
            </a:r>
            <a:r>
              <a:rPr lang="ru-RU" dirty="0" err="1" smtClean="0"/>
              <a:t>покладання</a:t>
            </a:r>
            <a:r>
              <a:rPr lang="ru-RU" dirty="0" smtClean="0"/>
              <a:t> на них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регуляторних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на ринку телекомунікацій;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154</TotalTime>
  <Words>58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AngsanaUPC</vt:lpstr>
      <vt:lpstr>Century</vt:lpstr>
      <vt:lpstr>Corbel</vt:lpstr>
      <vt:lpstr>Gill Sans MT</vt:lpstr>
      <vt:lpstr>Verdana</vt:lpstr>
      <vt:lpstr>Wingdings 2</vt:lpstr>
      <vt:lpstr>Солнцестояние</vt:lpstr>
      <vt:lpstr>ШЛЯХИ ВДОСКОНАЛЕННЯ РЕГУЛЮВАННЯ ТА АКТИВІЗАЦІЇ ІНВЕСТИЦІЙНОЇ ДІЯЛЬНОСТІ У СФЕРІ ТЕЛЕКОМУНІКАЦІЙ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Шляхи і способи розв’язання  проблеми </vt:lpstr>
      <vt:lpstr>Презентация PowerPoint</vt:lpstr>
      <vt:lpstr>Висновок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Лазоренко Анастасия</cp:lastModifiedBy>
  <cp:revision>17</cp:revision>
  <dcterms:created xsi:type="dcterms:W3CDTF">2017-12-06T13:13:59Z</dcterms:created>
  <dcterms:modified xsi:type="dcterms:W3CDTF">2017-12-07T06:48:42Z</dcterms:modified>
</cp:coreProperties>
</file>