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57" d="100"/>
          <a:sy n="57" d="100"/>
        </p:scale>
        <p:origin x="69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ru-RU"/>
              <a:t>Образец заголовка</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12/7/2017</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12/7/2017</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257300" y="2909102"/>
            <a:ext cx="4800600" cy="299639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33864" y="2909102"/>
            <a:ext cx="4800600" cy="299639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ru-RU"/>
              <a:t>Образец заголовка</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12/7/2017</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ru-RU"/>
              <a:t>Образец заголовка</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12/7/2017</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12/7/2017</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846612-4DD2-4EB2-ADF0-0DE1466722C2}"/>
              </a:ext>
            </a:extLst>
          </p:cNvPr>
          <p:cNvSpPr>
            <a:spLocks noGrp="1"/>
          </p:cNvSpPr>
          <p:nvPr>
            <p:ph type="ctrTitle"/>
          </p:nvPr>
        </p:nvSpPr>
        <p:spPr/>
        <p:txBody>
          <a:bodyPr/>
          <a:lstStyle/>
          <a:p>
            <a:r>
              <a:rPr lang="ru-RU" sz="4800" dirty="0"/>
              <a:t>Электронная</a:t>
            </a:r>
            <a:br>
              <a:rPr lang="ru-RU" sz="4800" dirty="0"/>
            </a:br>
            <a:r>
              <a:rPr lang="ru-RU" sz="4800" dirty="0"/>
              <a:t>подпись</a:t>
            </a:r>
          </a:p>
        </p:txBody>
      </p:sp>
      <p:sp>
        <p:nvSpPr>
          <p:cNvPr id="3" name="Подзаголовок 2">
            <a:extLst>
              <a:ext uri="{FF2B5EF4-FFF2-40B4-BE49-F238E27FC236}">
                <a16:creationId xmlns:a16="http://schemas.microsoft.com/office/drawing/2014/main" id="{9297F962-21D3-4AFC-B200-071ED48F89A1}"/>
              </a:ext>
            </a:extLst>
          </p:cNvPr>
          <p:cNvSpPr>
            <a:spLocks noGrp="1"/>
          </p:cNvSpPr>
          <p:nvPr>
            <p:ph type="subTitle" idx="1"/>
          </p:nvPr>
        </p:nvSpPr>
        <p:spPr>
          <a:xfrm>
            <a:off x="1853835" y="5759612"/>
            <a:ext cx="8767794" cy="1228099"/>
          </a:xfrm>
        </p:spPr>
        <p:txBody>
          <a:bodyPr>
            <a:normAutofit fontScale="92500" lnSpcReduction="10000"/>
          </a:bodyPr>
          <a:lstStyle/>
          <a:p>
            <a:r>
              <a:rPr lang="ru-RU" dirty="0"/>
              <a:t>Презентация студента группы</a:t>
            </a:r>
          </a:p>
          <a:p>
            <a:r>
              <a:rPr lang="ru-RU" dirty="0"/>
              <a:t>БСД – </a:t>
            </a:r>
            <a:r>
              <a:rPr lang="ru-RU" sz="2400" dirty="0"/>
              <a:t>12</a:t>
            </a:r>
          </a:p>
          <a:p>
            <a:r>
              <a:rPr lang="ru-RU" sz="2400" dirty="0"/>
              <a:t>Веселкова Никиты Леонидовича</a:t>
            </a:r>
          </a:p>
        </p:txBody>
      </p:sp>
    </p:spTree>
    <p:extLst>
      <p:ext uri="{BB962C8B-B14F-4D97-AF65-F5344CB8AC3E}">
        <p14:creationId xmlns:p14="http://schemas.microsoft.com/office/powerpoint/2010/main" val="237462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9A1802-1348-4BF0-AAA0-26E8CB6B3301}"/>
              </a:ext>
            </a:extLst>
          </p:cNvPr>
          <p:cNvSpPr>
            <a:spLocks noGrp="1"/>
          </p:cNvSpPr>
          <p:nvPr>
            <p:ph type="title"/>
          </p:nvPr>
        </p:nvSpPr>
        <p:spPr/>
        <p:txBody>
          <a:bodyPr/>
          <a:lstStyle/>
          <a:p>
            <a:pPr algn="ctr"/>
            <a:r>
              <a:rPr lang="ru-RU" dirty="0"/>
              <a:t>Что ТАКОЕ электронная подпись?</a:t>
            </a:r>
          </a:p>
        </p:txBody>
      </p:sp>
      <p:sp>
        <p:nvSpPr>
          <p:cNvPr id="3" name="Объект 2">
            <a:extLst>
              <a:ext uri="{FF2B5EF4-FFF2-40B4-BE49-F238E27FC236}">
                <a16:creationId xmlns:a16="http://schemas.microsoft.com/office/drawing/2014/main" id="{4B621895-07A0-4D1B-AFF0-B47244E62E6A}"/>
              </a:ext>
            </a:extLst>
          </p:cNvPr>
          <p:cNvSpPr>
            <a:spLocks noGrp="1"/>
          </p:cNvSpPr>
          <p:nvPr>
            <p:ph idx="1"/>
          </p:nvPr>
        </p:nvSpPr>
        <p:spPr/>
        <p:txBody>
          <a:bodyPr/>
          <a:lstStyle/>
          <a:p>
            <a:pPr indent="449580" algn="just">
              <a:lnSpc>
                <a:spcPct val="107000"/>
              </a:lnSpc>
              <a:spcAft>
                <a:spcPts val="80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Электронная подпись</a:t>
            </a:r>
            <a:r>
              <a:rPr lang="ru-RU" sz="2400" dirty="0">
                <a:latin typeface="Times New Roman" panose="02020603050405020304" pitchFamily="18" charset="0"/>
                <a:ea typeface="Calibri" panose="020F0502020204030204" pitchFamily="34" charset="0"/>
                <a:cs typeface="Times New Roman" panose="02020603050405020304" pitchFamily="18" charset="0"/>
              </a:rPr>
              <a:t> – это реквизит электронного документа, который был образован в результате криптографического преобразования (чаще всего шифрования) с использованием закрытого ключа подписи для того, чтобы проверить целостность, авторство или </a:t>
            </a:r>
            <a:r>
              <a:rPr lang="ru-RU" sz="24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неотказуемость</a:t>
            </a:r>
            <a:r>
              <a:rPr lang="ru-RU" sz="24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электронного документа.</a:t>
            </a:r>
            <a:r>
              <a:rPr lang="ru-RU" sz="2400" dirty="0">
                <a:solidFill>
                  <a:srgbClr val="222222"/>
                </a:solidFill>
                <a:latin typeface="Arial" panose="020B0604020202020204" pitchFamily="34" charset="0"/>
                <a:ea typeface="Calibri" panose="020F0502020204030204" pitchFamily="34" charset="0"/>
                <a:cs typeface="Times New Roman" panose="02020603050405020304" pitchFamily="18" charset="0"/>
              </a:rPr>
              <a:t> </a:t>
            </a:r>
            <a:r>
              <a:rPr lang="ru-RU" sz="24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По сути, электронная подпись является электронной печатью, которая скрепляет и заверяет документ. Чаще всего, для защиты информации, которая находиться в подписи ее приходиться шифровать</a:t>
            </a:r>
            <a:r>
              <a:rPr lang="ru-RU"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275814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EE7254-AF2C-44DB-8917-951DB1312DF3}"/>
              </a:ext>
            </a:extLst>
          </p:cNvPr>
          <p:cNvSpPr>
            <a:spLocks noGrp="1"/>
          </p:cNvSpPr>
          <p:nvPr>
            <p:ph type="title"/>
          </p:nvPr>
        </p:nvSpPr>
        <p:spPr/>
        <p:txBody>
          <a:bodyPr/>
          <a:lstStyle/>
          <a:p>
            <a:pPr algn="ctr"/>
            <a:r>
              <a:rPr lang="ru-RU" dirty="0"/>
              <a:t>МЕТОДЫ ПОСТРОЕНИЯ ЭЛЕКТРОННОЙ ПОДПИСИ</a:t>
            </a:r>
          </a:p>
        </p:txBody>
      </p:sp>
      <p:sp>
        <p:nvSpPr>
          <p:cNvPr id="3" name="Объект 2">
            <a:extLst>
              <a:ext uri="{FF2B5EF4-FFF2-40B4-BE49-F238E27FC236}">
                <a16:creationId xmlns:a16="http://schemas.microsoft.com/office/drawing/2014/main" id="{D5D581C5-F862-4A58-99F2-9193403BB6B7}"/>
              </a:ext>
            </a:extLst>
          </p:cNvPr>
          <p:cNvSpPr>
            <a:spLocks noGrp="1"/>
          </p:cNvSpPr>
          <p:nvPr>
            <p:ph idx="1"/>
          </p:nvPr>
        </p:nvSpPr>
        <p:spPr/>
        <p:txBody>
          <a:bodyPr/>
          <a:lstStyle/>
          <a:p>
            <a:r>
              <a:rPr lang="ru-RU" dirty="0">
                <a:latin typeface="Times New Roman" panose="02020603050405020304" pitchFamily="18" charset="0"/>
                <a:cs typeface="Times New Roman" panose="02020603050405020304" pitchFamily="18" charset="0"/>
              </a:rPr>
              <a:t>На данный момент при построение электронной подписи используют схемы основанные на</a:t>
            </a:r>
            <a:r>
              <a:rPr lang="en-US"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-алгоритмах симметричного шифрования</a:t>
            </a:r>
          </a:p>
          <a:p>
            <a:r>
              <a:rPr lang="ru-RU" dirty="0">
                <a:latin typeface="Times New Roman" panose="02020603050405020304" pitchFamily="18" charset="0"/>
                <a:cs typeface="Times New Roman" panose="02020603050405020304" pitchFamily="18" charset="0"/>
              </a:rPr>
              <a:t>-алгоритмах асимметричного шифрования</a:t>
            </a:r>
          </a:p>
          <a:p>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Однако самым популярным и самым распространённым все таки является асимметричный метод шифрования, так как он является более гибким и удобным в использование.</a:t>
            </a:r>
          </a:p>
        </p:txBody>
      </p:sp>
    </p:spTree>
    <p:extLst>
      <p:ext uri="{BB962C8B-B14F-4D97-AF65-F5344CB8AC3E}">
        <p14:creationId xmlns:p14="http://schemas.microsoft.com/office/powerpoint/2010/main" val="668632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A5D8C4-4E90-4A22-8205-1DB295566C21}"/>
              </a:ext>
            </a:extLst>
          </p:cNvPr>
          <p:cNvSpPr>
            <a:spLocks noGrp="1"/>
          </p:cNvSpPr>
          <p:nvPr>
            <p:ph type="title"/>
          </p:nvPr>
        </p:nvSpPr>
        <p:spPr/>
        <p:txBody>
          <a:bodyPr/>
          <a:lstStyle/>
          <a:p>
            <a:pPr algn="ctr"/>
            <a:r>
              <a:rPr lang="ru-RU" dirty="0"/>
              <a:t>ЗАКРЫТИЕ КЛЮЧИ</a:t>
            </a:r>
          </a:p>
        </p:txBody>
      </p:sp>
      <p:sp>
        <p:nvSpPr>
          <p:cNvPr id="3" name="Объект 2">
            <a:extLst>
              <a:ext uri="{FF2B5EF4-FFF2-40B4-BE49-F238E27FC236}">
                <a16:creationId xmlns:a16="http://schemas.microsoft.com/office/drawing/2014/main" id="{218159BC-5950-4581-9454-879335EC0F36}"/>
              </a:ext>
            </a:extLst>
          </p:cNvPr>
          <p:cNvSpPr>
            <a:spLocks noGrp="1"/>
          </p:cNvSpPr>
          <p:nvPr>
            <p:ph idx="1"/>
          </p:nvPr>
        </p:nvSpPr>
        <p:spPr/>
        <p:txBody>
          <a:bodyPr/>
          <a:lstStyle/>
          <a:p>
            <a:pPr algn="ctr"/>
            <a:r>
              <a:rPr lang="ru-RU" dirty="0">
                <a:latin typeface="Times New Roman" panose="02020603050405020304" pitchFamily="18" charset="0"/>
                <a:cs typeface="Times New Roman" panose="02020603050405020304" pitchFamily="18" charset="0"/>
              </a:rPr>
              <a:t>Закрытие ключи бывают двух форматов</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OpenPGP</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ключи создавались на основе так называемых сетей доверия. Такая идея подразумевает, что обмениваются подписями люди, которым третья сторона для их взаимоотношений не нужна.</a:t>
            </a:r>
          </a:p>
          <a:p>
            <a:r>
              <a:rPr lang="en-US" dirty="0">
                <a:latin typeface="Times New Roman" panose="02020603050405020304" pitchFamily="18" charset="0"/>
                <a:cs typeface="Times New Roman" panose="02020603050405020304" pitchFamily="18" charset="0"/>
              </a:rPr>
              <a:t>X</a:t>
            </a:r>
            <a:r>
              <a:rPr lang="ru-RU" dirty="0">
                <a:latin typeface="Times New Roman" panose="02020603050405020304" pitchFamily="18" charset="0"/>
                <a:cs typeface="Times New Roman" panose="02020603050405020304" pitchFamily="18" charset="0"/>
              </a:rPr>
              <a:t>.509 – ключ, сертификаты которого выдаются строго третьей стороной  -гарантом вашей личности: Удостоверяющим Центром (УЦ).</a:t>
            </a:r>
          </a:p>
          <a:p>
            <a:endParaRPr lang="ru-RU" dirty="0"/>
          </a:p>
        </p:txBody>
      </p:sp>
    </p:spTree>
    <p:extLst>
      <p:ext uri="{BB962C8B-B14F-4D97-AF65-F5344CB8AC3E}">
        <p14:creationId xmlns:p14="http://schemas.microsoft.com/office/powerpoint/2010/main" val="3369039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A5D3B1-7E51-4248-A1F8-CF4C3D040FD3}"/>
              </a:ext>
            </a:extLst>
          </p:cNvPr>
          <p:cNvSpPr>
            <a:spLocks noGrp="1"/>
          </p:cNvSpPr>
          <p:nvPr>
            <p:ph type="title"/>
          </p:nvPr>
        </p:nvSpPr>
        <p:spPr>
          <a:xfrm>
            <a:off x="1251678" y="382385"/>
            <a:ext cx="10178322" cy="1492132"/>
          </a:xfrm>
        </p:spPr>
        <p:txBody>
          <a:bodyPr/>
          <a:lstStyle/>
          <a:p>
            <a:pPr algn="ctr"/>
            <a:r>
              <a:rPr lang="ru-RU" dirty="0"/>
              <a:t>Защищенность подписей</a:t>
            </a:r>
          </a:p>
        </p:txBody>
      </p:sp>
      <p:sp>
        <p:nvSpPr>
          <p:cNvPr id="3" name="Объект 2">
            <a:extLst>
              <a:ext uri="{FF2B5EF4-FFF2-40B4-BE49-F238E27FC236}">
                <a16:creationId xmlns:a16="http://schemas.microsoft.com/office/drawing/2014/main" id="{A07D8925-4095-4FF0-AAEE-24E8F7A638CF}"/>
              </a:ext>
            </a:extLst>
          </p:cNvPr>
          <p:cNvSpPr>
            <a:spLocks noGrp="1"/>
          </p:cNvSpPr>
          <p:nvPr>
            <p:ph idx="1"/>
          </p:nvPr>
        </p:nvSpPr>
        <p:spPr/>
        <p:txBody>
          <a:bodyPr/>
          <a:lstStyle/>
          <a:p>
            <a:pPr marL="0" indent="0">
              <a:buNone/>
            </a:pPr>
            <a:endParaRPr lang="ru-RU" dirty="0">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Электронные подписи являются “условно” безопасными. Это условлено тем, что любая подпись является уязвимой, однако воспользоваться этой уязвимостью крайне сложно, так как стоит учитывать, что при правильном (безошибочном) построении алгоритма подписи получение </a:t>
            </a:r>
            <a:r>
              <a:rPr lang="ru-RU" dirty="0" err="1">
                <a:latin typeface="Times New Roman" panose="02020603050405020304" pitchFamily="18" charset="0"/>
                <a:cs typeface="Times New Roman" panose="02020603050405020304" pitchFamily="18" charset="0"/>
              </a:rPr>
              <a:t>криптоаналитиком</a:t>
            </a:r>
            <a:r>
              <a:rPr lang="ru-RU" dirty="0">
                <a:latin typeface="Times New Roman" panose="02020603050405020304" pitchFamily="18" charset="0"/>
                <a:cs typeface="Times New Roman" panose="02020603050405020304" pitchFamily="18" charset="0"/>
              </a:rPr>
              <a:t> закрытого ключа алгоритма невозможна. Также для получения подписи можно подобрать коллизии первого и второго порядка, однако это также крайне сложно.</a:t>
            </a:r>
          </a:p>
          <a:p>
            <a:pPr marL="0" indent="0">
              <a:buNone/>
            </a:pPr>
            <a:endParaRPr lang="ru-RU" dirty="0"/>
          </a:p>
        </p:txBody>
      </p:sp>
    </p:spTree>
    <p:extLst>
      <p:ext uri="{BB962C8B-B14F-4D97-AF65-F5344CB8AC3E}">
        <p14:creationId xmlns:p14="http://schemas.microsoft.com/office/powerpoint/2010/main" val="1980056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8CFDA8-E8EB-4048-AE36-42BA53A760B3}"/>
              </a:ext>
            </a:extLst>
          </p:cNvPr>
          <p:cNvSpPr>
            <a:spLocks noGrp="1"/>
          </p:cNvSpPr>
          <p:nvPr>
            <p:ph type="title"/>
          </p:nvPr>
        </p:nvSpPr>
        <p:spPr/>
        <p:txBody>
          <a:bodyPr/>
          <a:lstStyle/>
          <a:p>
            <a:pPr algn="ctr"/>
            <a:r>
              <a:rPr lang="ru-RU" dirty="0"/>
              <a:t>РЕГУЛИРОВКА ИСПОЛЬЗОВАНИЯ ПОДПИСЕЙ В УКРАИНЕ</a:t>
            </a:r>
          </a:p>
        </p:txBody>
      </p:sp>
      <p:sp>
        <p:nvSpPr>
          <p:cNvPr id="3" name="Объект 2">
            <a:extLst>
              <a:ext uri="{FF2B5EF4-FFF2-40B4-BE49-F238E27FC236}">
                <a16:creationId xmlns:a16="http://schemas.microsoft.com/office/drawing/2014/main" id="{EE38A02F-2067-4D96-B924-F9DE8011800F}"/>
              </a:ext>
            </a:extLst>
          </p:cNvPr>
          <p:cNvSpPr>
            <a:spLocks noGrp="1"/>
          </p:cNvSpPr>
          <p:nvPr>
            <p:ph idx="1"/>
          </p:nvPr>
        </p:nvSpPr>
        <p:spPr>
          <a:xfrm>
            <a:off x="1251678" y="2286001"/>
            <a:ext cx="10178322" cy="4189614"/>
          </a:xfrm>
        </p:spPr>
        <p:txBody>
          <a:bodyPr>
            <a:normAutofit fontScale="92500" lnSpcReduction="20000"/>
          </a:bodyPr>
          <a:lstStyle/>
          <a:p>
            <a:r>
              <a:rPr lang="ru-RU" dirty="0">
                <a:latin typeface="Times New Roman" panose="02020603050405020304" pitchFamily="18" charset="0"/>
                <a:cs typeface="Times New Roman" panose="02020603050405020304" pitchFamily="18" charset="0"/>
              </a:rPr>
              <a:t>На Украине использование ЭЦП регулируется законом, изданным в 2003 году. Он координирует отношения, появляющиеся вследствие применения ЭЦП. Система функционирования ЭЦП на Украине состоит из центрального удостоверяющего органа, выдающего разрешения центрам сертификации ключей (ЦСК) и обеспечивающего доступ к электронным каталогам, контролирующего органа и центров сертификации ключей, которые выдают ЭЦП конечному потребителю.</a:t>
            </a:r>
          </a:p>
          <a:p>
            <a:r>
              <a:rPr lang="ru-RU" dirty="0">
                <a:latin typeface="Times New Roman" panose="02020603050405020304" pitchFamily="18" charset="0"/>
                <a:cs typeface="Times New Roman" panose="02020603050405020304" pitchFamily="18" charset="0"/>
              </a:rPr>
              <a:t>19 апреля 2007 года было принято Постановление «Об утверждении порядка представления отчетов в Пенсионный фонд Украины в электронной форме». А 10 апреля 2008 года — приказ № 233 ГНА Украины «О подаче электронной цифровой отчётности». В результате активной разъяснительной деятельности налоговых служб, в 2008 г. количество субъектов, подающих отчётность по НДС в электронном виде, возросло с 43 % до 71 %.</a:t>
            </a:r>
          </a:p>
          <a:p>
            <a:r>
              <a:rPr lang="ru-RU" dirty="0">
                <a:latin typeface="Times New Roman" panose="02020603050405020304" pitchFamily="18" charset="0"/>
                <a:cs typeface="Times New Roman" panose="02020603050405020304" pitchFamily="18" charset="0"/>
              </a:rPr>
              <a:t>31 августа 2015 года зарегистрирован проект закона № 2544а «Об электронных доверительных услугах».</a:t>
            </a:r>
          </a:p>
          <a:p>
            <a:r>
              <a:rPr lang="ru-RU" dirty="0">
                <a:latin typeface="Times New Roman" panose="02020603050405020304" pitchFamily="18" charset="0"/>
                <a:cs typeface="Times New Roman" panose="02020603050405020304" pitchFamily="18" charset="0"/>
              </a:rPr>
              <a:t>16 июня 2015 года на Украине заработал сайт электронных государственных услуг iGov.org.ua</a:t>
            </a:r>
          </a:p>
        </p:txBody>
      </p:sp>
    </p:spTree>
    <p:extLst>
      <p:ext uri="{BB962C8B-B14F-4D97-AF65-F5344CB8AC3E}">
        <p14:creationId xmlns:p14="http://schemas.microsoft.com/office/powerpoint/2010/main" val="639736368"/>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TM10001106[[fn=Эмблема]]</Template>
  <TotalTime>40</TotalTime>
  <Words>337</Words>
  <Application>Microsoft Office PowerPoint</Application>
  <PresentationFormat>Широкоэкранный</PresentationFormat>
  <Paragraphs>25</Paragraphs>
  <Slides>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6</vt:i4>
      </vt:variant>
    </vt:vector>
  </HeadingPairs>
  <TitlesOfParts>
    <vt:vector size="13" baseType="lpstr">
      <vt:lpstr>Arial</vt:lpstr>
      <vt:lpstr>Calibri</vt:lpstr>
      <vt:lpstr>Corbel</vt:lpstr>
      <vt:lpstr>Gill Sans MT</vt:lpstr>
      <vt:lpstr>Impact</vt:lpstr>
      <vt:lpstr>Times New Roman</vt:lpstr>
      <vt:lpstr>Badge</vt:lpstr>
      <vt:lpstr>Электронная подпись</vt:lpstr>
      <vt:lpstr>Что ТАКОЕ электронная подпись?</vt:lpstr>
      <vt:lpstr>МЕТОДЫ ПОСТРОЕНИЯ ЭЛЕКТРОННОЙ ПОДПИСИ</vt:lpstr>
      <vt:lpstr>ЗАКРЫТИЕ КЛЮЧИ</vt:lpstr>
      <vt:lpstr>Защищенность подписей</vt:lpstr>
      <vt:lpstr>РЕГУЛИРОВКА ИСПОЛЬЗОВАНИЯ ПОДПИСЕЙ В УКРАИНЕ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Электронная подпись</dc:title>
  <dc:creator>Администратор</dc:creator>
  <cp:lastModifiedBy>Администратор</cp:lastModifiedBy>
  <cp:revision>5</cp:revision>
  <dcterms:created xsi:type="dcterms:W3CDTF">2017-12-07T06:17:11Z</dcterms:created>
  <dcterms:modified xsi:type="dcterms:W3CDTF">2017-12-07T06:57:55Z</dcterms:modified>
</cp:coreProperties>
</file>