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27BD3-BF89-4CFC-BDD7-A1FE76FB38BE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</dgm:pt>
    <dgm:pt modelId="{063F1580-B531-4F7F-9034-4C52CF54A94A}">
      <dgm:prSet phldrT="[Текст]" custT="1"/>
      <dgm:spPr/>
      <dgm:t>
        <a:bodyPr/>
        <a:lstStyle/>
        <a:p>
          <a:r>
            <a:rPr lang="ru-RU" sz="2800" b="1" dirty="0" smtClean="0"/>
            <a:t>Профессиональные проектировщики</a:t>
          </a:r>
          <a:endParaRPr lang="ru-RU" sz="2800" b="1" dirty="0"/>
        </a:p>
      </dgm:t>
    </dgm:pt>
    <dgm:pt modelId="{7CB5E255-D106-4C51-8A72-57E13CBDF32F}" type="parTrans" cxnId="{9C853D3B-E8CF-43AC-93D0-F5C0E62DCA21}">
      <dgm:prSet/>
      <dgm:spPr/>
      <dgm:t>
        <a:bodyPr/>
        <a:lstStyle/>
        <a:p>
          <a:endParaRPr lang="ru-RU"/>
        </a:p>
      </dgm:t>
    </dgm:pt>
    <dgm:pt modelId="{8532AD61-4D31-435C-9684-048C5277B287}" type="sibTrans" cxnId="{9C853D3B-E8CF-43AC-93D0-F5C0E62DCA21}">
      <dgm:prSet/>
      <dgm:spPr/>
      <dgm:t>
        <a:bodyPr/>
        <a:lstStyle/>
        <a:p>
          <a:endParaRPr lang="ru-RU"/>
        </a:p>
      </dgm:t>
    </dgm:pt>
    <dgm:pt modelId="{877ABEFE-FDFE-4AF9-9AAE-10E3ECB212CA}" type="pres">
      <dgm:prSet presAssocID="{92527BD3-BF89-4CFC-BDD7-A1FE76FB38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83C273-1BB3-4BAF-AA32-AAABABE5D571}" type="pres">
      <dgm:prSet presAssocID="{063F1580-B531-4F7F-9034-4C52CF54A94A}" presName="hierRoot1" presStyleCnt="0"/>
      <dgm:spPr/>
    </dgm:pt>
    <dgm:pt modelId="{952E45A0-90A2-4859-BF02-2C760754F084}" type="pres">
      <dgm:prSet presAssocID="{063F1580-B531-4F7F-9034-4C52CF54A94A}" presName="composite" presStyleCnt="0"/>
      <dgm:spPr/>
    </dgm:pt>
    <dgm:pt modelId="{E9BB0158-7C77-4D44-882D-C5A540FC90C6}" type="pres">
      <dgm:prSet presAssocID="{063F1580-B531-4F7F-9034-4C52CF54A94A}" presName="image" presStyleLbl="node0" presStyleIdx="0" presStyleCnt="1" custLinFactX="-100000" custLinFactNeighborX="-108543" custLinFactNeighborY="-21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http://zanostroy.ru/uploads/news/original/1146Profobrazovanie.jpg"/>
        </a:ext>
      </dgm:extLst>
    </dgm:pt>
    <dgm:pt modelId="{AC694359-DB08-4DA7-B4F4-E3A11BAD49F2}" type="pres">
      <dgm:prSet presAssocID="{063F1580-B531-4F7F-9034-4C52CF54A94A}" presName="text" presStyleLbl="revTx" presStyleIdx="0" presStyleCnt="1" custScaleX="398362" custScaleY="102620" custLinFactNeighborX="13036" custLinFactNeighborY="-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7F369-6BD8-46CC-85ED-8F5F536ADDAB}" type="pres">
      <dgm:prSet presAssocID="{063F1580-B531-4F7F-9034-4C52CF54A94A}" presName="hierChild2" presStyleCnt="0"/>
      <dgm:spPr/>
    </dgm:pt>
  </dgm:ptLst>
  <dgm:cxnLst>
    <dgm:cxn modelId="{0321F0F8-82E3-4FDD-A32B-46F14D4B17F3}" type="presOf" srcId="{92527BD3-BF89-4CFC-BDD7-A1FE76FB38BE}" destId="{877ABEFE-FDFE-4AF9-9AAE-10E3ECB212CA}" srcOrd="0" destOrd="0" presId="urn:microsoft.com/office/officeart/2009/layout/CirclePictureHierarchy"/>
    <dgm:cxn modelId="{9C853D3B-E8CF-43AC-93D0-F5C0E62DCA21}" srcId="{92527BD3-BF89-4CFC-BDD7-A1FE76FB38BE}" destId="{063F1580-B531-4F7F-9034-4C52CF54A94A}" srcOrd="0" destOrd="0" parTransId="{7CB5E255-D106-4C51-8A72-57E13CBDF32F}" sibTransId="{8532AD61-4D31-435C-9684-048C5277B287}"/>
    <dgm:cxn modelId="{D41C44A5-942C-48F2-A6FF-6FC8C0077AFD}" type="presOf" srcId="{063F1580-B531-4F7F-9034-4C52CF54A94A}" destId="{AC694359-DB08-4DA7-B4F4-E3A11BAD49F2}" srcOrd="0" destOrd="0" presId="urn:microsoft.com/office/officeart/2009/layout/CirclePictureHierarchy"/>
    <dgm:cxn modelId="{8B4CF54D-0D8B-491A-9D2C-C87E308F9061}" type="presParOf" srcId="{877ABEFE-FDFE-4AF9-9AAE-10E3ECB212CA}" destId="{2483C273-1BB3-4BAF-AA32-AAABABE5D571}" srcOrd="0" destOrd="0" presId="urn:microsoft.com/office/officeart/2009/layout/CirclePictureHierarchy"/>
    <dgm:cxn modelId="{1B1B8BC5-3E27-4F8F-BF70-977A38413337}" type="presParOf" srcId="{2483C273-1BB3-4BAF-AA32-AAABABE5D571}" destId="{952E45A0-90A2-4859-BF02-2C760754F084}" srcOrd="0" destOrd="0" presId="urn:microsoft.com/office/officeart/2009/layout/CirclePictureHierarchy"/>
    <dgm:cxn modelId="{6CD2B722-7F12-476F-AC58-D8DF4BD1F2C7}" type="presParOf" srcId="{952E45A0-90A2-4859-BF02-2C760754F084}" destId="{E9BB0158-7C77-4D44-882D-C5A540FC90C6}" srcOrd="0" destOrd="0" presId="urn:microsoft.com/office/officeart/2009/layout/CirclePictureHierarchy"/>
    <dgm:cxn modelId="{A4C395C7-45F4-40EE-B701-E5C22B31FD33}" type="presParOf" srcId="{952E45A0-90A2-4859-BF02-2C760754F084}" destId="{AC694359-DB08-4DA7-B4F4-E3A11BAD49F2}" srcOrd="1" destOrd="0" presId="urn:microsoft.com/office/officeart/2009/layout/CirclePictureHierarchy"/>
    <dgm:cxn modelId="{52790099-2F83-4A04-B126-8CA6523D66FF}" type="presParOf" srcId="{2483C273-1BB3-4BAF-AA32-AAABABE5D571}" destId="{2EE7F369-6BD8-46CC-85ED-8F5F536ADDA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6CD81-0BA3-4E85-8508-90F58E0FA26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C3C035BC-85E1-4945-8A99-3E87AF2AF8B4}">
      <dgm:prSet phldrT="[Текст]" custT="1"/>
      <dgm:spPr/>
      <dgm:t>
        <a:bodyPr/>
        <a:lstStyle/>
        <a:p>
          <a:r>
            <a:rPr lang="ru-RU" sz="2800" b="1" dirty="0" smtClean="0"/>
            <a:t>Значительная трудоемкость</a:t>
          </a:r>
          <a:endParaRPr lang="ru-RU" sz="2800" b="1" dirty="0"/>
        </a:p>
      </dgm:t>
    </dgm:pt>
    <dgm:pt modelId="{AA27F9FF-FF7C-49DB-B2B4-E0FE7BF0207F}" type="parTrans" cxnId="{BCB3B732-2FE6-42C8-B14E-44B7026B9496}">
      <dgm:prSet/>
      <dgm:spPr/>
      <dgm:t>
        <a:bodyPr/>
        <a:lstStyle/>
        <a:p>
          <a:endParaRPr lang="ru-RU"/>
        </a:p>
      </dgm:t>
    </dgm:pt>
    <dgm:pt modelId="{8373396A-E6EE-4F03-B397-A1D0CEEFA637}" type="sibTrans" cxnId="{BCB3B732-2FE6-42C8-B14E-44B7026B9496}">
      <dgm:prSet/>
      <dgm:spPr/>
      <dgm:t>
        <a:bodyPr/>
        <a:lstStyle/>
        <a:p>
          <a:endParaRPr lang="ru-RU"/>
        </a:p>
      </dgm:t>
    </dgm:pt>
    <dgm:pt modelId="{5762ED3F-BC63-4DEE-A4CD-10FDA1107976}" type="pres">
      <dgm:prSet presAssocID="{3586CD81-0BA3-4E85-8508-90F58E0FA2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7E8D3-0360-4C4C-ACA0-F98480A54AE5}" type="pres">
      <dgm:prSet presAssocID="{C3C035BC-85E1-4945-8A99-3E87AF2AF8B4}" presName="hierRoot1" presStyleCnt="0"/>
      <dgm:spPr/>
    </dgm:pt>
    <dgm:pt modelId="{0035D16D-A99D-494F-B21F-31B4CB1EFF6D}" type="pres">
      <dgm:prSet presAssocID="{C3C035BC-85E1-4945-8A99-3E87AF2AF8B4}" presName="composite" presStyleCnt="0"/>
      <dgm:spPr/>
    </dgm:pt>
    <dgm:pt modelId="{25D9F1D7-4644-4AF0-BD33-64C7A37EC0D0}" type="pres">
      <dgm:prSet presAssocID="{C3C035BC-85E1-4945-8A99-3E87AF2AF8B4}" presName="image" presStyleLbl="node0" presStyleIdx="0" presStyleCnt="1" custLinFactX="-94570" custLinFactNeighborX="-100000" custLinFactNeighborY="-14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артинки по запросу трудоемкость"/>
        </a:ext>
      </dgm:extLst>
    </dgm:pt>
    <dgm:pt modelId="{24D64DF1-70A2-4E50-AECD-CC9C44F75FE4}" type="pres">
      <dgm:prSet presAssocID="{C3C035BC-85E1-4945-8A99-3E87AF2AF8B4}" presName="text" presStyleLbl="revTx" presStyleIdx="0" presStyleCnt="1" custScaleX="409750" custLinFactNeighborX="33147" custLinFactNeighborY="-2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5FDF30-2BD9-4345-B195-18F30ACA2A82}" type="pres">
      <dgm:prSet presAssocID="{C3C035BC-85E1-4945-8A99-3E87AF2AF8B4}" presName="hierChild2" presStyleCnt="0"/>
      <dgm:spPr/>
    </dgm:pt>
  </dgm:ptLst>
  <dgm:cxnLst>
    <dgm:cxn modelId="{E3B6089D-EB4F-4667-9E82-3D2ED6DFEFB9}" type="presOf" srcId="{3586CD81-0BA3-4E85-8508-90F58E0FA262}" destId="{5762ED3F-BC63-4DEE-A4CD-10FDA1107976}" srcOrd="0" destOrd="0" presId="urn:microsoft.com/office/officeart/2009/layout/CirclePictureHierarchy"/>
    <dgm:cxn modelId="{BCB3B732-2FE6-42C8-B14E-44B7026B9496}" srcId="{3586CD81-0BA3-4E85-8508-90F58E0FA262}" destId="{C3C035BC-85E1-4945-8A99-3E87AF2AF8B4}" srcOrd="0" destOrd="0" parTransId="{AA27F9FF-FF7C-49DB-B2B4-E0FE7BF0207F}" sibTransId="{8373396A-E6EE-4F03-B397-A1D0CEEFA637}"/>
    <dgm:cxn modelId="{57CD89F8-7812-4C3E-A510-F5A1DB1430B5}" type="presOf" srcId="{C3C035BC-85E1-4945-8A99-3E87AF2AF8B4}" destId="{24D64DF1-70A2-4E50-AECD-CC9C44F75FE4}" srcOrd="0" destOrd="0" presId="urn:microsoft.com/office/officeart/2009/layout/CirclePictureHierarchy"/>
    <dgm:cxn modelId="{5008C3F1-5DC2-4786-B6A0-33779890BEE5}" type="presParOf" srcId="{5762ED3F-BC63-4DEE-A4CD-10FDA1107976}" destId="{B807E8D3-0360-4C4C-ACA0-F98480A54AE5}" srcOrd="0" destOrd="0" presId="urn:microsoft.com/office/officeart/2009/layout/CirclePictureHierarchy"/>
    <dgm:cxn modelId="{B1C74CD4-38A3-43DF-A4F7-6AA278B59183}" type="presParOf" srcId="{B807E8D3-0360-4C4C-ACA0-F98480A54AE5}" destId="{0035D16D-A99D-494F-B21F-31B4CB1EFF6D}" srcOrd="0" destOrd="0" presId="urn:microsoft.com/office/officeart/2009/layout/CirclePictureHierarchy"/>
    <dgm:cxn modelId="{9A482D92-CC03-4136-B420-40BBADC21BD6}" type="presParOf" srcId="{0035D16D-A99D-494F-B21F-31B4CB1EFF6D}" destId="{25D9F1D7-4644-4AF0-BD33-64C7A37EC0D0}" srcOrd="0" destOrd="0" presId="urn:microsoft.com/office/officeart/2009/layout/CirclePictureHierarchy"/>
    <dgm:cxn modelId="{436E4319-BFF8-4434-B8CF-5C0AC6192F37}" type="presParOf" srcId="{0035D16D-A99D-494F-B21F-31B4CB1EFF6D}" destId="{24D64DF1-70A2-4E50-AECD-CC9C44F75FE4}" srcOrd="1" destOrd="0" presId="urn:microsoft.com/office/officeart/2009/layout/CirclePictureHierarchy"/>
    <dgm:cxn modelId="{051A5957-9AC8-49C2-877A-68921F814974}" type="presParOf" srcId="{B807E8D3-0360-4C4C-ACA0-F98480A54AE5}" destId="{4F5FDF30-2BD9-4345-B195-18F30ACA2A8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1392C-CAF5-4015-82D9-164515C0B17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8E7E496A-CFC3-4490-8A9C-335B368860E2}">
      <dgm:prSet phldrT="[Текст]" custT="1"/>
      <dgm:spPr/>
      <dgm:t>
        <a:bodyPr/>
        <a:lstStyle/>
        <a:p>
          <a:r>
            <a:rPr lang="ru-RU" sz="2800" b="1" dirty="0" smtClean="0"/>
            <a:t>Соответствующие финансовые затраты</a:t>
          </a:r>
          <a:endParaRPr lang="ru-RU" sz="2800" b="1" dirty="0"/>
        </a:p>
      </dgm:t>
    </dgm:pt>
    <dgm:pt modelId="{7EBBED96-C51F-4E42-AACD-D267E7756AEC}" type="parTrans" cxnId="{FEDD34C2-9042-489C-86B7-3DB1DB6B9748}">
      <dgm:prSet/>
      <dgm:spPr/>
      <dgm:t>
        <a:bodyPr/>
        <a:lstStyle/>
        <a:p>
          <a:endParaRPr lang="ru-RU"/>
        </a:p>
      </dgm:t>
    </dgm:pt>
    <dgm:pt modelId="{CA456C26-B474-45E4-BD3F-1CEDF253C989}" type="sibTrans" cxnId="{FEDD34C2-9042-489C-86B7-3DB1DB6B9748}">
      <dgm:prSet/>
      <dgm:spPr/>
      <dgm:t>
        <a:bodyPr/>
        <a:lstStyle/>
        <a:p>
          <a:endParaRPr lang="ru-RU"/>
        </a:p>
      </dgm:t>
    </dgm:pt>
    <dgm:pt modelId="{2804B8BB-D433-4F3F-94EA-6DF40B41DC74}" type="pres">
      <dgm:prSet presAssocID="{E241392C-CAF5-4015-82D9-164515C0B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76C79C-D482-4FF4-A758-65BDA218F3AD}" type="pres">
      <dgm:prSet presAssocID="{8E7E496A-CFC3-4490-8A9C-335B368860E2}" presName="hierRoot1" presStyleCnt="0"/>
      <dgm:spPr/>
    </dgm:pt>
    <dgm:pt modelId="{09B68B48-D2EC-4A05-9912-29CD091F71F1}" type="pres">
      <dgm:prSet presAssocID="{8E7E496A-CFC3-4490-8A9C-335B368860E2}" presName="composite" presStyleCnt="0"/>
      <dgm:spPr/>
    </dgm:pt>
    <dgm:pt modelId="{B2B021EF-8BB7-4E25-B709-4DC848186524}" type="pres">
      <dgm:prSet presAssocID="{8E7E496A-CFC3-4490-8A9C-335B368860E2}" presName="image" presStyleLbl="node0" presStyleIdx="0" presStyleCnt="1" custScaleX="90204" custScaleY="90204" custLinFactX="-67326" custLinFactNeighborX="-100000" custLinFactNeighborY="-25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Картинки по запросу куча денег"/>
        </a:ext>
      </dgm:extLst>
    </dgm:pt>
    <dgm:pt modelId="{031393EE-F5F8-4F55-835C-84153D4699CF}" type="pres">
      <dgm:prSet presAssocID="{8E7E496A-CFC3-4490-8A9C-335B368860E2}" presName="text" presStyleLbl="revTx" presStyleIdx="0" presStyleCnt="1" custScaleX="400872" custLinFactNeighborX="42242" custLinFactNeighborY="-2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2614D8-D531-4794-8BAC-EADEAE53E5EF}" type="pres">
      <dgm:prSet presAssocID="{8E7E496A-CFC3-4490-8A9C-335B368860E2}" presName="hierChild2" presStyleCnt="0"/>
      <dgm:spPr/>
    </dgm:pt>
  </dgm:ptLst>
  <dgm:cxnLst>
    <dgm:cxn modelId="{9FB772AB-61E9-433D-A5E1-CF732E31D38E}" type="presOf" srcId="{8E7E496A-CFC3-4490-8A9C-335B368860E2}" destId="{031393EE-F5F8-4F55-835C-84153D4699CF}" srcOrd="0" destOrd="0" presId="urn:microsoft.com/office/officeart/2009/layout/CirclePictureHierarchy"/>
    <dgm:cxn modelId="{E6FA847E-0634-4853-B7BB-7927686F3A53}" type="presOf" srcId="{E241392C-CAF5-4015-82D9-164515C0B17A}" destId="{2804B8BB-D433-4F3F-94EA-6DF40B41DC74}" srcOrd="0" destOrd="0" presId="urn:microsoft.com/office/officeart/2009/layout/CirclePictureHierarchy"/>
    <dgm:cxn modelId="{FEDD34C2-9042-489C-86B7-3DB1DB6B9748}" srcId="{E241392C-CAF5-4015-82D9-164515C0B17A}" destId="{8E7E496A-CFC3-4490-8A9C-335B368860E2}" srcOrd="0" destOrd="0" parTransId="{7EBBED96-C51F-4E42-AACD-D267E7756AEC}" sibTransId="{CA456C26-B474-45E4-BD3F-1CEDF253C989}"/>
    <dgm:cxn modelId="{A17D9320-FC75-4430-922C-7E4DB74BAAD5}" type="presParOf" srcId="{2804B8BB-D433-4F3F-94EA-6DF40B41DC74}" destId="{0976C79C-D482-4FF4-A758-65BDA218F3AD}" srcOrd="0" destOrd="0" presId="urn:microsoft.com/office/officeart/2009/layout/CirclePictureHierarchy"/>
    <dgm:cxn modelId="{BCE1DB1A-4053-4FC2-BA9A-A3F52185800A}" type="presParOf" srcId="{0976C79C-D482-4FF4-A758-65BDA218F3AD}" destId="{09B68B48-D2EC-4A05-9912-29CD091F71F1}" srcOrd="0" destOrd="0" presId="urn:microsoft.com/office/officeart/2009/layout/CirclePictureHierarchy"/>
    <dgm:cxn modelId="{F447F00D-B238-478C-A661-9B59BF475119}" type="presParOf" srcId="{09B68B48-D2EC-4A05-9912-29CD091F71F1}" destId="{B2B021EF-8BB7-4E25-B709-4DC848186524}" srcOrd="0" destOrd="0" presId="urn:microsoft.com/office/officeart/2009/layout/CirclePictureHierarchy"/>
    <dgm:cxn modelId="{033F4BBB-7F80-49B2-A628-86A81CD0F80B}" type="presParOf" srcId="{09B68B48-D2EC-4A05-9912-29CD091F71F1}" destId="{031393EE-F5F8-4F55-835C-84153D4699CF}" srcOrd="1" destOrd="0" presId="urn:microsoft.com/office/officeart/2009/layout/CirclePictureHierarchy"/>
    <dgm:cxn modelId="{DA417924-45BC-4440-B59E-CD660A3A8B46}" type="presParOf" srcId="{0976C79C-D482-4FF4-A758-65BDA218F3AD}" destId="{A62614D8-D531-4794-8BAC-EADEAE53E5E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514" y="1648496"/>
            <a:ext cx="9482995" cy="2832671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САМООРГАНИЗУЮЩИЕСЯ CЕТИ </a:t>
            </a:r>
            <a:r>
              <a:rPr lang="ru-RU" sz="5400" b="1" dirty="0" smtClean="0">
                <a:solidFill>
                  <a:schemeClr val="tx1"/>
                </a:solidFill>
              </a:rPr>
              <a:t>SON</a:t>
            </a:r>
            <a:r>
              <a:rPr lang="ru-RU" sz="5400" dirty="0">
                <a:solidFill>
                  <a:schemeClr val="tx1"/>
                </a:solidFill>
              </a:rPr>
              <a:t>(</a:t>
            </a:r>
            <a:r>
              <a:rPr lang="ru-RU" sz="5400" dirty="0" err="1">
                <a:solidFill>
                  <a:schemeClr val="tx1"/>
                </a:solidFill>
              </a:rPr>
              <a:t>Self-Organizing</a:t>
            </a:r>
            <a:r>
              <a:rPr lang="ru-RU" sz="5400" dirty="0">
                <a:solidFill>
                  <a:schemeClr val="tx1"/>
                </a:solidFill>
              </a:rPr>
              <a:t> </a:t>
            </a:r>
            <a:r>
              <a:rPr lang="ru-RU" sz="5400" dirty="0" err="1">
                <a:solidFill>
                  <a:schemeClr val="tx1"/>
                </a:solidFill>
              </a:rPr>
              <a:t>Network</a:t>
            </a:r>
            <a:r>
              <a:rPr lang="ru-RU" sz="5400" dirty="0">
                <a:solidFill>
                  <a:schemeClr val="tx1"/>
                </a:solidFill>
              </a:rPr>
              <a:t>)</a:t>
            </a:r>
            <a:r>
              <a:rPr lang="uk-UA" sz="5400" dirty="0">
                <a:solidFill>
                  <a:schemeClr val="tx1"/>
                </a:solidFill>
              </a:rPr>
              <a:t>.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904380"/>
            <a:ext cx="9551145" cy="1090020"/>
          </a:xfrm>
        </p:spPr>
        <p:txBody>
          <a:bodyPr>
            <a:normAutofit lnSpcReduction="10000"/>
          </a:bodyPr>
          <a:lstStyle/>
          <a:p>
            <a:r>
              <a:rPr lang="ru-RU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Студент </a:t>
            </a:r>
            <a:r>
              <a:rPr lang="uk-UA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en-US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 </a:t>
            </a:r>
            <a:r>
              <a:rPr lang="ru-RU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курса факультета телекоммуникаций Государственного  университета телекоммуникаций</a:t>
            </a:r>
            <a:br>
              <a:rPr lang="ru-RU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Бондаренко Е.</a:t>
            </a:r>
            <a:r>
              <a:rPr lang="uk-UA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22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20155" y="28158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Государственный университет телекоммуникаций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7949" y="629233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Киев 2016</a:t>
            </a:r>
            <a:endParaRPr lang="ru-RU" dirty="0"/>
          </a:p>
        </p:txBody>
      </p:sp>
      <p:pic>
        <p:nvPicPr>
          <p:cNvPr id="1026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1702" y="1803138"/>
            <a:ext cx="10830838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 всех этих уровнях в сети LTE выполняются основные группы функций SON</a:t>
            </a:r>
            <a:r>
              <a:rPr lang="ru-RU" sz="3200" dirty="0" smtClean="0"/>
              <a:t>:</a:t>
            </a:r>
          </a:p>
          <a:p>
            <a:endParaRPr lang="ru-RU" sz="105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  </a:t>
            </a:r>
            <a:r>
              <a:rPr lang="ru-RU" sz="3200" dirty="0" err="1"/>
              <a:t>С</a:t>
            </a:r>
            <a:r>
              <a:rPr lang="ru-RU" sz="3200" dirty="0" err="1" smtClean="0"/>
              <a:t>амоконфигурация</a:t>
            </a:r>
            <a:r>
              <a:rPr lang="ru-RU" sz="32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/>
              <a:t>С</a:t>
            </a:r>
            <a:r>
              <a:rPr lang="ru-RU" sz="3200" dirty="0" smtClean="0"/>
              <a:t>амовосстановление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  </a:t>
            </a:r>
            <a:r>
              <a:rPr lang="ru-RU" sz="3200" dirty="0" err="1" smtClean="0"/>
              <a:t>Самооптимизация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pic>
        <p:nvPicPr>
          <p:cNvPr id="8" name="Picture 12" descr="Картинки по запросу LTE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r="26904" b="19360"/>
          <a:stretch/>
        </p:blipFill>
        <p:spPr bwMode="auto">
          <a:xfrm>
            <a:off x="7898294" y="2566630"/>
            <a:ext cx="3684105" cy="37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94464" y="1318377"/>
            <a:ext cx="8826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Для планирования сети LTE на самой начальной стадии </a:t>
            </a:r>
            <a:r>
              <a:rPr lang="ru-RU" sz="2400" b="1" dirty="0" smtClean="0"/>
              <a:t>требуются:</a:t>
            </a:r>
            <a:endParaRPr lang="ru-RU" sz="2400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76796236"/>
              </p:ext>
            </p:extLst>
          </p:nvPr>
        </p:nvGraphicFramePr>
        <p:xfrm>
          <a:off x="1364915" y="2419152"/>
          <a:ext cx="10290710" cy="13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683811077"/>
              </p:ext>
            </p:extLst>
          </p:nvPr>
        </p:nvGraphicFramePr>
        <p:xfrm>
          <a:off x="1352281" y="3825027"/>
          <a:ext cx="9994003" cy="132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444220754"/>
              </p:ext>
            </p:extLst>
          </p:nvPr>
        </p:nvGraphicFramePr>
        <p:xfrm>
          <a:off x="1300766" y="5162282"/>
          <a:ext cx="10664642" cy="150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087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  <p:bldGraphic spid="2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95219" y="1608098"/>
            <a:ext cx="9624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заключение заметим, что строго говоря, технология LTE/SAE в том виде, в каком она появилась в релизах 8 и 9, не является технологией поколения 4G.</a:t>
            </a:r>
          </a:p>
          <a:p>
            <a:r>
              <a:rPr lang="ru-RU" sz="2400" dirty="0"/>
              <a:t>В литературе ее принято относить к поколению 3.9G, а к полноценному четвертому поколению относить только </a:t>
            </a:r>
            <a:r>
              <a:rPr lang="ru-RU" sz="2400" dirty="0" err="1"/>
              <a:t>LTEAdvance</a:t>
            </a:r>
            <a:r>
              <a:rPr lang="ru-RU" sz="2400" dirty="0"/>
              <a:t> начиная с версии релиза 10. Впрочем, это не более чем вопрос маркировки. Важно то, что LTE-</a:t>
            </a:r>
            <a:r>
              <a:rPr lang="ru-RU" sz="2400" dirty="0" err="1"/>
              <a:t>Advance</a:t>
            </a:r>
            <a:r>
              <a:rPr lang="ru-RU" sz="2400" dirty="0"/>
              <a:t> является все той же технологией LTE, равно как и то, что история эволюции на LTE-</a:t>
            </a:r>
            <a:r>
              <a:rPr lang="ru-RU" sz="2400" dirty="0" err="1"/>
              <a:t>Advance</a:t>
            </a:r>
            <a:r>
              <a:rPr lang="ru-RU" sz="2400" dirty="0"/>
              <a:t> отнюдь не заканчивается, про что авторы предполагают еще написать в будущем.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990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4541" y="2568553"/>
            <a:ext cx="9874819" cy="110799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uk-UA" sz="66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Спасибо</a:t>
            </a:r>
            <a:r>
              <a:rPr lang="uk-UA" sz="6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за </a:t>
            </a:r>
            <a:r>
              <a:rPr lang="uk-UA" sz="66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внимание</a:t>
            </a:r>
            <a:r>
              <a:rPr lang="en-US" sz="6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!</a:t>
            </a:r>
            <a:endParaRPr lang="ru-RU" sz="6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96232" y="6205333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ut.lsd@yandex.ru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64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9351" y="1629629"/>
            <a:ext cx="672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Стандарты самоорганизующихся сетей консорциум 3GPP начал разрабатывать еще в релизах 8 и 9, затем продолжил в релизе 10, который был закончен в июне 2011 года. Релиз 11, посвященный LTE-A, также охватывает дополнительные функции и расширения SON (</a:t>
            </a:r>
            <a:r>
              <a:rPr lang="ru-RU" sz="2400" dirty="0" err="1"/>
              <a:t>Self-Organizing</a:t>
            </a:r>
            <a:r>
              <a:rPr lang="ru-RU" sz="2400" dirty="0"/>
              <a:t> </a:t>
            </a:r>
            <a:r>
              <a:rPr lang="ru-RU" sz="2400" dirty="0" err="1"/>
              <a:t>Network</a:t>
            </a:r>
            <a:r>
              <a:rPr lang="ru-RU" sz="2400" dirty="0"/>
              <a:t>)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9281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pic>
        <p:nvPicPr>
          <p:cNvPr id="1026" name="Picture 2" descr="http://www.abnewswire.com/pressreleases/wp-content/uploads/2016/10/14759451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99" y="4447450"/>
            <a:ext cx="5411046" cy="20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3gpp.org/local/cache-vignettes/L180xH171/arton475-640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7752" r="7151" b="7752"/>
          <a:stretch/>
        </p:blipFill>
        <p:spPr bwMode="auto">
          <a:xfrm>
            <a:off x="8376109" y="1528184"/>
            <a:ext cx="3053174" cy="29192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280" y="297214"/>
            <a:ext cx="61766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  <a:p>
            <a:pPr algn="ctr"/>
            <a:endParaRPr lang="ru-RU" sz="4000" dirty="0"/>
          </a:p>
        </p:txBody>
      </p:sp>
      <p:pic>
        <p:nvPicPr>
          <p:cNvPr id="2050" name="Picture 2" descr="Картинки по запросу сократить операционные расх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2" y="3115288"/>
            <a:ext cx="5455850" cy="31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9773" y="1620653"/>
            <a:ext cx="9995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Основными мотивами введения архитектуры SON были естественные желания </a:t>
            </a:r>
            <a:r>
              <a:rPr lang="uk-UA" sz="2400" dirty="0"/>
              <a:t>о</a:t>
            </a:r>
            <a:r>
              <a:rPr lang="ru-RU" sz="2400" dirty="0" err="1"/>
              <a:t>ператоров</a:t>
            </a:r>
            <a:r>
              <a:rPr lang="ru-RU" sz="2400" dirty="0"/>
              <a:t> </a:t>
            </a:r>
            <a:r>
              <a:rPr lang="ru-RU" sz="2400" b="1" dirty="0"/>
              <a:t>сокращать </a:t>
            </a:r>
            <a:r>
              <a:rPr lang="ru-RU" sz="2400" b="1" i="1" dirty="0"/>
              <a:t>(хотя бы не увеличивать) </a:t>
            </a:r>
            <a:r>
              <a:rPr lang="ru-RU" sz="2400" b="1" dirty="0"/>
              <a:t>операционные расходы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7971" y="311528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За </a:t>
            </a:r>
            <a:r>
              <a:rPr lang="uk-UA" sz="2000" b="1" dirty="0" err="1" smtClean="0"/>
              <a:t>счёт</a:t>
            </a:r>
            <a:r>
              <a:rPr lang="uk-UA" sz="2000" b="1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меньшения </a:t>
            </a:r>
            <a:r>
              <a:rPr lang="ru-RU" sz="2000" dirty="0"/>
              <a:t>степени человеческого вмешательства на этапе </a:t>
            </a:r>
            <a:r>
              <a:rPr lang="ru-RU" sz="2000" dirty="0" smtClean="0"/>
              <a:t>планирования.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недрения </a:t>
            </a:r>
            <a:r>
              <a:rPr lang="ru-RU" sz="2000" dirty="0"/>
              <a:t>и эксплуатации своих </a:t>
            </a:r>
            <a:r>
              <a:rPr lang="ru-RU" sz="2000" dirty="0" smtClean="0"/>
              <a:t>сетей.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Снижения капитальных затрат </a:t>
            </a:r>
            <a:r>
              <a:rPr lang="ru-RU" sz="2000" dirty="0"/>
              <a:t>за счет оптимизации использования своих сетевых </a:t>
            </a:r>
            <a:r>
              <a:rPr lang="ru-RU" sz="2000" dirty="0" smtClean="0"/>
              <a:t>ресурсов.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Сохранение </a:t>
            </a:r>
            <a:r>
              <a:rPr lang="ru-RU" sz="2000" dirty="0"/>
              <a:t>и </a:t>
            </a:r>
            <a:r>
              <a:rPr lang="ru-RU" sz="2000" dirty="0" smtClean="0"/>
              <a:t>наращивание прибыли.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Сокращения ошибок </a:t>
            </a:r>
            <a:r>
              <a:rPr lang="ru-RU" sz="2000" dirty="0"/>
              <a:t>из-за человеческого </a:t>
            </a:r>
            <a:r>
              <a:rPr lang="ru-RU" sz="2000" dirty="0" smtClean="0"/>
              <a:t>фактора.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91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 smtClean="0"/>
              <a:t>Network</a:t>
            </a:r>
            <a:endParaRPr lang="ru-RU" sz="4000" b="1" dirty="0"/>
          </a:p>
        </p:txBody>
      </p:sp>
      <p:pic>
        <p:nvPicPr>
          <p:cNvPr id="3074" name="Picture 2" descr="Картинки по запросу &quot;OAM&amp;P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r="12000" b="50000"/>
          <a:stretch/>
        </p:blipFill>
        <p:spPr bwMode="auto">
          <a:xfrm>
            <a:off x="4112654" y="3393649"/>
            <a:ext cx="4282484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4653" y="1407120"/>
            <a:ext cx="9096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Существенную роль в достижении этих трех целей играет эксплуатационное управление </a:t>
            </a:r>
            <a:r>
              <a:rPr lang="ru-RU" sz="2400" dirty="0" smtClean="0"/>
              <a:t>OAM&amp;P: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39126" y="5550714"/>
            <a:ext cx="2377574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Operations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5319" y="2420441"/>
            <a:ext cx="3025187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Administration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29834" y="5550714"/>
            <a:ext cx="2845651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Maintenance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82920" y="2420441"/>
            <a:ext cx="2539478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Provisioning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8" idx="0"/>
          </p:cNvCxnSpPr>
          <p:nvPr/>
        </p:nvCxnSpPr>
        <p:spPr>
          <a:xfrm flipV="1">
            <a:off x="2427913" y="4250899"/>
            <a:ext cx="1684741" cy="129981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  <a:endCxn id="3074" idx="0"/>
          </p:cNvCxnSpPr>
          <p:nvPr/>
        </p:nvCxnSpPr>
        <p:spPr>
          <a:xfrm>
            <a:off x="3940506" y="2712829"/>
            <a:ext cx="2313390" cy="6808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074" idx="3"/>
            <a:endCxn id="11" idx="2"/>
          </p:cNvCxnSpPr>
          <p:nvPr/>
        </p:nvCxnSpPr>
        <p:spPr>
          <a:xfrm flipV="1">
            <a:off x="8395138" y="3005216"/>
            <a:ext cx="1657521" cy="12456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074" idx="2"/>
            <a:endCxn id="10" idx="0"/>
          </p:cNvCxnSpPr>
          <p:nvPr/>
        </p:nvCxnSpPr>
        <p:spPr>
          <a:xfrm>
            <a:off x="6253896" y="5108149"/>
            <a:ext cx="3798764" cy="44256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3163" y="1143000"/>
            <a:ext cx="3326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SON 11.0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8591" y="61106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График работы 3GPP над стандартизацией SON</a:t>
            </a:r>
          </a:p>
        </p:txBody>
      </p:sp>
      <p:pic>
        <p:nvPicPr>
          <p:cNvPr id="7" name="Рисунок 6" descr="C:\Users\LSD\Desktop\111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09" t="4871" r="5607" b="2578"/>
          <a:stretch/>
        </p:blipFill>
        <p:spPr bwMode="auto">
          <a:xfrm>
            <a:off x="2526323" y="1727775"/>
            <a:ext cx="6991163" cy="42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0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378" y="1509971"/>
            <a:ext cx="3649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Функция минимизация частоты использования мобильных тестирующих бригад MDT </a:t>
            </a:r>
            <a:r>
              <a:rPr lang="ru-RU" sz="2000" b="1" dirty="0"/>
              <a:t>(</a:t>
            </a:r>
            <a:r>
              <a:rPr lang="ru-RU" sz="2000" b="1" dirty="0" err="1"/>
              <a:t>Minimization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Drive</a:t>
            </a:r>
            <a:r>
              <a:rPr lang="ru-RU" sz="2000" b="1" dirty="0"/>
              <a:t> </a:t>
            </a:r>
            <a:r>
              <a:rPr lang="ru-RU" sz="2000" b="1" dirty="0" err="1"/>
              <a:t>Tests</a:t>
            </a:r>
            <a:r>
              <a:rPr lang="ru-RU" sz="2000" b="1" dirty="0"/>
              <a:t>) </a:t>
            </a:r>
            <a:r>
              <a:rPr lang="ru-RU" sz="2000" dirty="0" smtClean="0"/>
              <a:t>была </a:t>
            </a:r>
            <a:r>
              <a:rPr lang="ru-RU" sz="2000" dirty="0"/>
              <a:t>описана в релизе 10 3GPP и относится к проблеме мобильных тестов. Такие тесты в сетях 1990-х и 2000-х реализовались с привлечением ручного труда персонала и потому являлись весьма дорогостоящими.</a:t>
            </a:r>
          </a:p>
        </p:txBody>
      </p:sp>
      <p:pic>
        <p:nvPicPr>
          <p:cNvPr id="9" name="Рисунок 8" descr="C:\Users\LSD\Desktop\2222.png"/>
          <p:cNvPicPr/>
          <p:nvPr/>
        </p:nvPicPr>
        <p:blipFill rotWithShape="1">
          <a:blip r:embed="rId3"/>
          <a:srcRect l="4900" t="6848" r="7466"/>
          <a:stretch/>
        </p:blipFill>
        <p:spPr bwMode="auto">
          <a:xfrm>
            <a:off x="4555344" y="1380958"/>
            <a:ext cx="7023587" cy="5045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8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4654" y="1283165"/>
            <a:ext cx="10059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Идея </a:t>
            </a:r>
            <a:r>
              <a:rPr lang="ru-RU" sz="2000" b="1" dirty="0"/>
              <a:t>MDT</a:t>
            </a:r>
            <a:r>
              <a:rPr lang="ru-RU" sz="2000" dirty="0"/>
              <a:t> базируется на результатах измерений, получаемых непосредственно от пользовательских устройств и содержащих информацию о местности, что позволяет иметь намного более глубокие знания о характеристиках пропускной способности соты, а также использовать эти знания для автоматизированных </a:t>
            </a:r>
            <a:r>
              <a:rPr lang="ru-RU" sz="2000" dirty="0" smtClean="0"/>
              <a:t>SON-функций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pic>
        <p:nvPicPr>
          <p:cNvPr id="4098" name="Picture 2" descr="Картинки по запросу &quot;Minimization of Drive Tes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80" y="3055970"/>
            <a:ext cx="8009630" cy="35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Картинки по запросу оптимиз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оптимиз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оптимиза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promobix.ru/uploads/posts/2015-07/1438041927_252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6" y="1919763"/>
            <a:ext cx="10321111" cy="34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  <p:sp>
        <p:nvSpPr>
          <p:cNvPr id="10" name="AutoShape 10" descr="Картинки по запросу LTE пн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LTE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0"/>
          <a:stretch/>
        </p:blipFill>
        <p:spPr bwMode="auto">
          <a:xfrm>
            <a:off x="7695500" y="3374265"/>
            <a:ext cx="4496500" cy="20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sv4.vk.me/c610721/u19112921/docs/9c66d8f944a9/Logotip_33__33__33.jpg?extra=uppyvS7v2pqoEAiYIRV2q1Zl2M000wWpdKjaITgD5wxbOSBhPnDMmHTPhXGovKeYDyWh9Wtey880vu9zIDceMqFCDx6AmTT9EoSsuU6WAEL7TuaBPSMLuzNV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85" y="457197"/>
            <a:ext cx="685803" cy="68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969193" y="1407016"/>
            <a:ext cx="8011934" cy="1931831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SON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9193" y="3313090"/>
            <a:ext cx="5573962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+ NE </a:t>
            </a:r>
            <a:r>
              <a:rPr lang="ru-RU" sz="3600" dirty="0"/>
              <a:t>(</a:t>
            </a:r>
            <a:r>
              <a:rPr lang="ru-RU" sz="3600" dirty="0" err="1"/>
              <a:t>Network</a:t>
            </a:r>
            <a:r>
              <a:rPr lang="ru-RU" sz="3600" dirty="0"/>
              <a:t> </a:t>
            </a:r>
            <a:r>
              <a:rPr lang="ru-RU" sz="3600" dirty="0" err="1"/>
              <a:t>Element</a:t>
            </a:r>
            <a:r>
              <a:rPr lang="ru-RU" sz="3600" dirty="0" smtClean="0"/>
              <a:t>)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6714" y="4262433"/>
            <a:ext cx="6848350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+ DM </a:t>
            </a:r>
            <a:r>
              <a:rPr lang="ru-RU" sz="3600" dirty="0"/>
              <a:t>(</a:t>
            </a:r>
            <a:r>
              <a:rPr lang="ru-RU" sz="3600" dirty="0" err="1"/>
              <a:t>Domain</a:t>
            </a:r>
            <a:r>
              <a:rPr lang="ru-RU" sz="3600" dirty="0"/>
              <a:t> </a:t>
            </a:r>
            <a:r>
              <a:rPr lang="ru-RU" sz="3600" dirty="0" err="1"/>
              <a:t>Management</a:t>
            </a:r>
            <a:r>
              <a:rPr lang="ru-RU" sz="3600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6714" y="5270569"/>
            <a:ext cx="6933308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+ NM </a:t>
            </a:r>
            <a:r>
              <a:rPr lang="ru-RU" sz="3600" dirty="0"/>
              <a:t>(</a:t>
            </a:r>
            <a:r>
              <a:rPr lang="ru-RU" sz="3600" dirty="0" err="1"/>
              <a:t>Network</a:t>
            </a:r>
            <a:r>
              <a:rPr lang="ru-RU" sz="3600" dirty="0"/>
              <a:t> </a:t>
            </a:r>
            <a:r>
              <a:rPr lang="ru-RU" sz="3600" dirty="0" err="1"/>
              <a:t>Management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9280" y="297214"/>
            <a:ext cx="617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/>
              <a:t>Self-Organizing</a:t>
            </a:r>
            <a:r>
              <a:rPr lang="ru-RU" sz="4000" b="1" dirty="0"/>
              <a:t> </a:t>
            </a:r>
            <a:r>
              <a:rPr lang="ru-RU" sz="4000" b="1" dirty="0" err="1"/>
              <a:t>Network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431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413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Ион</vt:lpstr>
      <vt:lpstr>САМООРГАНИЗУЮЩИЕСЯ CЕТИ SON(Self-Organizing Network).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Пост-NGN: Всепроникающие сенсорные сети</dc:title>
  <dc:creator>Женя</dc:creator>
  <cp:lastModifiedBy>Женя</cp:lastModifiedBy>
  <cp:revision>29</cp:revision>
  <dcterms:created xsi:type="dcterms:W3CDTF">2016-10-16T18:35:13Z</dcterms:created>
  <dcterms:modified xsi:type="dcterms:W3CDTF">2016-12-25T21:56:52Z</dcterms:modified>
</cp:coreProperties>
</file>