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5" r:id="rId11"/>
    <p:sldId id="267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3" autoAdjust="0"/>
    <p:restoredTop sz="94660"/>
  </p:normalViewPr>
  <p:slideViewPr>
    <p:cSldViewPr>
      <p:cViewPr varScale="1">
        <p:scale>
          <a:sx n="81" d="100"/>
          <a:sy n="81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06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794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73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1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7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1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9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28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41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7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41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358EB-D1F5-4630-80DA-39551D5510A5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DE93E-551F-42B7-BDC0-525C4DB86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0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www.vocativ.com/386042/internet-access-shut-off-censorship/index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hyperlink" Target="http://ponedelnikmag.com/post/anonim-navsegd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ua/url?sa=i&amp;rct=j&amp;q=&amp;esrc=s&amp;source=imgres&amp;cd=&amp;ved=0ahUKEwj6r8-FlPfXAhVQ-qQKHVLLAJIQjRwIBw&amp;url=https%3A%2F%2Fsohabr.net%2Fgt%2Fpost%2F249290%2F&amp;psig=AOvVaw1u35BSVMoiA25cEZDTPftF&amp;ust=1512710542180964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594928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13176"/>
            <a:ext cx="8964488" cy="1752600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Приготовила: Нагорная Елизавета Дмитриевна </a:t>
            </a:r>
          </a:p>
          <a:p>
            <a:pPr algn="r"/>
            <a:r>
              <a:rPr lang="ru-RU" sz="2800" dirty="0" smtClean="0"/>
              <a:t>Факультет Телекоммуникаций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368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05002"/>
            <a:ext cx="7560840" cy="830997"/>
          </a:xfrm>
          <a:prstGeom prst="rect">
            <a:avLst/>
          </a:prstGeom>
          <a:noFill/>
          <a:effectLst>
            <a:glow>
              <a:schemeClr val="accent2">
                <a:lumMod val="60000"/>
                <a:lumOff val="40000"/>
                <a:alpha val="40000"/>
              </a:schemeClr>
            </a:glow>
            <a:reflection stA="0" endPos="65000" dist="50800" dir="5400000" sy="-100000" algn="bl" rotWithShape="0"/>
            <a:softEdge rad="1270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C00000">
                      <a:alpha val="61000"/>
                    </a:srgbClr>
                  </a:solidFill>
                </a:ln>
                <a:gradFill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000">
                      <a:srgbClr val="83A7C3"/>
                    </a:gs>
                    <a:gs pos="37000">
                      <a:srgbClr val="FFFFFF"/>
                    </a:gs>
                    <a:gs pos="69000">
                      <a:srgbClr val="9C6563"/>
                    </a:gs>
                    <a:gs pos="64000">
                      <a:srgbClr val="80302D"/>
                    </a:gs>
                    <a:gs pos="87000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0"/>
                </a:gradFill>
                <a:effectLst>
                  <a:outerShdw blurRad="50800" dist="50800" dir="5400000" sx="1000" sy="1000" algn="ctr" rotWithShape="0">
                    <a:srgbClr val="000000"/>
                  </a:outerShdw>
                  <a:reflection stA="0" endPos="65000" dist="50800" dir="5400000" sy="-100000" algn="bl" rotWithShape="0"/>
                </a:effectLst>
              </a:rPr>
              <a:t>Современные технологии</a:t>
            </a:r>
            <a:endParaRPr lang="ru-RU" sz="4800" b="1" dirty="0">
              <a:ln>
                <a:solidFill>
                  <a:srgbClr val="C00000">
                    <a:alpha val="61000"/>
                  </a:srgbClr>
                </a:solidFill>
              </a:ln>
              <a:gradFill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000">
                    <a:srgbClr val="83A7C3"/>
                  </a:gs>
                  <a:gs pos="37000">
                    <a:srgbClr val="FFFFFF"/>
                  </a:gs>
                  <a:gs pos="69000">
                    <a:srgbClr val="9C6563"/>
                  </a:gs>
                  <a:gs pos="64000">
                    <a:srgbClr val="80302D"/>
                  </a:gs>
                  <a:gs pos="87000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0"/>
              </a:gradFill>
              <a:effectLst>
                <a:outerShdw blurRad="50800" dist="50800" dir="5400000" sx="1000" sy="1000" algn="ctr" rotWithShape="0">
                  <a:srgbClr val="000000"/>
                </a:outerShdw>
                <a:reflection stA="0" endPos="65000" dist="508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135999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/>
              <a:t>Мультимедия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84984"/>
            <a:ext cx="6552728" cy="4423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684" y="2132856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технология, которая позволяет использовать текст, графику, видео и мультипликацию в интерактивном режиме</a:t>
            </a:r>
          </a:p>
        </p:txBody>
      </p:sp>
    </p:spTree>
    <p:extLst>
      <p:ext uri="{BB962C8B-B14F-4D97-AF65-F5344CB8AC3E}">
        <p14:creationId xmlns:p14="http://schemas.microsoft.com/office/powerpoint/2010/main" val="6279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16632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2"/>
                </a:solidFill>
              </a:rPr>
              <a:t>Интернет</a:t>
            </a:r>
            <a:endParaRPr lang="ru-RU" sz="54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460851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Для большинства, Интернет- это распространенная и привычная глобальная сеть, которая уже используется как обыденные способ в получение, передачи информации. С помощью Интернета, компьютер становиться настоящим средством связи. Каждый, кто имеет доступ к WWW, может получить всю необходимую ему информацию, а также передать ее по всему миру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0" name="Picture 2" descr="Картинки по запросу интернет гифка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62920"/>
            <a:ext cx="3672408" cy="24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интернет гифка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412776"/>
            <a:ext cx="3745727" cy="249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3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title="Спасибо ха внимание!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355976" y="2132856"/>
            <a:ext cx="8064896" cy="2308324"/>
          </a:xfrm>
          <a:prstGeom prst="rect">
            <a:avLst/>
          </a:prstGeom>
          <a:noFill/>
          <a:scene3d>
            <a:camera prst="orthographicFront">
              <a:rot lat="0" lon="21299999" rev="0"/>
            </a:camera>
            <a:lightRig rig="threePt" dir="t"/>
          </a:scene3d>
          <a:sp3d>
            <a:bevelT w="31750" h="101600"/>
            <a:bevelB w="12700"/>
          </a:sp3d>
        </p:spPr>
        <p:txBody>
          <a:bodyPr wrap="square" rtlCol="0">
            <a:spAutoFit/>
            <a:sp3d>
              <a:bevelB w="38100" h="38100"/>
            </a:sp3d>
          </a:bodyPr>
          <a:lstStyle/>
          <a:p>
            <a:r>
              <a:rPr lang="ru-RU" sz="7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469900" dir="1800000" sx="93000" sy="93000" algn="ctr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7200" b="1" i="1" dirty="0">
              <a:solidFill>
                <a:schemeClr val="accent2">
                  <a:lumMod val="75000"/>
                </a:schemeClr>
              </a:solidFill>
              <a:effectLst>
                <a:outerShdw blurRad="469900" dir="1800000" sx="93000" sy="93000" algn="ctr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5728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131840" cy="2107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420888"/>
            <a:ext cx="3131839" cy="2034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1128"/>
            <a:ext cx="3131840" cy="2088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930000"/>
            <a:ext cx="53285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Информационные технологии </a:t>
            </a:r>
            <a:r>
              <a:rPr lang="ru-RU" sz="3200" dirty="0"/>
              <a:t>(ИТ, от англ. </a:t>
            </a:r>
            <a:r>
              <a:rPr lang="ru-RU" sz="3200" dirty="0" err="1"/>
              <a:t>information</a:t>
            </a:r>
            <a:r>
              <a:rPr lang="ru-RU" sz="3200" dirty="0"/>
              <a:t> </a:t>
            </a:r>
            <a:r>
              <a:rPr lang="ru-RU" sz="3200" dirty="0" err="1"/>
              <a:t>technology</a:t>
            </a:r>
            <a:r>
              <a:rPr lang="ru-RU" sz="3200" dirty="0"/>
              <a:t>, IT) — широкий класс дисциплин и областей деятельности, относящихся к технологиям управления и обработки данных, в том числе, с применением вычислительной </a:t>
            </a:r>
            <a:r>
              <a:rPr lang="ru-RU" sz="3200" dirty="0" smtClean="0"/>
              <a:t>техники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99987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653136"/>
            <a:ext cx="892899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411759" y="91466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Этапы развития 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56791" y="836712"/>
            <a:ext cx="60304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</a:rPr>
              <a:t>1 этап </a:t>
            </a:r>
            <a:r>
              <a:rPr lang="ru-RU" sz="2400" dirty="0"/>
              <a:t>( с начала 60 – 70- е </a:t>
            </a:r>
            <a:r>
              <a:rPr lang="ru-RU" sz="2400" dirty="0" err="1"/>
              <a:t>г.г</a:t>
            </a:r>
            <a:r>
              <a:rPr lang="ru-RU" sz="2400" dirty="0"/>
              <a:t>.) – основным направлением являлась автоматизация рутинных действий человека, обработка данных в вычислительных центрах в режиме коллективного использования, в условиях ограниченных возможностей аппаратных средств, характеризуется проблемой обработки больших объемов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3628455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653136"/>
            <a:ext cx="892899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411759" y="91466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Этапы развития 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842089"/>
            <a:ext cx="7200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</a:rPr>
              <a:t>2 этап </a:t>
            </a:r>
            <a:r>
              <a:rPr lang="ru-RU" sz="2400" dirty="0"/>
              <a:t>(70-е года) – появления персональных компьютеров, распространение ЭВМ серии IВМ/360, ориентация на индивидуального пользователя, использование централизованных обработок данных, так и децентрализованного, который базируется на решении локальных задач и работе с локальными базами данных на рабочем месте пользователя.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243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653136"/>
            <a:ext cx="892899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411759" y="91466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Этапы развития 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88708" y="825194"/>
            <a:ext cx="7848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</a:rPr>
              <a:t>3 этап </a:t>
            </a:r>
            <a:r>
              <a:rPr lang="ru-RU" sz="2400" dirty="0"/>
              <a:t>( 80-е года) – компьютером начинаю пользоваться непрофессионалы, создание информационных технологий, направленных на решение задач, одна из которых максимально удовлетворить потребность пользователя и создания соответствующего интерфейса работы в компьютерной среде.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216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05002"/>
            <a:ext cx="7560840" cy="830997"/>
          </a:xfrm>
          <a:prstGeom prst="rect">
            <a:avLst/>
          </a:prstGeom>
          <a:noFill/>
          <a:effectLst>
            <a:glow>
              <a:schemeClr val="accent2">
                <a:lumMod val="60000"/>
                <a:lumOff val="40000"/>
                <a:alpha val="40000"/>
              </a:schemeClr>
            </a:glow>
            <a:reflection stA="0" endPos="65000" dist="50800" dir="5400000" sy="-100000" algn="bl" rotWithShape="0"/>
            <a:softEdge rad="1270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C00000">
                      <a:alpha val="61000"/>
                    </a:srgbClr>
                  </a:solidFill>
                </a:ln>
                <a:gradFill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000">
                      <a:srgbClr val="83A7C3"/>
                    </a:gs>
                    <a:gs pos="37000">
                      <a:srgbClr val="FFFFFF"/>
                    </a:gs>
                    <a:gs pos="69000">
                      <a:srgbClr val="9C6563"/>
                    </a:gs>
                    <a:gs pos="64000">
                      <a:srgbClr val="80302D"/>
                    </a:gs>
                    <a:gs pos="87000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0"/>
                </a:gradFill>
                <a:effectLst>
                  <a:outerShdw blurRad="50800" dist="50800" dir="5400000" sx="1000" sy="1000" algn="ctr" rotWithShape="0">
                    <a:srgbClr val="000000"/>
                  </a:outerShdw>
                  <a:reflection stA="0" endPos="65000" dist="50800" dir="5400000" sy="-100000" algn="bl" rotWithShape="0"/>
                </a:effectLst>
              </a:rPr>
              <a:t>Современные технологии</a:t>
            </a:r>
            <a:endParaRPr lang="ru-RU" sz="4800" b="1" dirty="0">
              <a:ln>
                <a:solidFill>
                  <a:srgbClr val="C00000">
                    <a:alpha val="61000"/>
                  </a:srgbClr>
                </a:solidFill>
              </a:ln>
              <a:gradFill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000">
                    <a:srgbClr val="83A7C3"/>
                  </a:gs>
                  <a:gs pos="37000">
                    <a:srgbClr val="FFFFFF"/>
                  </a:gs>
                  <a:gs pos="69000">
                    <a:srgbClr val="9C6563"/>
                  </a:gs>
                  <a:gs pos="64000">
                    <a:srgbClr val="80302D"/>
                  </a:gs>
                  <a:gs pos="87000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0"/>
              </a:gradFill>
              <a:effectLst>
                <a:outerShdw blurRad="50800" dist="50800" dir="5400000" sx="1000" sy="1000" algn="ctr" rotWithShape="0">
                  <a:srgbClr val="000000"/>
                </a:outerShdw>
                <a:reflection stA="0" endPos="65000" dist="508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344981"/>
            <a:ext cx="3633875" cy="2258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74" y="1027255"/>
            <a:ext cx="3715152" cy="22917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47479"/>
            <a:ext cx="3793604" cy="2453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852936"/>
            <a:ext cx="3672408" cy="2431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2736304" cy="23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3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137" y="378964"/>
            <a:ext cx="7560840" cy="830997"/>
          </a:xfrm>
          <a:prstGeom prst="rect">
            <a:avLst/>
          </a:prstGeom>
          <a:noFill/>
          <a:effectLst>
            <a:glow>
              <a:schemeClr val="accent2">
                <a:lumMod val="60000"/>
                <a:lumOff val="40000"/>
                <a:alpha val="40000"/>
              </a:schemeClr>
            </a:glow>
            <a:reflection stA="0" endPos="65000" dist="50800" dir="5400000" sy="-100000" algn="bl" rotWithShape="0"/>
            <a:softEdge rad="1270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C00000">
                      <a:alpha val="61000"/>
                    </a:srgbClr>
                  </a:solidFill>
                </a:ln>
                <a:gradFill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000">
                      <a:srgbClr val="83A7C3"/>
                    </a:gs>
                    <a:gs pos="37000">
                      <a:srgbClr val="FFFFFF"/>
                    </a:gs>
                    <a:gs pos="69000">
                      <a:srgbClr val="9C6563"/>
                    </a:gs>
                    <a:gs pos="64000">
                      <a:srgbClr val="80302D"/>
                    </a:gs>
                    <a:gs pos="87000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0"/>
                </a:gradFill>
                <a:effectLst>
                  <a:outerShdw blurRad="50800" dist="50800" dir="5400000" sx="1000" sy="1000" algn="ctr" rotWithShape="0">
                    <a:srgbClr val="000000"/>
                  </a:outerShdw>
                  <a:reflection stA="0" endPos="65000" dist="50800" dir="5400000" sy="-100000" algn="bl" rotWithShape="0"/>
                </a:effectLst>
              </a:rPr>
              <a:t>Современные технологии</a:t>
            </a:r>
            <a:endParaRPr lang="ru-RU" sz="4800" b="1" dirty="0">
              <a:ln>
                <a:solidFill>
                  <a:srgbClr val="C00000">
                    <a:alpha val="61000"/>
                  </a:srgbClr>
                </a:solidFill>
              </a:ln>
              <a:gradFill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000">
                    <a:srgbClr val="83A7C3"/>
                  </a:gs>
                  <a:gs pos="37000">
                    <a:srgbClr val="FFFFFF"/>
                  </a:gs>
                  <a:gs pos="69000">
                    <a:srgbClr val="9C6563"/>
                  </a:gs>
                  <a:gs pos="64000">
                    <a:srgbClr val="80302D"/>
                  </a:gs>
                  <a:gs pos="87000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0"/>
              </a:gradFill>
              <a:effectLst>
                <a:outerShdw blurRad="50800" dist="50800" dir="5400000" sx="1000" sy="1000" algn="ctr" rotWithShape="0">
                  <a:srgbClr val="000000"/>
                </a:outerShdw>
                <a:reflection stA="0" endPos="65000" dist="508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511" y="1052736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Персональный Компьютер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88" y="2636912"/>
            <a:ext cx="4355613" cy="395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67471" y="1772816"/>
            <a:ext cx="4780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развитие современных информационных технологий связано как </a:t>
            </a:r>
            <a:r>
              <a:rPr lang="ru-RU" sz="2400" dirty="0" err="1"/>
              <a:t>рах</a:t>
            </a:r>
            <a:r>
              <a:rPr lang="ru-RU" sz="2400" dirty="0"/>
              <a:t> с широким распространением с начала 1980-х </a:t>
            </a:r>
            <a:r>
              <a:rPr lang="ru-RU" sz="2400" dirty="0" err="1"/>
              <a:t>г.г</a:t>
            </a:r>
            <a:r>
              <a:rPr lang="ru-RU" sz="2400" dirty="0"/>
              <a:t>. персональных компьютеров, в которых сочетается относительная дешевизна и широкие для непрофессионального пользователя функциональные возможности. ПК это наиболее многочисленные класс вычислительной техники</a:t>
            </a:r>
          </a:p>
        </p:txBody>
      </p:sp>
    </p:spTree>
    <p:extLst>
      <p:ext uri="{BB962C8B-B14F-4D97-AF65-F5344CB8AC3E}">
        <p14:creationId xmlns:p14="http://schemas.microsoft.com/office/powerpoint/2010/main" val="22849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05002"/>
            <a:ext cx="7560840" cy="830997"/>
          </a:xfrm>
          <a:prstGeom prst="rect">
            <a:avLst/>
          </a:prstGeom>
          <a:noFill/>
          <a:effectLst>
            <a:glow>
              <a:schemeClr val="accent2">
                <a:lumMod val="60000"/>
                <a:lumOff val="40000"/>
                <a:alpha val="40000"/>
              </a:schemeClr>
            </a:glow>
            <a:reflection stA="0" endPos="65000" dist="50800" dir="5400000" sy="-100000" algn="bl" rotWithShape="0"/>
            <a:softEdge rad="1270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C00000">
                      <a:alpha val="61000"/>
                    </a:srgbClr>
                  </a:solidFill>
                </a:ln>
                <a:gradFill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000">
                      <a:srgbClr val="83A7C3"/>
                    </a:gs>
                    <a:gs pos="37000">
                      <a:srgbClr val="FFFFFF"/>
                    </a:gs>
                    <a:gs pos="69000">
                      <a:srgbClr val="9C6563"/>
                    </a:gs>
                    <a:gs pos="64000">
                      <a:srgbClr val="80302D"/>
                    </a:gs>
                    <a:gs pos="87000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0"/>
                </a:gradFill>
                <a:effectLst>
                  <a:outerShdw blurRad="50800" dist="50800" dir="5400000" sx="1000" sy="1000" algn="ctr" rotWithShape="0">
                    <a:srgbClr val="000000"/>
                  </a:outerShdw>
                  <a:reflection stA="0" endPos="65000" dist="50800" dir="5400000" sy="-100000" algn="bl" rotWithShape="0"/>
                </a:effectLst>
              </a:rPr>
              <a:t>Современные технологии</a:t>
            </a:r>
            <a:endParaRPr lang="ru-RU" sz="4800" b="1" dirty="0">
              <a:ln>
                <a:solidFill>
                  <a:srgbClr val="C00000">
                    <a:alpha val="61000"/>
                  </a:srgbClr>
                </a:solidFill>
              </a:ln>
              <a:gradFill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000">
                    <a:srgbClr val="83A7C3"/>
                  </a:gs>
                  <a:gs pos="37000">
                    <a:srgbClr val="FFFFFF"/>
                  </a:gs>
                  <a:gs pos="69000">
                    <a:srgbClr val="9C6563"/>
                  </a:gs>
                  <a:gs pos="64000">
                    <a:srgbClr val="80302D"/>
                  </a:gs>
                  <a:gs pos="87000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0"/>
              </a:gradFill>
              <a:effectLst>
                <a:outerShdw blurRad="50800" dist="50800" dir="5400000" sx="1000" sy="1000" algn="ctr" rotWithShape="0">
                  <a:srgbClr val="000000"/>
                </a:outerShdw>
                <a:reflection stA="0" endPos="65000" dist="508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2120" y="1135999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Суперкомпьютеры</a:t>
            </a:r>
            <a:endParaRPr lang="ru-RU" sz="3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97669"/>
            <a:ext cx="3398428" cy="2244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53473"/>
            <a:ext cx="3398428" cy="2014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3063" y="2041624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вычислительные системы, использующиеся в военной и космической отрасли, в фундаментальных научных исследованиях, в глобальном прогнозирование погоды</a:t>
            </a:r>
          </a:p>
        </p:txBody>
      </p:sp>
    </p:spTree>
    <p:extLst>
      <p:ext uri="{BB962C8B-B14F-4D97-AF65-F5344CB8AC3E}">
        <p14:creationId xmlns:p14="http://schemas.microsoft.com/office/powerpoint/2010/main" val="42165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05002"/>
            <a:ext cx="7560840" cy="830997"/>
          </a:xfrm>
          <a:prstGeom prst="rect">
            <a:avLst/>
          </a:prstGeom>
          <a:noFill/>
          <a:effectLst>
            <a:glow>
              <a:schemeClr val="accent2">
                <a:lumMod val="60000"/>
                <a:lumOff val="40000"/>
                <a:alpha val="40000"/>
              </a:schemeClr>
            </a:glow>
            <a:reflection stA="0" endPos="65000" dist="50800" dir="5400000" sy="-100000" algn="bl" rotWithShape="0"/>
            <a:softEdge rad="1270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C00000">
                      <a:alpha val="61000"/>
                    </a:srgbClr>
                  </a:solidFill>
                </a:ln>
                <a:gradFill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000">
                      <a:srgbClr val="83A7C3"/>
                    </a:gs>
                    <a:gs pos="37000">
                      <a:srgbClr val="FFFFFF"/>
                    </a:gs>
                    <a:gs pos="69000">
                      <a:srgbClr val="9C6563"/>
                    </a:gs>
                    <a:gs pos="64000">
                      <a:srgbClr val="80302D"/>
                    </a:gs>
                    <a:gs pos="87000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0"/>
                </a:gradFill>
                <a:effectLst>
                  <a:outerShdw blurRad="50800" dist="50800" dir="5400000" sx="1000" sy="1000" algn="ctr" rotWithShape="0">
                    <a:srgbClr val="000000"/>
                  </a:outerShdw>
                  <a:reflection stA="0" endPos="65000" dist="50800" dir="5400000" sy="-100000" algn="bl" rotWithShape="0"/>
                </a:effectLst>
              </a:rPr>
              <a:t>Современные технологии</a:t>
            </a:r>
            <a:endParaRPr lang="ru-RU" sz="4800" b="1" dirty="0">
              <a:ln>
                <a:solidFill>
                  <a:srgbClr val="C00000">
                    <a:alpha val="61000"/>
                  </a:srgbClr>
                </a:solidFill>
              </a:ln>
              <a:gradFill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000">
                    <a:srgbClr val="83A7C3"/>
                  </a:gs>
                  <a:gs pos="37000">
                    <a:srgbClr val="FFFFFF"/>
                  </a:gs>
                  <a:gs pos="69000">
                    <a:srgbClr val="9C6563"/>
                  </a:gs>
                  <a:gs pos="64000">
                    <a:srgbClr val="80302D"/>
                  </a:gs>
                  <a:gs pos="87000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0"/>
              </a:gradFill>
              <a:effectLst>
                <a:outerShdw blurRad="50800" dist="50800" dir="5400000" sx="1000" sy="1000" algn="ctr" rotWithShape="0">
                  <a:srgbClr val="000000"/>
                </a:outerShdw>
                <a:reflection stA="0" endPos="65000" dist="508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349" y="94559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Виртуальная Реальность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03" y="1599565"/>
            <a:ext cx="3600083" cy="2133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804" y="1564539"/>
            <a:ext cx="5904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технология неконтактного информационного взаимодействия, которые создается с помощью мультимедийной среды иллюзию присутствия в реальном времени в стереоскопическом представленном «экранном мире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247456" y="4047728"/>
            <a:ext cx="5077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виртуальном мире поддерживается иллюзия </a:t>
            </a:r>
            <a:r>
              <a:rPr lang="ru-RU" sz="2400" dirty="0" smtClean="0"/>
              <a:t>места </a:t>
            </a:r>
            <a:r>
              <a:rPr lang="ru-RU" sz="2400" dirty="0"/>
              <a:t>нахождения с помощью определенных предметов: вместо дисплея - очки </a:t>
            </a:r>
            <a:r>
              <a:rPr lang="ru-RU" sz="2400" dirty="0" smtClean="0"/>
              <a:t>телемониторы, управление </a:t>
            </a:r>
            <a:r>
              <a:rPr lang="ru-RU" sz="2400" dirty="0"/>
              <a:t>– «информационные перчатки»</a:t>
            </a:r>
          </a:p>
        </p:txBody>
      </p:sp>
      <p:pic>
        <p:nvPicPr>
          <p:cNvPr id="1026" name="Picture 2" descr="Картинки по запросу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5" y="4364430"/>
            <a:ext cx="3985606" cy="204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374</Words>
  <Application>Microsoft Office PowerPoint</Application>
  <PresentationFormat>Экран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10</cp:revision>
  <dcterms:created xsi:type="dcterms:W3CDTF">2017-12-05T11:48:32Z</dcterms:created>
  <dcterms:modified xsi:type="dcterms:W3CDTF">2017-12-07T05:41:46Z</dcterms:modified>
</cp:coreProperties>
</file>