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2286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4572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6858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9144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1476" y="-7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842757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Заголовок і підзаголовок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Лінія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Текст назви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Текст назви</a:t>
            </a:r>
          </a:p>
        </p:txBody>
      </p:sp>
      <p:sp>
        <p:nvSpPr>
          <p:cNvPr id="14" name="1 рівень тексту…"/>
          <p:cNvSpPr txBox="1">
            <a:spLocks noGrp="1"/>
          </p:cNvSpPr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1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Маркери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Текст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Текст</a:t>
            </a:r>
          </a:p>
        </p:txBody>
      </p:sp>
      <p:sp>
        <p:nvSpPr>
          <p:cNvPr id="103" name="1 рівень тексту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10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 (3 вгору)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Зображення"/>
          <p:cNvSpPr>
            <a:spLocks noGrp="1"/>
          </p:cNvSpPr>
          <p:nvPr>
            <p:ph type="pic" sz="half" idx="13"/>
          </p:nvPr>
        </p:nvSpPr>
        <p:spPr>
          <a:xfrm>
            <a:off x="6503154" y="0"/>
            <a:ext cx="6502401" cy="486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2" name="Зображення"/>
          <p:cNvSpPr>
            <a:spLocks noGrp="1"/>
          </p:cNvSpPr>
          <p:nvPr>
            <p:ph type="pic" sz="half" idx="14"/>
          </p:nvPr>
        </p:nvSpPr>
        <p:spPr>
          <a:xfrm>
            <a:off x="6502400" y="4902200"/>
            <a:ext cx="6502400" cy="4864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3" name="Зображення"/>
          <p:cNvSpPr>
            <a:spLocks noGrp="1"/>
          </p:cNvSpPr>
          <p:nvPr>
            <p:ph type="pic" idx="15"/>
          </p:nvPr>
        </p:nvSpPr>
        <p:spPr>
          <a:xfrm>
            <a:off x="0" y="0"/>
            <a:ext cx="6468534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Виноска"/>
          <p:cNvSpPr/>
          <p:nvPr/>
        </p:nvSpPr>
        <p:spPr>
          <a:xfrm>
            <a:off x="469900" y="2362200"/>
            <a:ext cx="12065000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28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  <a:endParaRPr/>
          </a:p>
        </p:txBody>
      </p:sp>
      <p:sp>
        <p:nvSpPr>
          <p:cNvPr id="122" name="Введіть цитату тут."/>
          <p:cNvSpPr txBox="1">
            <a:spLocks noGrp="1"/>
          </p:cNvSpPr>
          <p:nvPr>
            <p:ph type="body" sz="quarter" idx="13"/>
          </p:nvPr>
        </p:nvSpPr>
        <p:spPr>
          <a:xfrm>
            <a:off x="889000" y="2908300"/>
            <a:ext cx="11226800" cy="129794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r>
              <a:t>Введіть цитату тут.</a:t>
            </a:r>
          </a:p>
        </p:txBody>
      </p:sp>
      <p:sp>
        <p:nvSpPr>
          <p:cNvPr id="123" name="Степан Яблучко"/>
          <p:cNvSpPr txBox="1">
            <a:spLocks noGrp="1"/>
          </p:cNvSpPr>
          <p:nvPr>
            <p:ph type="body" sz="quarter" idx="14"/>
          </p:nvPr>
        </p:nvSpPr>
        <p:spPr>
          <a:xfrm>
            <a:off x="406400" y="7789333"/>
            <a:ext cx="12192000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r>
              <a:t>Степан Яблучко</a:t>
            </a:r>
          </a:p>
        </p:txBody>
      </p:sp>
      <p:sp>
        <p:nvSpPr>
          <p:cNvPr id="124" name="Текст"/>
          <p:cNvSpPr txBox="1">
            <a:spLocks noGrp="1"/>
          </p:cNvSpPr>
          <p:nvPr>
            <p:ph type="body" sz="quarter" idx="15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Текст</a:t>
            </a:r>
          </a:p>
        </p:txBody>
      </p:sp>
      <p:sp>
        <p:nvSpPr>
          <p:cNvPr id="1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Цитата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Введіть цитату тут."/>
          <p:cNvSpPr txBox="1">
            <a:spLocks noGrp="1"/>
          </p:cNvSpPr>
          <p:nvPr>
            <p:ph type="body" sz="quarter" idx="13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r>
              <a:t>Введіть цитату тут.</a:t>
            </a:r>
          </a:p>
        </p:txBody>
      </p:sp>
      <p:sp>
        <p:nvSpPr>
          <p:cNvPr id="133" name="Зображення"/>
          <p:cNvSpPr>
            <a:spLocks noGrp="1"/>
          </p:cNvSpPr>
          <p:nvPr>
            <p:ph type="pic" idx="14"/>
          </p:nvPr>
        </p:nvSpPr>
        <p:spPr>
          <a:xfrm>
            <a:off x="0" y="0"/>
            <a:ext cx="5486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Степан Яблучко"/>
          <p:cNvSpPr txBox="1">
            <a:spLocks noGrp="1"/>
          </p:cNvSpPr>
          <p:nvPr>
            <p:ph type="body" sz="quarter" idx="15"/>
          </p:nvPr>
        </p:nvSpPr>
        <p:spPr>
          <a:xfrm>
            <a:off x="5892800" y="7789333"/>
            <a:ext cx="6705600" cy="863601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r>
              <a:t>Степан Яблучко</a:t>
            </a:r>
          </a:p>
        </p:txBody>
      </p:sp>
      <p:sp>
        <p:nvSpPr>
          <p:cNvPr id="13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Зображення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а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ий (аль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 (горизонтально)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ображення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Лінія"/>
          <p:cNvSpPr>
            <a:spLocks noGrp="1"/>
          </p:cNvSpPr>
          <p:nvPr>
            <p:ph type="body" sz="quarter" idx="14"/>
          </p:nvPr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" name="Текст назви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Текст назви</a:t>
            </a:r>
          </a:p>
        </p:txBody>
      </p:sp>
      <p:sp>
        <p:nvSpPr>
          <p:cNvPr id="25" name="1 рівень тексту…"/>
          <p:cNvSpPr txBox="1">
            <a:spLocks noGrp="1"/>
          </p:cNvSpPr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26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і підзаголовок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Лінія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" name="Текст назви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Текст назви</a:t>
            </a:r>
          </a:p>
        </p:txBody>
      </p:sp>
      <p:sp>
        <p:nvSpPr>
          <p:cNvPr id="35" name="1 рівень тексту…"/>
          <p:cNvSpPr txBox="1">
            <a:spLocks noGrp="1"/>
          </p:cNvSpPr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36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161859" y="4191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Назва − центр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Текст назви"/>
          <p:cNvSpPr txBox="1">
            <a:spLocks noGrp="1"/>
          </p:cNvSpPr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Текст назви</a:t>
            </a:r>
          </a:p>
        </p:txBody>
      </p:sp>
      <p:sp>
        <p:nvSpPr>
          <p:cNvPr id="4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 (вертикально)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Лінія"/>
          <p:cNvSpPr/>
          <p:nvPr/>
        </p:nvSpPr>
        <p:spPr>
          <a:xfrm flipV="1">
            <a:off x="5892800" y="6141012"/>
            <a:ext cx="6705600" cy="145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" name="Зображення"/>
          <p:cNvSpPr>
            <a:spLocks noGrp="1"/>
          </p:cNvSpPr>
          <p:nvPr>
            <p:ph type="pic" idx="13"/>
          </p:nvPr>
        </p:nvSpPr>
        <p:spPr>
          <a:xfrm>
            <a:off x="0" y="0"/>
            <a:ext cx="5486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3" name="Текст назви"/>
          <p:cNvSpPr txBox="1">
            <a:spLocks noGrp="1"/>
          </p:cNvSpPr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Текст назви</a:t>
            </a:r>
          </a:p>
        </p:txBody>
      </p:sp>
      <p:sp>
        <p:nvSpPr>
          <p:cNvPr id="54" name="1 рівень тексту…"/>
          <p:cNvSpPr txBox="1">
            <a:spLocks noGrp="1"/>
          </p:cNvSpPr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5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(зверху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Текст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Текст</a:t>
            </a:r>
          </a:p>
        </p:txBody>
      </p:sp>
      <p:sp>
        <p:nvSpPr>
          <p:cNvPr id="63" name="Текст назв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назви</a:t>
            </a:r>
          </a:p>
        </p:txBody>
      </p:sp>
      <p:sp>
        <p:nvSpPr>
          <p:cNvPr id="6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і маркери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Текст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Текст</a:t>
            </a:r>
          </a:p>
        </p:txBody>
      </p:sp>
      <p:sp>
        <p:nvSpPr>
          <p:cNvPr id="72" name="Текст назв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назви</a:t>
            </a:r>
          </a:p>
        </p:txBody>
      </p:sp>
      <p:sp>
        <p:nvSpPr>
          <p:cNvPr id="73" name="1 рівень тексту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7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і маркери аль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Текст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Текст</a:t>
            </a:r>
          </a:p>
        </p:txBody>
      </p:sp>
      <p:sp>
        <p:nvSpPr>
          <p:cNvPr id="82" name="Текст назв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назви</a:t>
            </a:r>
          </a:p>
        </p:txBody>
      </p:sp>
      <p:sp>
        <p:nvSpPr>
          <p:cNvPr id="83" name="1 рівень тексту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8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маркери і фото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Текст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Текст</a:t>
            </a:r>
          </a:p>
        </p:txBody>
      </p:sp>
      <p:sp>
        <p:nvSpPr>
          <p:cNvPr id="92" name="Зображення"/>
          <p:cNvSpPr>
            <a:spLocks noGrp="1"/>
          </p:cNvSpPr>
          <p:nvPr>
            <p:ph type="pic" sz="half" idx="14"/>
          </p:nvPr>
        </p:nvSpPr>
        <p:spPr>
          <a:xfrm>
            <a:off x="7112000" y="1536700"/>
            <a:ext cx="5486400" cy="7797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Текст назви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/>
          <a:p>
            <a:r>
              <a:t>Текст назви</a:t>
            </a:r>
          </a:p>
        </p:txBody>
      </p:sp>
      <p:sp>
        <p:nvSpPr>
          <p:cNvPr id="94" name="1 рівень тексту…"/>
          <p:cNvSpPr txBox="1">
            <a:spLocks noGrp="1"/>
          </p:cNvSpPr>
          <p:nvPr>
            <p:ph type="body" sz="half" idx="1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2800"/>
            </a:lvl1pPr>
            <a:lvl2pPr>
              <a:buClr>
                <a:schemeClr val="accent1"/>
              </a:buClr>
              <a:buChar char="▸"/>
              <a:defRPr sz="2800"/>
            </a:lvl2pPr>
            <a:lvl3pPr>
              <a:buClr>
                <a:schemeClr val="accent1"/>
              </a:buClr>
              <a:buChar char="▸"/>
              <a:defRPr sz="2800"/>
            </a:lvl3pPr>
            <a:lvl4pPr>
              <a:buClr>
                <a:schemeClr val="accent1"/>
              </a:buClr>
              <a:buChar char="▸"/>
              <a:defRPr sz="2800"/>
            </a:lvl4pPr>
            <a:lvl5pPr>
              <a:buClr>
                <a:schemeClr val="accent1"/>
              </a:buClr>
              <a:buChar char="▸"/>
              <a:defRPr sz="2800"/>
            </a:lvl5pPr>
          </a:lstStyle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інія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Текст назви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Текст назви</a:t>
            </a:r>
          </a:p>
        </p:txBody>
      </p:sp>
      <p:sp>
        <p:nvSpPr>
          <p:cNvPr id="4" name="1 рівень тексту…"/>
          <p:cNvSpPr txBox="1">
            <a:spLocks noGrp="1"/>
          </p:cNvSpPr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1 рівень тексту</a:t>
            </a:r>
          </a:p>
          <a:p>
            <a:pPr lvl="1"/>
            <a:r>
              <a:t>2 рівень тексту</a:t>
            </a:r>
          </a:p>
          <a:p>
            <a:pPr lvl="2"/>
            <a:r>
              <a:t>3 рівень тексту</a:t>
            </a:r>
          </a:p>
          <a:p>
            <a:pPr lvl="3"/>
            <a:r>
              <a:t>4 рівень тексту</a:t>
            </a:r>
          </a:p>
          <a:p>
            <a:pPr lvl="4"/>
            <a:r>
              <a:t>5 рівень тексту</a:t>
            </a:r>
          </a:p>
        </p:txBody>
      </p:sp>
      <p:sp>
        <p:nvSpPr>
          <p:cNvPr id="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1pPr>
      <a:lvl2pPr marL="0" marR="0" indent="228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2pPr>
      <a:lvl3pPr marL="0" marR="0" indent="457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3pPr>
      <a:lvl4pPr marL="0" marR="0" indent="685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4pPr>
      <a:lvl5pPr marL="0" marR="0" indent="9144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5pPr>
      <a:lvl6pPr marL="0" marR="0" indent="11430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6pPr>
      <a:lvl7pPr marL="0" marR="0" indent="1371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7pPr>
      <a:lvl8pPr marL="0" marR="0" indent="1600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8pPr>
      <a:lvl9pPr marL="0" marR="0" indent="1828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9pPr>
    </p:titleStyle>
    <p:bodyStyle>
      <a:lvl1pPr marL="444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Как защититься от кибератаки"/>
          <p:cNvSpPr txBox="1">
            <a:spLocks noGrp="1"/>
          </p:cNvSpPr>
          <p:nvPr>
            <p:ph type="ctrTitle"/>
          </p:nvPr>
        </p:nvSpPr>
        <p:spPr>
          <a:xfrm>
            <a:off x="812800" y="2171700"/>
            <a:ext cx="12192000" cy="3950145"/>
          </a:xfrm>
          <a:prstGeom prst="rect">
            <a:avLst/>
          </a:prstGeom>
        </p:spPr>
        <p:txBody>
          <a:bodyPr>
            <a:normAutofit/>
          </a:bodyPr>
          <a:lstStyle>
            <a:lvl1pPr defTabSz="484886">
              <a:defRPr sz="14939"/>
            </a:lvl1pPr>
          </a:lstStyle>
          <a:p>
            <a:r>
              <a:rPr sz="9600" dirty="0"/>
              <a:t>Как </a:t>
            </a:r>
            <a:r>
              <a:rPr sz="9600" dirty="0" err="1"/>
              <a:t>защититься</a:t>
            </a:r>
            <a:r>
              <a:rPr sz="9600" dirty="0"/>
              <a:t> </a:t>
            </a:r>
            <a:r>
              <a:rPr sz="9600" dirty="0" err="1"/>
              <a:t>от</a:t>
            </a:r>
            <a:r>
              <a:rPr sz="9600" dirty="0"/>
              <a:t> </a:t>
            </a:r>
            <a:r>
              <a:rPr sz="9600" dirty="0" err="1" smtClean="0"/>
              <a:t>кибератак</a:t>
            </a:r>
            <a:endParaRPr sz="9600" dirty="0"/>
          </a:p>
        </p:txBody>
      </p:sp>
      <p:sp>
        <p:nvSpPr>
          <p:cNvPr id="167" name="Подготовила студентка группы БСД—14…"/>
          <p:cNvSpPr txBox="1">
            <a:spLocks noGrp="1"/>
          </p:cNvSpPr>
          <p:nvPr>
            <p:ph type="subTitle" sz="quarter" idx="1"/>
          </p:nvPr>
        </p:nvSpPr>
        <p:spPr>
          <a:xfrm>
            <a:off x="7266860" y="6160206"/>
            <a:ext cx="5331541" cy="359339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r">
              <a:spcBef>
                <a:spcPts val="0"/>
              </a:spcBef>
              <a:defRPr sz="5800" cap="none">
                <a:solidFill>
                  <a:srgbClr val="838787"/>
                </a:solidFill>
                <a:latin typeface="+mn-lt"/>
                <a:ea typeface="+mn-ea"/>
                <a:cs typeface="+mn-cs"/>
                <a:sym typeface="DIN Condensed"/>
              </a:defRPr>
            </a:pPr>
            <a:r>
              <a:rPr dirty="0" err="1"/>
              <a:t>Подготовила</a:t>
            </a:r>
            <a:r>
              <a:rPr dirty="0"/>
              <a:t> </a:t>
            </a:r>
            <a:r>
              <a:rPr dirty="0" err="1"/>
              <a:t>студентка</a:t>
            </a:r>
            <a:r>
              <a:rPr dirty="0"/>
              <a:t> </a:t>
            </a:r>
            <a:r>
              <a:rPr dirty="0" err="1"/>
              <a:t>группы</a:t>
            </a:r>
            <a:r>
              <a:rPr dirty="0"/>
              <a:t> БСД—14 </a:t>
            </a:r>
          </a:p>
          <a:p>
            <a:pPr algn="r">
              <a:spcBef>
                <a:spcPts val="0"/>
              </a:spcBef>
              <a:defRPr sz="5800" cap="none">
                <a:solidFill>
                  <a:srgbClr val="838787"/>
                </a:solidFill>
                <a:latin typeface="+mn-lt"/>
                <a:ea typeface="+mn-ea"/>
                <a:cs typeface="+mn-cs"/>
                <a:sym typeface="DIN Condensed"/>
              </a:defRPr>
            </a:pPr>
            <a:r>
              <a:rPr dirty="0"/>
              <a:t>Мальгина </a:t>
            </a:r>
            <a:r>
              <a:rPr dirty="0" err="1"/>
              <a:t>Екатерина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Пользователи должны быть осторожными осторожными"/>
          <p:cNvSpPr txBox="1">
            <a:spLocks noGrp="1"/>
          </p:cNvSpPr>
          <p:nvPr>
            <p:ph type="title"/>
          </p:nvPr>
        </p:nvSpPr>
        <p:spPr>
          <a:xfrm>
            <a:off x="634776" y="1276400"/>
            <a:ext cx="12080935" cy="110441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233679">
              <a:spcBef>
                <a:spcPts val="0"/>
              </a:spcBef>
              <a:defRPr sz="6200"/>
            </a:lvl1pPr>
          </a:lstStyle>
          <a:p>
            <a:r>
              <a:rPr dirty="0" err="1"/>
              <a:t>Пользователи</a:t>
            </a:r>
            <a:r>
              <a:rPr dirty="0"/>
              <a:t> </a:t>
            </a:r>
            <a:r>
              <a:rPr dirty="0" err="1"/>
              <a:t>должны</a:t>
            </a:r>
            <a:r>
              <a:rPr dirty="0"/>
              <a:t> </a:t>
            </a:r>
            <a:r>
              <a:rPr dirty="0" err="1"/>
              <a:t>быть</a:t>
            </a:r>
            <a:r>
              <a:rPr dirty="0"/>
              <a:t> </a:t>
            </a:r>
            <a:r>
              <a:rPr dirty="0" err="1" smtClean="0"/>
              <a:t>осторожными</a:t>
            </a:r>
            <a:endParaRPr dirty="0"/>
          </a:p>
        </p:txBody>
      </p:sp>
      <p:sp>
        <p:nvSpPr>
          <p:cNvPr id="205" name="Рекомендация не открывать аттачменты в письмах от неизвестных адресатов существует едва ли не со времен появления сервиса электронной почты.…"/>
          <p:cNvSpPr txBox="1">
            <a:spLocks noGrp="1"/>
          </p:cNvSpPr>
          <p:nvPr>
            <p:ph type="body" sz="half" idx="1"/>
          </p:nvPr>
        </p:nvSpPr>
        <p:spPr>
          <a:xfrm>
            <a:off x="6299200" y="2817605"/>
            <a:ext cx="6299201" cy="6624277"/>
          </a:xfrm>
          <a:prstGeom prst="rect">
            <a:avLst/>
          </a:prstGeom>
        </p:spPr>
        <p:txBody>
          <a:bodyPr/>
          <a:lstStyle/>
          <a:p>
            <a:pPr marL="0" indent="0" defTabSz="350520">
              <a:spcBef>
                <a:spcPts val="1600"/>
              </a:spcBef>
              <a:buClrTx/>
              <a:buSzTx/>
              <a:buFontTx/>
              <a:buNone/>
              <a:defRPr sz="2040"/>
            </a:pPr>
            <a:r>
              <a:t>Рекомендация не открывать аттачменты в письмах от неизвестных адресатов существует едва ли не со времен появления сервиса электронной почты.</a:t>
            </a:r>
            <a:endParaRPr sz="1080"/>
          </a:p>
          <a:p>
            <a:pPr marL="0" indent="0" defTabSz="350520">
              <a:spcBef>
                <a:spcPts val="1600"/>
              </a:spcBef>
              <a:buClrTx/>
              <a:buSzTx/>
              <a:buFontTx/>
              <a:buNone/>
              <a:defRPr sz="2040"/>
            </a:pPr>
            <a:r>
              <a:t>И тем не менее, это по-прежнему один из самых популярных способов распространения вирусов.</a:t>
            </a:r>
            <a:endParaRPr sz="1080"/>
          </a:p>
          <a:p>
            <a:pPr marL="0" indent="0" defTabSz="350520">
              <a:spcBef>
                <a:spcPts val="1600"/>
              </a:spcBef>
              <a:buClrTx/>
              <a:buSzTx/>
              <a:buFontTx/>
              <a:buNone/>
              <a:defRPr sz="2040"/>
            </a:pPr>
            <a:r>
              <a:t>Представители украинского разработчика антивирусов Zillya рекомендуют системными администраторам вовсе запретить пользователям открывать из аттачментов файлы с расширением .zip и тд.</a:t>
            </a:r>
            <a:endParaRPr sz="1080"/>
          </a:p>
          <a:p>
            <a:pPr marL="0" indent="0" defTabSz="350520">
              <a:spcBef>
                <a:spcPts val="1600"/>
              </a:spcBef>
              <a:buClrTx/>
              <a:buSzTx/>
              <a:buFontTx/>
              <a:buNone/>
              <a:defRPr sz="2040"/>
            </a:pPr>
            <a:r>
              <a:t>Также стоит проявлять осмотрительность при переходе по ссылкам от неизвестных отправителей. Порой это тоже чревато последствиями.</a:t>
            </a:r>
          </a:p>
        </p:txBody>
      </p:sp>
      <p:pic>
        <p:nvPicPr>
          <p:cNvPr id="206" name="Зображення" descr="Зображення"/>
          <p:cNvPicPr>
            <a:picLocks noChangeAspect="1"/>
          </p:cNvPicPr>
          <p:nvPr/>
        </p:nvPicPr>
        <p:blipFill>
          <a:blip r:embed="rId2">
            <a:extLst/>
          </a:blip>
          <a:srcRect l="23529" r="26549" b="3441"/>
          <a:stretch>
            <a:fillRect/>
          </a:stretch>
        </p:blipFill>
        <p:spPr>
          <a:xfrm>
            <a:off x="634776" y="2817605"/>
            <a:ext cx="4810988" cy="62037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Бдительность сисадминов"/>
          <p:cNvSpPr txBox="1">
            <a:spLocks noGrp="1"/>
          </p:cNvSpPr>
          <p:nvPr>
            <p:ph type="title"/>
          </p:nvPr>
        </p:nvSpPr>
        <p:spPr>
          <a:xfrm>
            <a:off x="453728" y="1132384"/>
            <a:ext cx="11967401" cy="1007694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239522">
              <a:spcBef>
                <a:spcPts val="0"/>
              </a:spcBef>
              <a:defRPr sz="6969"/>
            </a:lvl1pPr>
          </a:lstStyle>
          <a:p>
            <a:r>
              <a:rPr dirty="0" err="1"/>
              <a:t>Бдительность</a:t>
            </a:r>
            <a:r>
              <a:rPr dirty="0"/>
              <a:t> </a:t>
            </a:r>
            <a:r>
              <a:rPr dirty="0" err="1"/>
              <a:t>сисадминов</a:t>
            </a:r>
            <a:endParaRPr dirty="0"/>
          </a:p>
        </p:txBody>
      </p:sp>
      <p:sp>
        <p:nvSpPr>
          <p:cNvPr id="210" name="Очень велика роль системных администраторов предприятий. При первых появлениях признаков кибератаки, сисадмины должны обеспечить отключение сети от интернета. А также отключение хранилищ с важными данными. Порой физическое отключение является лучшим способом уберечь данные.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90727">
              <a:spcBef>
                <a:spcPts val="2300"/>
              </a:spcBef>
              <a:buClrTx/>
              <a:buSzTx/>
              <a:buFontTx/>
              <a:buNone/>
              <a:defRPr sz="2856"/>
            </a:pPr>
            <a:r>
              <a:t>Очень велика роль системных администраторов предприятий. При первых появлениях признаков кибератаки, сисадмины должны обеспечить отключение сети от интернета. А также отключение хранилищ с важными данными. Порой физическое отключение является лучшим способом уберечь данные. </a:t>
            </a:r>
            <a:endParaRPr sz="1512"/>
          </a:p>
          <a:p>
            <a:pPr marL="0" indent="0" defTabSz="490727">
              <a:spcBef>
                <a:spcPts val="2300"/>
              </a:spcBef>
              <a:buClrTx/>
              <a:buSzTx/>
              <a:buFontTx/>
              <a:buNone/>
              <a:defRPr sz="2856"/>
            </a:pPr>
            <a:r>
              <a:t> </a:t>
            </a:r>
          </a:p>
        </p:txBody>
      </p:sp>
      <p:pic>
        <p:nvPicPr>
          <p:cNvPr id="211" name="Зображення" descr="Зображення"/>
          <p:cNvPicPr>
            <a:picLocks noChangeAspect="1"/>
          </p:cNvPicPr>
          <p:nvPr/>
        </p:nvPicPr>
        <p:blipFill>
          <a:blip r:embed="rId2">
            <a:extLst/>
          </a:blip>
          <a:srcRect l="38690" t="23027" r="38690" b="32972"/>
          <a:stretch>
            <a:fillRect/>
          </a:stretch>
        </p:blipFill>
        <p:spPr>
          <a:xfrm>
            <a:off x="7404100" y="3074970"/>
            <a:ext cx="4178174" cy="457200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Подавляющее большинство уязвимостей в системе безопасности создают сами люди. Поэтому все, что требуется, – это придерживаться элементарных правил осторожности в интернете и не забывать регулярно обновлять систему и антивирусы. И вероятность того, что вы станете жертвой кибератаки, существенно уменьшится."/>
          <p:cNvSpPr txBox="1">
            <a:spLocks noGrp="1"/>
          </p:cNvSpPr>
          <p:nvPr>
            <p:ph type="body" idx="13"/>
          </p:nvPr>
        </p:nvSpPr>
        <p:spPr>
          <a:xfrm>
            <a:off x="5892800" y="2383334"/>
            <a:ext cx="6705600" cy="4006597"/>
          </a:xfrm>
          <a:prstGeom prst="rect">
            <a:avLst/>
          </a:prstGeom>
        </p:spPr>
        <p:txBody>
          <a:bodyPr/>
          <a:lstStyle>
            <a:lvl1pPr defTabSz="419100">
              <a:defRPr sz="3400">
                <a:solidFill>
                  <a:srgbClr val="C82606"/>
                </a:solidFill>
              </a:defRPr>
            </a:lvl1pPr>
          </a:lstStyle>
          <a:p>
            <a:r>
              <a:t>Подавляющее большинство уязвимостей в системе безопасности создают сами люди. Поэтому все, что требуется, – это придерживаться элементарных правил осторожности в интернете и не забывать регулярно обновлять систему и антивирусы. И вероятность того, что вы станете жертвой кибератаки, существенно уменьшится.</a:t>
            </a:r>
          </a:p>
        </p:txBody>
      </p:sp>
      <p:pic>
        <p:nvPicPr>
          <p:cNvPr id="214" name="Зображення" descr="Зображення"/>
          <p:cNvPicPr>
            <a:picLocks noChangeAspect="1"/>
          </p:cNvPicPr>
          <p:nvPr/>
        </p:nvPicPr>
        <p:blipFill>
          <a:blip r:embed="rId2">
            <a:extLst/>
          </a:blip>
          <a:srcRect l="30918" t="14008" r="24597" b="14008"/>
          <a:stretch>
            <a:fillRect/>
          </a:stretch>
        </p:blipFill>
        <p:spPr>
          <a:xfrm>
            <a:off x="181066" y="1873420"/>
            <a:ext cx="5451482" cy="64938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Зображення" descr="Зображення"/>
          <p:cNvPicPr>
            <a:picLocks noChangeAspect="1"/>
          </p:cNvPicPr>
          <p:nvPr/>
        </p:nvPicPr>
        <p:blipFill>
          <a:blip r:embed="rId2">
            <a:alphaModFix amt="56000"/>
            <a:extLst/>
          </a:blip>
          <a:stretch>
            <a:fillRect/>
          </a:stretch>
        </p:blipFill>
        <p:spPr>
          <a:xfrm>
            <a:off x="-200501" y="-2861057"/>
            <a:ext cx="14108408" cy="9783039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Лінія"/>
          <p:cNvSpPr>
            <a:spLocks noGrp="1"/>
          </p:cNvSpPr>
          <p:nvPr>
            <p:ph type="body" idx="14"/>
          </p:nvPr>
        </p:nvSpPr>
        <p:spPr>
          <a:xfrm flipV="1">
            <a:off x="406400" y="15307610"/>
            <a:ext cx="12192001" cy="262"/>
          </a:xfrm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8" name="спасибо за внимание"/>
          <p:cNvSpPr txBox="1"/>
          <p:nvPr/>
        </p:nvSpPr>
        <p:spPr>
          <a:xfrm>
            <a:off x="-200501" y="4876799"/>
            <a:ext cx="13500710" cy="4865590"/>
          </a:xfrm>
          <a:prstGeom prst="rect">
            <a:avLst/>
          </a:prstGeom>
          <a:solidFill>
            <a:srgbClr val="101439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lnSpc>
                <a:spcPct val="80000"/>
              </a:lnSpc>
              <a:spcBef>
                <a:spcPts val="0"/>
              </a:spcBef>
              <a:defRPr sz="15500" b="1" cap="all">
                <a:solidFill>
                  <a:schemeClr val="accent6">
                    <a:hueOff val="-2153150"/>
                    <a:satOff val="-11264"/>
                    <a:lumOff val="-15786"/>
                  </a:schemeClr>
                </a:solidFill>
                <a:latin typeface="Thonburi"/>
                <a:ea typeface="Thonburi"/>
                <a:cs typeface="Thonburi"/>
                <a:sym typeface="Thonburi"/>
              </a:defRPr>
            </a:lvl1pPr>
          </a:lstStyle>
          <a:p>
            <a:r>
              <a:t>спасибо за внимание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Согласно данным исследования «Лаборатории Касперского» с участием более 350 представителей индустриальных организаций по всему миру, за последние 12 месяцев каждая вторая промышленная компания в мире пережила от одного до пяти киберинцидентов – они затронули критически важные инфраструктуры или автоматизированные системы управления технологическими процессам на этих предприятиях. На устранение последствий этих инцидентов, случившихся в течение года, каждая компания потратила в среднем $497 тыс."/>
          <p:cNvSpPr txBox="1">
            <a:spLocks noGrp="1"/>
          </p:cNvSpPr>
          <p:nvPr>
            <p:ph type="body" sz="half" idx="1"/>
          </p:nvPr>
        </p:nvSpPr>
        <p:spPr>
          <a:xfrm>
            <a:off x="406400" y="1536700"/>
            <a:ext cx="6299200" cy="7315200"/>
          </a:xfrm>
          <a:prstGeom prst="rect">
            <a:avLst/>
          </a:prstGeom>
        </p:spPr>
        <p:txBody>
          <a:bodyPr/>
          <a:lstStyle>
            <a:lvl1pPr marL="0" indent="0" defTabSz="438150">
              <a:spcBef>
                <a:spcPts val="2100"/>
              </a:spcBef>
              <a:buClrTx/>
              <a:buSzTx/>
              <a:buFontTx/>
              <a:buNone/>
              <a:defRPr sz="2550"/>
            </a:lvl1pPr>
          </a:lstStyle>
          <a:p>
            <a:r>
              <a:rPr dirty="0" err="1"/>
              <a:t>Согласно</a:t>
            </a:r>
            <a:r>
              <a:rPr dirty="0"/>
              <a:t> </a:t>
            </a:r>
            <a:r>
              <a:rPr dirty="0" err="1"/>
              <a:t>данным</a:t>
            </a:r>
            <a:r>
              <a:rPr dirty="0"/>
              <a:t> </a:t>
            </a:r>
            <a:r>
              <a:rPr dirty="0" err="1"/>
              <a:t>исследования</a:t>
            </a:r>
            <a:r>
              <a:rPr dirty="0"/>
              <a:t> «</a:t>
            </a:r>
            <a:r>
              <a:rPr dirty="0" err="1"/>
              <a:t>Лаборатории</a:t>
            </a:r>
            <a:r>
              <a:rPr dirty="0"/>
              <a:t> </a:t>
            </a:r>
            <a:r>
              <a:rPr dirty="0" err="1"/>
              <a:t>Касперского</a:t>
            </a:r>
            <a:r>
              <a:rPr dirty="0"/>
              <a:t>» с </a:t>
            </a:r>
            <a:r>
              <a:rPr dirty="0" err="1"/>
              <a:t>участием</a:t>
            </a:r>
            <a:r>
              <a:rPr dirty="0"/>
              <a:t> </a:t>
            </a:r>
            <a:r>
              <a:rPr dirty="0" err="1"/>
              <a:t>более</a:t>
            </a:r>
            <a:r>
              <a:rPr dirty="0"/>
              <a:t> 350 </a:t>
            </a:r>
            <a:r>
              <a:rPr dirty="0" err="1"/>
              <a:t>представителей</a:t>
            </a:r>
            <a:r>
              <a:rPr dirty="0"/>
              <a:t> </a:t>
            </a:r>
            <a:r>
              <a:rPr dirty="0" err="1"/>
              <a:t>индустриальных</a:t>
            </a:r>
            <a:r>
              <a:rPr dirty="0"/>
              <a:t> </a:t>
            </a:r>
            <a:r>
              <a:rPr dirty="0" err="1"/>
              <a:t>организаций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всему</a:t>
            </a:r>
            <a:r>
              <a:rPr dirty="0"/>
              <a:t> </a:t>
            </a:r>
            <a:r>
              <a:rPr dirty="0" err="1"/>
              <a:t>миру</a:t>
            </a:r>
            <a:r>
              <a:rPr dirty="0"/>
              <a:t>,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последние</a:t>
            </a:r>
            <a:r>
              <a:rPr dirty="0"/>
              <a:t> 12 </a:t>
            </a:r>
            <a:r>
              <a:rPr dirty="0" err="1"/>
              <a:t>месяцев</a:t>
            </a:r>
            <a:r>
              <a:rPr dirty="0"/>
              <a:t> </a:t>
            </a:r>
            <a:r>
              <a:rPr dirty="0" err="1"/>
              <a:t>каждая</a:t>
            </a:r>
            <a:r>
              <a:rPr dirty="0"/>
              <a:t> </a:t>
            </a:r>
            <a:r>
              <a:rPr dirty="0" err="1"/>
              <a:t>вторая</a:t>
            </a:r>
            <a:r>
              <a:rPr dirty="0"/>
              <a:t> </a:t>
            </a:r>
            <a:r>
              <a:rPr dirty="0" err="1"/>
              <a:t>промышленная</a:t>
            </a:r>
            <a:r>
              <a:rPr dirty="0"/>
              <a:t> </a:t>
            </a:r>
            <a:r>
              <a:rPr dirty="0" err="1"/>
              <a:t>компания</a:t>
            </a:r>
            <a:r>
              <a:rPr dirty="0"/>
              <a:t> в </a:t>
            </a:r>
            <a:r>
              <a:rPr dirty="0" err="1"/>
              <a:t>мире</a:t>
            </a:r>
            <a:r>
              <a:rPr dirty="0"/>
              <a:t> </a:t>
            </a:r>
            <a:r>
              <a:rPr dirty="0" err="1"/>
              <a:t>пережила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одного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пяти</a:t>
            </a:r>
            <a:r>
              <a:rPr dirty="0"/>
              <a:t> </a:t>
            </a:r>
            <a:r>
              <a:rPr dirty="0" err="1"/>
              <a:t>киберинцидентов</a:t>
            </a:r>
            <a:r>
              <a:rPr dirty="0"/>
              <a:t> – </a:t>
            </a:r>
            <a:r>
              <a:rPr dirty="0" err="1"/>
              <a:t>они</a:t>
            </a:r>
            <a:r>
              <a:rPr dirty="0"/>
              <a:t> </a:t>
            </a:r>
            <a:r>
              <a:rPr dirty="0" err="1"/>
              <a:t>затронули</a:t>
            </a:r>
            <a:r>
              <a:rPr dirty="0"/>
              <a:t> </a:t>
            </a:r>
            <a:r>
              <a:rPr dirty="0" err="1"/>
              <a:t>критически</a:t>
            </a:r>
            <a:r>
              <a:rPr dirty="0"/>
              <a:t> </a:t>
            </a:r>
            <a:r>
              <a:rPr dirty="0" err="1"/>
              <a:t>важные</a:t>
            </a:r>
            <a:r>
              <a:rPr dirty="0"/>
              <a:t> </a:t>
            </a:r>
            <a:r>
              <a:rPr dirty="0" err="1"/>
              <a:t>инфраструктуры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автоматизированные</a:t>
            </a:r>
            <a:r>
              <a:rPr dirty="0"/>
              <a:t> </a:t>
            </a:r>
            <a:r>
              <a:rPr dirty="0" err="1"/>
              <a:t>системы</a:t>
            </a:r>
            <a:r>
              <a:rPr dirty="0"/>
              <a:t> </a:t>
            </a:r>
            <a:r>
              <a:rPr dirty="0" err="1"/>
              <a:t>управления</a:t>
            </a:r>
            <a:r>
              <a:rPr dirty="0"/>
              <a:t> </a:t>
            </a:r>
            <a:r>
              <a:rPr dirty="0" err="1"/>
              <a:t>технологическими</a:t>
            </a:r>
            <a:r>
              <a:rPr dirty="0"/>
              <a:t> </a:t>
            </a:r>
            <a:r>
              <a:rPr dirty="0" err="1"/>
              <a:t>процессам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этих</a:t>
            </a:r>
            <a:r>
              <a:rPr dirty="0"/>
              <a:t> </a:t>
            </a:r>
            <a:r>
              <a:rPr dirty="0" err="1"/>
              <a:t>предприятиях</a:t>
            </a:r>
            <a:r>
              <a:rPr dirty="0"/>
              <a:t>.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устранение</a:t>
            </a:r>
            <a:r>
              <a:rPr dirty="0"/>
              <a:t> </a:t>
            </a:r>
            <a:r>
              <a:rPr dirty="0" err="1"/>
              <a:t>последствий</a:t>
            </a:r>
            <a:r>
              <a:rPr dirty="0"/>
              <a:t> </a:t>
            </a:r>
            <a:r>
              <a:rPr dirty="0" err="1"/>
              <a:t>этих</a:t>
            </a:r>
            <a:r>
              <a:rPr dirty="0"/>
              <a:t> </a:t>
            </a:r>
            <a:r>
              <a:rPr dirty="0" err="1"/>
              <a:t>инцидентов</a:t>
            </a:r>
            <a:r>
              <a:rPr dirty="0"/>
              <a:t>, </a:t>
            </a:r>
            <a:r>
              <a:rPr dirty="0" err="1"/>
              <a:t>случившихся</a:t>
            </a:r>
            <a:r>
              <a:rPr dirty="0"/>
              <a:t> в </a:t>
            </a:r>
            <a:r>
              <a:rPr dirty="0" err="1"/>
              <a:t>течение</a:t>
            </a:r>
            <a:r>
              <a:rPr dirty="0"/>
              <a:t> </a:t>
            </a:r>
            <a:r>
              <a:rPr dirty="0" err="1"/>
              <a:t>года</a:t>
            </a:r>
            <a:r>
              <a:rPr dirty="0"/>
              <a:t>, </a:t>
            </a:r>
            <a:r>
              <a:rPr dirty="0" err="1"/>
              <a:t>каждая</a:t>
            </a:r>
            <a:r>
              <a:rPr dirty="0"/>
              <a:t> </a:t>
            </a:r>
            <a:r>
              <a:rPr dirty="0" err="1"/>
              <a:t>компания</a:t>
            </a:r>
            <a:r>
              <a:rPr dirty="0"/>
              <a:t> </a:t>
            </a:r>
            <a:r>
              <a:rPr dirty="0" err="1"/>
              <a:t>потратила</a:t>
            </a:r>
            <a:r>
              <a:rPr dirty="0"/>
              <a:t> в </a:t>
            </a:r>
            <a:r>
              <a:rPr dirty="0" err="1"/>
              <a:t>среднем</a:t>
            </a:r>
            <a:r>
              <a:rPr dirty="0"/>
              <a:t> $497 </a:t>
            </a:r>
            <a:r>
              <a:rPr dirty="0" err="1"/>
              <a:t>тыс</a:t>
            </a:r>
            <a:r>
              <a:rPr dirty="0"/>
              <a:t>.</a:t>
            </a:r>
          </a:p>
        </p:txBody>
      </p:sp>
      <p:pic>
        <p:nvPicPr>
          <p:cNvPr id="171" name="0C562F0A-C4AC-4A3A-9E2F-F61EBFF97D3A-L0-001.jpeg" descr="0C562F0A-C4AC-4A3A-9E2F-F61EBFF97D3A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61443" y="1841386"/>
            <a:ext cx="6227551" cy="632385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Текст"/>
          <p:cNvSpPr txBox="1">
            <a:spLocks noGrp="1"/>
          </p:cNvSpPr>
          <p:nvPr>
            <p:ph type="body" idx="13"/>
          </p:nvPr>
        </p:nvSpPr>
        <p:spPr>
          <a:xfrm>
            <a:off x="406400" y="516342"/>
            <a:ext cx="11176000" cy="398058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74" name="Опрос также показал, что столкновение с киберугрозами не стало неожиданностью для промышленных предприятий – три четверти компаний допускают вероятность пострадать от кибератаки. Более того, 83% респондентов считают себя хорошо подготовленными к тому, что в их промышленных инфраструктурах может произойти какой-либо инцидент."/>
          <p:cNvSpPr txBox="1">
            <a:spLocks noGrp="1"/>
          </p:cNvSpPr>
          <p:nvPr>
            <p:ph type="body" sz="half" idx="1"/>
          </p:nvPr>
        </p:nvSpPr>
        <p:spPr>
          <a:xfrm>
            <a:off x="406399" y="1536700"/>
            <a:ext cx="6299201" cy="7220864"/>
          </a:xfrm>
          <a:prstGeom prst="rect">
            <a:avLst/>
          </a:prstGeom>
        </p:spPr>
        <p:txBody>
          <a:bodyPr/>
          <a:lstStyle>
            <a:lvl1pPr marL="0" indent="0" defTabSz="519937">
              <a:spcBef>
                <a:spcPts val="2400"/>
              </a:spcBef>
              <a:buClrTx/>
              <a:buSzTx/>
              <a:buFontTx/>
              <a:buNone/>
              <a:defRPr sz="3026"/>
            </a:lvl1pPr>
          </a:lstStyle>
          <a:p>
            <a:r>
              <a:t>Опрос также показал, что столкновение с киберугрозами не стало неожиданностью для промышленных предприятий – три четверти компаний допускают вероятность пострадать от кибератаки. Более того, 83% респондентов считают себя хорошо подготовленными к тому, что в их промышленных инфраструктурах может произойти какой-либо инцидент.</a:t>
            </a:r>
          </a:p>
        </p:txBody>
      </p:sp>
      <p:pic>
        <p:nvPicPr>
          <p:cNvPr id="175" name="4619379C-7248-424F-BFA3-2326729EAC91-L0-001.jpeg" descr="4619379C-7248-424F-BFA3-2326729EAC91-L0-001.jpeg"/>
          <p:cNvPicPr>
            <a:picLocks noChangeAspect="1"/>
          </p:cNvPicPr>
          <p:nvPr/>
        </p:nvPicPr>
        <p:blipFill>
          <a:blip r:embed="rId2">
            <a:extLst/>
          </a:blip>
          <a:srcRect l="9335" r="16401"/>
          <a:stretch>
            <a:fillRect/>
          </a:stretch>
        </p:blipFill>
        <p:spPr>
          <a:xfrm>
            <a:off x="6539930" y="2625726"/>
            <a:ext cx="6218239" cy="47063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4" extrusionOk="0">
                <a:moveTo>
                  <a:pt x="9763" y="0"/>
                </a:moveTo>
                <a:cubicBezTo>
                  <a:pt x="9288" y="437"/>
                  <a:pt x="8793" y="858"/>
                  <a:pt x="8291" y="1272"/>
                </a:cubicBezTo>
                <a:cubicBezTo>
                  <a:pt x="8279" y="1411"/>
                  <a:pt x="8219" y="1508"/>
                  <a:pt x="8030" y="1488"/>
                </a:cubicBezTo>
                <a:cubicBezTo>
                  <a:pt x="6332" y="2869"/>
                  <a:pt x="4532" y="4171"/>
                  <a:pt x="2881" y="5646"/>
                </a:cubicBezTo>
                <a:cubicBezTo>
                  <a:pt x="2712" y="5722"/>
                  <a:pt x="2527" y="5840"/>
                  <a:pt x="2346" y="5974"/>
                </a:cubicBezTo>
                <a:cubicBezTo>
                  <a:pt x="2250" y="6063"/>
                  <a:pt x="2154" y="6150"/>
                  <a:pt x="2056" y="6247"/>
                </a:cubicBezTo>
                <a:cubicBezTo>
                  <a:pt x="2034" y="6252"/>
                  <a:pt x="2018" y="6262"/>
                  <a:pt x="1998" y="6268"/>
                </a:cubicBezTo>
                <a:cubicBezTo>
                  <a:pt x="1690" y="6580"/>
                  <a:pt x="1462" y="6961"/>
                  <a:pt x="1471" y="7361"/>
                </a:cubicBezTo>
                <a:cubicBezTo>
                  <a:pt x="1530" y="7627"/>
                  <a:pt x="1655" y="7889"/>
                  <a:pt x="1803" y="8106"/>
                </a:cubicBezTo>
                <a:cubicBezTo>
                  <a:pt x="1897" y="8208"/>
                  <a:pt x="2006" y="8311"/>
                  <a:pt x="2148" y="8410"/>
                </a:cubicBezTo>
                <a:cubicBezTo>
                  <a:pt x="4680" y="9619"/>
                  <a:pt x="7359" y="10331"/>
                  <a:pt x="9988" y="11196"/>
                </a:cubicBezTo>
                <a:cubicBezTo>
                  <a:pt x="10397" y="11256"/>
                  <a:pt x="10802" y="11338"/>
                  <a:pt x="11058" y="11560"/>
                </a:cubicBezTo>
                <a:cubicBezTo>
                  <a:pt x="11146" y="11591"/>
                  <a:pt x="11235" y="11621"/>
                  <a:pt x="11322" y="11652"/>
                </a:cubicBezTo>
                <a:cubicBezTo>
                  <a:pt x="11304" y="11740"/>
                  <a:pt x="11291" y="11816"/>
                  <a:pt x="11278" y="11890"/>
                </a:cubicBezTo>
                <a:cubicBezTo>
                  <a:pt x="11335" y="12063"/>
                  <a:pt x="11334" y="12286"/>
                  <a:pt x="11270" y="12565"/>
                </a:cubicBezTo>
                <a:cubicBezTo>
                  <a:pt x="11425" y="12995"/>
                  <a:pt x="12059" y="12519"/>
                  <a:pt x="12516" y="12734"/>
                </a:cubicBezTo>
                <a:cubicBezTo>
                  <a:pt x="12641" y="13403"/>
                  <a:pt x="13732" y="13756"/>
                  <a:pt x="13342" y="12374"/>
                </a:cubicBezTo>
                <a:cubicBezTo>
                  <a:pt x="15824" y="12984"/>
                  <a:pt x="18246" y="14450"/>
                  <a:pt x="20774" y="14536"/>
                </a:cubicBezTo>
                <a:cubicBezTo>
                  <a:pt x="21376" y="13429"/>
                  <a:pt x="19860" y="12350"/>
                  <a:pt x="19673" y="11413"/>
                </a:cubicBezTo>
                <a:cubicBezTo>
                  <a:pt x="18970" y="10468"/>
                  <a:pt x="18448" y="9234"/>
                  <a:pt x="17745" y="8290"/>
                </a:cubicBezTo>
                <a:cubicBezTo>
                  <a:pt x="17250" y="7114"/>
                  <a:pt x="16498" y="6221"/>
                  <a:pt x="16003" y="5046"/>
                </a:cubicBezTo>
                <a:cubicBezTo>
                  <a:pt x="15117" y="3840"/>
                  <a:pt x="14396" y="2137"/>
                  <a:pt x="13524" y="961"/>
                </a:cubicBezTo>
                <a:cubicBezTo>
                  <a:pt x="13422" y="571"/>
                  <a:pt x="13407" y="341"/>
                  <a:pt x="13428" y="204"/>
                </a:cubicBezTo>
                <a:cubicBezTo>
                  <a:pt x="13357" y="190"/>
                  <a:pt x="13271" y="165"/>
                  <a:pt x="13157" y="119"/>
                </a:cubicBezTo>
                <a:lnTo>
                  <a:pt x="9763" y="0"/>
                </a:lnTo>
                <a:close/>
                <a:moveTo>
                  <a:pt x="13428" y="204"/>
                </a:moveTo>
                <a:cubicBezTo>
                  <a:pt x="13915" y="302"/>
                  <a:pt x="13491" y="-216"/>
                  <a:pt x="13428" y="204"/>
                </a:cubicBezTo>
                <a:close/>
                <a:moveTo>
                  <a:pt x="2515" y="10331"/>
                </a:moveTo>
                <a:lnTo>
                  <a:pt x="2239" y="12013"/>
                </a:lnTo>
                <a:cubicBezTo>
                  <a:pt x="1876" y="12508"/>
                  <a:pt x="1753" y="12443"/>
                  <a:pt x="1730" y="12141"/>
                </a:cubicBezTo>
                <a:cubicBezTo>
                  <a:pt x="1703" y="12778"/>
                  <a:pt x="1717" y="13454"/>
                  <a:pt x="1410" y="13654"/>
                </a:cubicBezTo>
                <a:cubicBezTo>
                  <a:pt x="1663" y="13781"/>
                  <a:pt x="1758" y="14100"/>
                  <a:pt x="1322" y="14656"/>
                </a:cubicBezTo>
                <a:cubicBezTo>
                  <a:pt x="1587" y="15915"/>
                  <a:pt x="300" y="17860"/>
                  <a:pt x="1322" y="18741"/>
                </a:cubicBezTo>
                <a:cubicBezTo>
                  <a:pt x="4679" y="19514"/>
                  <a:pt x="8037" y="20264"/>
                  <a:pt x="11415" y="20903"/>
                </a:cubicBezTo>
                <a:lnTo>
                  <a:pt x="11507" y="21384"/>
                </a:lnTo>
                <a:lnTo>
                  <a:pt x="21600" y="21384"/>
                </a:lnTo>
                <a:cubicBezTo>
                  <a:pt x="21198" y="19596"/>
                  <a:pt x="21308" y="17455"/>
                  <a:pt x="20589" y="15857"/>
                </a:cubicBezTo>
                <a:cubicBezTo>
                  <a:pt x="18397" y="15140"/>
                  <a:pt x="16237" y="14331"/>
                  <a:pt x="13985" y="14054"/>
                </a:cubicBezTo>
                <a:cubicBezTo>
                  <a:pt x="10182" y="12673"/>
                  <a:pt x="6345" y="11532"/>
                  <a:pt x="2515" y="10331"/>
                </a:cubicBezTo>
                <a:close/>
                <a:moveTo>
                  <a:pt x="449" y="13951"/>
                </a:moveTo>
                <a:cubicBezTo>
                  <a:pt x="302" y="13994"/>
                  <a:pt x="152" y="14024"/>
                  <a:pt x="0" y="14049"/>
                </a:cubicBezTo>
                <a:cubicBezTo>
                  <a:pt x="135" y="14084"/>
                  <a:pt x="270" y="14124"/>
                  <a:pt x="404" y="14175"/>
                </a:cubicBezTo>
                <a:cubicBezTo>
                  <a:pt x="398" y="14091"/>
                  <a:pt x="418" y="14018"/>
                  <a:pt x="449" y="13951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971529CA-A111-49CA-880B-BCAAD541DE78-L0-001.jpeg" descr="971529CA-A111-49CA-880B-BCAAD541DE78-L0-001.jpe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l="2475" r="2475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основные шаги, которые позволят защитить себя от кибератаки"/>
          <p:cNvSpPr txBox="1">
            <a:spLocks noGrp="1"/>
          </p:cNvSpPr>
          <p:nvPr>
            <p:ph type="title"/>
          </p:nvPr>
        </p:nvSpPr>
        <p:spPr>
          <a:xfrm>
            <a:off x="-20712" y="2428528"/>
            <a:ext cx="13004801" cy="572579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397256">
              <a:defRPr sz="11560"/>
            </a:lvl1pPr>
          </a:lstStyle>
          <a:p>
            <a:r>
              <a:rPr dirty="0" err="1"/>
              <a:t>основные</a:t>
            </a:r>
            <a:r>
              <a:rPr dirty="0"/>
              <a:t> </a:t>
            </a:r>
            <a:r>
              <a:rPr dirty="0" err="1"/>
              <a:t>шаги</a:t>
            </a:r>
            <a:r>
              <a:rPr dirty="0"/>
              <a:t>, </a:t>
            </a:r>
            <a:r>
              <a:rPr dirty="0" err="1"/>
              <a:t>которые</a:t>
            </a:r>
            <a:r>
              <a:rPr dirty="0"/>
              <a:t> </a:t>
            </a:r>
            <a:r>
              <a:rPr dirty="0" err="1"/>
              <a:t>позволят</a:t>
            </a:r>
            <a:r>
              <a:rPr dirty="0"/>
              <a:t> </a:t>
            </a:r>
            <a:r>
              <a:rPr dirty="0" err="1"/>
              <a:t>защитить</a:t>
            </a:r>
            <a:r>
              <a:rPr dirty="0"/>
              <a:t> </a:t>
            </a:r>
            <a:r>
              <a:rPr dirty="0" err="1"/>
              <a:t>себя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 smtClean="0"/>
              <a:t>кибератак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Текст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</a:t>
            </a:r>
          </a:p>
        </p:txBody>
      </p:sp>
      <p:sp>
        <p:nvSpPr>
          <p:cNvPr id="182" name=". Следите за тем, чтобы в системе были установлены все последние апдейты"/>
          <p:cNvSpPr txBox="1">
            <a:spLocks noGrp="1"/>
          </p:cNvSpPr>
          <p:nvPr>
            <p:ph type="title"/>
          </p:nvPr>
        </p:nvSpPr>
        <p:spPr>
          <a:xfrm>
            <a:off x="406400" y="1100406"/>
            <a:ext cx="11887200" cy="164023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sz="1800"/>
              <a:t>. </a:t>
            </a:r>
            <a:r>
              <a:t>Следите за тем, чтобы в системе были установлены все последние апдейты</a:t>
            </a:r>
          </a:p>
        </p:txBody>
      </p:sp>
      <p:sp>
        <p:nvSpPr>
          <p:cNvPr id="183" name="Любая операционная система периодически получает обновления, многие из которых касаются сферы безопасности.…"/>
          <p:cNvSpPr txBox="1">
            <a:spLocks noGrp="1"/>
          </p:cNvSpPr>
          <p:nvPr>
            <p:ph type="body" sz="half" idx="1"/>
          </p:nvPr>
        </p:nvSpPr>
        <p:spPr>
          <a:xfrm>
            <a:off x="6286376" y="3292624"/>
            <a:ext cx="6299201" cy="6108701"/>
          </a:xfrm>
          <a:prstGeom prst="rect">
            <a:avLst/>
          </a:prstGeom>
        </p:spPr>
        <p:txBody>
          <a:bodyPr/>
          <a:lstStyle/>
          <a:p>
            <a:pPr marL="0" indent="0" defTabSz="537463">
              <a:spcBef>
                <a:spcPts val="2500"/>
              </a:spcBef>
              <a:buClrTx/>
              <a:buSzTx/>
              <a:buFontTx/>
              <a:buNone/>
              <a:defRPr sz="3128"/>
            </a:pPr>
            <a:r>
              <a:rPr dirty="0" err="1"/>
              <a:t>Любая</a:t>
            </a:r>
            <a:r>
              <a:rPr dirty="0"/>
              <a:t> </a:t>
            </a:r>
            <a:r>
              <a:rPr dirty="0" err="1"/>
              <a:t>операционная</a:t>
            </a:r>
            <a:r>
              <a:rPr dirty="0"/>
              <a:t> </a:t>
            </a:r>
            <a:r>
              <a:rPr dirty="0" err="1"/>
              <a:t>система</a:t>
            </a:r>
            <a:r>
              <a:rPr dirty="0"/>
              <a:t> </a:t>
            </a:r>
            <a:r>
              <a:rPr dirty="0" err="1"/>
              <a:t>периодически</a:t>
            </a:r>
            <a:r>
              <a:rPr dirty="0"/>
              <a:t> </a:t>
            </a:r>
            <a:r>
              <a:rPr dirty="0" err="1"/>
              <a:t>получает</a:t>
            </a:r>
            <a:r>
              <a:rPr dirty="0"/>
              <a:t> </a:t>
            </a:r>
            <a:r>
              <a:rPr dirty="0" err="1"/>
              <a:t>обновления</a:t>
            </a:r>
            <a:r>
              <a:rPr dirty="0"/>
              <a:t>, </a:t>
            </a:r>
            <a:r>
              <a:rPr dirty="0" err="1"/>
              <a:t>многие</a:t>
            </a:r>
            <a:r>
              <a:rPr dirty="0"/>
              <a:t> </a:t>
            </a:r>
            <a:r>
              <a:rPr dirty="0" err="1"/>
              <a:t>из</a:t>
            </a:r>
            <a:r>
              <a:rPr dirty="0"/>
              <a:t> </a:t>
            </a:r>
            <a:r>
              <a:rPr dirty="0" err="1"/>
              <a:t>которых</a:t>
            </a:r>
            <a:r>
              <a:rPr dirty="0"/>
              <a:t> </a:t>
            </a:r>
            <a:r>
              <a:rPr dirty="0" err="1"/>
              <a:t>касаются</a:t>
            </a:r>
            <a:r>
              <a:rPr dirty="0"/>
              <a:t> </a:t>
            </a:r>
            <a:r>
              <a:rPr dirty="0" err="1"/>
              <a:t>сферы</a:t>
            </a:r>
            <a:r>
              <a:rPr dirty="0"/>
              <a:t> </a:t>
            </a:r>
            <a:r>
              <a:rPr dirty="0" err="1"/>
              <a:t>безопасности</a:t>
            </a:r>
            <a:r>
              <a:rPr dirty="0"/>
              <a:t>.</a:t>
            </a:r>
            <a:endParaRPr sz="1656" dirty="0"/>
          </a:p>
          <a:p>
            <a:pPr marL="0" indent="0" defTabSz="537463">
              <a:spcBef>
                <a:spcPts val="2500"/>
              </a:spcBef>
              <a:buClrTx/>
              <a:buSzTx/>
              <a:buFontTx/>
              <a:buNone/>
              <a:defRPr sz="3128"/>
            </a:pPr>
            <a:r>
              <a:rPr dirty="0" err="1"/>
              <a:t>Желательно</a:t>
            </a:r>
            <a:r>
              <a:rPr dirty="0"/>
              <a:t> </a:t>
            </a:r>
            <a:r>
              <a:rPr dirty="0" err="1"/>
              <a:t>всегда</a:t>
            </a:r>
            <a:r>
              <a:rPr dirty="0"/>
              <a:t> </a:t>
            </a:r>
            <a:r>
              <a:rPr dirty="0" err="1"/>
              <a:t>использовать</a:t>
            </a:r>
            <a:r>
              <a:rPr dirty="0"/>
              <a:t> </a:t>
            </a:r>
            <a:r>
              <a:rPr dirty="0" err="1"/>
              <a:t>систему</a:t>
            </a:r>
            <a:r>
              <a:rPr dirty="0"/>
              <a:t>, </a:t>
            </a:r>
            <a:r>
              <a:rPr dirty="0" err="1"/>
              <a:t>которая</a:t>
            </a:r>
            <a:r>
              <a:rPr dirty="0"/>
              <a:t> </a:t>
            </a:r>
            <a:r>
              <a:rPr dirty="0" err="1"/>
              <a:t>получила</a:t>
            </a:r>
            <a:r>
              <a:rPr dirty="0"/>
              <a:t> </a:t>
            </a:r>
            <a:r>
              <a:rPr dirty="0" err="1"/>
              <a:t>самые</a:t>
            </a:r>
            <a:r>
              <a:rPr dirty="0"/>
              <a:t> </a:t>
            </a:r>
            <a:r>
              <a:rPr dirty="0" err="1"/>
              <a:t>свежие</a:t>
            </a:r>
            <a:r>
              <a:rPr dirty="0"/>
              <a:t> </a:t>
            </a:r>
            <a:r>
              <a:rPr dirty="0" err="1"/>
              <a:t>апдейты</a:t>
            </a:r>
            <a:r>
              <a:rPr dirty="0"/>
              <a:t>.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существенно</a:t>
            </a:r>
            <a:r>
              <a:rPr dirty="0"/>
              <a:t> </a:t>
            </a:r>
            <a:r>
              <a:rPr dirty="0" err="1"/>
              <a:t>снизить</a:t>
            </a:r>
            <a:r>
              <a:rPr dirty="0"/>
              <a:t> </a:t>
            </a:r>
            <a:r>
              <a:rPr dirty="0" err="1"/>
              <a:t>риски</a:t>
            </a:r>
            <a:r>
              <a:rPr dirty="0"/>
              <a:t>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вирусной</a:t>
            </a:r>
            <a:r>
              <a:rPr dirty="0"/>
              <a:t> </a:t>
            </a:r>
            <a:r>
              <a:rPr dirty="0" err="1"/>
              <a:t>атаке</a:t>
            </a:r>
            <a:r>
              <a:rPr dirty="0"/>
              <a:t>.</a:t>
            </a:r>
          </a:p>
        </p:txBody>
      </p:sp>
      <p:pic>
        <p:nvPicPr>
          <p:cNvPr id="184" name="EBECA47D-B867-40B1-99CF-BA0B8F4C10E6-L0-001.jpeg" descr="EBECA47D-B867-40B1-99CF-BA0B8F4C10E6-L0-001.jpeg"/>
          <p:cNvPicPr>
            <a:picLocks noChangeAspect="1"/>
          </p:cNvPicPr>
          <p:nvPr/>
        </p:nvPicPr>
        <p:blipFill>
          <a:blip r:embed="rId2">
            <a:extLst/>
          </a:blip>
          <a:srcRect l="31265" t="12234" r="4813" b="24998"/>
          <a:stretch>
            <a:fillRect/>
          </a:stretch>
        </p:blipFill>
        <p:spPr>
          <a:xfrm>
            <a:off x="-23935" y="3292624"/>
            <a:ext cx="6131094" cy="3870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extrusionOk="0">
                <a:moveTo>
                  <a:pt x="5288" y="0"/>
                </a:moveTo>
                <a:cubicBezTo>
                  <a:pt x="5018" y="122"/>
                  <a:pt x="4401" y="732"/>
                  <a:pt x="4362" y="915"/>
                </a:cubicBezTo>
                <a:cubicBezTo>
                  <a:pt x="3483" y="2285"/>
                  <a:pt x="2928" y="4121"/>
                  <a:pt x="2049" y="5491"/>
                </a:cubicBezTo>
                <a:cubicBezTo>
                  <a:pt x="1508" y="7538"/>
                  <a:pt x="35" y="8654"/>
                  <a:pt x="1" y="10873"/>
                </a:cubicBezTo>
                <a:cubicBezTo>
                  <a:pt x="-4" y="11190"/>
                  <a:pt x="21" y="11531"/>
                  <a:pt x="82" y="11899"/>
                </a:cubicBezTo>
                <a:cubicBezTo>
                  <a:pt x="2794" y="13606"/>
                  <a:pt x="5652" y="14894"/>
                  <a:pt x="8296" y="16840"/>
                </a:cubicBezTo>
                <a:cubicBezTo>
                  <a:pt x="11394" y="17996"/>
                  <a:pt x="14228" y="21464"/>
                  <a:pt x="17437" y="21600"/>
                </a:cubicBezTo>
                <a:cubicBezTo>
                  <a:pt x="18380" y="19541"/>
                  <a:pt x="19090" y="17201"/>
                  <a:pt x="19982" y="15011"/>
                </a:cubicBezTo>
                <a:cubicBezTo>
                  <a:pt x="20340" y="13390"/>
                  <a:pt x="21594" y="11849"/>
                  <a:pt x="21596" y="10065"/>
                </a:cubicBezTo>
                <a:cubicBezTo>
                  <a:pt x="21596" y="9653"/>
                  <a:pt x="21530" y="9228"/>
                  <a:pt x="21371" y="8787"/>
                </a:cubicBezTo>
                <a:cubicBezTo>
                  <a:pt x="17469" y="6662"/>
                  <a:pt x="13421" y="4494"/>
                  <a:pt x="9453" y="2379"/>
                </a:cubicBezTo>
                <a:cubicBezTo>
                  <a:pt x="9583" y="1678"/>
                  <a:pt x="8662" y="1170"/>
                  <a:pt x="8644" y="2013"/>
                </a:cubicBezTo>
                <a:cubicBezTo>
                  <a:pt x="7578" y="1135"/>
                  <a:pt x="6243" y="1073"/>
                  <a:pt x="5288" y="0"/>
                </a:cubicBezTo>
                <a:close/>
              </a:path>
            </a:pathLst>
          </a:custGeom>
          <a:ln w="25400">
            <a:miter lim="400000"/>
          </a:ln>
          <a:effectLst>
            <a:reflection stA="82330" endPos="40000" dir="5400000" sy="-100000" algn="bl" rotWithShape="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Текст"/>
          <p:cNvSpPr txBox="1">
            <a:spLocks noGrp="1"/>
          </p:cNvSpPr>
          <p:nvPr>
            <p:ph type="body" idx="13"/>
          </p:nvPr>
        </p:nvSpPr>
        <p:spPr>
          <a:xfrm>
            <a:off x="406400" y="516342"/>
            <a:ext cx="11176000" cy="398058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87" name="Задумайтесь о выборе операционной системе"/>
          <p:cNvSpPr txBox="1">
            <a:spLocks noGrp="1"/>
          </p:cNvSpPr>
          <p:nvPr>
            <p:ph type="title"/>
          </p:nvPr>
        </p:nvSpPr>
        <p:spPr>
          <a:xfrm>
            <a:off x="400923" y="1060376"/>
            <a:ext cx="12866235" cy="1811558"/>
          </a:xfrm>
          <a:prstGeom prst="rect">
            <a:avLst/>
          </a:prstGeom>
        </p:spPr>
        <p:txBody>
          <a:bodyPr/>
          <a:lstStyle>
            <a:lvl1pPr algn="ctr" defTabSz="257047">
              <a:spcBef>
                <a:spcPts val="0"/>
              </a:spcBef>
              <a:defRPr sz="6732"/>
            </a:lvl1pPr>
          </a:lstStyle>
          <a:p>
            <a:r>
              <a:rPr dirty="0" err="1"/>
              <a:t>Задумайтесь</a:t>
            </a:r>
            <a:r>
              <a:rPr dirty="0"/>
              <a:t> о </a:t>
            </a:r>
            <a:r>
              <a:rPr dirty="0" err="1"/>
              <a:t>выборе</a:t>
            </a:r>
            <a:r>
              <a:rPr dirty="0"/>
              <a:t> </a:t>
            </a:r>
            <a:r>
              <a:rPr dirty="0" err="1"/>
              <a:t>операционной</a:t>
            </a:r>
            <a:r>
              <a:rPr dirty="0"/>
              <a:t> </a:t>
            </a:r>
            <a:r>
              <a:rPr dirty="0" err="1"/>
              <a:t>системе</a:t>
            </a:r>
            <a:endParaRPr dirty="0"/>
          </a:p>
        </p:txBody>
      </p:sp>
      <p:sp>
        <p:nvSpPr>
          <p:cNvPr id="188" name="Как бы не возражали сторонники Microsoft, но Windows значительно более уязвима для взлома и вирусов, чем Mac OS или различные дистрибутивы Linux. Windows больше распространена, а следовательно, является более интересной целью для злоумышленников.Таким образом, можно с уверенностью утверждать, что купив MacBook или установив на свой компьютер Linux, вы снизите риск.…"/>
          <p:cNvSpPr txBox="1">
            <a:spLocks noGrp="1"/>
          </p:cNvSpPr>
          <p:nvPr>
            <p:ph type="body" sz="half" idx="1"/>
          </p:nvPr>
        </p:nvSpPr>
        <p:spPr>
          <a:xfrm>
            <a:off x="513780" y="2586080"/>
            <a:ext cx="4809470" cy="6748244"/>
          </a:xfrm>
          <a:prstGeom prst="rect">
            <a:avLst/>
          </a:prstGeom>
        </p:spPr>
        <p:txBody>
          <a:bodyPr/>
          <a:lstStyle/>
          <a:p>
            <a:pPr marL="0" indent="0" defTabSz="332993">
              <a:spcBef>
                <a:spcPts val="1500"/>
              </a:spcBef>
              <a:buClrTx/>
              <a:buSzTx/>
              <a:buFontTx/>
              <a:buNone/>
              <a:defRPr sz="1937"/>
            </a:pPr>
            <a:r>
              <a:rPr dirty="0"/>
              <a:t>Как </a:t>
            </a:r>
            <a:r>
              <a:rPr dirty="0" err="1"/>
              <a:t>бы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возражали</a:t>
            </a:r>
            <a:r>
              <a:rPr dirty="0"/>
              <a:t> </a:t>
            </a:r>
            <a:r>
              <a:rPr dirty="0" err="1"/>
              <a:t>сторонники</a:t>
            </a:r>
            <a:r>
              <a:rPr dirty="0"/>
              <a:t> Microsoft, </a:t>
            </a:r>
            <a:r>
              <a:rPr dirty="0" err="1"/>
              <a:t>но</a:t>
            </a:r>
            <a:r>
              <a:rPr dirty="0"/>
              <a:t> Windows </a:t>
            </a:r>
            <a:r>
              <a:rPr dirty="0" err="1"/>
              <a:t>значительно</a:t>
            </a:r>
            <a:r>
              <a:rPr dirty="0"/>
              <a:t> </a:t>
            </a:r>
            <a:r>
              <a:rPr dirty="0" err="1"/>
              <a:t>более</a:t>
            </a:r>
            <a:r>
              <a:rPr dirty="0"/>
              <a:t> </a:t>
            </a:r>
            <a:r>
              <a:rPr dirty="0" err="1"/>
              <a:t>уязвима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взлома</a:t>
            </a:r>
            <a:r>
              <a:rPr dirty="0"/>
              <a:t> и </a:t>
            </a:r>
            <a:r>
              <a:rPr dirty="0" err="1"/>
              <a:t>вирусов</a:t>
            </a:r>
            <a:r>
              <a:rPr dirty="0"/>
              <a:t>, </a:t>
            </a:r>
            <a:r>
              <a:rPr dirty="0" err="1"/>
              <a:t>чем</a:t>
            </a:r>
            <a:r>
              <a:rPr dirty="0"/>
              <a:t> Mac OS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различные</a:t>
            </a:r>
            <a:r>
              <a:rPr dirty="0"/>
              <a:t> </a:t>
            </a:r>
            <a:r>
              <a:rPr dirty="0" err="1"/>
              <a:t>дистрибутивы</a:t>
            </a:r>
            <a:r>
              <a:rPr dirty="0"/>
              <a:t> Linux. Windows </a:t>
            </a:r>
            <a:r>
              <a:rPr dirty="0" err="1"/>
              <a:t>больше</a:t>
            </a:r>
            <a:r>
              <a:rPr dirty="0"/>
              <a:t> </a:t>
            </a:r>
            <a:r>
              <a:rPr dirty="0" err="1"/>
              <a:t>распространена</a:t>
            </a:r>
            <a:r>
              <a:rPr dirty="0"/>
              <a:t>, а </a:t>
            </a:r>
            <a:r>
              <a:rPr dirty="0" err="1"/>
              <a:t>следовательно</a:t>
            </a:r>
            <a:r>
              <a:rPr dirty="0"/>
              <a:t>, </a:t>
            </a:r>
            <a:r>
              <a:rPr dirty="0" err="1"/>
              <a:t>является</a:t>
            </a:r>
            <a:r>
              <a:rPr dirty="0"/>
              <a:t> </a:t>
            </a:r>
            <a:r>
              <a:rPr dirty="0" err="1"/>
              <a:t>более</a:t>
            </a:r>
            <a:r>
              <a:rPr dirty="0"/>
              <a:t> </a:t>
            </a:r>
            <a:r>
              <a:rPr dirty="0" err="1"/>
              <a:t>интересной</a:t>
            </a:r>
            <a:r>
              <a:rPr dirty="0"/>
              <a:t> </a:t>
            </a:r>
            <a:r>
              <a:rPr dirty="0" err="1"/>
              <a:t>целью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злоумышленников.Таким</a:t>
            </a:r>
            <a:r>
              <a:rPr dirty="0"/>
              <a:t> </a:t>
            </a:r>
            <a:r>
              <a:rPr dirty="0" err="1"/>
              <a:t>образом</a:t>
            </a:r>
            <a:r>
              <a:rPr dirty="0"/>
              <a:t>, </a:t>
            </a:r>
            <a:r>
              <a:rPr dirty="0" err="1"/>
              <a:t>можно</a:t>
            </a:r>
            <a:r>
              <a:rPr dirty="0"/>
              <a:t> с </a:t>
            </a:r>
            <a:r>
              <a:rPr dirty="0" err="1"/>
              <a:t>уверенностью</a:t>
            </a:r>
            <a:r>
              <a:rPr dirty="0"/>
              <a:t> </a:t>
            </a:r>
            <a:r>
              <a:rPr dirty="0" err="1"/>
              <a:t>утверждать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купив</a:t>
            </a:r>
            <a:r>
              <a:rPr dirty="0"/>
              <a:t> MacBook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установив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свой</a:t>
            </a:r>
            <a:r>
              <a:rPr dirty="0"/>
              <a:t> </a:t>
            </a:r>
            <a:r>
              <a:rPr dirty="0" err="1"/>
              <a:t>компьютер</a:t>
            </a:r>
            <a:r>
              <a:rPr dirty="0"/>
              <a:t> Linux,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снизите</a:t>
            </a:r>
            <a:r>
              <a:rPr dirty="0"/>
              <a:t> </a:t>
            </a:r>
            <a:r>
              <a:rPr dirty="0" err="1"/>
              <a:t>риск</a:t>
            </a:r>
            <a:r>
              <a:rPr dirty="0"/>
              <a:t>.</a:t>
            </a:r>
            <a:endParaRPr sz="1026" dirty="0"/>
          </a:p>
          <a:p>
            <a:pPr marL="0" indent="0" defTabSz="332993">
              <a:spcBef>
                <a:spcPts val="1500"/>
              </a:spcBef>
              <a:buClrTx/>
              <a:buSzTx/>
              <a:buFontTx/>
              <a:buNone/>
              <a:defRPr sz="1937"/>
            </a:pPr>
            <a:r>
              <a:rPr dirty="0" err="1"/>
              <a:t>Также</a:t>
            </a:r>
            <a:r>
              <a:rPr dirty="0"/>
              <a:t>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утверждать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грамотно</a:t>
            </a:r>
            <a:r>
              <a:rPr dirty="0"/>
              <a:t> </a:t>
            </a:r>
            <a:r>
              <a:rPr dirty="0" err="1"/>
              <a:t>администрируемая</a:t>
            </a:r>
            <a:r>
              <a:rPr dirty="0"/>
              <a:t> </a:t>
            </a:r>
            <a:r>
              <a:rPr dirty="0" err="1"/>
              <a:t>сеть</a:t>
            </a:r>
            <a:r>
              <a:rPr dirty="0"/>
              <a:t> </a:t>
            </a:r>
            <a:r>
              <a:rPr dirty="0" err="1"/>
              <a:t>из</a:t>
            </a:r>
            <a:r>
              <a:rPr dirty="0"/>
              <a:t> Linux-</a:t>
            </a:r>
            <a:r>
              <a:rPr dirty="0" err="1"/>
              <a:t>компьютеров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предприятии</a:t>
            </a:r>
            <a:r>
              <a:rPr dirty="0"/>
              <a:t> </a:t>
            </a:r>
            <a:r>
              <a:rPr dirty="0" err="1"/>
              <a:t>является</a:t>
            </a:r>
            <a:r>
              <a:rPr dirty="0"/>
              <a:t> </a:t>
            </a:r>
            <a:r>
              <a:rPr dirty="0" err="1"/>
              <a:t>более</a:t>
            </a:r>
            <a:r>
              <a:rPr dirty="0"/>
              <a:t> </a:t>
            </a:r>
            <a:r>
              <a:rPr dirty="0" err="1"/>
              <a:t>защищенной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атак</a:t>
            </a:r>
            <a:r>
              <a:rPr dirty="0"/>
              <a:t>, </a:t>
            </a:r>
            <a:r>
              <a:rPr dirty="0" err="1"/>
              <a:t>чем</a:t>
            </a:r>
            <a:r>
              <a:rPr dirty="0"/>
              <a:t> </a:t>
            </a:r>
            <a:r>
              <a:rPr dirty="0" err="1"/>
              <a:t>сеть</a:t>
            </a:r>
            <a:r>
              <a:rPr dirty="0"/>
              <a:t> Windows-</a:t>
            </a:r>
            <a:r>
              <a:rPr dirty="0" err="1"/>
              <a:t>машин</a:t>
            </a:r>
            <a:r>
              <a:rPr dirty="0"/>
              <a:t>. </a:t>
            </a:r>
            <a:r>
              <a:rPr dirty="0" err="1"/>
              <a:t>Хотя</a:t>
            </a:r>
            <a:r>
              <a:rPr dirty="0"/>
              <a:t> </a:t>
            </a:r>
            <a:r>
              <a:rPr dirty="0" err="1"/>
              <a:t>тут</a:t>
            </a:r>
            <a:r>
              <a:rPr dirty="0"/>
              <a:t>, </a:t>
            </a:r>
            <a:r>
              <a:rPr dirty="0" err="1"/>
              <a:t>разумеется</a:t>
            </a:r>
            <a:r>
              <a:rPr dirty="0"/>
              <a:t>, </a:t>
            </a:r>
            <a:r>
              <a:rPr dirty="0" err="1"/>
              <a:t>возможно</a:t>
            </a:r>
            <a:r>
              <a:rPr dirty="0"/>
              <a:t> </a:t>
            </a:r>
            <a:r>
              <a:rPr dirty="0" err="1"/>
              <a:t>множество</a:t>
            </a:r>
            <a:r>
              <a:rPr dirty="0"/>
              <a:t> </a:t>
            </a:r>
            <a:r>
              <a:rPr dirty="0" err="1"/>
              <a:t>оговорок</a:t>
            </a:r>
            <a:r>
              <a:rPr dirty="0"/>
              <a:t>.</a:t>
            </a:r>
          </a:p>
        </p:txBody>
      </p:sp>
      <p:pic>
        <p:nvPicPr>
          <p:cNvPr id="189" name="321C0FAE-51CE-4EA2-848C-1CB53F1411E6-L0-001.jpeg" descr="321C0FAE-51CE-4EA2-848C-1CB53F1411E6-L0-001.jpeg"/>
          <p:cNvPicPr>
            <a:picLocks noChangeAspect="1"/>
          </p:cNvPicPr>
          <p:nvPr/>
        </p:nvPicPr>
        <p:blipFill>
          <a:blip r:embed="rId2">
            <a:extLst/>
          </a:blip>
          <a:srcRect l="20930" t="10231" r="11412" b="5338"/>
          <a:stretch>
            <a:fillRect/>
          </a:stretch>
        </p:blipFill>
        <p:spPr>
          <a:xfrm>
            <a:off x="10161701" y="6610218"/>
            <a:ext cx="1910681" cy="2291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717" h="20416" extrusionOk="0">
                <a:moveTo>
                  <a:pt x="9273" y="0"/>
                </a:moveTo>
                <a:cubicBezTo>
                  <a:pt x="9053" y="4"/>
                  <a:pt x="8819" y="24"/>
                  <a:pt x="8577" y="60"/>
                </a:cubicBezTo>
                <a:cubicBezTo>
                  <a:pt x="5125" y="642"/>
                  <a:pt x="7121" y="4768"/>
                  <a:pt x="6435" y="7081"/>
                </a:cubicBezTo>
                <a:cubicBezTo>
                  <a:pt x="3797" y="8977"/>
                  <a:pt x="3710" y="12571"/>
                  <a:pt x="1715" y="14880"/>
                </a:cubicBezTo>
                <a:cubicBezTo>
                  <a:pt x="-991" y="14047"/>
                  <a:pt x="670" y="16915"/>
                  <a:pt x="0" y="17807"/>
                </a:cubicBezTo>
                <a:cubicBezTo>
                  <a:pt x="613" y="20838"/>
                  <a:pt x="4867" y="20399"/>
                  <a:pt x="7508" y="19949"/>
                </a:cubicBezTo>
                <a:cubicBezTo>
                  <a:pt x="9565" y="18409"/>
                  <a:pt x="12724" y="21543"/>
                  <a:pt x="15225" y="19949"/>
                </a:cubicBezTo>
                <a:cubicBezTo>
                  <a:pt x="17685" y="20495"/>
                  <a:pt x="16208" y="18316"/>
                  <a:pt x="17585" y="18196"/>
                </a:cubicBezTo>
                <a:cubicBezTo>
                  <a:pt x="20609" y="16247"/>
                  <a:pt x="16578" y="16480"/>
                  <a:pt x="16943" y="14297"/>
                </a:cubicBezTo>
                <a:cubicBezTo>
                  <a:pt x="17531" y="10843"/>
                  <a:pt x="14762" y="8592"/>
                  <a:pt x="13083" y="5911"/>
                </a:cubicBezTo>
                <a:cubicBezTo>
                  <a:pt x="13322" y="3406"/>
                  <a:pt x="12564" y="-57"/>
                  <a:pt x="9273" y="0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90" name="D5E1C1E2-8754-4569-BEC8-FAFA8CFF9087-L0-001.png" descr="D5E1C1E2-8754-4569-BEC8-FAFA8CFF9087-L0-0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73683" y="4716192"/>
            <a:ext cx="2488020" cy="2488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A065C77F-8136-4C1B-8761-A29B3A00B228-L0-001.png" descr="A065C77F-8136-4C1B-8761-A29B3A00B228-L0-001.png"/>
          <p:cNvPicPr>
            <a:picLocks noChangeAspect="1"/>
          </p:cNvPicPr>
          <p:nvPr/>
        </p:nvPicPr>
        <p:blipFill>
          <a:blip r:embed="rId4">
            <a:extLst/>
          </a:blip>
          <a:srcRect l="21504" t="16878" r="22081" b="16655"/>
          <a:stretch>
            <a:fillRect/>
          </a:stretch>
        </p:blipFill>
        <p:spPr>
          <a:xfrm>
            <a:off x="5994399" y="3348257"/>
            <a:ext cx="1679285" cy="19784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715" h="19976" extrusionOk="0">
                <a:moveTo>
                  <a:pt x="13588" y="1"/>
                </a:moveTo>
                <a:cubicBezTo>
                  <a:pt x="11065" y="468"/>
                  <a:pt x="9473" y="2533"/>
                  <a:pt x="9730" y="4685"/>
                </a:cubicBezTo>
                <a:cubicBezTo>
                  <a:pt x="10184" y="4620"/>
                  <a:pt x="11697" y="4099"/>
                  <a:pt x="11999" y="3904"/>
                </a:cubicBezTo>
                <a:cubicBezTo>
                  <a:pt x="13322" y="3890"/>
                  <a:pt x="15563" y="-57"/>
                  <a:pt x="13588" y="1"/>
                </a:cubicBezTo>
                <a:close/>
                <a:moveTo>
                  <a:pt x="5756" y="4665"/>
                </a:moveTo>
                <a:cubicBezTo>
                  <a:pt x="5415" y="4641"/>
                  <a:pt x="5078" y="4645"/>
                  <a:pt x="4740" y="4685"/>
                </a:cubicBezTo>
                <a:lnTo>
                  <a:pt x="2695" y="5466"/>
                </a:lnTo>
                <a:cubicBezTo>
                  <a:pt x="-1885" y="8718"/>
                  <a:pt x="131" y="14960"/>
                  <a:pt x="3151" y="18345"/>
                </a:cubicBezTo>
                <a:cubicBezTo>
                  <a:pt x="5545" y="21543"/>
                  <a:pt x="9126" y="18400"/>
                  <a:pt x="12456" y="19323"/>
                </a:cubicBezTo>
                <a:cubicBezTo>
                  <a:pt x="13145" y="19778"/>
                  <a:pt x="13788" y="19972"/>
                  <a:pt x="14385" y="19976"/>
                </a:cubicBezTo>
                <a:cubicBezTo>
                  <a:pt x="16972" y="19994"/>
                  <a:pt x="18707" y="16403"/>
                  <a:pt x="19715" y="14639"/>
                </a:cubicBezTo>
                <a:cubicBezTo>
                  <a:pt x="15925" y="13476"/>
                  <a:pt x="15296" y="8305"/>
                  <a:pt x="19035" y="6636"/>
                </a:cubicBezTo>
                <a:cubicBezTo>
                  <a:pt x="17809" y="4465"/>
                  <a:pt x="14992" y="4787"/>
                  <a:pt x="12679" y="4881"/>
                </a:cubicBezTo>
                <a:cubicBezTo>
                  <a:pt x="10569" y="6292"/>
                  <a:pt x="8139" y="4834"/>
                  <a:pt x="5756" y="4665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Используйте хорошие антивирусы"/>
          <p:cNvSpPr txBox="1">
            <a:spLocks noGrp="1"/>
          </p:cNvSpPr>
          <p:nvPr>
            <p:ph type="title"/>
          </p:nvPr>
        </p:nvSpPr>
        <p:spPr>
          <a:xfrm>
            <a:off x="453728" y="1060376"/>
            <a:ext cx="12192000" cy="84662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233679">
              <a:spcBef>
                <a:spcPts val="0"/>
              </a:spcBef>
              <a:defRPr sz="6800"/>
            </a:lvl1pPr>
          </a:lstStyle>
          <a:p>
            <a:r>
              <a:rPr dirty="0" err="1"/>
              <a:t>Используйте</a:t>
            </a:r>
            <a:r>
              <a:rPr dirty="0"/>
              <a:t> </a:t>
            </a:r>
            <a:r>
              <a:rPr dirty="0" err="1"/>
              <a:t>хорошие</a:t>
            </a:r>
            <a:r>
              <a:rPr dirty="0"/>
              <a:t> </a:t>
            </a:r>
            <a:r>
              <a:rPr dirty="0" err="1"/>
              <a:t>антивирусы</a:t>
            </a:r>
            <a:endParaRPr dirty="0"/>
          </a:p>
        </p:txBody>
      </p:sp>
      <p:sp>
        <p:nvSpPr>
          <p:cNvPr id="195" name="Эта информация в большей степени касается Windows-машин, хотя времена, когда антивирусы были совсем не нужны на Mac OS и Linux, давно прошли.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20624">
              <a:spcBef>
                <a:spcPts val="2000"/>
              </a:spcBef>
              <a:buClrTx/>
              <a:buSzTx/>
              <a:buFontTx/>
              <a:buNone/>
              <a:defRPr sz="2448"/>
            </a:pPr>
            <a:r>
              <a:t>Эта информация в большей степени касается Windows-машин, хотя времена, когда антивирусы были совсем не нужны на Mac OS и Linux, давно прошли.</a:t>
            </a:r>
            <a:endParaRPr sz="1296"/>
          </a:p>
          <a:p>
            <a:pPr marL="0" indent="0" defTabSz="420624">
              <a:spcBef>
                <a:spcPts val="2000"/>
              </a:spcBef>
              <a:buClrTx/>
              <a:buSzTx/>
              <a:buFontTx/>
              <a:buNone/>
              <a:defRPr sz="2448"/>
            </a:pPr>
            <a:r>
              <a:t>Не скупитесь на покупку хорошего антивируса, не доверяйте слепо тому, что встроен в Windows, и не пользуйтесь бесплатными антивирусами.</a:t>
            </a:r>
            <a:endParaRPr sz="1296"/>
          </a:p>
          <a:p>
            <a:pPr marL="0" indent="0" defTabSz="420624">
              <a:spcBef>
                <a:spcPts val="2000"/>
              </a:spcBef>
              <a:buClrTx/>
              <a:buSzTx/>
              <a:buFontTx/>
              <a:buNone/>
              <a:defRPr sz="2448"/>
            </a:pPr>
            <a:r>
              <a:t>Компании, которые разрабатывают дорогие антивирусы, заботятся о своей репутации и стараются оперативно реагировать на угрозы, обновляя свои продукты.</a:t>
            </a:r>
          </a:p>
        </p:txBody>
      </p:sp>
      <p:pic>
        <p:nvPicPr>
          <p:cNvPr id="196" name="Зображення" descr="Зображенн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9485" y="3202389"/>
            <a:ext cx="5812885" cy="485492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Делайте бэкапы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Делайте бэкапы</a:t>
            </a:r>
          </a:p>
        </p:txBody>
      </p:sp>
      <p:sp>
        <p:nvSpPr>
          <p:cNvPr id="200" name="Все важные данные должны иметь резервные копии. Причем, специалисты из CERT-UA рекомендуют хранить особо ценные данные в хранилищах, которые не подключены к интернету.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502412">
              <a:spcBef>
                <a:spcPts val="2400"/>
              </a:spcBef>
              <a:buClrTx/>
              <a:buSzTx/>
              <a:buFontTx/>
              <a:buNone/>
              <a:defRPr sz="2924"/>
            </a:pPr>
            <a:r>
              <a:t>Все важные данные должны иметь резервные копии. Причем, специалисты из CERT-UA рекомендуют хранить особо ценные данные в хранилищах, которые не подключены к интернету.</a:t>
            </a:r>
            <a:endParaRPr sz="1548"/>
          </a:p>
          <a:p>
            <a:pPr marL="0" indent="0" defTabSz="502412">
              <a:spcBef>
                <a:spcPts val="2400"/>
              </a:spcBef>
              <a:buClrTx/>
              <a:buSzTx/>
              <a:buFontTx/>
              <a:buNone/>
              <a:defRPr sz="2924"/>
            </a:pPr>
            <a:r>
              <a:t>Это снизит шансы злоумышленников добраться до них, не имея физического доступа к хранилищам.</a:t>
            </a:r>
          </a:p>
        </p:txBody>
      </p:sp>
      <p:pic>
        <p:nvPicPr>
          <p:cNvPr id="201" name="Зображення" descr="Зображенн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21078" y="1625600"/>
            <a:ext cx="6502401" cy="65024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565</Words>
  <Application>Microsoft Office PowerPoint</Application>
  <PresentationFormat>Произвольный</PresentationFormat>
  <Paragraphs>30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New_Template7</vt:lpstr>
      <vt:lpstr>Как защититься от кибератак</vt:lpstr>
      <vt:lpstr>Презентация PowerPoint</vt:lpstr>
      <vt:lpstr>Презентация PowerPoint</vt:lpstr>
      <vt:lpstr>Презентация PowerPoint</vt:lpstr>
      <vt:lpstr>основные шаги, которые позволят защитить себя от кибератак</vt:lpstr>
      <vt:lpstr>. Следите за тем, чтобы в системе были установлены все последние апдейты</vt:lpstr>
      <vt:lpstr>Задумайтесь о выборе операционной системе</vt:lpstr>
      <vt:lpstr>Используйте хорошие антивирусы</vt:lpstr>
      <vt:lpstr>Делайте бэкапы</vt:lpstr>
      <vt:lpstr>Пользователи должны быть осторожными</vt:lpstr>
      <vt:lpstr>Бдительность сисадминов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защититься от кибератак</dc:title>
  <dc:creator>Kate</dc:creator>
  <cp:lastModifiedBy>Славик</cp:lastModifiedBy>
  <cp:revision>3</cp:revision>
  <dcterms:modified xsi:type="dcterms:W3CDTF">2017-12-06T20:21:28Z</dcterms:modified>
</cp:coreProperties>
</file>