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Amatic SC" charset="-79"/>
      <p:regular r:id="rId17"/>
      <p:bold r:id="rId18"/>
    </p:embeddedFont>
    <p:embeddedFont>
      <p:font typeface="Montserrat" charset="-52"/>
      <p:regular r:id="rId19"/>
      <p:bold r:id="rId20"/>
      <p:italic r:id="rId21"/>
      <p:boldItalic r:id="rId22"/>
    </p:embeddedFont>
    <p:embeddedFont>
      <p:font typeface="Calibri" pitchFamily="34" charset="0"/>
      <p:regular r:id="rId23"/>
      <p:bold r:id="rId24"/>
      <p:italic r:id="rId25"/>
      <p:boldItalic r:id="rId26"/>
    </p:embeddedFont>
    <p:embeddedFont>
      <p:font typeface="Lato"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102" y="-4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02562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5cd88fdf0_1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5cd88fdf0_1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4a7db4943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4a7db4943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4a7db4943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54a7db4943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5e9851e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5e9851e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4ae310ff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4ae310ff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a7db4943_0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a7db494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0e59949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0e59949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4a7db4943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4a7db4943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cd88fd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cd88fd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5cd88fdf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5cd88fdf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5cd88fdf0_1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5cd88fdf0_1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5cd88fdf0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5cd88fdf0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5cd88fdf0_1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5cd88fdf0_1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ru" sz="4800" b="1">
                <a:solidFill>
                  <a:srgbClr val="FFFFFF"/>
                </a:solidFill>
                <a:latin typeface="Times New Roman"/>
                <a:ea typeface="Times New Roman"/>
                <a:cs typeface="Times New Roman"/>
                <a:sym typeface="Times New Roman"/>
              </a:rPr>
              <a:t>АВТОНОМЕР</a:t>
            </a:r>
            <a:endParaRPr sz="4800">
              <a:solidFill>
                <a:srgbClr val="FFFFFF"/>
              </a:solidFill>
            </a:endParaRPr>
          </a:p>
        </p:txBody>
      </p:sp>
      <p:sp>
        <p:nvSpPr>
          <p:cNvPr id="135" name="Google Shape;135;p13"/>
          <p:cNvSpPr txBox="1">
            <a:spLocks noGrp="1"/>
          </p:cNvSpPr>
          <p:nvPr>
            <p:ph type="subTitle" idx="1"/>
          </p:nvPr>
        </p:nvSpPr>
        <p:spPr>
          <a:xfrm>
            <a:off x="5083950" y="3754400"/>
            <a:ext cx="3470700" cy="67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Автори проекту : Антонов Віталій</a:t>
            </a:r>
            <a:br>
              <a:rPr lang="ru"/>
            </a:br>
            <a:r>
              <a:rPr lang="ru"/>
              <a:t>                                       Саміляк  Іван</a:t>
            </a:r>
            <a:endParaRPr/>
          </a:p>
          <a:p>
            <a:pPr marL="0" lvl="0" indent="0" algn="l" rtl="0">
              <a:spcBef>
                <a:spcPts val="0"/>
              </a:spcBef>
              <a:spcAft>
                <a:spcPts val="0"/>
              </a:spcAft>
              <a:buNone/>
            </a:pPr>
            <a:r>
              <a:rPr lang="ru"/>
              <a:t>Науковий керівник: </a:t>
            </a:r>
            <a:endParaRPr/>
          </a:p>
          <a:p>
            <a:pPr marL="0" lvl="0" indent="0" algn="l" rtl="0">
              <a:spcBef>
                <a:spcPts val="0"/>
              </a:spcBef>
              <a:spcAft>
                <a:spcPts val="0"/>
              </a:spcAft>
              <a:buNone/>
            </a:pPr>
            <a:r>
              <a:rPr lang="ru"/>
              <a:t>Іщеряков Сергій Михайлович</a:t>
            </a:r>
            <a:endParaRPr/>
          </a:p>
          <a:p>
            <a:pPr marL="0" lvl="0" indent="0" algn="l" rtl="0">
              <a:spcBef>
                <a:spcPts val="0"/>
              </a:spcBef>
              <a:spcAft>
                <a:spcPts val="0"/>
              </a:spcAft>
              <a:buNone/>
            </a:pPr>
            <a:r>
              <a:rPr lang="ru"/>
              <a:t/>
            </a:r>
            <a:br>
              <a:rPr lang="ru"/>
            </a:br>
            <a:r>
              <a:rPr lang="ru"/>
              <a:t>Державний Університет Телекомунікацій</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ru" sz="1800" dirty="0">
                <a:latin typeface="Lato"/>
                <a:ea typeface="Lato"/>
                <a:cs typeface="Lato"/>
                <a:sym typeface="Lato"/>
              </a:rPr>
              <a:t>OCR</a:t>
            </a:r>
            <a:endParaRPr sz="1800" dirty="0"/>
          </a:p>
        </p:txBody>
      </p:sp>
      <p:sp>
        <p:nvSpPr>
          <p:cNvPr id="193" name="Google Shape;193;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Відомі алгоритми розпізнавання символів можна умовно розбити на три групи. </a:t>
            </a:r>
            <a:endParaRPr/>
          </a:p>
          <a:p>
            <a:pPr marL="0" lvl="0" indent="0" algn="l" rtl="0">
              <a:spcBef>
                <a:spcPts val="1600"/>
              </a:spcBef>
              <a:spcAft>
                <a:spcPts val="0"/>
              </a:spcAft>
              <a:buNone/>
            </a:pPr>
            <a:r>
              <a:rPr lang="ru"/>
              <a:t>До першої групи належать алгоритми, для використання яких необхідно усунути перетворення зображення, обумовлені нефрон-тальний розташуванням камери по відношенню до номерного знаку автомобіля, що не завжди можливо. </a:t>
            </a:r>
            <a:endParaRPr/>
          </a:p>
          <a:p>
            <a:pPr marL="0" lvl="0" indent="0" algn="l" rtl="0">
              <a:spcBef>
                <a:spcPts val="1600"/>
              </a:spcBef>
              <a:spcAft>
                <a:spcPts val="0"/>
              </a:spcAft>
              <a:buNone/>
            </a:pPr>
            <a:r>
              <a:rPr lang="ru"/>
              <a:t>До другої групи належать алгоритми, у яких стійкість до спотворень досягається шляхом навчання на великих вибірках, що містять фронтальні і повернені зображення. І</a:t>
            </a:r>
            <a:endParaRPr/>
          </a:p>
          <a:p>
            <a:pPr marL="0" lvl="0" indent="0" algn="l" rtl="0">
              <a:spcBef>
                <a:spcPts val="1600"/>
              </a:spcBef>
              <a:spcAft>
                <a:spcPts val="0"/>
              </a:spcAft>
              <a:buNone/>
            </a:pPr>
            <a:r>
              <a:rPr lang="ru"/>
              <a:t> нарешті, до третьої групи відносяться алгоритми, що використовують ознаки, стійкі до зазначених раніше перетворенням.</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1297500" y="393750"/>
            <a:ext cx="7038900" cy="914100"/>
          </a:xfrm>
          <a:prstGeom prst="rect">
            <a:avLst/>
          </a:prstGeom>
          <a:noFill/>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ru" b="1" dirty="0">
                <a:solidFill>
                  <a:srgbClr val="000000"/>
                </a:solidFill>
                <a:latin typeface="Calibri"/>
                <a:ea typeface="Calibri"/>
                <a:cs typeface="Calibri"/>
                <a:sym typeface="Calibri"/>
              </a:rPr>
              <a:t>Архітектура рішення</a:t>
            </a:r>
            <a:endParaRPr dirty="0">
              <a:solidFill>
                <a:srgbClr val="000000"/>
              </a:solidFill>
            </a:endParaRPr>
          </a:p>
        </p:txBody>
      </p:sp>
      <p:sp>
        <p:nvSpPr>
          <p:cNvPr id="199" name="Google Shape;199;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0" name="Google Shape;200;p23"/>
          <p:cNvPicPr preferRelativeResize="0"/>
          <p:nvPr/>
        </p:nvPicPr>
        <p:blipFill>
          <a:blip r:embed="rId3">
            <a:alphaModFix/>
          </a:blip>
          <a:stretch>
            <a:fillRect/>
          </a:stretch>
        </p:blipFill>
        <p:spPr>
          <a:xfrm>
            <a:off x="1220550" y="1169205"/>
            <a:ext cx="6974749" cy="35034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06" name="Google Shape;206;p24"/>
          <p:cNvPicPr preferRelativeResize="0"/>
          <p:nvPr/>
        </p:nvPicPr>
        <p:blipFill>
          <a:blip r:embed="rId3">
            <a:alphaModFix/>
          </a:blip>
          <a:stretch>
            <a:fillRect/>
          </a:stretch>
        </p:blipFill>
        <p:spPr>
          <a:xfrm>
            <a:off x="3179400" y="3149950"/>
            <a:ext cx="1905000" cy="1905000"/>
          </a:xfrm>
          <a:prstGeom prst="rect">
            <a:avLst/>
          </a:prstGeom>
          <a:noFill/>
          <a:ln>
            <a:noFill/>
          </a:ln>
        </p:spPr>
      </p:pic>
      <p:pic>
        <p:nvPicPr>
          <p:cNvPr id="207" name="Google Shape;207;p24"/>
          <p:cNvPicPr preferRelativeResize="0"/>
          <p:nvPr/>
        </p:nvPicPr>
        <p:blipFill>
          <a:blip r:embed="rId4">
            <a:alphaModFix/>
          </a:blip>
          <a:stretch>
            <a:fillRect/>
          </a:stretch>
        </p:blipFill>
        <p:spPr>
          <a:xfrm>
            <a:off x="5478175" y="1639725"/>
            <a:ext cx="3359825" cy="3359825"/>
          </a:xfrm>
          <a:prstGeom prst="rect">
            <a:avLst/>
          </a:prstGeom>
          <a:noFill/>
          <a:ln>
            <a:noFill/>
          </a:ln>
        </p:spPr>
      </p:pic>
      <p:pic>
        <p:nvPicPr>
          <p:cNvPr id="208" name="Google Shape;208;p24"/>
          <p:cNvPicPr preferRelativeResize="0"/>
          <p:nvPr/>
        </p:nvPicPr>
        <p:blipFill>
          <a:blip r:embed="rId5">
            <a:alphaModFix/>
          </a:blip>
          <a:stretch>
            <a:fillRect/>
          </a:stretch>
        </p:blipFill>
        <p:spPr>
          <a:xfrm>
            <a:off x="39300" y="1916900"/>
            <a:ext cx="3082650" cy="3082650"/>
          </a:xfrm>
          <a:prstGeom prst="rect">
            <a:avLst/>
          </a:prstGeom>
          <a:noFill/>
          <a:ln>
            <a:noFill/>
          </a:ln>
        </p:spPr>
      </p:pic>
      <p:sp>
        <p:nvSpPr>
          <p:cNvPr id="209" name="Google Shape;209;p24"/>
          <p:cNvSpPr txBox="1">
            <a:spLocks noGrp="1"/>
          </p:cNvSpPr>
          <p:nvPr>
            <p:ph type="body" idx="1"/>
          </p:nvPr>
        </p:nvSpPr>
        <p:spPr>
          <a:xfrm>
            <a:off x="3121950" y="2981975"/>
            <a:ext cx="571500" cy="95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4800">
                <a:solidFill>
                  <a:srgbClr val="000000"/>
                </a:solidFill>
              </a:rPr>
              <a:t>+</a:t>
            </a:r>
            <a:endParaRPr sz="4800">
              <a:solidFill>
                <a:srgbClr val="000000"/>
              </a:solidFill>
            </a:endParaRPr>
          </a:p>
        </p:txBody>
      </p:sp>
      <p:pic>
        <p:nvPicPr>
          <p:cNvPr id="210" name="Google Shape;210;p24"/>
          <p:cNvPicPr preferRelativeResize="0"/>
          <p:nvPr/>
        </p:nvPicPr>
        <p:blipFill>
          <a:blip r:embed="rId6">
            <a:alphaModFix/>
          </a:blip>
          <a:stretch>
            <a:fillRect/>
          </a:stretch>
        </p:blipFill>
        <p:spPr>
          <a:xfrm>
            <a:off x="1609400" y="317775"/>
            <a:ext cx="2831225" cy="1905000"/>
          </a:xfrm>
          <a:prstGeom prst="rect">
            <a:avLst/>
          </a:prstGeom>
          <a:noFill/>
          <a:ln>
            <a:noFill/>
          </a:ln>
        </p:spPr>
      </p:pic>
      <p:sp>
        <p:nvSpPr>
          <p:cNvPr id="211" name="Google Shape;211;p24"/>
          <p:cNvSpPr txBox="1"/>
          <p:nvPr/>
        </p:nvSpPr>
        <p:spPr>
          <a:xfrm>
            <a:off x="1930200" y="1757600"/>
            <a:ext cx="629100" cy="91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4800">
                <a:latin typeface="Lato"/>
                <a:ea typeface="Lato"/>
                <a:cs typeface="Lato"/>
                <a:sym typeface="Lato"/>
              </a:rPr>
              <a:t>+</a:t>
            </a:r>
            <a:endParaRPr/>
          </a:p>
        </p:txBody>
      </p:sp>
      <p:pic>
        <p:nvPicPr>
          <p:cNvPr id="212" name="Google Shape;212;p24"/>
          <p:cNvPicPr preferRelativeResize="0"/>
          <p:nvPr/>
        </p:nvPicPr>
        <p:blipFill>
          <a:blip r:embed="rId7">
            <a:alphaModFix/>
          </a:blip>
          <a:stretch>
            <a:fillRect/>
          </a:stretch>
        </p:blipFill>
        <p:spPr>
          <a:xfrm rot="-9905205">
            <a:off x="3199029" y="1607600"/>
            <a:ext cx="1449216" cy="1449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1828800" lvl="0" indent="457200" algn="l" rtl="0">
              <a:lnSpc>
                <a:spcPct val="115000"/>
              </a:lnSpc>
              <a:spcBef>
                <a:spcPts val="0"/>
              </a:spcBef>
              <a:spcAft>
                <a:spcPts val="0"/>
              </a:spcAft>
              <a:buNone/>
            </a:pPr>
            <a:r>
              <a:rPr lang="ru" sz="1400" b="1">
                <a:solidFill>
                  <a:srgbClr val="000000"/>
                </a:solidFill>
                <a:latin typeface="Times New Roman"/>
                <a:ea typeface="Times New Roman"/>
                <a:cs typeface="Times New Roman"/>
                <a:sym typeface="Times New Roman"/>
              </a:rPr>
              <a:t>        </a:t>
            </a:r>
            <a:r>
              <a:rPr lang="ru" b="1">
                <a:solidFill>
                  <a:srgbClr val="000000"/>
                </a:solidFill>
                <a:latin typeface="Times New Roman"/>
                <a:ea typeface="Times New Roman"/>
                <a:cs typeface="Times New Roman"/>
                <a:sym typeface="Times New Roman"/>
              </a:rPr>
              <a:t>Висновки</a:t>
            </a:r>
            <a:endParaRPr/>
          </a:p>
        </p:txBody>
      </p:sp>
      <p:sp>
        <p:nvSpPr>
          <p:cNvPr id="218" name="Google Shape;218;p25"/>
          <p:cNvSpPr txBox="1">
            <a:spLocks noGrp="1"/>
          </p:cNvSpPr>
          <p:nvPr>
            <p:ph type="body" idx="1"/>
          </p:nvPr>
        </p:nvSpPr>
        <p:spPr>
          <a:xfrm>
            <a:off x="1429580" y="1519625"/>
            <a:ext cx="7038900" cy="2911200"/>
          </a:xfrm>
          <a:prstGeom prst="rect">
            <a:avLst/>
          </a:prstGeom>
        </p:spPr>
        <p:txBody>
          <a:bodyPr spcFirstLastPara="1" wrap="square" lIns="91425" tIns="91425" rIns="91425" bIns="91425" anchor="t" anchorCtr="0">
            <a:noAutofit/>
          </a:bodyPr>
          <a:lstStyle/>
          <a:p>
            <a:pPr marL="342900" lvl="0" indent="-342900" algn="just" rtl="0">
              <a:lnSpc>
                <a:spcPct val="115000"/>
              </a:lnSpc>
              <a:spcBef>
                <a:spcPts val="0"/>
              </a:spcBef>
              <a:spcAft>
                <a:spcPts val="0"/>
              </a:spcAft>
              <a:buAutoNum type="arabicPeriod"/>
            </a:pPr>
            <a:r>
              <a:rPr lang="uk-UA" sz="1400" b="1" dirty="0" smtClean="0">
                <a:solidFill>
                  <a:srgbClr val="000000"/>
                </a:solidFill>
                <a:latin typeface="Arial"/>
                <a:ea typeface="Arial"/>
                <a:cs typeface="Arial"/>
                <a:sym typeface="Arial"/>
              </a:rPr>
              <a:t>1. Р</a:t>
            </a:r>
            <a:r>
              <a:rPr lang="ru" sz="1400" b="1" dirty="0" smtClean="0">
                <a:solidFill>
                  <a:srgbClr val="000000"/>
                </a:solidFill>
                <a:latin typeface="Arial"/>
                <a:ea typeface="Arial"/>
                <a:cs typeface="Arial"/>
                <a:sym typeface="Arial"/>
              </a:rPr>
              <a:t>озроблено ПО, </a:t>
            </a:r>
            <a:r>
              <a:rPr lang="ru" sz="1400" b="1" dirty="0">
                <a:solidFill>
                  <a:srgbClr val="000000"/>
                </a:solidFill>
                <a:latin typeface="Arial"/>
                <a:ea typeface="Arial"/>
                <a:cs typeface="Arial"/>
                <a:sym typeface="Arial"/>
              </a:rPr>
              <a:t>яке дозволяє в автоматичному режимі розпізнавати номерні знаки з зображень зроблених звичайною камерою та після цього проводить деякі пост екшени(такі як відчинення шлакбауму та запис до журналу). При проведені дослідження того які типи номерів ми можемо розпізнати ми прийшли до висновку що всі алгоритми погано працюють з номерними знаками часів СССР а також з номерними знаками квадратної форми з кирилицею</a:t>
            </a:r>
            <a:r>
              <a:rPr lang="ru" sz="1400" b="1" dirty="0" smtClean="0">
                <a:solidFill>
                  <a:srgbClr val="000000"/>
                </a:solidFill>
                <a:latin typeface="Arial"/>
                <a:ea typeface="Arial"/>
                <a:cs typeface="Arial"/>
                <a:sym typeface="Arial"/>
              </a:rPr>
              <a:t>.</a:t>
            </a:r>
          </a:p>
          <a:p>
            <a:pPr marL="342900" lvl="0" indent="-342900" algn="just" rtl="0">
              <a:lnSpc>
                <a:spcPct val="115000"/>
              </a:lnSpc>
              <a:spcBef>
                <a:spcPts val="0"/>
              </a:spcBef>
              <a:spcAft>
                <a:spcPts val="0"/>
              </a:spcAft>
              <a:buAutoNum type="arabicPeriod"/>
            </a:pPr>
            <a:r>
              <a:rPr lang="ru" sz="1400" b="1" dirty="0" smtClean="0">
                <a:solidFill>
                  <a:srgbClr val="000000"/>
                </a:solidFill>
                <a:latin typeface="Arial"/>
                <a:ea typeface="Arial"/>
                <a:cs typeface="Arial"/>
                <a:sym typeface="Arial"/>
              </a:rPr>
              <a:t>2. </a:t>
            </a:r>
            <a:r>
              <a:rPr lang="ru" sz="1400" b="1" dirty="0" smtClean="0">
                <a:solidFill>
                  <a:srgbClr val="000000"/>
                </a:solidFill>
                <a:latin typeface="Arial"/>
                <a:ea typeface="Arial"/>
                <a:cs typeface="Arial"/>
                <a:sym typeface="Arial"/>
              </a:rPr>
              <a:t> Підготувлено </a:t>
            </a:r>
            <a:r>
              <a:rPr lang="ru" sz="1400" b="1" dirty="0">
                <a:solidFill>
                  <a:srgbClr val="000000"/>
                </a:solidFill>
                <a:latin typeface="Arial"/>
                <a:ea typeface="Arial"/>
                <a:cs typeface="Arial"/>
                <a:sym typeface="Arial"/>
              </a:rPr>
              <a:t>датасет з номерними знаками таких типів, </a:t>
            </a:r>
            <a:r>
              <a:rPr lang="ru" sz="1400" b="1" dirty="0" smtClean="0">
                <a:solidFill>
                  <a:srgbClr val="000000"/>
                </a:solidFill>
                <a:latin typeface="Arial"/>
                <a:ea typeface="Arial"/>
                <a:cs typeface="Arial"/>
                <a:sym typeface="Arial"/>
              </a:rPr>
              <a:t>створено </a:t>
            </a:r>
            <a:r>
              <a:rPr lang="ru" sz="1400" b="1" dirty="0">
                <a:solidFill>
                  <a:srgbClr val="000000"/>
                </a:solidFill>
                <a:latin typeface="Arial"/>
                <a:ea typeface="Arial"/>
                <a:cs typeface="Arial"/>
                <a:sym typeface="Arial"/>
              </a:rPr>
              <a:t>темплейти для них та </a:t>
            </a:r>
            <a:r>
              <a:rPr lang="ru" sz="1400" b="1" dirty="0" smtClean="0">
                <a:solidFill>
                  <a:srgbClr val="000000"/>
                </a:solidFill>
                <a:latin typeface="Arial"/>
                <a:ea typeface="Arial"/>
                <a:cs typeface="Arial"/>
                <a:sym typeface="Arial"/>
              </a:rPr>
              <a:t>перетреновано </a:t>
            </a:r>
            <a:r>
              <a:rPr lang="ru" sz="1400" b="1" dirty="0">
                <a:solidFill>
                  <a:srgbClr val="000000"/>
                </a:solidFill>
                <a:latin typeface="Arial"/>
                <a:ea typeface="Arial"/>
                <a:cs typeface="Arial"/>
                <a:sym typeface="Arial"/>
              </a:rPr>
              <a:t>нейронну мережу. </a:t>
            </a:r>
            <a:endParaRPr lang="ru" sz="1400" b="1" dirty="0" smtClean="0">
              <a:solidFill>
                <a:srgbClr val="000000"/>
              </a:solidFill>
              <a:latin typeface="Arial"/>
              <a:ea typeface="Arial"/>
              <a:cs typeface="Arial"/>
              <a:sym typeface="Arial"/>
            </a:endParaRPr>
          </a:p>
          <a:p>
            <a:pPr marL="342900" lvl="0" indent="-342900" algn="just" rtl="0">
              <a:lnSpc>
                <a:spcPct val="115000"/>
              </a:lnSpc>
              <a:spcBef>
                <a:spcPts val="0"/>
              </a:spcBef>
              <a:spcAft>
                <a:spcPts val="0"/>
              </a:spcAft>
              <a:buAutoNum type="arabicPeriod"/>
            </a:pPr>
            <a:r>
              <a:rPr lang="ru" sz="1400" b="1" dirty="0" smtClean="0">
                <a:solidFill>
                  <a:srgbClr val="000000"/>
                </a:solidFill>
                <a:latin typeface="Arial"/>
                <a:ea typeface="Arial"/>
                <a:cs typeface="Arial"/>
                <a:sym typeface="Arial"/>
              </a:rPr>
              <a:t>3. </a:t>
            </a:r>
            <a:r>
              <a:rPr lang="ru" sz="1400" b="1" dirty="0" smtClean="0">
                <a:solidFill>
                  <a:srgbClr val="000000"/>
                </a:solidFill>
                <a:latin typeface="Arial"/>
                <a:ea typeface="Arial"/>
                <a:cs typeface="Arial"/>
                <a:sym typeface="Arial"/>
              </a:rPr>
              <a:t>В </a:t>
            </a:r>
            <a:r>
              <a:rPr lang="ru" sz="1400" b="1" dirty="0">
                <a:solidFill>
                  <a:srgbClr val="000000"/>
                </a:solidFill>
                <a:latin typeface="Arial"/>
                <a:ea typeface="Arial"/>
                <a:cs typeface="Arial"/>
                <a:sym typeface="Arial"/>
              </a:rPr>
              <a:t>результаті ми навчили алгоритм OpenALPR з специфічними номерами України та ПО для роботи з </a:t>
            </a:r>
            <a:r>
              <a:rPr lang="ru" sz="1400" b="1" dirty="0" smtClean="0">
                <a:solidFill>
                  <a:srgbClr val="000000"/>
                </a:solidFill>
                <a:latin typeface="Arial"/>
                <a:ea typeface="Arial"/>
                <a:cs typeface="Arial"/>
                <a:sym typeface="Arial"/>
              </a:rPr>
              <a:t>алгоритмом.</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1297500" y="302550"/>
            <a:ext cx="7038900" cy="149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6000">
                <a:latin typeface="Amatic SC"/>
                <a:ea typeface="Amatic SC"/>
                <a:cs typeface="Amatic SC"/>
                <a:sym typeface="Amatic SC"/>
              </a:rPr>
              <a:t>             </a:t>
            </a:r>
            <a:r>
              <a:rPr lang="ru" sz="6000">
                <a:solidFill>
                  <a:srgbClr val="000000"/>
                </a:solidFill>
                <a:latin typeface="Amatic SC"/>
                <a:ea typeface="Amatic SC"/>
                <a:cs typeface="Amatic SC"/>
                <a:sym typeface="Amatic SC"/>
              </a:rPr>
              <a:t>Дякую за увагу!</a:t>
            </a:r>
            <a:endParaRPr sz="6000">
              <a:solidFill>
                <a:srgbClr val="000000"/>
              </a:solidFill>
              <a:latin typeface="Amatic SC"/>
              <a:ea typeface="Amatic SC"/>
              <a:cs typeface="Amatic SC"/>
              <a:sym typeface="Amatic SC"/>
            </a:endParaRPr>
          </a:p>
        </p:txBody>
      </p:sp>
      <p:pic>
        <p:nvPicPr>
          <p:cNvPr id="224" name="Google Shape;224;p26"/>
          <p:cNvPicPr preferRelativeResize="0"/>
          <p:nvPr/>
        </p:nvPicPr>
        <p:blipFill>
          <a:blip r:embed="rId3">
            <a:alphaModFix/>
          </a:blip>
          <a:stretch>
            <a:fillRect/>
          </a:stretch>
        </p:blipFill>
        <p:spPr>
          <a:xfrm>
            <a:off x="3468600" y="1792650"/>
            <a:ext cx="2206802" cy="2206802"/>
          </a:xfrm>
          <a:prstGeom prst="rect">
            <a:avLst/>
          </a:prstGeom>
          <a:noFill/>
          <a:ln>
            <a:noFill/>
          </a:ln>
        </p:spPr>
      </p:pic>
      <p:sp>
        <p:nvSpPr>
          <p:cNvPr id="225" name="Google Shape;225;p26"/>
          <p:cNvSpPr txBox="1"/>
          <p:nvPr/>
        </p:nvSpPr>
        <p:spPr>
          <a:xfrm>
            <a:off x="372350" y="4187350"/>
            <a:ext cx="8520600" cy="7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a:latin typeface="Lato"/>
                <a:ea typeface="Lato"/>
                <a:cs typeface="Lato"/>
                <a:sym typeface="Lato"/>
              </a:rPr>
              <a:t>                              				    </a:t>
            </a:r>
            <a:r>
              <a:rPr lang="ru" sz="3000">
                <a:latin typeface="Amatic SC"/>
                <a:ea typeface="Amatic SC"/>
                <a:cs typeface="Amatic SC"/>
                <a:sym typeface="Amatic SC"/>
              </a:rPr>
              <a:t>mr.ventals@gmail.com</a:t>
            </a:r>
            <a:r>
              <a:rPr lang="ru" sz="1800">
                <a:latin typeface="Lato"/>
                <a:ea typeface="Lato"/>
                <a:cs typeface="Lato"/>
                <a:sym typeface="Lato"/>
              </a:rPr>
              <a:t> </a:t>
            </a:r>
            <a:endParaRPr sz="18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ru" sz="2000" b="1">
                <a:solidFill>
                  <a:srgbClr val="FFFFFF"/>
                </a:solidFill>
                <a:latin typeface="Times New Roman"/>
                <a:ea typeface="Times New Roman"/>
                <a:cs typeface="Times New Roman"/>
                <a:sym typeface="Times New Roman"/>
              </a:rPr>
              <a:t>Система безпеки з автоматичним розпізнаванням автомобільних номерів на камерах спостереження</a:t>
            </a:r>
            <a:endParaRPr sz="20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a:solidFill>
                <a:srgbClr val="FFFFFF"/>
              </a:solidFill>
              <a:latin typeface="Arial"/>
              <a:ea typeface="Arial"/>
              <a:cs typeface="Arial"/>
              <a:sym typeface="Arial"/>
            </a:endParaRPr>
          </a:p>
          <a:p>
            <a:pPr marL="0" lvl="0" indent="0" algn="just" rtl="0">
              <a:spcBef>
                <a:spcPts val="0"/>
              </a:spcBef>
              <a:spcAft>
                <a:spcPts val="0"/>
              </a:spcAft>
              <a:buNone/>
            </a:pPr>
            <a:r>
              <a:rPr lang="ru" sz="1400">
                <a:solidFill>
                  <a:srgbClr val="FFFFFF"/>
                </a:solidFill>
                <a:latin typeface="Arial"/>
                <a:ea typeface="Arial"/>
                <a:cs typeface="Arial"/>
                <a:sym typeface="Arial"/>
              </a:rPr>
              <a:t>На контрольно пропускному пункті охоронець має список номерів автомобілів які мають дозвіл для перебування на території підприємства. При наближенні транспорту до КПП охоронець звіряє номер автомобіля і відкриває шлагбаум якщо він є в списку, якщо ж немає то він може додати його самостійно або відмовити за певних причин. Ми хотіли створити автоматичну, розподілену систему для контроля та керування цими КПП реалізувавши деякі математичні алгоритми для розпізнавання номерних знаків та технологію комп’юторного зору.</a:t>
            </a:r>
            <a:r>
              <a:rPr lang="ru"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lvl="0" algn="ctr" rtl="0">
              <a:lnSpc>
                <a:spcPct val="150000"/>
              </a:lnSpc>
              <a:spcBef>
                <a:spcPts val="0"/>
              </a:spcBef>
              <a:spcAft>
                <a:spcPts val="0"/>
              </a:spcAft>
              <a:buNone/>
            </a:pPr>
            <a:r>
              <a:rPr lang="ru" dirty="0" smtClean="0">
                <a:solidFill>
                  <a:srgbClr val="FFFFFF"/>
                </a:solidFill>
                <a:latin typeface="Arial"/>
                <a:ea typeface="Arial"/>
                <a:cs typeface="Arial"/>
                <a:sym typeface="Arial"/>
              </a:rPr>
              <a:t>Анотація</a:t>
            </a:r>
            <a:endParaRPr dirty="0">
              <a:solidFill>
                <a:srgbClr val="FFFFFF"/>
              </a:solidFill>
              <a:latin typeface="Arial"/>
              <a:ea typeface="Arial"/>
              <a:cs typeface="Arial"/>
              <a:sym typeface="Arial"/>
            </a:endParaRPr>
          </a:p>
        </p:txBody>
      </p:sp>
      <p:sp>
        <p:nvSpPr>
          <p:cNvPr id="147" name="Google Shape;147;p15"/>
          <p:cNvSpPr txBox="1">
            <a:spLocks noGrp="1"/>
          </p:cNvSpPr>
          <p:nvPr>
            <p:ph type="body" idx="1"/>
          </p:nvPr>
        </p:nvSpPr>
        <p:spPr>
          <a:xfrm>
            <a:off x="1297500" y="1307850"/>
            <a:ext cx="7038900" cy="3170700"/>
          </a:xfrm>
          <a:prstGeom prst="rect">
            <a:avLst/>
          </a:prstGeom>
        </p:spPr>
        <p:txBody>
          <a:bodyPr spcFirstLastPara="1" wrap="square" lIns="91425" tIns="91425" rIns="91425" bIns="91425" anchor="t" anchorCtr="0">
            <a:noAutofit/>
          </a:bodyPr>
          <a:lstStyle/>
          <a:p>
            <a:pPr marL="457200" lvl="0" indent="-342900" algn="just" rtl="0">
              <a:lnSpc>
                <a:spcPct val="100000"/>
              </a:lnSpc>
              <a:spcBef>
                <a:spcPts val="0"/>
              </a:spcBef>
              <a:spcAft>
                <a:spcPts val="0"/>
              </a:spcAft>
              <a:buClr>
                <a:srgbClr val="FFFFFF"/>
              </a:buClr>
              <a:buSzPts val="1800"/>
              <a:buFont typeface="Times New Roman"/>
              <a:buChar char="●"/>
            </a:pPr>
            <a:r>
              <a:rPr lang="ru" sz="1800" b="1" dirty="0">
                <a:solidFill>
                  <a:srgbClr val="FFFFFF"/>
                </a:solidFill>
                <a:latin typeface="Times New Roman"/>
                <a:ea typeface="Times New Roman"/>
                <a:cs typeface="Times New Roman"/>
                <a:sym typeface="Times New Roman"/>
              </a:rPr>
              <a:t>Актуальність</a:t>
            </a:r>
            <a:r>
              <a:rPr lang="ru" sz="1800" dirty="0">
                <a:solidFill>
                  <a:srgbClr val="FFFFFF"/>
                </a:solidFill>
                <a:latin typeface="Times New Roman"/>
                <a:ea typeface="Times New Roman"/>
                <a:cs typeface="Times New Roman"/>
                <a:sym typeface="Times New Roman"/>
              </a:rPr>
              <a:t> роботи - автоматизація рутинних задач охоронців.</a:t>
            </a:r>
            <a:endParaRPr sz="1800" dirty="0">
              <a:solidFill>
                <a:srgbClr val="FFFFFF"/>
              </a:solidFill>
              <a:latin typeface="Times New Roman"/>
              <a:ea typeface="Times New Roman"/>
              <a:cs typeface="Times New Roman"/>
              <a:sym typeface="Times New Roman"/>
            </a:endParaRPr>
          </a:p>
          <a:p>
            <a:pPr marL="457200" lvl="0" indent="-342900" algn="just" rtl="0">
              <a:lnSpc>
                <a:spcPct val="100000"/>
              </a:lnSpc>
              <a:spcBef>
                <a:spcPts val="0"/>
              </a:spcBef>
              <a:spcAft>
                <a:spcPts val="0"/>
              </a:spcAft>
              <a:buClr>
                <a:srgbClr val="FFFFFF"/>
              </a:buClr>
              <a:buSzPts val="1800"/>
              <a:buFont typeface="Times New Roman"/>
              <a:buChar char="●"/>
            </a:pPr>
            <a:r>
              <a:rPr lang="ru" sz="1800" b="1" dirty="0">
                <a:solidFill>
                  <a:srgbClr val="FFFFFF"/>
                </a:solidFill>
                <a:latin typeface="Times New Roman"/>
                <a:ea typeface="Times New Roman"/>
                <a:cs typeface="Times New Roman"/>
                <a:sym typeface="Times New Roman"/>
              </a:rPr>
              <a:t>Наукове завдання</a:t>
            </a:r>
            <a:r>
              <a:rPr lang="ru" sz="1800" dirty="0">
                <a:solidFill>
                  <a:srgbClr val="FFFFFF"/>
                </a:solidFill>
                <a:latin typeface="Times New Roman"/>
                <a:ea typeface="Times New Roman"/>
                <a:cs typeface="Times New Roman"/>
                <a:sym typeface="Times New Roman"/>
              </a:rPr>
              <a:t> - удосконалити методи розпізнавання кириличних номерних знаків, розробити ПО для роботи з алгоритмом. </a:t>
            </a:r>
            <a:endParaRPr sz="1800" dirty="0">
              <a:solidFill>
                <a:srgbClr val="FFFFFF"/>
              </a:solidFill>
              <a:latin typeface="Times New Roman"/>
              <a:ea typeface="Times New Roman"/>
              <a:cs typeface="Times New Roman"/>
              <a:sym typeface="Times New Roman"/>
            </a:endParaRPr>
          </a:p>
          <a:p>
            <a:pPr marL="457200" lvl="0" indent="-342900" algn="just" rtl="0">
              <a:lnSpc>
                <a:spcPct val="100000"/>
              </a:lnSpc>
              <a:spcBef>
                <a:spcPts val="0"/>
              </a:spcBef>
              <a:spcAft>
                <a:spcPts val="0"/>
              </a:spcAft>
              <a:buClr>
                <a:srgbClr val="FFFFFF"/>
              </a:buClr>
              <a:buSzPts val="1800"/>
              <a:buFont typeface="Times New Roman"/>
              <a:buChar char="●"/>
            </a:pPr>
            <a:r>
              <a:rPr lang="ru" sz="1800" b="1" dirty="0">
                <a:solidFill>
                  <a:srgbClr val="FFFFFF"/>
                </a:solidFill>
                <a:latin typeface="Times New Roman"/>
                <a:ea typeface="Times New Roman"/>
                <a:cs typeface="Times New Roman"/>
                <a:sym typeface="Times New Roman"/>
              </a:rPr>
              <a:t>Мета</a:t>
            </a:r>
            <a:r>
              <a:rPr lang="ru" sz="1800" b="1" i="1" dirty="0">
                <a:solidFill>
                  <a:srgbClr val="FFFFFF"/>
                </a:solidFill>
                <a:latin typeface="Times New Roman"/>
                <a:ea typeface="Times New Roman"/>
                <a:cs typeface="Times New Roman"/>
                <a:sym typeface="Times New Roman"/>
              </a:rPr>
              <a:t> </a:t>
            </a:r>
            <a:r>
              <a:rPr lang="ru" sz="1800" dirty="0">
                <a:solidFill>
                  <a:srgbClr val="FFFFFF"/>
                </a:solidFill>
                <a:latin typeface="Times New Roman"/>
                <a:ea typeface="Times New Roman"/>
                <a:cs typeface="Times New Roman"/>
                <a:sym typeface="Times New Roman"/>
              </a:rPr>
              <a:t>наукової роботи - удосконалити існуючі системи безпеки для роботи КПП.</a:t>
            </a:r>
            <a:endParaRPr sz="1800" dirty="0">
              <a:solidFill>
                <a:srgbClr val="FFFFFF"/>
              </a:solidFill>
              <a:latin typeface="Times New Roman"/>
              <a:ea typeface="Times New Roman"/>
              <a:cs typeface="Times New Roman"/>
              <a:sym typeface="Times New Roman"/>
            </a:endParaRPr>
          </a:p>
          <a:p>
            <a:pPr marL="457200" lvl="0" indent="-342900" algn="just" rtl="0">
              <a:lnSpc>
                <a:spcPct val="100000"/>
              </a:lnSpc>
              <a:spcBef>
                <a:spcPts val="0"/>
              </a:spcBef>
              <a:spcAft>
                <a:spcPts val="0"/>
              </a:spcAft>
              <a:buClr>
                <a:srgbClr val="FFFFFF"/>
              </a:buClr>
              <a:buSzPts val="1800"/>
              <a:buFont typeface="Times New Roman"/>
              <a:buChar char="●"/>
            </a:pPr>
            <a:r>
              <a:rPr lang="ru" sz="1800" b="1" dirty="0">
                <a:solidFill>
                  <a:srgbClr val="FFFFFF"/>
                </a:solidFill>
                <a:latin typeface="Times New Roman"/>
                <a:ea typeface="Times New Roman"/>
                <a:cs typeface="Times New Roman"/>
                <a:sym typeface="Times New Roman"/>
              </a:rPr>
              <a:t>Об’єкт</a:t>
            </a:r>
            <a:r>
              <a:rPr lang="ru" sz="1800" dirty="0">
                <a:solidFill>
                  <a:srgbClr val="FFFFFF"/>
                </a:solidFill>
                <a:latin typeface="Times New Roman"/>
                <a:ea typeface="Times New Roman"/>
                <a:cs typeface="Times New Roman"/>
                <a:sym typeface="Times New Roman"/>
              </a:rPr>
              <a:t> досліджень - процес розпізнавання та класифікації даних на автомобільних номерах.</a:t>
            </a:r>
            <a:endParaRPr sz="1800" dirty="0">
              <a:solidFill>
                <a:srgbClr val="FFFFFF"/>
              </a:solidFill>
              <a:latin typeface="Times New Roman"/>
              <a:ea typeface="Times New Roman"/>
              <a:cs typeface="Times New Roman"/>
              <a:sym typeface="Times New Roman"/>
            </a:endParaRPr>
          </a:p>
          <a:p>
            <a:pPr marL="457200" lvl="0" indent="-317500" algn="just" rtl="0">
              <a:lnSpc>
                <a:spcPct val="100000"/>
              </a:lnSpc>
              <a:spcBef>
                <a:spcPts val="0"/>
              </a:spcBef>
              <a:spcAft>
                <a:spcPts val="0"/>
              </a:spcAft>
              <a:buClr>
                <a:srgbClr val="FFFFFF"/>
              </a:buClr>
              <a:buSzPts val="1400"/>
              <a:buFont typeface="Times New Roman"/>
              <a:buChar char="●"/>
            </a:pPr>
            <a:r>
              <a:rPr lang="ru" sz="1800" b="1" dirty="0">
                <a:solidFill>
                  <a:srgbClr val="FFFFFF"/>
                </a:solidFill>
                <a:latin typeface="Times New Roman"/>
                <a:ea typeface="Times New Roman"/>
                <a:cs typeface="Times New Roman"/>
                <a:sym typeface="Times New Roman"/>
              </a:rPr>
              <a:t>Предмет</a:t>
            </a:r>
            <a:r>
              <a:rPr lang="ru" sz="1800" dirty="0">
                <a:solidFill>
                  <a:srgbClr val="FFFFFF"/>
                </a:solidFill>
                <a:latin typeface="Times New Roman"/>
                <a:ea typeface="Times New Roman"/>
                <a:cs typeface="Times New Roman"/>
                <a:sym typeface="Times New Roman"/>
              </a:rPr>
              <a:t> досліджень </a:t>
            </a:r>
            <a:r>
              <a:rPr lang="ru" sz="1800" dirty="0" smtClean="0">
                <a:solidFill>
                  <a:srgbClr val="FFFFFF"/>
                </a:solidFill>
                <a:latin typeface="Times New Roman"/>
                <a:ea typeface="Times New Roman"/>
                <a:cs typeface="Times New Roman"/>
                <a:sym typeface="Times New Roman"/>
              </a:rPr>
              <a:t>– </a:t>
            </a:r>
            <a:r>
              <a:rPr lang="ru" sz="1800" smtClean="0">
                <a:solidFill>
                  <a:srgbClr val="FFFFFF"/>
                </a:solidFill>
                <a:latin typeface="Times New Roman"/>
                <a:ea typeface="Times New Roman"/>
                <a:cs typeface="Times New Roman"/>
                <a:sym typeface="Times New Roman"/>
              </a:rPr>
              <a:t>методи обробки </a:t>
            </a:r>
            <a:r>
              <a:rPr lang="ru" sz="1800" dirty="0">
                <a:solidFill>
                  <a:srgbClr val="FFFFFF"/>
                </a:solidFill>
                <a:latin typeface="Times New Roman"/>
                <a:ea typeface="Times New Roman"/>
                <a:cs typeface="Times New Roman"/>
                <a:sym typeface="Times New Roman"/>
              </a:rPr>
              <a:t>фото даних</a:t>
            </a:r>
            <a:r>
              <a:rPr lang="ru" sz="1400" dirty="0">
                <a:solidFill>
                  <a:srgbClr val="FFFFFF"/>
                </a:solidFill>
                <a:latin typeface="Times New Roman"/>
                <a:ea typeface="Times New Roman"/>
                <a:cs typeface="Times New Roman"/>
                <a:sym typeface="Times New Roman"/>
              </a:rPr>
              <a:t>.</a:t>
            </a:r>
            <a:endParaRPr sz="1400" dirty="0">
              <a:solidFill>
                <a:srgbClr val="FFFFFF"/>
              </a:solidFill>
              <a:latin typeface="Times New Roman"/>
              <a:ea typeface="Times New Roman"/>
              <a:cs typeface="Times New Roman"/>
              <a:sym typeface="Times New Roman"/>
            </a:endParaRPr>
          </a:p>
          <a:p>
            <a:pPr marL="0" lvl="0" indent="0" algn="l" rtl="0">
              <a:lnSpc>
                <a:spcPct val="100000"/>
              </a:lnSpc>
              <a:spcBef>
                <a:spcPts val="0"/>
              </a:spcBef>
              <a:spcAft>
                <a:spcPts val="1600"/>
              </a:spcAft>
              <a:buNone/>
            </a:pPr>
            <a:endParaRPr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ru" sz="2000" b="1">
                <a:solidFill>
                  <a:srgbClr val="FFFFFF"/>
                </a:solidFill>
                <a:latin typeface="Calibri"/>
                <a:ea typeface="Calibri"/>
                <a:cs typeface="Calibri"/>
                <a:sym typeface="Calibri"/>
              </a:rPr>
              <a:t>Математична модель, Використання OpenALPR</a:t>
            </a:r>
            <a:endParaRPr sz="2000">
              <a:solidFill>
                <a:srgbClr val="FFFFFF"/>
              </a:solidFill>
            </a:endParaRPr>
          </a:p>
        </p:txBody>
      </p:sp>
      <p:sp>
        <p:nvSpPr>
          <p:cNvPr id="153" name="Google Shape;153;p16"/>
          <p:cNvSpPr txBox="1">
            <a:spLocks noGrp="1"/>
          </p:cNvSpPr>
          <p:nvPr>
            <p:ph type="body" idx="1"/>
          </p:nvPr>
        </p:nvSpPr>
        <p:spPr>
          <a:xfrm>
            <a:off x="1297500" y="1338275"/>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Стадії обробки:</a:t>
            </a:r>
            <a:endParaRPr/>
          </a:p>
          <a:p>
            <a:pPr marL="0" lvl="0" indent="0" algn="l" rtl="0">
              <a:spcBef>
                <a:spcPts val="1600"/>
              </a:spcBef>
              <a:spcAft>
                <a:spcPts val="0"/>
              </a:spcAft>
              <a:buNone/>
            </a:pPr>
            <a:r>
              <a:rPr lang="ru"/>
              <a:t>Виявлення</a:t>
            </a:r>
            <a:endParaRPr/>
          </a:p>
          <a:p>
            <a:pPr marL="0" lvl="0" indent="0" algn="l" rtl="0">
              <a:spcBef>
                <a:spcPts val="1600"/>
              </a:spcBef>
              <a:spcAft>
                <a:spcPts val="0"/>
              </a:spcAft>
              <a:buNone/>
            </a:pPr>
            <a:r>
              <a:rPr lang="ru"/>
              <a:t>Нормалізація</a:t>
            </a:r>
            <a:endParaRPr/>
          </a:p>
          <a:p>
            <a:pPr marL="0" lvl="0" indent="0" algn="l" rtl="0">
              <a:spcBef>
                <a:spcPts val="1600"/>
              </a:spcBef>
              <a:spcAft>
                <a:spcPts val="0"/>
              </a:spcAft>
              <a:buNone/>
            </a:pPr>
            <a:r>
              <a:rPr lang="ru"/>
              <a:t>Бінаризація</a:t>
            </a:r>
            <a:endParaRPr/>
          </a:p>
          <a:p>
            <a:pPr marL="0" lvl="0" indent="0" algn="l" rtl="0">
              <a:spcBef>
                <a:spcPts val="1600"/>
              </a:spcBef>
              <a:spcAft>
                <a:spcPts val="0"/>
              </a:spcAft>
              <a:buNone/>
            </a:pPr>
            <a:r>
              <a:rPr lang="ru"/>
              <a:t>Сегментація</a:t>
            </a:r>
            <a:endParaRPr/>
          </a:p>
          <a:p>
            <a:pPr marL="0" lvl="0" indent="0" algn="l" rtl="0">
              <a:spcBef>
                <a:spcPts val="1600"/>
              </a:spcBef>
              <a:spcAft>
                <a:spcPts val="1600"/>
              </a:spcAft>
              <a:buNone/>
            </a:pPr>
            <a:r>
              <a:rPr lang="ru"/>
              <a:t>OCR</a:t>
            </a:r>
            <a:endParaRPr/>
          </a:p>
        </p:txBody>
      </p:sp>
      <p:pic>
        <p:nvPicPr>
          <p:cNvPr id="154" name="Google Shape;154;p16"/>
          <p:cNvPicPr preferRelativeResize="0"/>
          <p:nvPr/>
        </p:nvPicPr>
        <p:blipFill>
          <a:blip r:embed="rId3">
            <a:alphaModFix/>
          </a:blip>
          <a:stretch>
            <a:fillRect/>
          </a:stretch>
        </p:blipFill>
        <p:spPr>
          <a:xfrm>
            <a:off x="4306975" y="1550000"/>
            <a:ext cx="3938150" cy="2487758"/>
          </a:xfrm>
          <a:prstGeom prst="rect">
            <a:avLst/>
          </a:prstGeom>
          <a:noFill/>
          <a:ln>
            <a:noFill/>
          </a:ln>
        </p:spPr>
      </p:pic>
      <p:pic>
        <p:nvPicPr>
          <p:cNvPr id="155" name="Google Shape;155;p16"/>
          <p:cNvPicPr preferRelativeResize="0"/>
          <p:nvPr/>
        </p:nvPicPr>
        <p:blipFill>
          <a:blip r:embed="rId4">
            <a:alphaModFix/>
          </a:blip>
          <a:stretch>
            <a:fillRect/>
          </a:stretch>
        </p:blipFill>
        <p:spPr>
          <a:xfrm>
            <a:off x="3873205" y="1550000"/>
            <a:ext cx="4512494" cy="2487750"/>
          </a:xfrm>
          <a:prstGeom prst="rect">
            <a:avLst/>
          </a:prstGeom>
          <a:noFill/>
          <a:ln>
            <a:noFill/>
          </a:ln>
        </p:spPr>
      </p:pic>
      <p:pic>
        <p:nvPicPr>
          <p:cNvPr id="156" name="Google Shape;156;p16"/>
          <p:cNvPicPr preferRelativeResize="0"/>
          <p:nvPr/>
        </p:nvPicPr>
        <p:blipFill>
          <a:blip r:embed="rId5">
            <a:alphaModFix/>
          </a:blip>
          <a:stretch>
            <a:fillRect/>
          </a:stretch>
        </p:blipFill>
        <p:spPr>
          <a:xfrm>
            <a:off x="3873200" y="1593275"/>
            <a:ext cx="4512501" cy="2239675"/>
          </a:xfrm>
          <a:prstGeom prst="rect">
            <a:avLst/>
          </a:prstGeom>
          <a:noFill/>
          <a:ln>
            <a:noFill/>
          </a:ln>
        </p:spPr>
      </p:pic>
      <p:pic>
        <p:nvPicPr>
          <p:cNvPr id="157" name="Google Shape;157;p16"/>
          <p:cNvPicPr preferRelativeResize="0"/>
          <p:nvPr/>
        </p:nvPicPr>
        <p:blipFill>
          <a:blip r:embed="rId6">
            <a:alphaModFix/>
          </a:blip>
          <a:stretch>
            <a:fillRect/>
          </a:stretch>
        </p:blipFill>
        <p:spPr>
          <a:xfrm>
            <a:off x="3873200" y="1550000"/>
            <a:ext cx="4512500" cy="2487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10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10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152250"/>
            <a:ext cx="7038900" cy="5715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ru" b="1" dirty="0" smtClean="0">
                <a:latin typeface="Lato"/>
                <a:ea typeface="Lato"/>
                <a:cs typeface="Lato"/>
                <a:sym typeface="Lato"/>
              </a:rPr>
              <a:t>Виявлення</a:t>
            </a:r>
            <a:endParaRPr b="1" dirty="0"/>
          </a:p>
        </p:txBody>
      </p:sp>
      <p:sp>
        <p:nvSpPr>
          <p:cNvPr id="163" name="Google Shape;163;p17"/>
          <p:cNvSpPr txBox="1">
            <a:spLocks noGrp="1"/>
          </p:cNvSpPr>
          <p:nvPr>
            <p:ph type="body" idx="1"/>
          </p:nvPr>
        </p:nvSpPr>
        <p:spPr>
          <a:xfrm>
            <a:off x="1178560" y="772295"/>
            <a:ext cx="7863840" cy="3909000"/>
          </a:xfrm>
          <a:prstGeom prst="rect">
            <a:avLst/>
          </a:prstGeom>
        </p:spPr>
        <p:txBody>
          <a:bodyPr spcFirstLastPara="1" wrap="square" lIns="91425" tIns="91425" rIns="91425" bIns="91425" anchor="t" anchorCtr="0">
            <a:noAutofit/>
          </a:bodyPr>
          <a:lstStyle/>
          <a:p>
            <a:pPr marL="0" lvl="0" indent="0" algn="just" rtl="0">
              <a:spcAft>
                <a:spcPts val="0"/>
              </a:spcAft>
              <a:buNone/>
            </a:pPr>
            <a:r>
              <a:rPr lang="ru" b="1" dirty="0"/>
              <a:t>            </a:t>
            </a:r>
            <a:r>
              <a:rPr lang="ru" sz="1400" b="1" dirty="0"/>
              <a:t>Процедура виявлення складається з трьох етапів, перші два з яких не є обов'язковими </a:t>
            </a:r>
            <a:endParaRPr sz="1400" b="1" dirty="0"/>
          </a:p>
          <a:p>
            <a:pPr marL="0" lvl="0" indent="0" algn="just" rtl="0">
              <a:spcAft>
                <a:spcPts val="0"/>
              </a:spcAft>
              <a:buNone/>
            </a:pPr>
            <a:r>
              <a:rPr lang="ru" sz="1400" b="1" dirty="0"/>
              <a:t>        На першому</a:t>
            </a:r>
            <a:r>
              <a:rPr lang="ru" sz="1400" dirty="0"/>
              <a:t> </a:t>
            </a:r>
            <a:r>
              <a:rPr lang="ru" sz="1400" b="1" dirty="0"/>
              <a:t>етапі</a:t>
            </a:r>
            <a:r>
              <a:rPr lang="ru" sz="1400" dirty="0"/>
              <a:t> виконується попередня обробка вхідних зображень, що містять малоконтрастними ділянки, наступним алгоритмом. Вхідне зображення сканується вікном з розмірами w, h і значеннями sx, sy кроку сканування відповідно по горизонталі і вертикалі. При розмірах зображення 640 × 480 значення w, h, sx, sy можуть бути відповідно рівні 80, 60, 20 і 15. Використовуються два масиви Isum і In з нульовими початковими значеннями і розмірами зображення. При кожному положенні вікна ділянку зображення в його межах перетворюється таким чином, щоб середня яскравість  дисперсія стали рівними заданим значенням, наприклад, 127 і 32. Отримані значення яскравості додаються до значень відповідних осередків Isum, а значення In в цих осередках збільшуються на одиницю. Після закінчення сканування значення в Isum після поділу на значення In представляють нові більш контрастні яскравості вхідного зображення. </a:t>
            </a:r>
            <a:endParaRPr sz="1400" dirty="0"/>
          </a:p>
          <a:p>
            <a:pPr marL="0" lvl="0" indent="0" algn="just" rtl="0">
              <a:spcAft>
                <a:spcPts val="0"/>
              </a:spcAft>
              <a:buNone/>
            </a:pPr>
            <a:r>
              <a:rPr lang="ru" sz="1400" dirty="0"/>
              <a:t>        Основне призначення </a:t>
            </a:r>
            <a:r>
              <a:rPr lang="ru" sz="1400" b="1" dirty="0"/>
              <a:t>другого етапу</a:t>
            </a:r>
            <a:r>
              <a:rPr lang="ru" sz="1400" dirty="0"/>
              <a:t> - зменшення часу пошуку номерів на зображеннях. З цією метою виділяються ділянки зображення, що мають порівняно велике кількість вертикальних країв, що характерно для символів, і тому можуть містити номера автомобілів. </a:t>
            </a:r>
            <a:endParaRPr sz="1400" dirty="0"/>
          </a:p>
          <a:p>
            <a:pPr marL="0" lvl="0" indent="0" algn="l" rtl="0">
              <a:spcBef>
                <a:spcPts val="1600"/>
              </a:spcBef>
              <a:spcAft>
                <a:spcPts val="0"/>
              </a:spcAft>
              <a:buNone/>
            </a:pPr>
            <a:endParaRPr sz="1100" dirty="0"/>
          </a:p>
          <a:p>
            <a:pPr marL="0" lvl="0" indent="0" algn="l" rtl="0">
              <a:spcBef>
                <a:spcPts val="1600"/>
              </a:spcBef>
              <a:spcAft>
                <a:spcPts val="1600"/>
              </a:spcAft>
              <a:buNone/>
            </a:pPr>
            <a:endParaRPr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title"/>
          </p:nvPr>
        </p:nvSpPr>
        <p:spPr>
          <a:xfrm>
            <a:off x="1297500" y="148175"/>
            <a:ext cx="7038900" cy="536100"/>
          </a:xfrm>
          <a:prstGeom prst="rect">
            <a:avLst/>
          </a:prstGeom>
        </p:spPr>
        <p:txBody>
          <a:bodyPr spcFirstLastPara="1" wrap="square" lIns="91425" tIns="91425" rIns="91425" bIns="91425" anchor="t" anchorCtr="0">
            <a:noAutofit/>
          </a:bodyPr>
          <a:lstStyle/>
          <a:p>
            <a:pPr marL="914400" lvl="0" indent="457200" algn="l" rtl="0">
              <a:lnSpc>
                <a:spcPct val="115000"/>
              </a:lnSpc>
              <a:spcBef>
                <a:spcPts val="0"/>
              </a:spcBef>
              <a:spcAft>
                <a:spcPts val="1600"/>
              </a:spcAft>
              <a:buNone/>
            </a:pPr>
            <a:r>
              <a:rPr lang="ru" b="1">
                <a:latin typeface="Lato"/>
                <a:ea typeface="Lato"/>
                <a:cs typeface="Lato"/>
                <a:sym typeface="Lato"/>
              </a:rPr>
              <a:t>Виявлення - фінальний етап</a:t>
            </a:r>
            <a:endParaRPr b="1"/>
          </a:p>
        </p:txBody>
      </p:sp>
      <p:sp>
        <p:nvSpPr>
          <p:cNvPr id="169" name="Google Shape;169;p18"/>
          <p:cNvSpPr txBox="1">
            <a:spLocks noGrp="1"/>
          </p:cNvSpPr>
          <p:nvPr>
            <p:ph type="body" idx="1"/>
          </p:nvPr>
        </p:nvSpPr>
        <p:spPr>
          <a:xfrm>
            <a:off x="914400" y="739710"/>
            <a:ext cx="8229600" cy="3597000"/>
          </a:xfrm>
          <a:prstGeom prst="rect">
            <a:avLst/>
          </a:prstGeom>
        </p:spPr>
        <p:txBody>
          <a:bodyPr spcFirstLastPara="1" wrap="square" lIns="91425" tIns="91425" rIns="91425" bIns="91425" anchor="t" anchorCtr="0">
            <a:noAutofit/>
          </a:bodyPr>
          <a:lstStyle/>
          <a:p>
            <a:pPr marL="0" lvl="0" indent="0" algn="just" rtl="0">
              <a:spcAft>
                <a:spcPts val="0"/>
              </a:spcAft>
              <a:buNone/>
            </a:pPr>
            <a:r>
              <a:rPr lang="ru" b="1" dirty="0"/>
              <a:t>        На третьому етапі</a:t>
            </a:r>
            <a:r>
              <a:rPr lang="ru" dirty="0"/>
              <a:t> виконується пошук номерних знаків на оригінальному фото або на зображеннях, отриманих на другому етапі. Пошук номерного знака виконується на основі виділення горизонтальних контурних ліній його рамки за допомогою рандомізованого методу Хафа. Попередньо на зображенні виділяються контурні точки, в яких значення градієнта яскравості по модулю перевищує деякий поріг. При пошуку прямих ліній контуру використовується нормальна форма подання ліній у вигляді cosθ sin θ rx y  , де r - відстань від початку координат до найближчої точки на лінії, а θ - кут між віссю x і лінією, що з'єднує початок координат з цієї точкою. Після цього з матриці послідовно вибираються осередки з найбільшими значеннями і простежуються на зображенні відрізки ліній з відповідними параметрами і допустимими довжинами розривів. Спочатку виділяються відрізки квазі-горизонтальних ліній верхньої сторони контуру рамки знака (позитивні значення градієнта яскравості по вертикалі), а потім нижньої. Вертикальні лінії рамки виділяються шляхом простеження з використанням даних про горизонтальних проекціях вертикальних країв на зображенні. Для зменшення ймовірності виділення ліній на символах знака попередньо виконується операція ерозії зображення в горизонтальному напрямку (стиснення областей клітин з малою яскравістю). </a:t>
            </a:r>
            <a:endParaRPr dirty="0"/>
          </a:p>
          <a:p>
            <a:pPr marL="0" lvl="0" indent="0" algn="just" rtl="0">
              <a:spcAft>
                <a:spcPts val="0"/>
              </a:spcAft>
              <a:buNone/>
            </a:pPr>
            <a:r>
              <a:rPr lang="ru" dirty="0"/>
              <a:t>        Результатом процедури уточнення положення номерного знака є деяка кількість чотирикутників, упорядкованих за значеннями оцінки P правдоподібності відповідності контуру рамки знака. Значення оцінки залежить від операцій редагування виділених відрізків ліній при формуванні чотирикутника, різниць кутів нахилу протилежних сторін, а також відносини довжин горизонтальної та вертикальної сторін.</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ru" sz="1800" dirty="0">
                <a:latin typeface="Lato"/>
                <a:ea typeface="Lato"/>
                <a:cs typeface="Lato"/>
                <a:sym typeface="Lato"/>
              </a:rPr>
              <a:t>Нормалізація</a:t>
            </a:r>
            <a:endParaRPr sz="1800" dirty="0"/>
          </a:p>
        </p:txBody>
      </p:sp>
      <p:sp>
        <p:nvSpPr>
          <p:cNvPr id="175" name="Google Shape;175;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На наступних етапах виконується обробка і розпізнавання ділянок вихідного зображення, що містять виділені чотирикутники з найбільшими значеннями P. Спочатку виконується поворот і розтягнення зображення для перетворення чотирикутника в прямокутник із заданими розмірами. Після цього виконується нормалізація зображення по яскравості, видалення рамки знака, бінаризація зображення з використанням локального порогу, а також сегментація символів</a:t>
            </a: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ru" sz="1800" dirty="0">
                <a:latin typeface="Lato"/>
                <a:ea typeface="Lato"/>
                <a:cs typeface="Lato"/>
                <a:sym typeface="Lato"/>
              </a:rPr>
              <a:t>Бінаризація</a:t>
            </a:r>
            <a:endParaRPr sz="1800" dirty="0"/>
          </a:p>
        </p:txBody>
      </p:sp>
      <p:sp>
        <p:nvSpPr>
          <p:cNvPr id="181" name="Google Shape;181;p20"/>
          <p:cNvSpPr txBox="1">
            <a:spLocks noGrp="1"/>
          </p:cNvSpPr>
          <p:nvPr>
            <p:ph type="body" idx="1"/>
          </p:nvPr>
        </p:nvSpPr>
        <p:spPr>
          <a:xfrm>
            <a:off x="1368620" y="1110350"/>
            <a:ext cx="7038900" cy="291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dirty="0"/>
              <a:t>При бинаризации нормалізованого зображення яскравість в проміжку між двома цими значеннями, то рішення приймається на основі порівняння з локальним порогом. Значення порога обчислюється по локальній околиці, розмір якої приблизно дорівнює половині розміру символу. Досліджувалися два способи обчислення локального порога: у вигляді середньої яскравості клітин околиці і за допомогою алгоритму Отсу  на цій зоні. Другий спосіб більш ефективний, але вимагає більшого кількості операцій. Тому для роботи з на нізкопроїзводітельних серверах используеться перший.</a:t>
            </a:r>
            <a:endParaRPr dirty="0"/>
          </a:p>
          <a:p>
            <a:pPr marL="0" lvl="0" indent="0" algn="just" rtl="0">
              <a:spcBef>
                <a:spcPts val="1600"/>
              </a:spcBef>
              <a:spcAft>
                <a:spcPts val="0"/>
              </a:spcAft>
              <a:buNone/>
            </a:pPr>
            <a:endParaRPr dirty="0"/>
          </a:p>
          <a:p>
            <a:pPr marL="0" lvl="0" indent="0" algn="just" rtl="0">
              <a:spcBef>
                <a:spcPts val="1600"/>
              </a:spcBef>
              <a:spcAft>
                <a:spcPts val="0"/>
              </a:spcAft>
              <a:buNone/>
            </a:pPr>
            <a:r>
              <a:rPr lang="ru" dirty="0"/>
              <a:t>*Метод Оцу (англ. Otsu's method) - це алгоритм обчислення порога бинаризации для напівтонового зображення, який використовується в області комп'ютерного розпізнавання образів і обробки зображень для отримання чорно-білих зображень.</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ru" sz="1800" dirty="0">
                <a:latin typeface="Lato"/>
                <a:ea typeface="Lato"/>
                <a:cs typeface="Lato"/>
                <a:sym typeface="Lato"/>
              </a:rPr>
              <a:t>Сегментація</a:t>
            </a:r>
            <a:endParaRPr sz="1800" dirty="0"/>
          </a:p>
        </p:txBody>
      </p:sp>
      <p:sp>
        <p:nvSpPr>
          <p:cNvPr id="187" name="Google Shape;18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u" dirty="0"/>
              <a:t>Сегментація рядка символів знака на окремі області може бути виконана шляхом виділення зв'язаних об'єктів на бінаризованому зображенні. Після сегментації зображення на області, які містять окремі символи або групи символів, виконується попередня обробка і бінаризація вихідного зображення вже в межах кожної з цих областей описаним вище алгоритмом. У деяких випадках сегментація цих областей на окремі символи по горизонталі може бути виконана на основі обчислення інтегральних проекцій зображення по вертикалі. </a:t>
            </a:r>
            <a:endParaRPr dirty="0"/>
          </a:p>
          <a:p>
            <a:pPr marL="0" lvl="0" indent="0" algn="just" rtl="0">
              <a:spcBef>
                <a:spcPts val="1600"/>
              </a:spcBef>
              <a:spcAft>
                <a:spcPts val="1600"/>
              </a:spcAft>
              <a:buNone/>
            </a:pPr>
            <a:r>
              <a:rPr lang="ru" dirty="0"/>
              <a:t/>
            </a:r>
            <a:br>
              <a:rPr lang="ru" dirty="0"/>
            </a:br>
            <a:r>
              <a:rPr lang="ru" dirty="0"/>
              <a:t>Саме над цим кроком ми працювали в цій науковій роботі. Було створено декілька шаблонів які відображали групи зв'язаних об'єктів.</a:t>
            </a:r>
            <a:endParaRPr dirty="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Экран (16:9)</PresentationFormat>
  <Paragraphs>51</Paragraphs>
  <Slides>14</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Amatic SC</vt:lpstr>
      <vt:lpstr>Montserrat</vt:lpstr>
      <vt:lpstr>Calibri</vt:lpstr>
      <vt:lpstr>Lato</vt:lpstr>
      <vt:lpstr>Times New Roman</vt:lpstr>
      <vt:lpstr>Focus</vt:lpstr>
      <vt:lpstr>АВТОНОМЕР</vt:lpstr>
      <vt:lpstr>Система безпеки з автоматичним розпізнаванням автомобільних номерів на камерах спостереження </vt:lpstr>
      <vt:lpstr>Анотація</vt:lpstr>
      <vt:lpstr>Математична модель, Використання OpenALPR</vt:lpstr>
      <vt:lpstr>Виявлення</vt:lpstr>
      <vt:lpstr>Виявлення - фінальний етап</vt:lpstr>
      <vt:lpstr>Нормалізація</vt:lpstr>
      <vt:lpstr>Бінаризація</vt:lpstr>
      <vt:lpstr>Сегментація</vt:lpstr>
      <vt:lpstr>OCR</vt:lpstr>
      <vt:lpstr>Архітектура рішення</vt:lpstr>
      <vt:lpstr>Презентация PowerPoint</vt:lpstr>
      <vt:lpstr>        Висновки</vt:lpstr>
      <vt:lpstr>             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АВТОНОМЕР</dc:title>
  <dc:creator>User</dc:creator>
  <cp:lastModifiedBy>User</cp:lastModifiedBy>
  <cp:revision>1</cp:revision>
  <dcterms:modified xsi:type="dcterms:W3CDTF">2019-04-03T06:17:56Z</dcterms:modified>
</cp:coreProperties>
</file>