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6" r:id="rId4"/>
    <p:sldId id="257" r:id="rId5"/>
    <p:sldId id="275" r:id="rId6"/>
    <p:sldId id="258" r:id="rId7"/>
    <p:sldId id="270" r:id="rId8"/>
    <p:sldId id="263" r:id="rId9"/>
    <p:sldId id="273" r:id="rId10"/>
    <p:sldId id="274" r:id="rId11"/>
    <p:sldId id="278" r:id="rId12"/>
    <p:sldId id="277" r:id="rId13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8" autoAdjust="0"/>
    <p:restoredTop sz="94364" autoAdjust="0"/>
  </p:normalViewPr>
  <p:slideViewPr>
    <p:cSldViewPr>
      <p:cViewPr>
        <p:scale>
          <a:sx n="75" d="100"/>
          <a:sy n="75" d="100"/>
        </p:scale>
        <p:origin x="77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A68E-6163-4D38-9A24-FAACE23111ED}" type="datetimeFigureOut">
              <a:rPr lang="uk-UA" smtClean="0"/>
              <a:t>10.12.2021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808B-9C64-4EBE-83E0-3BD026C2DB9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9660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CFB6-FADB-4C00-BE44-B69D038AA9D8}" type="datetimeFigureOut">
              <a:rPr lang="uk-UA" smtClean="0"/>
              <a:t>10.12.2021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8A32-6694-452D-ACE3-218B3FFF40A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424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8A32-6694-452D-ACE3-218B3FFF40A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730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0A496-C3CC-4160-86EE-F6D567B8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1C1D54-9217-4104-B559-126F34C00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A388E-4729-4842-B1F1-4C233265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3C719-F61D-44AE-9FF2-49CCAAFE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B3BCC-2C61-468B-9A44-6387A10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2595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E4ED9-751B-4A3A-96E6-4333CC30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87C4A2-4DD2-43C1-A492-D194A110A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0F63E-A0B9-4F5F-979E-20BBA423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64DE7-6757-4B4D-82CC-7DD10ECC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99906-A06D-4A78-A930-AB85B147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0227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3CE72B-327C-4FB2-B071-100B16E3B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CC22FE-8A03-406E-8BFF-8A82C17F7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717B0-C225-44C7-A8C3-1377C6D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A4610-971A-479C-B3F0-442C356A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34856-69E8-4385-840E-2F81D779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68007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30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96842-92F8-4024-AA36-2E43CAFC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93E88-38AE-41F9-A8E1-46A3E499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E1269-B1F0-4C43-BCE6-6017DF0D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A9A55-82F6-4064-9E4D-40E6E5C6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B002F-F153-4972-911B-F42D277D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89482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F02E-67FE-4285-8E02-08350899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3C5783-22E3-40FD-A6E2-1A668A7C0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66D0B-D2AC-4629-830C-3044F199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79829-0B86-4491-9FB0-86B1141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DB397-FE87-462E-AA63-026E5F7A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6352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CD67-C3E1-4572-8A97-A0B0B619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4F41F-E7C3-46B2-8F31-8A8ED39F6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8AE70F-DA72-4FAB-88DF-F3418D9E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F957A-0B1F-49C5-A844-A7BA713D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927313-5B47-4AB9-8BB1-240AABBD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5D217D-CB65-48FC-854F-5533F6DD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9361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0F33C-3BAA-4547-B047-3EBAFD7F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D2A4D-8B20-4F29-A85A-B7A058D3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E7B3E9-E8E4-4C61-8CD1-A5569AC7E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3D11AD-AF3C-4603-A96C-A4C076D03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35660E-219F-44EE-BD30-6012B8EBF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3D92A7-CE36-4C50-AB87-5BFFBCED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AE804B-2C7B-4402-A65B-0AA52D52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BC5F5C-6F2C-48AB-A255-BADD21A6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14764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48338-77C6-4E00-95D2-2AB14C99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08E88-2613-4423-A2E3-62C7F851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1D4251-8E5F-481F-B33E-E6455BB6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5AE9C4-C6F3-485D-99BB-E6DBE18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24514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FB7BC1-AD57-4F76-B97A-69C31A9C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582ECE-C7BF-47E8-ACBE-990914A8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CAB73C-C1C2-406C-BA47-7485C254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97883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03411-192A-45D8-96CF-EAA6BBE7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4124B-F544-48F7-96CA-EFCFA883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EECFE8-445F-4142-9F3F-5796A968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8E6B63-D97D-4F3F-9349-C3049169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AA0FF-D7DD-421E-9BEA-BC6BD226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FE49A-3622-47AB-8A48-4E0E1A5E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7409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A48F4-54BC-4205-BCAA-68FFC4C7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E4A015-4E21-41B5-9B4F-AB6D5BD7F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C886E-A368-4A60-ACA4-2D9061EC4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72B5C-2F92-4C20-8FC1-16993F71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F3A87-9C0C-4C56-8A7B-6012D6FD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2429CB-8BFA-4A94-B228-9FC1F36A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02900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C26C0-8BF6-4FCC-A330-6EBC5555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19ECC-7866-44E4-8A54-63AE1984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84999-1197-44E6-A7CD-07C467D13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C640-CA7F-434E-AD95-FD5FBECFD11F}" type="datetime1">
              <a:rPr lang="uk-UA" smtClean="0"/>
              <a:t>10.12.2021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2ACDC-A8C3-4347-88A5-9B1A4C9A2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84EB-BE13-47AD-9604-EEA70C0DC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A0E6-0770-4512-9E2C-ADD073FF31D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42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37710"/>
            <a:ext cx="7772400" cy="57849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МАГІСТЕРСЬКА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ru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1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ПОВЕДІНКИ ЛЮДЕЙ В ПРИМІЩЕННІ З ВИКОРИСТАННЯМ КЛІТИННИХ АВТОМАТІВ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2780930"/>
            <a:ext cx="7830392" cy="8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4581130"/>
            <a:ext cx="8208912" cy="648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групи ППЗМ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71, </a:t>
            </a:r>
            <a:r>
              <a:rPr lang="uk-U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Яцков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Андрій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Сергійович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доц. кафедри ІПЗ,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Золотухіна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8139" y="344910"/>
            <a:ext cx="6552728" cy="149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УНІВЕРСИТЕТ ТЕЛЕКОМУНІКАЦІЙ</a:t>
            </a:r>
          </a:p>
          <a:p>
            <a:endParaRPr lang="uk-UA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НАВЧАЛЬНО–НАУКОВИЙ ІНСТИТУТ  ІНФОРМАЦІЙНИХ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інженерії програмного забезпечення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1560" y="5589242"/>
            <a:ext cx="7772400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 - 2021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3" y="171534"/>
            <a:ext cx="1257143" cy="1257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175255"/>
            <a:ext cx="243840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306" y="260648"/>
            <a:ext cx="498190" cy="365125"/>
          </a:xfrm>
        </p:spPr>
        <p:txBody>
          <a:bodyPr/>
          <a:lstStyle/>
          <a:p>
            <a:r>
              <a:rPr lang="ru-UA" sz="1600" dirty="0"/>
              <a:t>10</a:t>
            </a:r>
            <a:endParaRPr lang="uk-UA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4591" y="764704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результаті виконання магістерської роботи було розроблено модель поведінки людей у приміщенні з використанням клітинних автоматів та розроблено програмне забезпечення для реалізації процесу моделювання та збору статистичних даних. 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 виконанні роботи було виконано наступні задачі.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Проаналізовано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існуючі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підходи до побудови та використання клітинних автоматів у сфері моделювання соціально-поведінкових аспектів життя людини.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Обрано тип приміщення «магазин», на основі якого розроблено модель приміщення та модель поведінки людей. Було досліджено алгоритми поведінки людей у приміщенні магазину 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Розроблено модель поведінки людей у приміщенні торгового залу,  що враховує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особливості соціального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дистанціювання, звичайну поведінку та поведінку при виникненні екстремальної ситуації.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Розроблено та проведено тестування програмного забезпечення, що моделює поведінку людей у приміщенні, збирає та зберігає інформацію проміжних даних та результатів моделювання.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Проведено моделювання поведінки людей у приміщенні та виконано аналіз отриманих результатів.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Розроблена модель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дозволяє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спростити процес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отримання та аналізу даних про поведінку людей у замкнутому просторі з перешкодами в умовах соціального дистанціювання та у екстремальних ситуаціях за рахунок використання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клітинних автоматів з розширеною околицею Мура та фон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Неймана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що дозволяє врахувати показник дистанціювання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6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306" y="260648"/>
            <a:ext cx="498190" cy="365125"/>
          </a:xfrm>
        </p:spPr>
        <p:txBody>
          <a:bodyPr/>
          <a:lstStyle/>
          <a:p>
            <a:r>
              <a:rPr lang="ru-UA" sz="1600" dirty="0" smtClean="0"/>
              <a:t>1</a:t>
            </a:r>
            <a:r>
              <a:rPr lang="uk-UA" sz="1600" dirty="0" smtClean="0"/>
              <a:t>1</a:t>
            </a:r>
            <a:endParaRPr lang="uk-UA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ТА АПРОБАЦІЯ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591" y="764704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Золотухіна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О.А., Яцков А.С.,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Курилко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О.Б.,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Коба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А.Б.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торговельних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дистанціювання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/ Телекомунікаційні та інформаційні технології. №2, 2021. С.35-42</a:t>
            </a: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Тези доповідей на конференціях: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Яцков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 ІІ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-практична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 21-22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2021 року,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телекомунікації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85FDD3-C578-4D97-BEE0-3DE82422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0E6-0770-4512-9E2C-ADD073FF31D2}" type="slidenum">
              <a:rPr lang="uk-UA" smtClean="0"/>
              <a:t>12</a:t>
            </a:fld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3198C6-6FD7-41EF-8E2E-F0C03F45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28575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1286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3428" y="260648"/>
            <a:ext cx="360040" cy="365125"/>
          </a:xfrm>
        </p:spPr>
        <p:txBody>
          <a:bodyPr/>
          <a:lstStyle/>
          <a:p>
            <a:r>
              <a:rPr lang="uk-UA" sz="1600" dirty="0"/>
              <a:t>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517" y="260648"/>
            <a:ext cx="8229600" cy="382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МЕТА, ОБ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ЄКТА ТА ПРЕДМЕТ ДОСЛІДЖЕННЯ</a:t>
            </a:r>
            <a:endPara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спрощення процесу отримання та аналізу даних про поведінку людей у замкнутому просторі з перешкодами в умовах соціального дистанціювання та у екстремальних ситуаціях за рахунок використання принципів функціонування клітинних автоматів. </a:t>
            </a: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</a:p>
          <a:p>
            <a:pPr marL="0" lvl="1" indent="0" algn="just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та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 людей у приміщенні в умовах соціального дистанціювання та екстремальних ситуацій</a:t>
            </a:r>
          </a:p>
          <a:p>
            <a:pPr marL="361950"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306" y="260648"/>
            <a:ext cx="354174" cy="365125"/>
          </a:xfrm>
        </p:spPr>
        <p:txBody>
          <a:bodyPr/>
          <a:lstStyle/>
          <a:p>
            <a:r>
              <a:rPr lang="en-US" sz="1600" dirty="0"/>
              <a:t>3</a:t>
            </a:r>
            <a:endParaRPr lang="uk-UA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82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ІСНУЮЧИХ ІТ-РІШЕНЬ ТА МОДЕЛЕЙ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46120"/>
            <a:ext cx="835292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PTV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Vissim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CUBE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Dynasim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Quadstone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Paramics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SIMWALK</a:t>
            </a: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9" y="1196752"/>
            <a:ext cx="3643027" cy="216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0" y="1175817"/>
            <a:ext cx="3898392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4149080"/>
            <a:ext cx="4260533" cy="185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920365" cy="2260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1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306" y="260648"/>
            <a:ext cx="354174" cy="365125"/>
          </a:xfrm>
        </p:spPr>
        <p:txBody>
          <a:bodyPr/>
          <a:lstStyle/>
          <a:p>
            <a:r>
              <a:rPr lang="en-US" sz="1600" dirty="0"/>
              <a:t>4</a:t>
            </a:r>
            <a:endParaRPr lang="uk-U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53" y="260648"/>
            <a:ext cx="82296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КЛІТИННОГО АВТОМАТУ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Клітинний автомат  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дискретна динамічна система, сукупність однакових клітин, з'єднаних між собою, поведінка яких повністю визначається локальними взаємозв’язками клітин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928" y="1387019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Властивості:</a:t>
            </a:r>
          </a:p>
          <a:p>
            <a:pPr lvl="0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зміни значень всіх клітин відбуваються одночасно після обчислення нового стану кожної клітини решітки;</a:t>
            </a:r>
          </a:p>
          <a:p>
            <a:pPr lvl="0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решітка однорідна – неможливо розрізнити будь-які дві області решітки;</a:t>
            </a:r>
          </a:p>
          <a:p>
            <a:pPr lvl="0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взаємодії локальні, лише клітини околиці здатні вплинути на дану поточну клітину;</a:t>
            </a:r>
          </a:p>
          <a:p>
            <a:pPr lvl="0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безліч станів клітини кінцева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3377" y="2495015"/>
                <a:ext cx="8568952" cy="2226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Математичний опис.  </a:t>
                </a:r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 – це</a:t>
                </a:r>
                <a:r>
                  <a:rPr lang="uk-UA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безліч кінцевих автоматів на площині позначених </a:t>
                </a:r>
                <a:r>
                  <a:rPr lang="uk-UA" sz="1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цілочисельними</a:t>
                </a:r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координатами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кожен з яких може перебувати в одному з станів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 </a:t>
                </a:r>
              </a:p>
              <a:p>
                <a:endParaRPr lang="uk-UA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≡{0,1,2,…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−1,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nary>
                  </m:oMath>
                </a14:m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uk-UA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Зміна станів автоматів відбувається згідно з правилом переходу:</a:t>
                </a:r>
              </a:p>
              <a:p>
                <a:endParaRPr lang="uk-UA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)|(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𝑙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)∈</m:t>
                    </m:r>
                    <m: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endParaRPr lang="uk-UA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3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d>
                  </m:oMath>
                </a14:m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деяка околиця точки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uk-UA" sz="1300">
                            <a:latin typeface="Cambria Math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d>
                  </m:oMath>
                </a14:m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безліч автоматів, що становлять сусідство. </a:t>
                </a:r>
              </a:p>
              <a:p>
                <a:endParaRPr lang="uk-UA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 всіх можливих правил переходу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1400" i="1">
                            <a:latin typeface="Cambria Math"/>
                          </a:rPr>
                          <m:t>𝜎</m:t>
                        </m:r>
                      </m:e>
                      <m:sup>
                        <m:sSup>
                          <m:sSupPr>
                            <m:ctrlPr>
                              <a:rPr lang="uk-UA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1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uk-UA" sz="1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uk-UA" sz="1400" i="1" dirty="0"/>
                  <a:t>.</a:t>
                </a:r>
                <a:endPara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7" y="2495015"/>
                <a:ext cx="8568952" cy="2226892"/>
              </a:xfrm>
              <a:prstGeom prst="rect">
                <a:avLst/>
              </a:prstGeom>
              <a:blipFill rotWithShape="1">
                <a:blip r:embed="rId2"/>
                <a:stretch>
                  <a:fillRect l="-71" t="-273" b="-16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0" y="5373216"/>
            <a:ext cx="1036320" cy="1043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927888" y="4821775"/>
                <a:ext cx="3384376" cy="50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1300" dirty="0">
                    <a:latin typeface="Times New Roman" pitchFamily="18" charset="0"/>
                    <a:cs typeface="Times New Roman" pitchFamily="18" charset="0"/>
                  </a:rPr>
                  <a:t>         Околиця Мура порядку 1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uk-UA" sz="1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13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k-UA" sz="13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uk-UA" sz="1300" i="1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300" i="1">
                            <a:latin typeface="Cambria Math"/>
                          </a:rPr>
                          <m:t>𝑖</m:t>
                        </m:r>
                        <m:r>
                          <a:rPr lang="uk-UA" sz="1300" i="1">
                            <a:latin typeface="Cambria Math"/>
                          </a:rPr>
                          <m:t>,</m:t>
                        </m:r>
                        <m:r>
                          <a:rPr lang="uk-UA" sz="13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uk-UA" sz="1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uk-UA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1300" i="1">
                                <a:latin typeface="Cambria Math"/>
                              </a:rPr>
                              <m:t>𝑘</m:t>
                            </m:r>
                            <m:r>
                              <a:rPr lang="uk-UA" sz="1300" i="1">
                                <a:latin typeface="Cambria Math"/>
                              </a:rPr>
                              <m:t>,</m:t>
                            </m:r>
                            <m:r>
                              <a:rPr lang="uk-UA" sz="1300" i="1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uk-UA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300" i="1">
                            <a:latin typeface="Cambria Math"/>
                          </a:rPr>
                          <m:t>𝑖</m:t>
                        </m:r>
                        <m:r>
                          <a:rPr lang="uk-UA" sz="1300" i="1">
                            <a:latin typeface="Cambria Math"/>
                          </a:rPr>
                          <m:t>−</m:t>
                        </m:r>
                        <m:r>
                          <a:rPr lang="uk-UA" sz="13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uk-UA" sz="1300" i="1">
                        <a:latin typeface="Cambria Math"/>
                      </a:rPr>
                      <m:t>≤1, </m:t>
                    </m:r>
                    <m:d>
                      <m:dPr>
                        <m:begChr m:val="|"/>
                        <m:endChr m:val="|"/>
                        <m:ctrlPr>
                          <a:rPr lang="uk-UA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300" i="1">
                            <a:latin typeface="Cambria Math"/>
                          </a:rPr>
                          <m:t>𝑗</m:t>
                        </m:r>
                        <m:r>
                          <a:rPr lang="uk-UA" sz="1300" i="1">
                            <a:latin typeface="Cambria Math"/>
                          </a:rPr>
                          <m:t>−</m:t>
                        </m:r>
                        <m:r>
                          <a:rPr lang="uk-UA" sz="1300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uk-UA" sz="1300" i="1">
                        <a:latin typeface="Cambria Math"/>
                      </a:rPr>
                      <m:t>≤1}</m:t>
                    </m:r>
                  </m:oMath>
                </a14:m>
                <a:r>
                  <a:rPr lang="uk-UA" sz="13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88" y="4821775"/>
                <a:ext cx="3384376" cy="509820"/>
              </a:xfrm>
              <a:prstGeom prst="rect">
                <a:avLst/>
              </a:prstGeom>
              <a:blipFill rotWithShape="1">
                <a:blip r:embed="rId4"/>
                <a:stretch>
                  <a:fillRect t="-1190" b="-95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219984" y="4858433"/>
                <a:ext cx="3707904" cy="50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1300" dirty="0">
                    <a:latin typeface="Times New Roman" pitchFamily="18" charset="0"/>
                    <a:cs typeface="Times New Roman" pitchFamily="18" charset="0"/>
                  </a:rPr>
                  <a:t>        Околиця фон Неймана порядку 1</a:t>
                </a:r>
              </a:p>
              <a:p>
                <a:r>
                  <a:rPr lang="uk-UA" sz="13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𝐹𝑁</m:t>
                        </m:r>
                      </m:sub>
                      <m:sup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e>
                    </m:d>
                    <m:r>
                      <a:rPr lang="uk-UA" sz="130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13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uk-UA" sz="130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uk-UA" sz="130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uk-UA" sz="1300"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uk-UA" sz="130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uk-UA" sz="13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k-UA" sz="130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uk-UA" sz="1300">
                        <a:latin typeface="Cambria Math"/>
                        <a:cs typeface="Times New Roman" pitchFamily="18" charset="0"/>
                      </a:rPr>
                      <m:t>≤1}</m:t>
                    </m:r>
                  </m:oMath>
                </a14:m>
                <a:r>
                  <a:rPr lang="uk-UA" sz="1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84" y="4858433"/>
                <a:ext cx="3707904" cy="509820"/>
              </a:xfrm>
              <a:prstGeom prst="rect">
                <a:avLst/>
              </a:prstGeom>
              <a:blipFill rotWithShape="1">
                <a:blip r:embed="rId5"/>
                <a:stretch>
                  <a:fillRect t="-1190" b="-95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868144" y="5340042"/>
            <a:ext cx="106070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5046" y="252186"/>
            <a:ext cx="354174" cy="365125"/>
          </a:xfrm>
        </p:spPr>
        <p:txBody>
          <a:bodyPr/>
          <a:lstStyle/>
          <a:p>
            <a:r>
              <a:rPr lang="en-US" sz="1600" dirty="0"/>
              <a:t>5</a:t>
            </a:r>
            <a:endParaRPr lang="uk-UA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38594"/>
            <a:ext cx="8173416" cy="378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МОДЕЛЬ ПРИМІЩЕННЯ</a:t>
            </a:r>
            <a:endPara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173" y="987565"/>
                <a:ext cx="8640960" cy="3089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7675"/>
                <a:r>
                  <a:rPr lang="uk-UA" sz="1600" b="1" dirty="0">
                    <a:latin typeface="Times New Roman" pitchFamily="18" charset="0"/>
                    <a:cs typeface="Times New Roman" pitchFamily="18" charset="0"/>
                  </a:rPr>
                  <a:t>Математична модель приміщення </a:t>
                </a:r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– множина клітин </a:t>
                </a:r>
                <a:r>
                  <a:rPr lang="uk-UA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, розміщених у вигляді решітки, де фрагменти решітки – клітини </a:t>
                </a:r>
                <a:r>
                  <a:rPr lang="uk-UA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1600" i="1" baseline="-25000" dirty="0">
                    <a:latin typeface="Times New Roman" pitchFamily="18" charset="0"/>
                    <a:cs typeface="Times New Roman" pitchFamily="18" charset="0"/>
                  </a:rPr>
                  <a:t>(i,j)</a:t>
                </a:r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 		</a:t>
                </a:r>
              </a:p>
              <a:p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(</m:t>
                        </m:r>
                        <m:r>
                          <a:rPr lang="uk-UA" sz="1600" i="1">
                            <a:latin typeface="Cambria Math"/>
                          </a:rPr>
                          <m:t>𝑖</m:t>
                        </m:r>
                        <m:r>
                          <a:rPr lang="uk-UA" sz="1600" i="1">
                            <a:latin typeface="Cambria Math"/>
                          </a:rPr>
                          <m:t>,</m:t>
                        </m:r>
                        <m:r>
                          <a:rPr lang="uk-UA" sz="1600" i="1">
                            <a:latin typeface="Cambria Math"/>
                          </a:rPr>
                          <m:t>𝑗</m:t>
                        </m:r>
                        <m:r>
                          <a:rPr lang="uk-UA" sz="16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∈</m:t>
                    </m:r>
                    <m:r>
                      <a:rPr lang="uk-UA" sz="1600" i="1">
                        <a:latin typeface="Cambria Math"/>
                      </a:rPr>
                      <m:t>𝑃</m:t>
                    </m:r>
                  </m:oMath>
                </a14:m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Множина клітин P приміщення задається сукупністю</a:t>
                </a:r>
              </a:p>
              <a:p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 множин 5ти типів, які не перетинаються:</a:t>
                </a:r>
              </a:p>
              <a:p>
                <a:r>
                  <a:rPr lang="uk-UA" sz="16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r>
                  <a:rPr lang="uk-UA" sz="1600" dirty="0"/>
                  <a:t>	</a:t>
                </a:r>
                <a14:m>
                  <m:oMath xmlns:m="http://schemas.openxmlformats.org/officeDocument/2006/math">
                    <m:r>
                      <a:rPr lang="uk-UA" sz="1600" i="1">
                        <a:latin typeface="Cambria Math"/>
                      </a:rPr>
                      <m:t>𝑃</m:t>
                    </m:r>
                    <m:r>
                      <a:rPr lang="uk-UA" sz="16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𝑖𝑜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𝑒𝑚𝑝𝑡𝑦</m:t>
                        </m:r>
                      </m:sub>
                    </m:sSub>
                  </m:oMath>
                </a14:m>
                <a:r>
                  <a:rPr lang="uk-UA" sz="1600" i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uk-U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𝑖𝑜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uk-U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/>
                          </a:rPr>
                          <m:t>𝑒𝑚𝑝𝑡𝑦</m:t>
                        </m:r>
                      </m:sub>
                    </m:sSub>
                    <m:r>
                      <a:rPr lang="uk-UA" sz="1600" i="1">
                        <a:latin typeface="Cambria Math"/>
                      </a:rPr>
                      <m:t>= ∅</m:t>
                    </m:r>
                  </m:oMath>
                </a14:m>
                <a:r>
                  <a:rPr lang="uk-UA" sz="1600" i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uk-U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1400" i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uk-UA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3" y="987565"/>
                <a:ext cx="8640960" cy="3089115"/>
              </a:xfrm>
              <a:prstGeom prst="rect">
                <a:avLst/>
              </a:prstGeom>
              <a:blipFill rotWithShape="1">
                <a:blip r:embed="rId2"/>
                <a:stretch>
                  <a:fillRect l="-353" t="-592" r="-3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95536" y="4066361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Pio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– множина клітин входу/виходу;</a:t>
            </a:r>
          </a:p>
          <a:p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– множина клітин стелажів;</a:t>
            </a:r>
          </a:p>
          <a:p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Pс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– множина клітин кас;</a:t>
            </a:r>
          </a:p>
          <a:p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– множина клітин покупців;</a:t>
            </a:r>
          </a:p>
          <a:p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Pempty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– множина інших клітин (вільний простір).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202" t="6078" r="48503" b="29837"/>
          <a:stretch/>
        </p:blipFill>
        <p:spPr bwMode="auto">
          <a:xfrm>
            <a:off x="5508104" y="1988840"/>
            <a:ext cx="2990850" cy="3002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53214" y="248184"/>
            <a:ext cx="354174" cy="365125"/>
          </a:xfrm>
        </p:spPr>
        <p:txBody>
          <a:bodyPr/>
          <a:lstStyle/>
          <a:p>
            <a:r>
              <a:rPr lang="en-US" sz="1600" dirty="0"/>
              <a:t>6</a:t>
            </a:r>
            <a:endParaRPr lang="uk-U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414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МОДЕЛЬ  ПОКУПЦЯ</a:t>
            </a:r>
            <a:endPara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/>
              <p:nvPr/>
            </p:nvSpPr>
            <p:spPr>
              <a:xfrm>
                <a:off x="411308" y="675273"/>
                <a:ext cx="8337156" cy="109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1400" b="1" dirty="0">
                    <a:latin typeface="Times New Roman" pitchFamily="18" charset="0"/>
                    <a:cs typeface="Times New Roman" pitchFamily="18" charset="0"/>
                  </a:rPr>
                  <a:t>Математична модель </a:t>
                </a:r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покупця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𝐶</m:t>
                        </m:r>
                        <m:r>
                          <a:rPr lang="uk-UA" sz="1400" i="1">
                            <a:latin typeface="Cambria Math"/>
                          </a:rPr>
                          <m:t>= {</m:t>
                        </m:r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𝑐𝑢𝑟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𝑝𝑢𝑟𝑝𝑜𝑠𝑒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,</m:t>
                    </m:r>
                    <m:r>
                      <a:rPr lang="uk-UA" sz="1400" i="1">
                        <a:latin typeface="Cambria Math"/>
                      </a:rPr>
                      <m:t>𝑓</m:t>
                    </m:r>
                    <m:r>
                      <a:rPr lang="uk-UA" sz="1400" i="1">
                        <a:latin typeface="Cambria Math"/>
                      </a:rPr>
                      <m:t>}</m:t>
                    </m:r>
                  </m:oMath>
                </a14:m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,    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𝑐𝑢𝑟</m:t>
                        </m:r>
                      </m:sub>
                    </m:sSub>
                  </m:oMath>
                </a14:m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 – поточне місцезнаходження,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𝑐𝑢𝑟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𝑝𝑢𝑟𝑝𝑜𝑠𝑒</m:t>
                        </m:r>
                      </m:sub>
                    </m:sSub>
                  </m:oMath>
                </a14:m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 – місцезнаходження цілі, </a:t>
                </a:r>
              </a:p>
              <a:p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𝑝𝑢𝑟𝑝𝑜𝑠𝑒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∈ </m:t>
                    </m:r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𝑖𝑜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uk-UA" sz="1400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uk-U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					</a:t>
                </a:r>
                <a:r>
                  <a:rPr lang="uk-UA" sz="14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 – правила зміни місцезнаходження.</a:t>
                </a:r>
              </a:p>
            </p:txBody>
          </p:sp>
        </mc:Choice>
        <mc:Fallback xmlns="">
          <p:sp>
            <p:nvSpPr>
              <p:cNvPr id="1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08" y="675273"/>
                <a:ext cx="8337156" cy="1099532"/>
              </a:xfrm>
              <a:prstGeom prst="rect">
                <a:avLst/>
              </a:prstGeom>
              <a:blipFill rotWithShape="1">
                <a:blip r:embed="rId2"/>
                <a:stretch>
                  <a:fillRect l="-146" t="-556" b="-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10605" y="1556792"/>
                <a:ext cx="8424936" cy="4843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1) правило переміщення у звичайному режимі:</a:t>
                </a: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000" i="1">
                            <a:latin typeface="Cambria Math"/>
                          </a:rPr>
                          <m:t>𝑛𝑒𝑥𝑡</m:t>
                        </m:r>
                      </m:sub>
                    </m:sSub>
                    <m:d>
                      <m:d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  <m:r>
                          <a:rPr lang="uk-UA" sz="1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</m:e>
                    </m:d>
                    <m:r>
                      <a:rPr lang="uk-UA" sz="1000" i="1">
                        <a:latin typeface="Cambria Math"/>
                      </a:rPr>
                      <m:t>∈</m:t>
                    </m:r>
                    <m:r>
                      <a:rPr lang="uk-UA" sz="1000" i="1">
                        <a:latin typeface="Cambria Math"/>
                      </a:rPr>
                      <m:t>𝑟𝑎𝑛𝑑𝑜𝑚</m:t>
                    </m:r>
                    <m:d>
                      <m:dPr>
                        <m:begChr m:val="{"/>
                        <m:endChr m:val="|"/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𝑘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,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"/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𝑐𝑢𝑟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𝑐𝑢𝑟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≤1;</m:t>
                            </m:r>
                          </m:e>
                          <m:e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≠</m:t>
                            </m:r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𝑛𝑒𝑥𝑡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𝑛𝑒𝑥𝑡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;</m:t>
                            </m:r>
                          </m:e>
                          <m:e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𝑒𝑚𝑝𝑡𝑦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;</m:t>
                            </m:r>
                          </m:e>
                          <m:e>
                            <m:r>
                              <a:rPr lang="uk-UA" sz="1000" i="1">
                                <a:latin typeface="Cambria Math"/>
                              </a:rPr>
                              <m:t>𝑑𝑖𝑠𝑡𝑎𝑛𝑐𝑒</m:t>
                            </m:r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𝑝𝑢𝑟𝑝𝑜𝑠𝑒</m:t>
                                        </m:r>
                                      </m:sub>
                                    </m:s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𝑝𝑢𝑟𝑝𝑜𝑠𝑒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→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𝑚𝑖𝑛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;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≤1;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.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a:rPr lang="uk-UA" sz="1000" i="1">
                        <a:latin typeface="Cambria Math"/>
                      </a:rPr>
                      <m:t>}</m:t>
                    </m:r>
                  </m:oMath>
                </a14:m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200" i="1">
                            <a:latin typeface="Cambria Math"/>
                          </a:rPr>
                          <m:t>𝑛𝑒𝑥𝑡</m:t>
                        </m:r>
                      </m:sub>
                    </m:sSub>
                    <m:d>
                      <m:dPr>
                        <m:ctrlPr>
                          <a:rPr lang="uk-UA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uk-UA" sz="12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  <m:r>
                          <a:rPr lang="uk-UA" sz="1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uk-UA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2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uk-UA" sz="12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 – наступне місцезнаходження об’єкту;</a:t>
                </a: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200" i="1">
                            <a:latin typeface="Cambria Math"/>
                          </a:rPr>
                          <m:t>𝑝𝑢𝑟𝑝𝑜𝑠𝑒</m:t>
                        </m:r>
                      </m:sub>
                    </m:sSub>
                    <m:r>
                      <a:rPr lang="uk-UA" sz="1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uk-UA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2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uk-UA" sz="1200" i="1">
                            <a:latin typeface="Cambria Math"/>
                          </a:rPr>
                          <m:t>𝑝𝑢𝑟𝑝𝑜𝑠𝑒</m:t>
                        </m:r>
                      </m:sub>
                    </m:sSub>
                    <m:r>
                      <a:rPr lang="uk-UA" sz="1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uk-UA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200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uk-UA" sz="1200" i="1">
                            <a:latin typeface="Cambria Math"/>
                          </a:rPr>
                          <m:t>𝑝𝑢𝑟𝑝𝑜𝑠𝑒</m:t>
                        </m:r>
                      </m:sub>
                    </m:sSub>
                    <m:r>
                      <a:rPr lang="uk-UA" sz="12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 – місцезнаходження цілі;</a:t>
                </a:r>
              </a:p>
              <a:p>
                <a:endParaRPr lang="uk-UA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2) правило переміщення у екстремальному режимі:</a:t>
                </a: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000" i="1">
                            <a:latin typeface="Cambria Math"/>
                          </a:rPr>
                          <m:t>𝑛𝑒𝑥𝑡</m:t>
                        </m:r>
                        <m:r>
                          <a:rPr lang="en-US" sz="1000" i="1">
                            <a:latin typeface="Cambria Math"/>
                          </a:rPr>
                          <m:t>𝐸𝑥</m:t>
                        </m:r>
                      </m:sub>
                    </m:sSub>
                    <m:d>
                      <m:d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  <m:r>
                          <a:rPr lang="uk-UA" sz="1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</m:e>
                    </m:d>
                    <m:r>
                      <a:rPr lang="uk-UA" sz="1000" i="1">
                        <a:latin typeface="Cambria Math"/>
                      </a:rPr>
                      <m:t>∈</m:t>
                    </m:r>
                    <m:r>
                      <a:rPr lang="uk-UA" sz="1000" i="1">
                        <a:latin typeface="Cambria Math"/>
                      </a:rPr>
                      <m:t>𝑟𝑎𝑛𝑑𝑜𝑚</m:t>
                    </m:r>
                    <m:d>
                      <m:dPr>
                        <m:begChr m:val="{"/>
                        <m:endChr m:val="|"/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𝑘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,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"/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𝑐𝑢𝑟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𝑐𝑢𝑟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≤1;</m:t>
                            </m:r>
                          </m:e>
                          <m:e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≠</m:t>
                            </m:r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𝑛𝑒𝑥𝑡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𝑛𝑒𝑥𝑡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;</m:t>
                            </m:r>
                          </m:e>
                          <m:e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𝑒𝑚𝑝𝑡𝑦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;</m:t>
                            </m:r>
                          </m:e>
                          <m:e>
                            <m:r>
                              <a:rPr lang="uk-UA" sz="1000" i="1">
                                <a:latin typeface="Cambria Math"/>
                              </a:rPr>
                              <m:t>𝑑𝑖𝑠𝑡𝑎𝑛𝑐𝑒</m:t>
                            </m:r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𝑝𝑢𝑟𝑝𝑜𝑠𝑒</m:t>
                                        </m:r>
                                      </m:sub>
                                    </m:s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uk-UA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uk-UA" sz="1000" i="1">
                                            <a:latin typeface="Cambria Math"/>
                                          </a:rPr>
                                          <m:t>𝑝𝑢𝑟𝑝𝑜𝑠𝑒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→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𝑚𝑖𝑛</m:t>
                            </m:r>
                          </m:e>
                        </m:eqArr>
                      </m:e>
                    </m:d>
                    <m:r>
                      <a:rPr lang="uk-UA" sz="1000" i="1">
                        <a:latin typeface="Cambria Math"/>
                      </a:rPr>
                      <m:t>}</m:t>
                    </m:r>
                  </m:oMath>
                </a14:m>
                <a:r>
                  <a:rPr lang="uk-UA" sz="10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endParaRPr lang="uk-UA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 3) правило обрання цілі:</a:t>
                </a: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000" i="1">
                            <a:latin typeface="Cambria Math"/>
                          </a:rPr>
                          <m:t>𝑝𝑢𝑟𝑝𝑜𝑠</m:t>
                        </m:r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𝑝𝑢𝑟𝑝𝑜𝑠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𝑛𝑒𝑥𝑡</m:t>
                                </m:r>
                              </m:sub>
                            </m:sSub>
                          </m:sub>
                        </m:sSub>
                        <m:r>
                          <a:rPr lang="uk-UA" sz="1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𝑝𝑢𝑟𝑝𝑜𝑠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𝑛𝑒𝑥𝑡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uk-UA" sz="10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|"/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𝑘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,</m:t>
                            </m:r>
                            <m:r>
                              <a:rPr lang="uk-UA" sz="1000" i="1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"/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𝑖𝑜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, якщо 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𝑝𝑢𝑟𝑝𝑜𝑠𝑒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𝑝𝑢𝑟𝑝𝑜𝑠𝑒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𝑝𝑢𝑟𝑝𝑜𝑠𝑒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 ;</m:t>
                            </m:r>
                          </m:e>
                          <m:e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1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𝑖𝑜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, якщо якщо 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𝑝𝑢𝑟𝑝𝑜𝑠𝑒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𝑝𝑢𝑟𝑝𝑜𝑠𝑒</m:t>
                                    </m:r>
                                  </m:sub>
                                </m:sSub>
                                <m:r>
                                  <a:rPr lang="uk-UA" sz="10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uk-UA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uk-UA" sz="1000" i="1">
                                        <a:latin typeface="Cambria Math"/>
                                      </a:rPr>
                                      <m:t>𝑝𝑢𝑟𝑝𝑜𝑠𝑒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uk-UA" sz="1000" i="1">
                                <a:latin typeface="Cambria Math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uk-UA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uk-UA" sz="10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uk-UA" sz="1000" i="1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a:rPr lang="uk-UA" sz="1000" i="1">
                        <a:latin typeface="Cambria Math"/>
                      </a:rPr>
                      <m:t>}</m:t>
                    </m:r>
                  </m:oMath>
                </a14:m>
                <a:r>
                  <a:rPr lang="uk-UA" sz="1000" i="1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uk-UA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uk-UA" sz="1400" dirty="0">
                    <a:latin typeface="Times New Roman" pitchFamily="18" charset="0"/>
                    <a:cs typeface="Times New Roman" pitchFamily="18" charset="0"/>
                  </a:rPr>
                  <a:t>) правило закінчення переміщення:    </a:t>
                </a:r>
                <a:r>
                  <a:rPr lang="uk-UA" sz="1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uk-UA" sz="1000" i="1">
                            <a:latin typeface="Cambria Math"/>
                          </a:rPr>
                          <m:t>𝑛𝑒𝑥𝑡</m:t>
                        </m:r>
                      </m:sub>
                    </m:sSub>
                    <m:d>
                      <m:d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  <m:r>
                          <a:rPr lang="uk-UA" sz="1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uk-UA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0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uk-UA" sz="1000" i="1">
                                <a:latin typeface="Cambria Math"/>
                              </a:rPr>
                              <m:t>𝑛𝑒𝑥𝑡</m:t>
                            </m:r>
                          </m:sub>
                        </m:sSub>
                      </m:e>
                    </m:d>
                    <m:r>
                      <a:rPr lang="uk-UA" sz="1000" i="1">
                        <a:latin typeface="Cambria Math"/>
                      </a:rPr>
                      <m:t>∈ </m:t>
                    </m:r>
                    <m:sSub>
                      <m:sSubPr>
                        <m:ctrlPr>
                          <a:rPr lang="uk-UA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1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sz="1000" i="1">
                            <a:latin typeface="Cambria Math"/>
                          </a:rPr>
                          <m:t>𝑖𝑜</m:t>
                        </m:r>
                      </m:sub>
                    </m:sSub>
                  </m:oMath>
                </a14:m>
                <a:r>
                  <a:rPr lang="uk-UA" sz="1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05" y="1556792"/>
                <a:ext cx="8424936" cy="4843570"/>
              </a:xfrm>
              <a:prstGeom prst="rect">
                <a:avLst/>
              </a:prstGeom>
              <a:blipFill rotWithShape="1">
                <a:blip r:embed="rId3"/>
                <a:stretch>
                  <a:fillRect l="-217" t="-126" b="-230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908572" cy="105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52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306" y="260648"/>
            <a:ext cx="354174" cy="365125"/>
          </a:xfrm>
        </p:spPr>
        <p:txBody>
          <a:bodyPr/>
          <a:lstStyle/>
          <a:p>
            <a:r>
              <a:rPr lang="en-US" sz="1600" dirty="0"/>
              <a:t>7</a:t>
            </a:r>
            <a:endParaRPr lang="uk-UA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53227"/>
            <a:ext cx="8037859" cy="3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УЗАГАЛЬНЕНИЙ АЛГОРИТМ ПРОВЕДЕННЯ МОДЕЛЮВАННЯ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882849"/>
            <a:ext cx="71342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306" y="260648"/>
            <a:ext cx="354174" cy="365125"/>
          </a:xfrm>
        </p:spPr>
        <p:txBody>
          <a:bodyPr/>
          <a:lstStyle/>
          <a:p>
            <a:r>
              <a:rPr lang="en-US" sz="1600" dirty="0"/>
              <a:t>8</a:t>
            </a:r>
            <a:endParaRPr lang="uk-UA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757" y="260648"/>
            <a:ext cx="8556090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ПРОЦЕСУ МОДЕЛЮВАННЯ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8"/>
          <a:stretch/>
        </p:blipFill>
        <p:spPr bwMode="auto">
          <a:xfrm>
            <a:off x="337757" y="1052736"/>
            <a:ext cx="4214449" cy="2437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9"/>
          <a:stretch/>
        </p:blipFill>
        <p:spPr bwMode="auto">
          <a:xfrm>
            <a:off x="4644008" y="1052736"/>
            <a:ext cx="4193334" cy="2398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4"/>
          <a:stretch/>
        </p:blipFill>
        <p:spPr bwMode="auto">
          <a:xfrm>
            <a:off x="354981" y="3717032"/>
            <a:ext cx="4180000" cy="2411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b="25449"/>
          <a:stretch/>
        </p:blipFill>
        <p:spPr bwMode="auto">
          <a:xfrm>
            <a:off x="4630675" y="3702467"/>
            <a:ext cx="4220000" cy="2462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59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260648"/>
            <a:ext cx="432048" cy="365125"/>
          </a:xfrm>
        </p:spPr>
        <p:txBody>
          <a:bodyPr/>
          <a:lstStyle/>
          <a:p>
            <a:r>
              <a:rPr lang="ru-UA" sz="1600" dirty="0"/>
              <a:t>9</a:t>
            </a:r>
            <a:endParaRPr lang="uk-UA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3870" y="260648"/>
            <a:ext cx="8056562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МОДЕЛЮВАННЯ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5338"/>
            <a:ext cx="416242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1624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143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1179"/>
            <a:ext cx="414813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230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566</Words>
  <Application>Microsoft Office PowerPoint</Application>
  <PresentationFormat>Экран (4:3)</PresentationFormat>
  <Paragraphs>124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МАГІСТЕРСЬКА РОБОТА «МОДЕЛЬ ПОВЕДІНКИ ЛЮДЕЙ В ПРИМІЩЕННІ З ВИКОРИСТАННЯМ КЛІТИННИХ АВТОМАТІВ» </vt:lpstr>
      <vt:lpstr>МЕТА, ОБ’ЄКТА ТА ПРЕДМЕТ ДОСЛІДЖЕННЯ</vt:lpstr>
      <vt:lpstr>АНАЛІЗ ІСНУЮЧИХ ІТ-РІШЕНЬ ТА МОДЕЛЕЙ</vt:lpstr>
      <vt:lpstr>МОДЕЛЬ КЛІТИННОГО АВТОМАТУ</vt:lpstr>
      <vt:lpstr>МОДЕЛЬ ПРИМІЩЕННЯ</vt:lpstr>
      <vt:lpstr>МОДЕЛЬ  ПОКУПЦЯ</vt:lpstr>
      <vt:lpstr>УЗАГАЛЬНЕНИЙ АЛГОРИТМ ПРОВЕДЕННЯ МОДЕЛЮВАННЯ </vt:lpstr>
      <vt:lpstr>ПРИКЛАДИ ПРОЦЕСУ МОДЕЛЮВАННЯ</vt:lpstr>
      <vt:lpstr>РЕЗУЛЬТАТИ МОДЕЛЮВАННЯ</vt:lpstr>
      <vt:lpstr>ВИСНОВКИ</vt:lpstr>
      <vt:lpstr>ПУБЛІКАЦІЇ ТА АПРОБАЦІЯ</vt:lpstr>
      <vt:lpstr>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БАКАЛАВРСЬКА РОБОТА на ступінь вищої освіти бакалавр</dc:title>
  <dc:creator>Elena</dc:creator>
  <cp:lastModifiedBy>Користувач Windows</cp:lastModifiedBy>
  <cp:revision>181</cp:revision>
  <dcterms:created xsi:type="dcterms:W3CDTF">2018-05-20T06:25:46Z</dcterms:created>
  <dcterms:modified xsi:type="dcterms:W3CDTF">2021-12-10T14:15:52Z</dcterms:modified>
</cp:coreProperties>
</file>