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6" r:id="rId5"/>
    <p:sldId id="258" r:id="rId6"/>
    <p:sldId id="270" r:id="rId7"/>
    <p:sldId id="274" r:id="rId8"/>
    <p:sldId id="259" r:id="rId9"/>
    <p:sldId id="260" r:id="rId10"/>
    <p:sldId id="261" r:id="rId11"/>
    <p:sldId id="264" r:id="rId12"/>
    <p:sldId id="267" r:id="rId13"/>
    <p:sldId id="272" r:id="rId14"/>
    <p:sldId id="273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40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2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uk-UA" dirty="0" err="1"/>
              <a:t>Specific</a:t>
            </a:r>
            <a:r>
              <a:rPr lang="uk-UA" dirty="0"/>
              <a:t> </a:t>
            </a:r>
            <a:r>
              <a:rPr lang="uk-UA" dirty="0" err="1"/>
              <a:t>Absorption</a:t>
            </a:r>
            <a:r>
              <a:rPr lang="uk-UA" dirty="0"/>
              <a:t> </a:t>
            </a:r>
            <a:r>
              <a:rPr lang="uk-UA" dirty="0" err="1" smtClean="0"/>
              <a:t>Rates</a:t>
            </a:r>
            <a:r>
              <a:rPr lang="uk-UA" dirty="0" smtClean="0"/>
              <a:t> (</a:t>
            </a:r>
            <a:r>
              <a:rPr lang="uk-UA" dirty="0"/>
              <a:t>SAR)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2502" y="3861048"/>
            <a:ext cx="67687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Студента </a:t>
            </a:r>
            <a:r>
              <a:rPr lang="uk-UA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І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курса факультета Информационных Технологий 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Государственного  университета телекоммуникаций</a:t>
            </a:r>
            <a:b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Щетинина </a:t>
            </a:r>
            <a:r>
              <a:rPr lang="ru-RU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Анастасия 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9718" y="6003097"/>
            <a:ext cx="14943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Киев 2016</a:t>
            </a:r>
          </a:p>
        </p:txBody>
      </p:sp>
    </p:spTree>
    <p:extLst>
      <p:ext uri="{BB962C8B-B14F-4D97-AF65-F5344CB8AC3E}">
        <p14:creationId xmlns:p14="http://schemas.microsoft.com/office/powerpoint/2010/main" val="23443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260648"/>
            <a:ext cx="8784976" cy="1143000"/>
          </a:xfrm>
        </p:spPr>
        <p:txBody>
          <a:bodyPr/>
          <a:lstStyle/>
          <a:p>
            <a:r>
              <a:rPr lang="uk-UA" dirty="0" err="1" smtClean="0"/>
              <a:t>Влияние</a:t>
            </a:r>
            <a:r>
              <a:rPr lang="uk-UA" dirty="0" smtClean="0"/>
              <a:t> на </a:t>
            </a:r>
            <a:r>
              <a:rPr lang="uk-UA" dirty="0" err="1" smtClean="0"/>
              <a:t>мозг</a:t>
            </a:r>
            <a:r>
              <a:rPr lang="uk-UA" dirty="0" smtClean="0"/>
              <a:t> </a:t>
            </a:r>
            <a:r>
              <a:rPr lang="uk-UA" dirty="0" err="1" smtClean="0"/>
              <a:t>человека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04864"/>
            <a:ext cx="7342341" cy="2808311"/>
          </a:xfrm>
        </p:spPr>
      </p:pic>
    </p:spTree>
    <p:extLst>
      <p:ext uri="{BB962C8B-B14F-4D97-AF65-F5344CB8AC3E}">
        <p14:creationId xmlns:p14="http://schemas.microsoft.com/office/powerpoint/2010/main" val="704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49297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Исследования </a:t>
            </a:r>
            <a:r>
              <a:rPr lang="ru-RU" dirty="0"/>
              <a:t>показали, что во время разговора по мобильному телефону мозг пользователя подвергается «локальному перегреву». В тканях головного мозга имеются микроскопические участки повышенной проводимости.</a:t>
            </a:r>
          </a:p>
          <a:p>
            <a:pPr marL="45720" indent="0">
              <a:buNone/>
            </a:pPr>
            <a:r>
              <a:rPr lang="ru-RU" dirty="0"/>
              <a:t>Они способны поглотить довольно большую дозу ЭМИ, в результате чего происходит тепловой перегрев, который может привести к </a:t>
            </a:r>
            <a:r>
              <a:rPr lang="ru-RU" b="1" dirty="0"/>
              <a:t>раку мозга. </a:t>
            </a:r>
            <a:r>
              <a:rPr lang="ru-RU" dirty="0"/>
              <a:t>Это подтвердили экспериментальные исследования на животных. При увеличении доз высокочастотного облучения в их мозге образовались буквально «сваренные участки».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1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21"/>
          <a:stretch/>
        </p:blipFill>
        <p:spPr>
          <a:xfrm>
            <a:off x="1187624" y="2780928"/>
            <a:ext cx="6768752" cy="2497731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75656" y="544522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sz="1800" dirty="0" smtClean="0"/>
              <a:t>До </a:t>
            </a:r>
            <a:r>
              <a:rPr lang="uk-UA" sz="1800" dirty="0" err="1" smtClean="0"/>
              <a:t>разговора</a:t>
            </a:r>
            <a:r>
              <a:rPr lang="uk-UA" sz="1800" dirty="0" smtClean="0"/>
              <a:t>                         </a:t>
            </a:r>
            <a:r>
              <a:rPr lang="uk-UA" sz="1800" dirty="0" err="1" smtClean="0"/>
              <a:t>После</a:t>
            </a:r>
            <a:r>
              <a:rPr lang="uk-UA" sz="1800" dirty="0" smtClean="0"/>
              <a:t> 15 </a:t>
            </a:r>
            <a:r>
              <a:rPr lang="uk-UA" sz="1800" dirty="0" err="1" smtClean="0"/>
              <a:t>минут</a:t>
            </a:r>
            <a:r>
              <a:rPr lang="uk-UA" sz="1800" dirty="0" smtClean="0"/>
              <a:t> </a:t>
            </a:r>
            <a:r>
              <a:rPr lang="uk-UA" sz="1800" dirty="0" err="1" smtClean="0"/>
              <a:t>разговора</a:t>
            </a:r>
            <a:r>
              <a:rPr lang="uk-UA" sz="1800" dirty="0" smtClean="0"/>
              <a:t> по </a:t>
            </a:r>
            <a:r>
              <a:rPr lang="uk-UA" sz="1800" dirty="0" err="1" smtClean="0"/>
              <a:t>мобильному</a:t>
            </a:r>
            <a:r>
              <a:rPr lang="uk-UA" sz="1800" dirty="0" smtClean="0"/>
              <a:t> телефону 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476672"/>
            <a:ext cx="63367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Опытным путем было доказано, что в процессе жизнедеятельности, температура тканей мозга может меняться вплоть до 1 градуса Цельсия, без каких либо последствий. Повышение на большую величину, может влиять на </a:t>
            </a:r>
            <a:r>
              <a:rPr lang="ru-RU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здоровье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156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Измерение </a:t>
            </a:r>
            <a:r>
              <a:rPr lang="en-US" dirty="0">
                <a:effectLst/>
              </a:rPr>
              <a:t>SAR</a:t>
            </a:r>
            <a:br>
              <a:rPr lang="en-US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556792"/>
            <a:ext cx="7552928" cy="441082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800" dirty="0"/>
              <a:t>SAR является функцией электропроводности (  </a:t>
            </a:r>
            <a:r>
              <a:rPr lang="en-US" sz="1800" dirty="0" smtClean="0"/>
              <a:t>    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smtClean="0"/>
              <a:t>Измеренная </a:t>
            </a:r>
            <a:r>
              <a:rPr lang="ru-RU" sz="1800" dirty="0"/>
              <a:t>в </a:t>
            </a:r>
            <a:r>
              <a:rPr lang="ru-RU" sz="1800" dirty="0" err="1"/>
              <a:t>Siemens</a:t>
            </a:r>
            <a:r>
              <a:rPr lang="ru-RU" sz="1800" dirty="0"/>
              <a:t> </a:t>
            </a:r>
            <a:r>
              <a:rPr lang="ru-RU" sz="1800" dirty="0" smtClean="0"/>
              <a:t>/метр</a:t>
            </a:r>
            <a:r>
              <a:rPr lang="ru-RU" sz="1800" dirty="0"/>
              <a:t>), индуцированная Е-поле от излучаемой энергии (измеряется в </a:t>
            </a:r>
            <a:r>
              <a:rPr lang="ru-RU" sz="1800" dirty="0" smtClean="0"/>
              <a:t>вольтах/м</a:t>
            </a:r>
            <a:r>
              <a:rPr lang="ru-RU" sz="1800" dirty="0"/>
              <a:t>), а плотность массы ткани (  </a:t>
            </a:r>
            <a:r>
              <a:rPr lang="ru-RU" sz="1800" dirty="0" smtClean="0"/>
              <a:t> </a:t>
            </a:r>
            <a:r>
              <a:rPr lang="en-US" sz="1800" dirty="0" smtClean="0"/>
              <a:t>   </a:t>
            </a:r>
            <a:r>
              <a:rPr lang="ru-RU" sz="1800" dirty="0" smtClean="0"/>
              <a:t>, </a:t>
            </a:r>
            <a:r>
              <a:rPr lang="ru-RU" sz="1800" dirty="0"/>
              <a:t>В </a:t>
            </a:r>
            <a:r>
              <a:rPr lang="ru-RU" sz="1800" dirty="0" smtClean="0"/>
              <a:t>кг/кубический </a:t>
            </a:r>
            <a:r>
              <a:rPr lang="ru-RU" sz="1800" dirty="0"/>
              <a:t>метр). SAR рассчитывается путем усреднения (или интеграции) в течение определенного объема (обычно 1 грамм или 10 грамм область</a:t>
            </a:r>
            <a:r>
              <a:rPr lang="ru-RU" sz="1800" dirty="0" smtClean="0"/>
              <a:t>):</a:t>
            </a:r>
            <a:endParaRPr lang="en-US" sz="1800" dirty="0" smtClean="0"/>
          </a:p>
          <a:p>
            <a:endParaRPr lang="en-US" sz="1800" dirty="0" smtClean="0"/>
          </a:p>
          <a:p>
            <a:endParaRPr lang="ru-RU" sz="1800" dirty="0"/>
          </a:p>
          <a:p>
            <a:endParaRPr lang="ru-RU" sz="1200" dirty="0"/>
          </a:p>
        </p:txBody>
      </p:sp>
      <p:pic>
        <p:nvPicPr>
          <p:cNvPr id="3074" name="Picture 2" descr="C:\Users\Анастасия\Desktop\sigm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606699"/>
            <a:ext cx="28575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настасия\Desktop\ph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079" y="2132856"/>
            <a:ext cx="25717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настасия\Desktop\sa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868" y="3717032"/>
            <a:ext cx="406633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6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27" y="731838"/>
            <a:ext cx="5359217" cy="4577429"/>
          </a:xfrm>
        </p:spPr>
      </p:pic>
    </p:spTree>
    <p:extLst>
      <p:ext uri="{BB962C8B-B14F-4D97-AF65-F5344CB8AC3E}">
        <p14:creationId xmlns:p14="http://schemas.microsoft.com/office/powerpoint/2010/main" val="34503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988840" y="6926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err="1" smtClean="0"/>
              <a:t>Вывод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348880"/>
            <a:ext cx="6453336" cy="2697480"/>
          </a:xfrm>
        </p:spPr>
        <p:txBody>
          <a:bodyPr/>
          <a:lstStyle/>
          <a:p>
            <a:r>
              <a:rPr lang="ru-RU" dirty="0" smtClean="0"/>
              <a:t>   </a:t>
            </a:r>
            <a:r>
              <a:rPr lang="ru-RU" dirty="0"/>
              <a:t>Вывод напрашивается один: учёные всего мира не могут прийти к единому мнению о вреде мобильных телефонов. Отсюда и такие различия в определении безопасного уровня SAR. Повторюсь, ЧЕМ МЕНЬШЕ — ТЕМ ЛУЧШЕ! С этим уж точно не </a:t>
            </a:r>
            <a:r>
              <a:rPr lang="ru-RU" dirty="0" smtClean="0"/>
              <a:t>поспоришь.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8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16632" y="692696"/>
            <a:ext cx="6512511" cy="1143000"/>
          </a:xfrm>
        </p:spPr>
        <p:txBody>
          <a:bodyPr/>
          <a:lstStyle/>
          <a:p>
            <a:r>
              <a:rPr lang="ru-RU" dirty="0" smtClean="0"/>
              <a:t>Что такое</a:t>
            </a:r>
            <a:r>
              <a:rPr lang="en-US" dirty="0" smtClean="0"/>
              <a:t> SAR?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132856"/>
            <a:ext cx="6984776" cy="2808312"/>
          </a:xfrm>
        </p:spPr>
        <p:txBody>
          <a:bodyPr/>
          <a:lstStyle/>
          <a:p>
            <a:pPr marL="45720" indent="0">
              <a:buNone/>
            </a:pPr>
            <a:r>
              <a:rPr lang="uk-UA" dirty="0"/>
              <a:t>SAR (</a:t>
            </a:r>
            <a:r>
              <a:rPr lang="uk-UA" dirty="0" err="1"/>
              <a:t>англ</a:t>
            </a:r>
            <a:r>
              <a:rPr lang="uk-UA" dirty="0"/>
              <a:t>. </a:t>
            </a:r>
            <a:r>
              <a:rPr lang="uk-UA" dirty="0" err="1"/>
              <a:t>Specific</a:t>
            </a:r>
            <a:r>
              <a:rPr lang="uk-UA" dirty="0"/>
              <a:t> </a:t>
            </a:r>
            <a:r>
              <a:rPr lang="uk-UA" dirty="0" err="1"/>
              <a:t>Absorption</a:t>
            </a:r>
            <a:r>
              <a:rPr lang="uk-UA" dirty="0"/>
              <a:t> </a:t>
            </a:r>
            <a:r>
              <a:rPr lang="uk-UA" dirty="0" err="1"/>
              <a:t>Rates</a:t>
            </a:r>
            <a:r>
              <a:rPr lang="uk-UA" dirty="0"/>
              <a:t>) - </a:t>
            </a:r>
            <a:r>
              <a:rPr lang="ru-RU" dirty="0"/>
              <a:t>показатель, определяющий энергию электромагнитного поля, поглощающуюся в тканях тела человека за одну </a:t>
            </a:r>
            <a:r>
              <a:rPr lang="ru-RU" dirty="0" smtClean="0"/>
              <a:t>секунду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1026" name="Picture 2" descr="C:\Users\Анастасия\Desktop\SAR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18" t="144" b="-144"/>
          <a:stretch/>
        </p:blipFill>
        <p:spPr bwMode="auto">
          <a:xfrm>
            <a:off x="4067944" y="3454769"/>
            <a:ext cx="4139952" cy="301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2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149080"/>
            <a:ext cx="7334200" cy="3670344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Другими словами для </a:t>
            </a:r>
            <a:r>
              <a:rPr lang="ru-RU" sz="2000" dirty="0"/>
              <a:t>того, чтоб как-то оценивать величину излучения сотового аппарата на организм человека, был придуман показатель «Удельный коэффициент поглощения электромагнитной энергии» — SAR.</a:t>
            </a:r>
            <a:br>
              <a:rPr lang="ru-RU" sz="2000" dirty="0"/>
            </a:br>
            <a:r>
              <a:rPr lang="ru-RU" sz="2000" dirty="0" smtClean="0"/>
              <a:t>.</a:t>
            </a:r>
            <a:endParaRPr lang="ru-RU" sz="6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4799333" cy="3096344"/>
          </a:xfrm>
        </p:spPr>
      </p:pic>
    </p:spTree>
    <p:extLst>
      <p:ext uri="{BB962C8B-B14F-4D97-AF65-F5344CB8AC3E}">
        <p14:creationId xmlns:p14="http://schemas.microsoft.com/office/powerpoint/2010/main" val="24626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97125" y="692696"/>
            <a:ext cx="8280920" cy="2913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SAR является мерой скорости, с которой энергия </a:t>
            </a:r>
            <a:r>
              <a:rPr lang="ru-RU" dirty="0" smtClean="0"/>
              <a:t>Высокая частота излучения </a:t>
            </a:r>
            <a:r>
              <a:rPr lang="ru-RU" dirty="0"/>
              <a:t>поглощается тканями организма, измеряется в Вт/кг.</a:t>
            </a:r>
            <a:br>
              <a:rPr lang="ru-RU" dirty="0"/>
            </a:br>
            <a:r>
              <a:rPr lang="ru-RU" dirty="0"/>
              <a:t>Стоит отметить, что величины SAR указываемые в инструкциях для сотовых телефонов, подразумевают работу передатчика на полную мощность, к примеру когда вы находитесь в зоне не уверенного приема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Анастасия\Desktop\86e26bad7619870e5ff325297e81d6e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77"/>
          <a:stretch/>
        </p:blipFill>
        <p:spPr bwMode="auto">
          <a:xfrm>
            <a:off x="611560" y="3429000"/>
            <a:ext cx="8064896" cy="260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6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31239" cy="1361088"/>
          </a:xfrm>
        </p:spPr>
        <p:txBody>
          <a:bodyPr/>
          <a:lstStyle/>
          <a:p>
            <a:pPr algn="l"/>
            <a:r>
              <a:rPr lang="ru-RU" dirty="0">
                <a:effectLst/>
              </a:rPr>
              <a:t>Уровень </a:t>
            </a:r>
            <a:r>
              <a:rPr lang="en-US" dirty="0">
                <a:effectLst/>
              </a:rPr>
              <a:t>SAR </a:t>
            </a:r>
            <a:r>
              <a:rPr lang="ru-RU" dirty="0">
                <a:effectLst/>
              </a:rPr>
              <a:t>мобильных телефонов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564904"/>
            <a:ext cx="6768752" cy="34563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  В США предельная норма составляет </a:t>
            </a:r>
            <a:r>
              <a:rPr lang="ru-RU" b="1" dirty="0"/>
              <a:t>1,6 Вт/кг</a:t>
            </a:r>
            <a:r>
              <a:rPr lang="ru-RU" dirty="0"/>
              <a:t>, в Европе — </a:t>
            </a:r>
            <a:r>
              <a:rPr lang="ru-RU" b="1" dirty="0"/>
              <a:t>2 Вт/кг</a:t>
            </a:r>
            <a:r>
              <a:rPr lang="ru-RU" dirty="0"/>
              <a:t>. Как видим, единства тут нет. В Великобритании эта величина вообще составляет </a:t>
            </a:r>
            <a:r>
              <a:rPr lang="ru-RU" b="1" dirty="0" smtClean="0"/>
              <a:t>1 Вт/кг</a:t>
            </a:r>
            <a:r>
              <a:rPr lang="ru-RU" dirty="0"/>
              <a:t>. Но это не значит, что, если вы приедете в Великобританию, то телефон для вас станет менее вредным. Во всей этой неразберихе с предельно допустимыми цифрами SAR ясно только одно — </a:t>
            </a:r>
            <a:r>
              <a:rPr lang="ru-RU" b="1" dirty="0"/>
              <a:t>чем меньше, тем лучше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49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143000"/>
          </a:xfrm>
        </p:spPr>
        <p:txBody>
          <a:bodyPr/>
          <a:lstStyle/>
          <a:p>
            <a:r>
              <a:rPr lang="ru-RU" sz="4000" dirty="0">
                <a:effectLst/>
              </a:rPr>
              <a:t>Сколько излучают популярные устройства</a:t>
            </a:r>
            <a:endParaRPr lang="ru-RU" sz="4000" dirty="0"/>
          </a:p>
        </p:txBody>
      </p:sp>
      <p:pic>
        <p:nvPicPr>
          <p:cNvPr id="1028" name="Picture 4" descr="C:\Users\Анастасия\Desktop\samsung-galaxy-mega-63-gt-i92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80"/>
          <a:stretch/>
        </p:blipFill>
        <p:spPr bwMode="auto">
          <a:xfrm>
            <a:off x="989348" y="2767505"/>
            <a:ext cx="3384375" cy="320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231935" y="6189399"/>
            <a:ext cx="2701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Samsung: </a:t>
            </a:r>
            <a:r>
              <a:rPr lang="ru-RU" dirty="0"/>
              <a:t>у </a:t>
            </a:r>
            <a:r>
              <a:rPr lang="en-US" dirty="0"/>
              <a:t>Galaxy Mega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44208" y="6093296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Iphone</a:t>
            </a:r>
            <a:r>
              <a:rPr lang="en-US" dirty="0" smtClean="0"/>
              <a:t> 5c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4127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Среди аппаратов с наименьшим уровнем ЭМИ первые места принадлежат </a:t>
            </a:r>
            <a:r>
              <a:rPr lang="ru-RU" dirty="0" err="1"/>
              <a:t>Samsung</a:t>
            </a:r>
            <a:r>
              <a:rPr lang="ru-RU" dirty="0"/>
              <a:t>: у </a:t>
            </a:r>
            <a:r>
              <a:rPr lang="ru-RU" dirty="0" err="1"/>
              <a:t>Galaxy</a:t>
            </a:r>
            <a:r>
              <a:rPr lang="ru-RU" dirty="0"/>
              <a:t> </a:t>
            </a:r>
            <a:r>
              <a:rPr lang="ru-RU" dirty="0" err="1" smtClean="0"/>
              <a:t>Mega</a:t>
            </a:r>
            <a:r>
              <a:rPr lang="en-US" dirty="0" smtClean="0"/>
              <a:t>(</a:t>
            </a:r>
            <a:r>
              <a:rPr lang="ru-RU" dirty="0"/>
              <a:t>SAR не превышает 0,22 Вт/кг,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1031" name="Picture 7" descr="Картинки по запросу айфон 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536" y="2891968"/>
            <a:ext cx="344580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716015" y="1844175"/>
            <a:ext cx="42297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Среди аппаратов с </a:t>
            </a:r>
            <a:r>
              <a:rPr lang="ru-RU" dirty="0" smtClean="0"/>
              <a:t>на</a:t>
            </a:r>
            <a:r>
              <a:rPr lang="uk-UA" dirty="0" err="1" smtClean="0"/>
              <a:t>иболле</a:t>
            </a:r>
            <a:r>
              <a:rPr lang="uk-UA" dirty="0" smtClean="0"/>
              <a:t> в</a:t>
            </a:r>
            <a:r>
              <a:rPr lang="ru-RU" dirty="0" smtClean="0"/>
              <a:t>ы</a:t>
            </a:r>
            <a:r>
              <a:rPr lang="uk-UA" dirty="0" err="1" smtClean="0"/>
              <a:t>соким</a:t>
            </a:r>
            <a:r>
              <a:rPr lang="uk-UA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уровнем ЭМИ первые места </a:t>
            </a:r>
            <a:r>
              <a:rPr lang="en-US" dirty="0" err="1"/>
              <a:t>Iphone</a:t>
            </a:r>
            <a:r>
              <a:rPr lang="en-US" dirty="0"/>
              <a:t> </a:t>
            </a:r>
            <a:r>
              <a:rPr lang="en-US" dirty="0" smtClean="0"/>
              <a:t>5c</a:t>
            </a:r>
            <a:endParaRPr lang="ru-RU" dirty="0" smtClean="0"/>
          </a:p>
          <a:p>
            <a:r>
              <a:rPr lang="en-US" dirty="0" smtClean="0"/>
              <a:t>(</a:t>
            </a:r>
            <a:r>
              <a:rPr lang="ru-RU" dirty="0"/>
              <a:t> 1 </a:t>
            </a:r>
            <a:r>
              <a:rPr lang="ru-RU" dirty="0" smtClean="0"/>
              <a:t>Вт/кг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2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72816"/>
            <a:ext cx="8424936" cy="3474720"/>
          </a:xfrm>
        </p:spPr>
        <p:txBody>
          <a:bodyPr>
            <a:normAutofit/>
          </a:bodyPr>
          <a:lstStyle/>
          <a:p>
            <a:r>
              <a:rPr lang="ru-RU" b="1" dirty="0"/>
              <a:t>На сегодня приняты следующие градация величин SAR для мобильных телефонов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Очень низкая облучающая способность    SAR &lt;0.2 Вт/кг</a:t>
            </a:r>
            <a:br>
              <a:rPr lang="ru-RU" dirty="0"/>
            </a:br>
            <a:r>
              <a:rPr lang="ru-RU" dirty="0"/>
              <a:t>Низкая облучающая способность    SAR от 0.2 до 0.5 Вт/кг</a:t>
            </a:r>
            <a:br>
              <a:rPr lang="ru-RU" dirty="0"/>
            </a:br>
            <a:r>
              <a:rPr lang="ru-RU" dirty="0"/>
              <a:t>Средняя облучающая способность    SAR от 0.5 до 1.0 Вт/кг</a:t>
            </a:r>
            <a:br>
              <a:rPr lang="ru-RU" dirty="0"/>
            </a:br>
            <a:r>
              <a:rPr lang="ru-RU" dirty="0"/>
              <a:t>Высокая облучающая способность    SAR &gt;1.0 Вт/кг</a:t>
            </a:r>
          </a:p>
        </p:txBody>
      </p:sp>
    </p:spTree>
    <p:extLst>
      <p:ext uri="{BB962C8B-B14F-4D97-AF65-F5344CB8AC3E}">
        <p14:creationId xmlns:p14="http://schemas.microsoft.com/office/powerpoint/2010/main" val="165075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694240" cy="1143000"/>
          </a:xfrm>
        </p:spPr>
        <p:txBody>
          <a:bodyPr/>
          <a:lstStyle/>
          <a:p>
            <a:r>
              <a:rPr lang="ru-RU" sz="3600" b="0" dirty="0" smtClean="0">
                <a:effectLst/>
              </a:rPr>
              <a:t>Ряд правил, как </a:t>
            </a:r>
            <a:r>
              <a:rPr lang="ru-RU" sz="3600" b="0" dirty="0">
                <a:effectLst/>
              </a:rPr>
              <a:t>снизить уровень вредного воздействия </a:t>
            </a:r>
            <a:r>
              <a:rPr lang="ru-RU" sz="3600" b="0" dirty="0" smtClean="0">
                <a:effectLst/>
              </a:rPr>
              <a:t>излучения для своего организма </a:t>
            </a:r>
            <a:br>
              <a:rPr lang="ru-RU" sz="3600" b="0" dirty="0" smtClean="0">
                <a:effectLst/>
              </a:rPr>
            </a:br>
            <a:endParaRPr lang="ru-RU" sz="3600" b="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348880"/>
            <a:ext cx="6840760" cy="410445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Носить </a:t>
            </a:r>
            <a:r>
              <a:rPr lang="ru-RU" dirty="0"/>
              <a:t>телефон следует как можно дальше от тела, а особенно от жизненно важных органов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/>
              <a:t>разговоре нужно стараться чаще использовать гарнитуру или функцию громкой связи, т.е. держать работающий телефон на расстоянии от тела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зонах неуверенного (слабого) приема по возможности сводить к минимуму продолжительность </a:t>
            </a:r>
            <a:r>
              <a:rPr lang="ru-RU" dirty="0" smtClean="0"/>
              <a:t>разговора.</a:t>
            </a:r>
          </a:p>
          <a:p>
            <a:r>
              <a:rPr lang="ru-RU" dirty="0" smtClean="0"/>
              <a:t>Подносить </a:t>
            </a:r>
            <a:r>
              <a:rPr lang="ru-RU" dirty="0"/>
              <a:t>телефон к уху следует после установления соединения, т.к. в это время телефон работает на максимальной мощности (момент установления соединения в большинстве телефонов легко можно определить по соответствующей индикации на дисплее).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1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920880" cy="597666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Меньше </a:t>
            </a:r>
            <a:r>
              <a:rPr lang="ru-RU" dirty="0"/>
              <a:t>звонить из автомобилей и другого транспорта, т.к. их металлические корпуса ухудшают уровень сигнала, тем самым заставляя телефон работать с большей мощностью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/>
              <a:t>разговоре в помещении стараться находиться в месте с лучшим уровнем приема, например, подходить к окну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Необходимо </a:t>
            </a:r>
            <a:r>
              <a:rPr lang="ru-RU" dirty="0"/>
              <a:t>удерживать телефон при разговоре так, чтобы не перекрывать рукой антенну аппарата. Зачастую антенны располагают в верхней части корпуса телефона. В таком случае лучше держать телефон за нижнюю часть. Кроме того, лучше держать телефон в вертикальном положении (из-за поляризации волн прием будет несколько лучше, если передающая и принимающая антенны будут </a:t>
            </a:r>
            <a:r>
              <a:rPr lang="ru-RU" dirty="0" err="1"/>
              <a:t>ориентированны</a:t>
            </a:r>
            <a:r>
              <a:rPr lang="ru-RU" dirty="0"/>
              <a:t> одинаково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При </a:t>
            </a:r>
            <a:r>
              <a:rPr lang="ru-RU" dirty="0"/>
              <a:t>выборе мобильного телефона стоит обращать внимание на </a:t>
            </a:r>
            <a:r>
              <a:rPr lang="ru-RU" i="1" dirty="0"/>
              <a:t>уровень SAR</a:t>
            </a:r>
            <a:r>
              <a:rPr lang="ru-RU" dirty="0"/>
              <a:t> конкретной модели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</a:t>
            </a:r>
            <a:r>
              <a:rPr lang="ru-RU" dirty="0"/>
              <a:t>, наконец, самое главное правило - не пользоваться мобильным телефоном без необходимости.</a:t>
            </a:r>
          </a:p>
        </p:txBody>
      </p:sp>
    </p:spTree>
    <p:extLst>
      <p:ext uri="{BB962C8B-B14F-4D97-AF65-F5344CB8AC3E}">
        <p14:creationId xmlns:p14="http://schemas.microsoft.com/office/powerpoint/2010/main" val="41724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3927</TotalTime>
  <Words>475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Specific Absorption Rates (SAR) </vt:lpstr>
      <vt:lpstr>Что такое SAR? </vt:lpstr>
      <vt:lpstr>Другими словами для того, чтоб как-то оценивать величину излучения сотового аппарата на организм человека, был придуман показатель «Удельный коэффициент поглощения электромагнитной энергии» — SAR. .</vt:lpstr>
      <vt:lpstr>Презентация PowerPoint</vt:lpstr>
      <vt:lpstr>Уровень SAR мобильных телефонов </vt:lpstr>
      <vt:lpstr>Сколько излучают популярные устройства</vt:lpstr>
      <vt:lpstr>Презентация PowerPoint</vt:lpstr>
      <vt:lpstr>Ряд правил, как снизить уровень вредного воздействия излучения для своего организма  </vt:lpstr>
      <vt:lpstr>Презентация PowerPoint</vt:lpstr>
      <vt:lpstr>Влияние на мозг человека</vt:lpstr>
      <vt:lpstr>Презентация PowerPoint</vt:lpstr>
      <vt:lpstr>До разговора                         После 15 минут разговора по мобильному телефону </vt:lpstr>
      <vt:lpstr>Измерение SAR </vt:lpstr>
      <vt:lpstr>Презентация PowerPoint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 Absorption Rates (SAR) </dc:title>
  <dc:creator>Анастасия Щетинина</dc:creator>
  <cp:lastModifiedBy>Анастасия</cp:lastModifiedBy>
  <cp:revision>25</cp:revision>
  <dcterms:created xsi:type="dcterms:W3CDTF">2016-12-19T07:07:27Z</dcterms:created>
  <dcterms:modified xsi:type="dcterms:W3CDTF">2016-12-26T07:16:38Z</dcterms:modified>
</cp:coreProperties>
</file>