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70" r:id="rId9"/>
    <p:sldId id="271" r:id="rId10"/>
    <p:sldId id="272" r:id="rId11"/>
    <p:sldId id="273" r:id="rId12"/>
    <p:sldId id="274" r:id="rId13"/>
    <p:sldId id="281" r:id="rId14"/>
    <p:sldId id="267" r:id="rId15"/>
    <p:sldId id="275" r:id="rId16"/>
    <p:sldId id="276" r:id="rId17"/>
    <p:sldId id="277" r:id="rId18"/>
    <p:sldId id="278" r:id="rId19"/>
    <p:sldId id="280" r:id="rId20"/>
    <p:sldId id="279" r:id="rId21"/>
    <p:sldId id="26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42F"/>
    <a:srgbClr val="FF443F"/>
    <a:srgbClr val="FF2621"/>
    <a:srgbClr val="F303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23" autoAdjust="0"/>
    <p:restoredTop sz="94660"/>
  </p:normalViewPr>
  <p:slideViewPr>
    <p:cSldViewPr>
      <p:cViewPr varScale="1">
        <p:scale>
          <a:sx n="69" d="100"/>
          <a:sy n="69" d="100"/>
        </p:scale>
        <p:origin x="-143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2557CC-79D8-48F7-8A6C-766C233D2090}" type="datetimeFigureOut">
              <a:rPr lang="en-US" smtClean="0"/>
              <a:t>23-Dec-16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481F8-8489-436A-9B8D-376A2E40A1BA}" type="slidenum">
              <a:rPr lang="en-US" smtClean="0"/>
              <a:t>‹#›</a:t>
            </a:fld>
            <a:endParaRPr lang="en-US"/>
          </a:p>
        </p:txBody>
      </p:sp>
    </p:spTree>
    <p:extLst>
      <p:ext uri="{BB962C8B-B14F-4D97-AF65-F5344CB8AC3E}">
        <p14:creationId xmlns:p14="http://schemas.microsoft.com/office/powerpoint/2010/main" val="119508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2557CC-79D8-48F7-8A6C-766C233D2090}" type="datetimeFigureOut">
              <a:rPr lang="en-US" smtClean="0"/>
              <a:t>23-Dec-16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481F8-8489-436A-9B8D-376A2E40A1BA}" type="slidenum">
              <a:rPr lang="en-US" smtClean="0"/>
              <a:t>‹#›</a:t>
            </a:fld>
            <a:endParaRPr lang="en-US"/>
          </a:p>
        </p:txBody>
      </p:sp>
    </p:spTree>
    <p:extLst>
      <p:ext uri="{BB962C8B-B14F-4D97-AF65-F5344CB8AC3E}">
        <p14:creationId xmlns:p14="http://schemas.microsoft.com/office/powerpoint/2010/main" val="4265152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2557CC-79D8-48F7-8A6C-766C233D2090}" type="datetimeFigureOut">
              <a:rPr lang="en-US" smtClean="0"/>
              <a:t>23-Dec-16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481F8-8489-436A-9B8D-376A2E40A1BA}" type="slidenum">
              <a:rPr lang="en-US" smtClean="0"/>
              <a:t>‹#›</a:t>
            </a:fld>
            <a:endParaRPr lang="en-US"/>
          </a:p>
        </p:txBody>
      </p:sp>
    </p:spTree>
    <p:extLst>
      <p:ext uri="{BB962C8B-B14F-4D97-AF65-F5344CB8AC3E}">
        <p14:creationId xmlns:p14="http://schemas.microsoft.com/office/powerpoint/2010/main" val="3424748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2557CC-79D8-48F7-8A6C-766C233D2090}" type="datetimeFigureOut">
              <a:rPr lang="en-US" smtClean="0"/>
              <a:t>23-Dec-16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481F8-8489-436A-9B8D-376A2E40A1BA}" type="slidenum">
              <a:rPr lang="en-US" smtClean="0"/>
              <a:t>‹#›</a:t>
            </a:fld>
            <a:endParaRPr lang="en-US"/>
          </a:p>
        </p:txBody>
      </p:sp>
    </p:spTree>
    <p:extLst>
      <p:ext uri="{BB962C8B-B14F-4D97-AF65-F5344CB8AC3E}">
        <p14:creationId xmlns:p14="http://schemas.microsoft.com/office/powerpoint/2010/main" val="3122510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2557CC-79D8-48F7-8A6C-766C233D2090}" type="datetimeFigureOut">
              <a:rPr lang="en-US" smtClean="0"/>
              <a:t>23-Dec-16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5481F8-8489-436A-9B8D-376A2E40A1BA}" type="slidenum">
              <a:rPr lang="en-US" smtClean="0"/>
              <a:t>‹#›</a:t>
            </a:fld>
            <a:endParaRPr lang="en-US"/>
          </a:p>
        </p:txBody>
      </p:sp>
    </p:spTree>
    <p:extLst>
      <p:ext uri="{BB962C8B-B14F-4D97-AF65-F5344CB8AC3E}">
        <p14:creationId xmlns:p14="http://schemas.microsoft.com/office/powerpoint/2010/main" val="3531860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2557CC-79D8-48F7-8A6C-766C233D2090}" type="datetimeFigureOut">
              <a:rPr lang="en-US" smtClean="0"/>
              <a:t>23-Dec-16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5481F8-8489-436A-9B8D-376A2E40A1BA}" type="slidenum">
              <a:rPr lang="en-US" smtClean="0"/>
              <a:t>‹#›</a:t>
            </a:fld>
            <a:endParaRPr lang="en-US"/>
          </a:p>
        </p:txBody>
      </p:sp>
    </p:spTree>
    <p:extLst>
      <p:ext uri="{BB962C8B-B14F-4D97-AF65-F5344CB8AC3E}">
        <p14:creationId xmlns:p14="http://schemas.microsoft.com/office/powerpoint/2010/main" val="1822327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2557CC-79D8-48F7-8A6C-766C233D2090}" type="datetimeFigureOut">
              <a:rPr lang="en-US" smtClean="0"/>
              <a:t>23-Dec-16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5481F8-8489-436A-9B8D-376A2E40A1BA}" type="slidenum">
              <a:rPr lang="en-US" smtClean="0"/>
              <a:t>‹#›</a:t>
            </a:fld>
            <a:endParaRPr lang="en-US"/>
          </a:p>
        </p:txBody>
      </p:sp>
    </p:spTree>
    <p:extLst>
      <p:ext uri="{BB962C8B-B14F-4D97-AF65-F5344CB8AC3E}">
        <p14:creationId xmlns:p14="http://schemas.microsoft.com/office/powerpoint/2010/main" val="1611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2557CC-79D8-48F7-8A6C-766C233D2090}" type="datetimeFigureOut">
              <a:rPr lang="en-US" smtClean="0"/>
              <a:t>23-Dec-16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5481F8-8489-436A-9B8D-376A2E40A1BA}" type="slidenum">
              <a:rPr lang="en-US" smtClean="0"/>
              <a:t>‹#›</a:t>
            </a:fld>
            <a:endParaRPr lang="en-US"/>
          </a:p>
        </p:txBody>
      </p:sp>
    </p:spTree>
    <p:extLst>
      <p:ext uri="{BB962C8B-B14F-4D97-AF65-F5344CB8AC3E}">
        <p14:creationId xmlns:p14="http://schemas.microsoft.com/office/powerpoint/2010/main" val="59972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2557CC-79D8-48F7-8A6C-766C233D2090}" type="datetimeFigureOut">
              <a:rPr lang="en-US" smtClean="0"/>
              <a:t>23-Dec-16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5481F8-8489-436A-9B8D-376A2E40A1BA}" type="slidenum">
              <a:rPr lang="en-US" smtClean="0"/>
              <a:t>‹#›</a:t>
            </a:fld>
            <a:endParaRPr lang="en-US"/>
          </a:p>
        </p:txBody>
      </p:sp>
    </p:spTree>
    <p:extLst>
      <p:ext uri="{BB962C8B-B14F-4D97-AF65-F5344CB8AC3E}">
        <p14:creationId xmlns:p14="http://schemas.microsoft.com/office/powerpoint/2010/main" val="2401351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2557CC-79D8-48F7-8A6C-766C233D2090}" type="datetimeFigureOut">
              <a:rPr lang="en-US" smtClean="0"/>
              <a:t>23-Dec-16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5481F8-8489-436A-9B8D-376A2E40A1BA}" type="slidenum">
              <a:rPr lang="en-US" smtClean="0"/>
              <a:t>‹#›</a:t>
            </a:fld>
            <a:endParaRPr lang="en-US"/>
          </a:p>
        </p:txBody>
      </p:sp>
    </p:spTree>
    <p:extLst>
      <p:ext uri="{BB962C8B-B14F-4D97-AF65-F5344CB8AC3E}">
        <p14:creationId xmlns:p14="http://schemas.microsoft.com/office/powerpoint/2010/main" val="835302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2557CC-79D8-48F7-8A6C-766C233D2090}" type="datetimeFigureOut">
              <a:rPr lang="en-US" smtClean="0"/>
              <a:t>23-Dec-16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5481F8-8489-436A-9B8D-376A2E40A1BA}" type="slidenum">
              <a:rPr lang="en-US" smtClean="0"/>
              <a:t>‹#›</a:t>
            </a:fld>
            <a:endParaRPr lang="en-US"/>
          </a:p>
        </p:txBody>
      </p:sp>
    </p:spTree>
    <p:extLst>
      <p:ext uri="{BB962C8B-B14F-4D97-AF65-F5344CB8AC3E}">
        <p14:creationId xmlns:p14="http://schemas.microsoft.com/office/powerpoint/2010/main" val="2475089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2557CC-79D8-48F7-8A6C-766C233D2090}" type="datetimeFigureOut">
              <a:rPr lang="en-US" smtClean="0"/>
              <a:t>23-Dec-16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5481F8-8489-436A-9B8D-376A2E40A1BA}" type="slidenum">
              <a:rPr lang="en-US" smtClean="0"/>
              <a:t>‹#›</a:t>
            </a:fld>
            <a:endParaRPr lang="en-US"/>
          </a:p>
        </p:txBody>
      </p:sp>
    </p:spTree>
    <p:extLst>
      <p:ext uri="{BB962C8B-B14F-4D97-AF65-F5344CB8AC3E}">
        <p14:creationId xmlns:p14="http://schemas.microsoft.com/office/powerpoint/2010/main" val="3470055952"/>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AR ESSENCE" pitchFamily="2"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 ESSENCE" pitchFamily="2"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 ESSENCE" pitchFamily="2"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 ESSENCE" pitchFamily="2"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 ESSENCE" pitchFamily="2"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 ESSENC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86000"/>
            <a:ext cx="9144000" cy="1371600"/>
          </a:xfrm>
          <a:solidFill>
            <a:srgbClr val="FF342F"/>
          </a:solidFill>
        </p:spPr>
        <p:txBody>
          <a:bodyPr/>
          <a:lstStyle/>
          <a:p>
            <a:r>
              <a:rPr lang="en-US" b="1" dirty="0"/>
              <a:t>(Threats &amp; Risks)</a:t>
            </a:r>
            <a:endParaRPr lang="en-US" dirty="0"/>
          </a:p>
        </p:txBody>
      </p:sp>
      <p:grpSp>
        <p:nvGrpSpPr>
          <p:cNvPr id="13" name="Group 12"/>
          <p:cNvGrpSpPr/>
          <p:nvPr/>
        </p:nvGrpSpPr>
        <p:grpSpPr>
          <a:xfrm>
            <a:off x="1642667" y="4305954"/>
            <a:ext cx="6015432" cy="1414153"/>
            <a:chOff x="1261667" y="4383537"/>
            <a:chExt cx="6015432" cy="1414153"/>
          </a:xfrm>
        </p:grpSpPr>
        <p:sp>
          <p:nvSpPr>
            <p:cNvPr id="8" name="TextBox 7"/>
            <p:cNvSpPr txBox="1"/>
            <p:nvPr/>
          </p:nvSpPr>
          <p:spPr>
            <a:xfrm>
              <a:off x="1261667" y="5318386"/>
              <a:ext cx="1028700" cy="461665"/>
            </a:xfrm>
            <a:prstGeom prst="rect">
              <a:avLst/>
            </a:prstGeom>
            <a:noFill/>
          </p:spPr>
          <p:txBody>
            <a:bodyPr wrap="square" rtlCol="0">
              <a:spAutoFit/>
            </a:bodyPr>
            <a:lstStyle/>
            <a:p>
              <a:pPr algn="ctr"/>
              <a:r>
                <a:rPr lang="en-US" sz="2400" dirty="0" smtClean="0">
                  <a:latin typeface="AR ESSENCE" pitchFamily="2" charset="0"/>
                </a:rPr>
                <a:t>Hackers</a:t>
              </a:r>
              <a:endParaRPr lang="en-US" sz="2400" dirty="0">
                <a:latin typeface="AR ESSENCE" pitchFamily="2" charset="0"/>
              </a:endParaRPr>
            </a:p>
          </p:txBody>
        </p:sp>
        <p:sp>
          <p:nvSpPr>
            <p:cNvPr id="9" name="TextBox 8"/>
            <p:cNvSpPr txBox="1"/>
            <p:nvPr/>
          </p:nvSpPr>
          <p:spPr>
            <a:xfrm>
              <a:off x="3499878" y="5318387"/>
              <a:ext cx="1252683" cy="461665"/>
            </a:xfrm>
            <a:prstGeom prst="rect">
              <a:avLst/>
            </a:prstGeom>
            <a:noFill/>
          </p:spPr>
          <p:txBody>
            <a:bodyPr wrap="square" rtlCol="0">
              <a:spAutoFit/>
            </a:bodyPr>
            <a:lstStyle/>
            <a:p>
              <a:pPr algn="ctr"/>
              <a:r>
                <a:rPr lang="en-US" sz="2400" dirty="0" smtClean="0">
                  <a:latin typeface="AR ESSENCE" pitchFamily="2" charset="0"/>
                </a:rPr>
                <a:t>Alert</a:t>
              </a:r>
              <a:endParaRPr lang="en-US" sz="2400" dirty="0">
                <a:latin typeface="AR ESSENCE" pitchFamily="2" charset="0"/>
              </a:endParaRPr>
            </a:p>
          </p:txBody>
        </p:sp>
        <p:sp>
          <p:nvSpPr>
            <p:cNvPr id="10" name="TextBox 9"/>
            <p:cNvSpPr txBox="1"/>
            <p:nvPr/>
          </p:nvSpPr>
          <p:spPr>
            <a:xfrm>
              <a:off x="6210299" y="5336025"/>
              <a:ext cx="1066800" cy="461665"/>
            </a:xfrm>
            <a:prstGeom prst="rect">
              <a:avLst/>
            </a:prstGeom>
            <a:noFill/>
          </p:spPr>
          <p:txBody>
            <a:bodyPr wrap="square" rtlCol="0">
              <a:spAutoFit/>
            </a:bodyPr>
            <a:lstStyle/>
            <a:p>
              <a:r>
                <a:rPr lang="en-US" sz="2400" dirty="0" smtClean="0">
                  <a:latin typeface="AR ESSENCE" pitchFamily="2" charset="0"/>
                </a:rPr>
                <a:t>Damage</a:t>
              </a:r>
              <a:endParaRPr lang="en-US" sz="2400" dirty="0">
                <a:latin typeface="AR ESSENCE" pitchFamily="2" charset="0"/>
              </a:endParaRPr>
            </a:p>
          </p:txBody>
        </p:sp>
        <p:sp>
          <p:nvSpPr>
            <p:cNvPr id="11" name="TextBox 10"/>
            <p:cNvSpPr txBox="1"/>
            <p:nvPr/>
          </p:nvSpPr>
          <p:spPr>
            <a:xfrm>
              <a:off x="2521527" y="4383537"/>
              <a:ext cx="914400" cy="769441"/>
            </a:xfrm>
            <a:prstGeom prst="rect">
              <a:avLst/>
            </a:prstGeom>
            <a:noFill/>
          </p:spPr>
          <p:txBody>
            <a:bodyPr wrap="square" rtlCol="0">
              <a:spAutoFit/>
            </a:bodyPr>
            <a:lstStyle/>
            <a:p>
              <a:pPr algn="ctr"/>
              <a:r>
                <a:rPr lang="en-US" sz="4400" dirty="0" smtClean="0">
                  <a:latin typeface="AR ESSENCE" pitchFamily="2" charset="0"/>
                </a:rPr>
                <a:t>+</a:t>
              </a:r>
              <a:endParaRPr lang="en-US" sz="4400" dirty="0">
                <a:latin typeface="AR ESSENCE" pitchFamily="2" charset="0"/>
              </a:endParaRPr>
            </a:p>
          </p:txBody>
        </p:sp>
        <p:sp>
          <p:nvSpPr>
            <p:cNvPr id="12" name="TextBox 11"/>
            <p:cNvSpPr txBox="1"/>
            <p:nvPr/>
          </p:nvSpPr>
          <p:spPr>
            <a:xfrm>
              <a:off x="4953000" y="4419600"/>
              <a:ext cx="914400" cy="769441"/>
            </a:xfrm>
            <a:prstGeom prst="rect">
              <a:avLst/>
            </a:prstGeom>
            <a:noFill/>
          </p:spPr>
          <p:txBody>
            <a:bodyPr wrap="square" rtlCol="0">
              <a:spAutoFit/>
            </a:bodyPr>
            <a:lstStyle/>
            <a:p>
              <a:pPr algn="ctr"/>
              <a:r>
                <a:rPr lang="en-US" sz="4400" dirty="0" smtClean="0">
                  <a:latin typeface="AR ESSENCE" pitchFamily="2" charset="0"/>
                </a:rPr>
                <a:t>=</a:t>
              </a:r>
              <a:endParaRPr lang="en-US" sz="4400" dirty="0">
                <a:latin typeface="AR ESSENCE" pitchFamily="2" charset="0"/>
              </a:endParaRPr>
            </a:p>
          </p:txBody>
        </p:sp>
      </p:grpSp>
      <p:sp>
        <p:nvSpPr>
          <p:cNvPr id="14" name="TextBox 13"/>
          <p:cNvSpPr txBox="1"/>
          <p:nvPr/>
        </p:nvSpPr>
        <p:spPr>
          <a:xfrm>
            <a:off x="0" y="1143000"/>
            <a:ext cx="9144000" cy="646331"/>
          </a:xfrm>
          <a:prstGeom prst="rect">
            <a:avLst/>
          </a:prstGeom>
          <a:noFill/>
        </p:spPr>
        <p:txBody>
          <a:bodyPr wrap="square" rtlCol="0">
            <a:spAutoFit/>
          </a:bodyPr>
          <a:lstStyle/>
          <a:p>
            <a:pPr algn="ctr"/>
            <a:r>
              <a:rPr lang="en-US" sz="3600" b="1" dirty="0" smtClean="0">
                <a:solidFill>
                  <a:srgbClr val="FF443F"/>
                </a:solidFill>
                <a:latin typeface="AR ESSENCE" pitchFamily="2" charset="0"/>
              </a:rPr>
              <a:t>MiTM</a:t>
            </a:r>
            <a:r>
              <a:rPr lang="en-US" sz="3600" b="1" dirty="0" smtClean="0"/>
              <a:t> </a:t>
            </a:r>
            <a:r>
              <a:rPr lang="en-US" sz="3600" b="1" dirty="0"/>
              <a:t>in Public </a:t>
            </a:r>
            <a:r>
              <a:rPr lang="en-US" sz="3600" b="1" dirty="0" smtClean="0"/>
              <a:t>Networks</a:t>
            </a:r>
            <a:endParaRPr lang="en-US" sz="36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52524" y="4087089"/>
            <a:ext cx="1207170" cy="1207170"/>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95053" y="4286423"/>
            <a:ext cx="1024334" cy="825035"/>
          </a:xfrm>
          <a:prstGeom prst="rect">
            <a:avLst/>
          </a:prstGeom>
        </p:spPr>
      </p:pic>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91299" y="4250360"/>
            <a:ext cx="1066800" cy="1066800"/>
          </a:xfrm>
          <a:prstGeom prst="rect">
            <a:avLst/>
          </a:prstGeom>
        </p:spPr>
      </p:pic>
    </p:spTree>
    <p:extLst>
      <p:ext uri="{BB962C8B-B14F-4D97-AF65-F5344CB8AC3E}">
        <p14:creationId xmlns:p14="http://schemas.microsoft.com/office/powerpoint/2010/main" val="2904739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381000"/>
            <a:ext cx="9144000" cy="1143000"/>
          </a:xfrm>
          <a:prstGeom prst="rect">
            <a:avLst/>
          </a:prstGeom>
          <a:solidFill>
            <a:srgbClr val="FF342F"/>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AR ESSENCE" pitchFamily="2" charset="0"/>
                <a:ea typeface="+mj-ea"/>
                <a:cs typeface="+mj-cs"/>
              </a:defRPr>
            </a:lvl1pPr>
          </a:lstStyle>
          <a:p>
            <a:r>
              <a:rPr lang="en-US" dirty="0"/>
              <a:t>Wi-Fi Negotiation</a:t>
            </a:r>
            <a:endParaRPr lang="ru-RU" dirty="0" smtClean="0"/>
          </a:p>
        </p:txBody>
      </p:sp>
      <p:pic>
        <p:nvPicPr>
          <p:cNvPr id="5"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4600" y="1752599"/>
            <a:ext cx="3962400" cy="4892843"/>
          </a:xfrm>
        </p:spPr>
      </p:pic>
    </p:spTree>
    <p:extLst>
      <p:ext uri="{BB962C8B-B14F-4D97-AF65-F5344CB8AC3E}">
        <p14:creationId xmlns:p14="http://schemas.microsoft.com/office/powerpoint/2010/main" val="3400123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381000"/>
            <a:ext cx="9144000" cy="1143000"/>
          </a:xfrm>
          <a:prstGeom prst="rect">
            <a:avLst/>
          </a:prstGeom>
          <a:solidFill>
            <a:srgbClr val="FF342F"/>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AR ESSENCE" pitchFamily="2" charset="0"/>
                <a:ea typeface="+mj-ea"/>
                <a:cs typeface="+mj-cs"/>
              </a:defRPr>
            </a:lvl1pPr>
          </a:lstStyle>
          <a:p>
            <a:r>
              <a:rPr lang="en-US" dirty="0"/>
              <a:t>Fake AP</a:t>
            </a:r>
            <a:endParaRPr lang="ru-RU" dirty="0" smtClean="0"/>
          </a:p>
        </p:txBody>
      </p:sp>
      <p:pic>
        <p:nvPicPr>
          <p:cNvPr id="5"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0" y="1828800"/>
            <a:ext cx="5988840" cy="4648200"/>
          </a:xfrm>
        </p:spPr>
      </p:pic>
    </p:spTree>
    <p:extLst>
      <p:ext uri="{BB962C8B-B14F-4D97-AF65-F5344CB8AC3E}">
        <p14:creationId xmlns:p14="http://schemas.microsoft.com/office/powerpoint/2010/main" val="32764030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381000"/>
            <a:ext cx="9144000" cy="1143000"/>
          </a:xfrm>
          <a:prstGeom prst="rect">
            <a:avLst/>
          </a:prstGeom>
          <a:solidFill>
            <a:srgbClr val="FF342F"/>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AR ESSENCE" pitchFamily="2" charset="0"/>
                <a:ea typeface="+mj-ea"/>
                <a:cs typeface="+mj-cs"/>
              </a:defRPr>
            </a:lvl1pPr>
          </a:lstStyle>
          <a:p>
            <a:r>
              <a:rPr lang="en-US" dirty="0" smtClean="0"/>
              <a:t>Man In The Middle</a:t>
            </a:r>
            <a:endParaRPr lang="ru-RU"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06350" y="1752600"/>
            <a:ext cx="4331299" cy="2547823"/>
          </a:xfrm>
          <a:prstGeom prst="rect">
            <a:avLst/>
          </a:prstGeom>
        </p:spPr>
      </p:pic>
      <p:pic>
        <p:nvPicPr>
          <p:cNvPr id="6"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66800" y="4419600"/>
            <a:ext cx="6746515" cy="2252299"/>
          </a:xfrm>
        </p:spPr>
      </p:pic>
    </p:spTree>
    <p:extLst>
      <p:ext uri="{BB962C8B-B14F-4D97-AF65-F5344CB8AC3E}">
        <p14:creationId xmlns:p14="http://schemas.microsoft.com/office/powerpoint/2010/main" val="36390869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2590800"/>
          </a:xfrm>
        </p:spPr>
        <p:txBody>
          <a:bodyPr>
            <a:normAutofit/>
          </a:bodyPr>
          <a:lstStyle/>
          <a:p>
            <a:pPr marL="0" indent="0" algn="ctr">
              <a:buNone/>
            </a:pPr>
            <a:endParaRPr lang="en-US" sz="5400" dirty="0"/>
          </a:p>
        </p:txBody>
      </p:sp>
      <p:sp>
        <p:nvSpPr>
          <p:cNvPr id="4" name="Title 1"/>
          <p:cNvSpPr txBox="1">
            <a:spLocks/>
          </p:cNvSpPr>
          <p:nvPr/>
        </p:nvSpPr>
        <p:spPr>
          <a:xfrm>
            <a:off x="0" y="1641764"/>
            <a:ext cx="9144000" cy="3512127"/>
          </a:xfrm>
          <a:prstGeom prst="rect">
            <a:avLst/>
          </a:prstGeom>
          <a:solidFill>
            <a:srgbClr val="FF342F"/>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AR ESSENCE" pitchFamily="2" charset="0"/>
                <a:ea typeface="+mj-ea"/>
                <a:cs typeface="+mj-cs"/>
              </a:defRPr>
            </a:lvl1pPr>
          </a:lstStyle>
          <a:p>
            <a:r>
              <a:rPr lang="en-US" b="1" dirty="0" smtClean="0"/>
              <a:t>Protection Methods</a:t>
            </a:r>
          </a:p>
          <a:p>
            <a:r>
              <a:rPr lang="en-US" dirty="0" smtClean="0"/>
              <a:t>“7 ways to Protect Yourself”</a:t>
            </a:r>
          </a:p>
        </p:txBody>
      </p:sp>
    </p:spTree>
    <p:extLst>
      <p:ext uri="{BB962C8B-B14F-4D97-AF65-F5344CB8AC3E}">
        <p14:creationId xmlns:p14="http://schemas.microsoft.com/office/powerpoint/2010/main" val="4005175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3962400"/>
          </a:xfrm>
        </p:spPr>
        <p:txBody>
          <a:bodyPr>
            <a:noAutofit/>
          </a:bodyPr>
          <a:lstStyle/>
          <a:p>
            <a:pPr marL="0" indent="0">
              <a:buNone/>
            </a:pPr>
            <a:r>
              <a:rPr lang="en-US" sz="3300" dirty="0"/>
              <a:t>The most common used method for a secure connection is Virtual Private Network (VPN). A VPN extends a private network across a public network. It enables a computer to send and receive data across shared or public networks as if it were directly connected to the private </a:t>
            </a:r>
            <a:r>
              <a:rPr lang="en-US" sz="3300" dirty="0" smtClean="0"/>
              <a:t>network.</a:t>
            </a:r>
          </a:p>
        </p:txBody>
      </p:sp>
      <p:sp>
        <p:nvSpPr>
          <p:cNvPr id="4" name="Title 1"/>
          <p:cNvSpPr txBox="1">
            <a:spLocks/>
          </p:cNvSpPr>
          <p:nvPr/>
        </p:nvSpPr>
        <p:spPr>
          <a:xfrm>
            <a:off x="0" y="381000"/>
            <a:ext cx="9144000" cy="1143000"/>
          </a:xfrm>
          <a:prstGeom prst="rect">
            <a:avLst/>
          </a:prstGeom>
          <a:solidFill>
            <a:srgbClr val="FF342F"/>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AR ESSENCE" pitchFamily="2" charset="0"/>
                <a:ea typeface="+mj-ea"/>
                <a:cs typeface="+mj-cs"/>
              </a:defRPr>
            </a:lvl1pPr>
          </a:lstStyle>
          <a:p>
            <a:pPr>
              <a:lnSpc>
                <a:spcPct val="100000"/>
              </a:lnSpc>
            </a:pPr>
            <a:r>
              <a:rPr lang="en-US" dirty="0"/>
              <a:t>Use VPN or Proxy Server with encryption</a:t>
            </a:r>
            <a:endParaRPr lang="en-US" dirty="0" smtClean="0"/>
          </a:p>
        </p:txBody>
      </p:sp>
    </p:spTree>
    <p:extLst>
      <p:ext uri="{BB962C8B-B14F-4D97-AF65-F5344CB8AC3E}">
        <p14:creationId xmlns:p14="http://schemas.microsoft.com/office/powerpoint/2010/main" val="36104219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2590800"/>
          </a:xfrm>
        </p:spPr>
        <p:txBody>
          <a:bodyPr>
            <a:noAutofit/>
          </a:bodyPr>
          <a:lstStyle/>
          <a:p>
            <a:pPr marL="0" indent="0">
              <a:buNone/>
            </a:pPr>
            <a:r>
              <a:rPr lang="en-US" sz="3300" dirty="0"/>
              <a:t>Almost programs and sites crypt your authorization data, but not the following after it. So, even if hacker will not get your password, he will be able to see everything you’re sending using your network.</a:t>
            </a:r>
            <a:endParaRPr lang="ru-RU" sz="3300" dirty="0"/>
          </a:p>
        </p:txBody>
      </p:sp>
      <p:sp>
        <p:nvSpPr>
          <p:cNvPr id="4" name="Title 1"/>
          <p:cNvSpPr txBox="1">
            <a:spLocks/>
          </p:cNvSpPr>
          <p:nvPr/>
        </p:nvSpPr>
        <p:spPr>
          <a:xfrm>
            <a:off x="0" y="381000"/>
            <a:ext cx="9144000" cy="1143000"/>
          </a:xfrm>
          <a:prstGeom prst="rect">
            <a:avLst/>
          </a:prstGeom>
          <a:solidFill>
            <a:srgbClr val="FF342F"/>
          </a:solidFill>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AR ESSENCE" pitchFamily="2" charset="0"/>
                <a:ea typeface="+mj-ea"/>
                <a:cs typeface="+mj-cs"/>
              </a:defRPr>
            </a:lvl1pPr>
          </a:lstStyle>
          <a:p>
            <a:pPr>
              <a:lnSpc>
                <a:spcPct val="100000"/>
              </a:lnSpc>
            </a:pPr>
            <a:r>
              <a:rPr lang="en-US" dirty="0"/>
              <a:t>Don’t use sensitive data while using unknown network. </a:t>
            </a:r>
            <a:endParaRPr lang="en-US" dirty="0" smtClean="0"/>
          </a:p>
        </p:txBody>
      </p:sp>
    </p:spTree>
    <p:extLst>
      <p:ext uri="{BB962C8B-B14F-4D97-AF65-F5344CB8AC3E}">
        <p14:creationId xmlns:p14="http://schemas.microsoft.com/office/powerpoint/2010/main" val="21561516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2590800"/>
          </a:xfrm>
        </p:spPr>
        <p:txBody>
          <a:bodyPr>
            <a:normAutofit fontScale="92500" lnSpcReduction="20000"/>
          </a:bodyPr>
          <a:lstStyle/>
          <a:p>
            <a:pPr marL="0" indent="0">
              <a:buNone/>
            </a:pPr>
            <a:r>
              <a:rPr lang="en-US" sz="3600" dirty="0"/>
              <a:t>For example if you’re using your home network, you know that there must be not more than three devices connected at one time. Simple </a:t>
            </a:r>
            <a:r>
              <a:rPr lang="en-US" sz="3600" dirty="0" err="1"/>
              <a:t>ip</a:t>
            </a:r>
            <a:r>
              <a:rPr lang="en-US" sz="3600" dirty="0"/>
              <a:t>-scanning can show you how much devices are connected at this moment, and if you see illegal device you will be able block it</a:t>
            </a:r>
            <a:r>
              <a:rPr lang="en-US" sz="3600" dirty="0" smtClean="0"/>
              <a:t>.</a:t>
            </a:r>
            <a:endParaRPr lang="ru-RU" sz="3600" dirty="0"/>
          </a:p>
        </p:txBody>
      </p:sp>
      <p:sp>
        <p:nvSpPr>
          <p:cNvPr id="4" name="Title 1"/>
          <p:cNvSpPr txBox="1">
            <a:spLocks/>
          </p:cNvSpPr>
          <p:nvPr/>
        </p:nvSpPr>
        <p:spPr>
          <a:xfrm>
            <a:off x="0" y="381000"/>
            <a:ext cx="9144000" cy="1143000"/>
          </a:xfrm>
          <a:prstGeom prst="rect">
            <a:avLst/>
          </a:prstGeom>
          <a:solidFill>
            <a:srgbClr val="FF342F"/>
          </a:solidFill>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AR ESSENCE" pitchFamily="2" charset="0"/>
                <a:ea typeface="+mj-ea"/>
                <a:cs typeface="+mj-cs"/>
              </a:defRPr>
            </a:lvl1pPr>
          </a:lstStyle>
          <a:p>
            <a:r>
              <a:rPr lang="en-US" dirty="0"/>
              <a:t>Always scan your network and determine, who is connected to it.</a:t>
            </a:r>
            <a:endParaRPr lang="ru-RU" dirty="0"/>
          </a:p>
        </p:txBody>
      </p:sp>
    </p:spTree>
    <p:extLst>
      <p:ext uri="{BB962C8B-B14F-4D97-AF65-F5344CB8AC3E}">
        <p14:creationId xmlns:p14="http://schemas.microsoft.com/office/powerpoint/2010/main" val="41317686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2590800"/>
          </a:xfrm>
        </p:spPr>
        <p:txBody>
          <a:bodyPr>
            <a:noAutofit/>
          </a:bodyPr>
          <a:lstStyle/>
          <a:p>
            <a:pPr marL="0" indent="0">
              <a:buNone/>
            </a:pPr>
            <a:r>
              <a:rPr lang="en-US" sz="3300" dirty="0"/>
              <a:t>Another solution is using whitelist on your access point router at you home and/or office network. This solution will be ideal if you got limited number of devices, that will surely connect to your network and there have to be no other devices excepting yours.</a:t>
            </a:r>
            <a:endParaRPr lang="ru-RU" sz="3300" dirty="0"/>
          </a:p>
        </p:txBody>
      </p:sp>
      <p:sp>
        <p:nvSpPr>
          <p:cNvPr id="4" name="Title 1"/>
          <p:cNvSpPr txBox="1">
            <a:spLocks/>
          </p:cNvSpPr>
          <p:nvPr/>
        </p:nvSpPr>
        <p:spPr>
          <a:xfrm>
            <a:off x="0" y="381000"/>
            <a:ext cx="9144000" cy="1143000"/>
          </a:xfrm>
          <a:prstGeom prst="rect">
            <a:avLst/>
          </a:prstGeom>
          <a:solidFill>
            <a:srgbClr val="FF342F"/>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AR ESSENCE" pitchFamily="2" charset="0"/>
                <a:ea typeface="+mj-ea"/>
                <a:cs typeface="+mj-cs"/>
              </a:defRPr>
            </a:lvl1pPr>
          </a:lstStyle>
          <a:p>
            <a:pPr>
              <a:lnSpc>
                <a:spcPct val="100000"/>
              </a:lnSpc>
            </a:pPr>
            <a:r>
              <a:rPr lang="en-US" dirty="0"/>
              <a:t>At home or office network use whitelist</a:t>
            </a:r>
            <a:endParaRPr lang="en-US" dirty="0" smtClean="0"/>
          </a:p>
        </p:txBody>
      </p:sp>
    </p:spTree>
    <p:extLst>
      <p:ext uri="{BB962C8B-B14F-4D97-AF65-F5344CB8AC3E}">
        <p14:creationId xmlns:p14="http://schemas.microsoft.com/office/powerpoint/2010/main" val="18237358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2590800"/>
          </a:xfrm>
        </p:spPr>
        <p:txBody>
          <a:bodyPr>
            <a:noAutofit/>
          </a:bodyPr>
          <a:lstStyle/>
          <a:p>
            <a:pPr marL="0" indent="0">
              <a:buNone/>
            </a:pPr>
            <a:r>
              <a:rPr lang="en-US" sz="3300" dirty="0"/>
              <a:t>Static ARP allows you to manually set IP and MAC compliance records. In normal mode, you use a dynamic ARP, which updates every twenty minutes. In addition to protection from </a:t>
            </a:r>
            <a:r>
              <a:rPr lang="en-US" sz="3300" dirty="0" smtClean="0"/>
              <a:t>spoofing.</a:t>
            </a:r>
            <a:endParaRPr lang="ru-RU" sz="3300" dirty="0"/>
          </a:p>
        </p:txBody>
      </p:sp>
      <p:sp>
        <p:nvSpPr>
          <p:cNvPr id="4" name="Title 1"/>
          <p:cNvSpPr txBox="1">
            <a:spLocks/>
          </p:cNvSpPr>
          <p:nvPr/>
        </p:nvSpPr>
        <p:spPr>
          <a:xfrm>
            <a:off x="0" y="381000"/>
            <a:ext cx="9144000" cy="1143000"/>
          </a:xfrm>
          <a:prstGeom prst="rect">
            <a:avLst/>
          </a:prstGeom>
          <a:solidFill>
            <a:srgbClr val="FF342F"/>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AR ESSENCE" pitchFamily="2" charset="0"/>
                <a:ea typeface="+mj-ea"/>
                <a:cs typeface="+mj-cs"/>
              </a:defRPr>
            </a:lvl1pPr>
          </a:lstStyle>
          <a:p>
            <a:r>
              <a:rPr lang="en-US" dirty="0"/>
              <a:t>Add a static ARP</a:t>
            </a:r>
            <a:endParaRPr lang="ru-RU" dirty="0"/>
          </a:p>
        </p:txBody>
      </p:sp>
    </p:spTree>
    <p:extLst>
      <p:ext uri="{BB962C8B-B14F-4D97-AF65-F5344CB8AC3E}">
        <p14:creationId xmlns:p14="http://schemas.microsoft.com/office/powerpoint/2010/main" val="29552143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2590800"/>
          </a:xfrm>
        </p:spPr>
        <p:txBody>
          <a:bodyPr>
            <a:normAutofit/>
          </a:bodyPr>
          <a:lstStyle/>
          <a:p>
            <a:pPr marL="0" indent="0">
              <a:buNone/>
            </a:pPr>
            <a:r>
              <a:rPr lang="en-US" sz="3300" dirty="0"/>
              <a:t>Data leakage prevention software is designed to detect potential data breaches / data ex-filtration transmissions and prevent them by monitoring, detecting and blocking sensitive data. </a:t>
            </a:r>
            <a:endParaRPr lang="ru-RU" sz="3300" dirty="0"/>
          </a:p>
        </p:txBody>
      </p:sp>
      <p:sp>
        <p:nvSpPr>
          <p:cNvPr id="4" name="Title 1"/>
          <p:cNvSpPr txBox="1">
            <a:spLocks/>
          </p:cNvSpPr>
          <p:nvPr/>
        </p:nvSpPr>
        <p:spPr>
          <a:xfrm>
            <a:off x="0" y="381000"/>
            <a:ext cx="9144000" cy="1143000"/>
          </a:xfrm>
          <a:prstGeom prst="rect">
            <a:avLst/>
          </a:prstGeom>
          <a:solidFill>
            <a:srgbClr val="FF342F"/>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AR ESSENCE" pitchFamily="2" charset="0"/>
                <a:ea typeface="+mj-ea"/>
                <a:cs typeface="+mj-cs"/>
              </a:defRPr>
            </a:lvl1pPr>
          </a:lstStyle>
          <a:p>
            <a:pPr>
              <a:lnSpc>
                <a:spcPct val="100000"/>
              </a:lnSpc>
            </a:pPr>
            <a:r>
              <a:rPr lang="en-US" dirty="0"/>
              <a:t>Using Data Leakage Prevention</a:t>
            </a:r>
            <a:endParaRPr lang="en-US" dirty="0" smtClean="0"/>
          </a:p>
        </p:txBody>
      </p:sp>
    </p:spTree>
    <p:extLst>
      <p:ext uri="{BB962C8B-B14F-4D97-AF65-F5344CB8AC3E}">
        <p14:creationId xmlns:p14="http://schemas.microsoft.com/office/powerpoint/2010/main" val="210047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9144000" cy="1143000"/>
          </a:xfrm>
          <a:solidFill>
            <a:srgbClr val="FF342F"/>
          </a:solidFill>
        </p:spPr>
        <p:txBody>
          <a:bodyPr/>
          <a:lstStyle/>
          <a:p>
            <a:r>
              <a:rPr lang="en-US" dirty="0" smtClean="0"/>
              <a:t>Index!</a:t>
            </a:r>
            <a:endParaRPr lang="en-US" dirty="0"/>
          </a:p>
        </p:txBody>
      </p:sp>
      <p:sp>
        <p:nvSpPr>
          <p:cNvPr id="3" name="Content Placeholder 2"/>
          <p:cNvSpPr>
            <a:spLocks noGrp="1"/>
          </p:cNvSpPr>
          <p:nvPr>
            <p:ph idx="1"/>
          </p:nvPr>
        </p:nvSpPr>
        <p:spPr>
          <a:xfrm>
            <a:off x="457200" y="1905000"/>
            <a:ext cx="8229600" cy="4525963"/>
          </a:xfrm>
        </p:spPr>
        <p:txBody>
          <a:bodyPr>
            <a:normAutofit/>
          </a:bodyPr>
          <a:lstStyle/>
          <a:p>
            <a:pPr>
              <a:lnSpc>
                <a:spcPct val="100000"/>
              </a:lnSpc>
            </a:pPr>
            <a:r>
              <a:rPr lang="en-US" sz="4000" dirty="0" smtClean="0"/>
              <a:t>Introduction to Cyber Security</a:t>
            </a:r>
          </a:p>
          <a:p>
            <a:pPr>
              <a:lnSpc>
                <a:spcPct val="100000"/>
              </a:lnSpc>
            </a:pPr>
            <a:r>
              <a:rPr lang="en-US" sz="4000" dirty="0" smtClean="0"/>
              <a:t>Man In The Middle</a:t>
            </a:r>
            <a:endParaRPr lang="uk-UA" sz="4000" dirty="0" smtClean="0"/>
          </a:p>
          <a:p>
            <a:pPr>
              <a:lnSpc>
                <a:spcPct val="100000"/>
              </a:lnSpc>
            </a:pPr>
            <a:r>
              <a:rPr lang="en-US" sz="4000" dirty="0" smtClean="0"/>
              <a:t>Practical </a:t>
            </a:r>
            <a:r>
              <a:rPr lang="en-US" sz="4000" dirty="0" smtClean="0"/>
              <a:t>Demonstration</a:t>
            </a:r>
            <a:endParaRPr lang="ru-RU" sz="4000" dirty="0" smtClean="0"/>
          </a:p>
          <a:p>
            <a:pPr>
              <a:lnSpc>
                <a:spcPct val="100000"/>
              </a:lnSpc>
            </a:pPr>
            <a:r>
              <a:rPr lang="en-US" sz="4000" dirty="0" smtClean="0"/>
              <a:t>Technical Methods</a:t>
            </a:r>
            <a:endParaRPr lang="ru-RU" sz="4000" dirty="0" smtClean="0"/>
          </a:p>
          <a:p>
            <a:pPr>
              <a:lnSpc>
                <a:spcPct val="100000"/>
              </a:lnSpc>
            </a:pPr>
            <a:r>
              <a:rPr lang="en-US" sz="4000" dirty="0" smtClean="0"/>
              <a:t>Protection</a:t>
            </a:r>
            <a:endParaRPr lang="ru-RU" sz="4000" dirty="0" smtClean="0"/>
          </a:p>
          <a:p>
            <a:pPr>
              <a:lnSpc>
                <a:spcPct val="100000"/>
              </a:lnSpc>
            </a:pPr>
            <a:r>
              <a:rPr lang="en-US" sz="4000" dirty="0" smtClean="0"/>
              <a:t>Questions &amp; answers</a:t>
            </a:r>
            <a:endParaRPr lang="ru-RU" sz="4000" dirty="0" smtClean="0"/>
          </a:p>
        </p:txBody>
      </p:sp>
    </p:spTree>
    <p:extLst>
      <p:ext uri="{BB962C8B-B14F-4D97-AF65-F5344CB8AC3E}">
        <p14:creationId xmlns:p14="http://schemas.microsoft.com/office/powerpoint/2010/main" val="14123809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2590800"/>
          </a:xfrm>
        </p:spPr>
        <p:txBody>
          <a:bodyPr>
            <a:noAutofit/>
          </a:bodyPr>
          <a:lstStyle/>
          <a:p>
            <a:pPr marL="0" indent="0">
              <a:buNone/>
            </a:pPr>
            <a:r>
              <a:rPr lang="en-US" sz="3300" dirty="0"/>
              <a:t>One way to detect and block many kinds of man-in-the-middle attacks is "certificate pinning", sometimes called "SSL pinning", but more accurately called "public key pinning". </a:t>
            </a:r>
            <a:endParaRPr lang="ru-RU" sz="3300" dirty="0"/>
          </a:p>
        </p:txBody>
      </p:sp>
      <p:sp>
        <p:nvSpPr>
          <p:cNvPr id="4" name="Title 1"/>
          <p:cNvSpPr txBox="1">
            <a:spLocks/>
          </p:cNvSpPr>
          <p:nvPr/>
        </p:nvSpPr>
        <p:spPr>
          <a:xfrm>
            <a:off x="0" y="381000"/>
            <a:ext cx="9144000" cy="1143000"/>
          </a:xfrm>
          <a:prstGeom prst="rect">
            <a:avLst/>
          </a:prstGeom>
          <a:solidFill>
            <a:srgbClr val="FF342F"/>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AR ESSENCE" pitchFamily="2" charset="0"/>
                <a:ea typeface="+mj-ea"/>
                <a:cs typeface="+mj-cs"/>
              </a:defRPr>
            </a:lvl1pPr>
          </a:lstStyle>
          <a:p>
            <a:r>
              <a:rPr lang="en-US" dirty="0"/>
              <a:t>Certificate pinning</a:t>
            </a:r>
            <a:endParaRPr lang="ru-RU" dirty="0"/>
          </a:p>
        </p:txBody>
      </p:sp>
    </p:spTree>
    <p:extLst>
      <p:ext uri="{BB962C8B-B14F-4D97-AF65-F5344CB8AC3E}">
        <p14:creationId xmlns:p14="http://schemas.microsoft.com/office/powerpoint/2010/main" val="36167919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0">
                <a:srgbClr val="FF342F">
                  <a:shade val="30000"/>
                  <a:satMod val="115000"/>
                </a:srgbClr>
              </a:gs>
              <a:gs pos="50000">
                <a:srgbClr val="FF342F">
                  <a:shade val="67500"/>
                  <a:satMod val="115000"/>
                </a:srgbClr>
              </a:gs>
              <a:gs pos="100000">
                <a:srgbClr val="FF342F">
                  <a:shade val="100000"/>
                  <a:satMod val="11500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0360" y="2590800"/>
            <a:ext cx="8778240" cy="1219200"/>
          </a:xfrm>
        </p:spPr>
        <p:txBody>
          <a:bodyPr>
            <a:noAutofit/>
          </a:bodyPr>
          <a:lstStyle/>
          <a:p>
            <a:r>
              <a:rPr lang="en-US" sz="8000" dirty="0" smtClean="0">
                <a:solidFill>
                  <a:schemeClr val="bg1">
                    <a:lumMod val="65000"/>
                    <a:lumOff val="35000"/>
                  </a:schemeClr>
                </a:solidFill>
              </a:rPr>
              <a:t>T</a:t>
            </a:r>
            <a:r>
              <a:rPr lang="en-US" sz="8000" dirty="0" smtClean="0"/>
              <a:t>hank </a:t>
            </a:r>
            <a:r>
              <a:rPr lang="en-US" sz="8000" dirty="0" smtClean="0">
                <a:solidFill>
                  <a:schemeClr val="bg1">
                    <a:lumMod val="65000"/>
                    <a:lumOff val="35000"/>
                  </a:schemeClr>
                </a:solidFill>
              </a:rPr>
              <a:t>Y</a:t>
            </a:r>
            <a:r>
              <a:rPr lang="en-US" sz="8000" dirty="0" smtClean="0"/>
              <a:t>ou!</a:t>
            </a:r>
            <a:endParaRPr lang="en-US" sz="8000" dirty="0"/>
          </a:p>
        </p:txBody>
      </p:sp>
      <p:sp>
        <p:nvSpPr>
          <p:cNvPr id="16" name="Teardrop 15"/>
          <p:cNvSpPr/>
          <p:nvPr/>
        </p:nvSpPr>
        <p:spPr>
          <a:xfrm rot="16200000">
            <a:off x="1026" y="-11261"/>
            <a:ext cx="455148" cy="457200"/>
          </a:xfrm>
          <a:prstGeom prst="teardrop">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ardrop 16"/>
          <p:cNvSpPr/>
          <p:nvPr/>
        </p:nvSpPr>
        <p:spPr>
          <a:xfrm>
            <a:off x="8688852" y="0"/>
            <a:ext cx="455148" cy="457200"/>
          </a:xfrm>
          <a:prstGeom prst="teardrop">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ardrop 17"/>
          <p:cNvSpPr/>
          <p:nvPr/>
        </p:nvSpPr>
        <p:spPr>
          <a:xfrm rot="5400000">
            <a:off x="8687826" y="6400800"/>
            <a:ext cx="455148" cy="457200"/>
          </a:xfrm>
          <a:prstGeom prst="teardrop">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ardrop 19"/>
          <p:cNvSpPr/>
          <p:nvPr/>
        </p:nvSpPr>
        <p:spPr>
          <a:xfrm rot="10800000">
            <a:off x="2052" y="6401826"/>
            <a:ext cx="455148" cy="457200"/>
          </a:xfrm>
          <a:prstGeom prst="teardrop">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832724" y="4114800"/>
            <a:ext cx="2653676" cy="707886"/>
          </a:xfrm>
          <a:prstGeom prst="rect">
            <a:avLst/>
          </a:prstGeom>
          <a:noFill/>
        </p:spPr>
        <p:txBody>
          <a:bodyPr wrap="square" rtlCol="0">
            <a:spAutoFit/>
          </a:bodyPr>
          <a:lstStyle/>
          <a:p>
            <a:r>
              <a:rPr lang="en-US" sz="4000" b="1" dirty="0" smtClean="0">
                <a:latin typeface="AR ESSENCE" pitchFamily="2" charset="0"/>
              </a:rPr>
              <a:t>Stay Safe…</a:t>
            </a:r>
            <a:endParaRPr lang="en-US" sz="4000" b="1" dirty="0">
              <a:latin typeface="AR ESSENCE" pitchFamily="2"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18772" y="4114800"/>
            <a:ext cx="701028" cy="701028"/>
          </a:xfrm>
          <a:prstGeom prst="rect">
            <a:avLst/>
          </a:prstGeom>
        </p:spPr>
      </p:pic>
    </p:spTree>
    <p:extLst>
      <p:ext uri="{BB962C8B-B14F-4D97-AF65-F5344CB8AC3E}">
        <p14:creationId xmlns:p14="http://schemas.microsoft.com/office/powerpoint/2010/main" val="273964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2590800"/>
          </a:xfrm>
        </p:spPr>
        <p:txBody>
          <a:bodyPr>
            <a:noAutofit/>
          </a:bodyPr>
          <a:lstStyle/>
          <a:p>
            <a:pPr marL="0" indent="0" algn="ctr">
              <a:buNone/>
            </a:pPr>
            <a:r>
              <a:rPr lang="en-US" sz="3300" dirty="0" smtClean="0"/>
              <a:t>Cyber </a:t>
            </a:r>
            <a:r>
              <a:rPr lang="en-US" sz="3300" b="1" dirty="0" smtClean="0">
                <a:solidFill>
                  <a:srgbClr val="FF342F"/>
                </a:solidFill>
              </a:rPr>
              <a:t>Attacks</a:t>
            </a:r>
            <a:r>
              <a:rPr lang="en-US" sz="3300" dirty="0" smtClean="0"/>
              <a:t> can cause a serious damage to your devices &amp; life , tasting an example, it can lead hackers to a top confidential information or even a personal one, therefore Cyber </a:t>
            </a:r>
            <a:r>
              <a:rPr lang="en-US" sz="3300" b="1" dirty="0" smtClean="0">
                <a:solidFill>
                  <a:srgbClr val="FF342F"/>
                </a:solidFill>
              </a:rPr>
              <a:t>Security</a:t>
            </a:r>
            <a:r>
              <a:rPr lang="en-US" sz="3300" dirty="0" smtClean="0"/>
              <a:t> </a:t>
            </a:r>
            <a:r>
              <a:rPr lang="en-US" sz="3300" dirty="0"/>
              <a:t>involves protecting information and systems from major cyber </a:t>
            </a:r>
            <a:r>
              <a:rPr lang="en-US" sz="3300" dirty="0" smtClean="0"/>
              <a:t>threats</a:t>
            </a:r>
            <a:endParaRPr lang="en-US" sz="3300" dirty="0"/>
          </a:p>
        </p:txBody>
      </p:sp>
      <p:sp>
        <p:nvSpPr>
          <p:cNvPr id="4" name="Title 1"/>
          <p:cNvSpPr txBox="1">
            <a:spLocks/>
          </p:cNvSpPr>
          <p:nvPr/>
        </p:nvSpPr>
        <p:spPr>
          <a:xfrm>
            <a:off x="0" y="381000"/>
            <a:ext cx="9144000" cy="1143000"/>
          </a:xfrm>
          <a:prstGeom prst="rect">
            <a:avLst/>
          </a:prstGeom>
          <a:solidFill>
            <a:srgbClr val="FF342F"/>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AR ESSENCE" pitchFamily="2" charset="0"/>
                <a:ea typeface="+mj-ea"/>
                <a:cs typeface="+mj-cs"/>
              </a:defRPr>
            </a:lvl1pPr>
          </a:lstStyle>
          <a:p>
            <a:pPr>
              <a:lnSpc>
                <a:spcPct val="100000"/>
              </a:lnSpc>
            </a:pPr>
            <a:r>
              <a:rPr lang="en-US" dirty="0"/>
              <a:t>Introduction to </a:t>
            </a:r>
            <a:r>
              <a:rPr lang="en-US" dirty="0" smtClean="0"/>
              <a:t>Cyber Security</a:t>
            </a:r>
            <a:endParaRPr lang="en-US" dirty="0"/>
          </a:p>
        </p:txBody>
      </p:sp>
    </p:spTree>
    <p:extLst>
      <p:ext uri="{BB962C8B-B14F-4D97-AF65-F5344CB8AC3E}">
        <p14:creationId xmlns:p14="http://schemas.microsoft.com/office/powerpoint/2010/main" val="1760116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2590800"/>
          </a:xfrm>
        </p:spPr>
        <p:txBody>
          <a:bodyPr>
            <a:normAutofit fontScale="92500" lnSpcReduction="20000"/>
          </a:bodyPr>
          <a:lstStyle/>
          <a:p>
            <a:pPr marL="0" indent="0" algn="ctr">
              <a:buNone/>
            </a:pPr>
            <a:r>
              <a:rPr lang="en-US" sz="3600" dirty="0" smtClean="0"/>
              <a:t>It is a popular method, were the attacker keeps himself / herself between two </a:t>
            </a:r>
            <a:r>
              <a:rPr lang="en-US" sz="3600" dirty="0"/>
              <a:t>parties, making them believe that they are talking directly to each other over a private connection, when actually the entire conversation is being controlled by the </a:t>
            </a:r>
            <a:r>
              <a:rPr lang="en-US" sz="3600" dirty="0" smtClean="0"/>
              <a:t>attacker</a:t>
            </a:r>
            <a:endParaRPr lang="en-US" sz="3600" dirty="0"/>
          </a:p>
        </p:txBody>
      </p:sp>
      <p:sp>
        <p:nvSpPr>
          <p:cNvPr id="4" name="Title 1"/>
          <p:cNvSpPr txBox="1">
            <a:spLocks/>
          </p:cNvSpPr>
          <p:nvPr/>
        </p:nvSpPr>
        <p:spPr>
          <a:xfrm>
            <a:off x="0" y="381000"/>
            <a:ext cx="9144000" cy="1143000"/>
          </a:xfrm>
          <a:prstGeom prst="rect">
            <a:avLst/>
          </a:prstGeom>
          <a:solidFill>
            <a:srgbClr val="FF342F"/>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AR ESSENCE" pitchFamily="2" charset="0"/>
                <a:ea typeface="+mj-ea"/>
                <a:cs typeface="+mj-cs"/>
              </a:defRPr>
            </a:lvl1pPr>
          </a:lstStyle>
          <a:p>
            <a:r>
              <a:rPr lang="en-US" dirty="0"/>
              <a:t>Man In The </a:t>
            </a:r>
            <a:r>
              <a:rPr lang="en-US" dirty="0" smtClean="0"/>
              <a:t>Middle</a:t>
            </a:r>
            <a:endParaRPr lang="uk-UA" dirty="0"/>
          </a:p>
        </p:txBody>
      </p:sp>
    </p:spTree>
    <p:extLst>
      <p:ext uri="{BB962C8B-B14F-4D97-AF65-F5344CB8AC3E}">
        <p14:creationId xmlns:p14="http://schemas.microsoft.com/office/powerpoint/2010/main" val="65528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438400"/>
            <a:ext cx="9144000"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57200" y="2438400"/>
            <a:ext cx="8229600" cy="2590800"/>
          </a:xfrm>
        </p:spPr>
        <p:txBody>
          <a:bodyPr>
            <a:normAutofit/>
          </a:bodyPr>
          <a:lstStyle/>
          <a:p>
            <a:pPr marL="0" indent="0">
              <a:buNone/>
            </a:pPr>
            <a:r>
              <a:rPr lang="en-US" sz="3600" dirty="0" smtClean="0"/>
              <a:t>Now we will practically demonstrate the methods of “Man In The Middle” with the help of the audience</a:t>
            </a:r>
          </a:p>
        </p:txBody>
      </p:sp>
      <p:sp>
        <p:nvSpPr>
          <p:cNvPr id="4" name="Title 1"/>
          <p:cNvSpPr txBox="1">
            <a:spLocks/>
          </p:cNvSpPr>
          <p:nvPr/>
        </p:nvSpPr>
        <p:spPr>
          <a:xfrm>
            <a:off x="0" y="381000"/>
            <a:ext cx="9144000" cy="1143000"/>
          </a:xfrm>
          <a:prstGeom prst="rect">
            <a:avLst/>
          </a:prstGeom>
          <a:solidFill>
            <a:srgbClr val="FF342F"/>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AR ESSENCE" pitchFamily="2" charset="0"/>
                <a:ea typeface="+mj-ea"/>
                <a:cs typeface="+mj-cs"/>
              </a:defRPr>
            </a:lvl1pPr>
          </a:lstStyle>
          <a:p>
            <a:r>
              <a:rPr lang="en-US"/>
              <a:t>Practical </a:t>
            </a:r>
            <a:r>
              <a:rPr lang="en-US" smtClean="0"/>
              <a:t>Demonstration</a:t>
            </a:r>
            <a:endParaRPr lang="ru-RU"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86200" y="3428998"/>
            <a:ext cx="3429000" cy="2758439"/>
          </a:xfrm>
          <a:prstGeom prst="rect">
            <a:avLst/>
          </a:prstGeom>
        </p:spPr>
      </p:pic>
    </p:spTree>
    <p:extLst>
      <p:ext uri="{BB962C8B-B14F-4D97-AF65-F5344CB8AC3E}">
        <p14:creationId xmlns:p14="http://schemas.microsoft.com/office/powerpoint/2010/main" val="65528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438400"/>
            <a:ext cx="8229600" cy="2590800"/>
          </a:xfrm>
        </p:spPr>
        <p:txBody>
          <a:bodyPr>
            <a:normAutofit/>
          </a:bodyPr>
          <a:lstStyle/>
          <a:p>
            <a:pPr marL="0" indent="0" algn="ctr">
              <a:buNone/>
            </a:pPr>
            <a:endParaRPr lang="en-US" sz="5400" dirty="0"/>
          </a:p>
        </p:txBody>
      </p:sp>
      <p:sp>
        <p:nvSpPr>
          <p:cNvPr id="4" name="Title 1"/>
          <p:cNvSpPr txBox="1">
            <a:spLocks/>
          </p:cNvSpPr>
          <p:nvPr/>
        </p:nvSpPr>
        <p:spPr>
          <a:xfrm>
            <a:off x="0" y="1641764"/>
            <a:ext cx="9144000" cy="3512127"/>
          </a:xfrm>
          <a:prstGeom prst="rect">
            <a:avLst/>
          </a:prstGeom>
          <a:solidFill>
            <a:srgbClr val="FF342F"/>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AR ESSENCE" pitchFamily="2" charset="0"/>
                <a:ea typeface="+mj-ea"/>
                <a:cs typeface="+mj-cs"/>
              </a:defRPr>
            </a:lvl1pPr>
          </a:lstStyle>
          <a:p>
            <a:r>
              <a:rPr lang="en-US" b="1" dirty="0"/>
              <a:t>Technical </a:t>
            </a:r>
            <a:r>
              <a:rPr lang="en-US" b="1" dirty="0" smtClean="0"/>
              <a:t>Methods</a:t>
            </a:r>
          </a:p>
          <a:p>
            <a:r>
              <a:rPr lang="en-US" dirty="0" smtClean="0"/>
              <a:t>“Here is how we did it!”</a:t>
            </a:r>
          </a:p>
        </p:txBody>
      </p:sp>
    </p:spTree>
    <p:extLst>
      <p:ext uri="{BB962C8B-B14F-4D97-AF65-F5344CB8AC3E}">
        <p14:creationId xmlns:p14="http://schemas.microsoft.com/office/powerpoint/2010/main" val="65528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381000"/>
            <a:ext cx="9144000" cy="1143000"/>
          </a:xfrm>
          <a:prstGeom prst="rect">
            <a:avLst/>
          </a:prstGeom>
          <a:solidFill>
            <a:srgbClr val="FF342F"/>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AR ESSENCE" pitchFamily="2" charset="0"/>
                <a:ea typeface="+mj-ea"/>
                <a:cs typeface="+mj-cs"/>
              </a:defRPr>
            </a:lvl1pPr>
          </a:lstStyle>
          <a:p>
            <a:r>
              <a:rPr lang="en-US" dirty="0"/>
              <a:t>ARP Poisoning</a:t>
            </a:r>
            <a:endParaRPr lang="ru-RU" dirty="0" smtClean="0"/>
          </a:p>
        </p:txBody>
      </p:sp>
      <p:pic>
        <p:nvPicPr>
          <p:cNvPr id="5"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3000" y="1738744"/>
            <a:ext cx="6477000" cy="4857749"/>
          </a:xfrm>
          <a:prstGeom prst="rect">
            <a:avLst/>
          </a:prstGeom>
        </p:spPr>
      </p:pic>
    </p:spTree>
    <p:extLst>
      <p:ext uri="{BB962C8B-B14F-4D97-AF65-F5344CB8AC3E}">
        <p14:creationId xmlns:p14="http://schemas.microsoft.com/office/powerpoint/2010/main" val="3929286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381000"/>
            <a:ext cx="9144000" cy="1143000"/>
          </a:xfrm>
          <a:prstGeom prst="rect">
            <a:avLst/>
          </a:prstGeom>
          <a:solidFill>
            <a:srgbClr val="FF342F"/>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AR ESSENCE" pitchFamily="2" charset="0"/>
                <a:ea typeface="+mj-ea"/>
                <a:cs typeface="+mj-cs"/>
              </a:defRPr>
            </a:lvl1pPr>
          </a:lstStyle>
          <a:p>
            <a:r>
              <a:rPr lang="en-US" dirty="0"/>
              <a:t>SSL Strip</a:t>
            </a:r>
            <a:endParaRPr lang="ru-RU"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254976">
            <a:off x="500706" y="2021858"/>
            <a:ext cx="2624897" cy="1947228"/>
          </a:xfrm>
          <a:prstGeom prst="rect">
            <a:avLst/>
          </a:prstGeom>
          <a:ln>
            <a:noFill/>
          </a:ln>
          <a:effectLst>
            <a:softEdge rad="112500"/>
          </a:effectLst>
        </p:spPr>
      </p:pic>
      <p:pic>
        <p:nvPicPr>
          <p:cNvPr id="6"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751971" y="1752600"/>
            <a:ext cx="4926408" cy="1422766"/>
          </a:xfr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48000" y="3429000"/>
            <a:ext cx="5630379" cy="3184861"/>
          </a:xfrm>
          <a:prstGeom prst="rect">
            <a:avLst/>
          </a:prstGeom>
          <a:ln>
            <a:noFill/>
          </a:ln>
          <a:effectLst>
            <a:softEdge rad="112500"/>
          </a:effectLst>
        </p:spPr>
      </p:pic>
    </p:spTree>
    <p:extLst>
      <p:ext uri="{BB962C8B-B14F-4D97-AF65-F5344CB8AC3E}">
        <p14:creationId xmlns:p14="http://schemas.microsoft.com/office/powerpoint/2010/main" val="2113124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381000"/>
            <a:ext cx="9144000" cy="1143000"/>
          </a:xfrm>
          <a:prstGeom prst="rect">
            <a:avLst/>
          </a:prstGeom>
          <a:solidFill>
            <a:srgbClr val="FF342F"/>
          </a:solid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AR ESSENCE" pitchFamily="2" charset="0"/>
                <a:ea typeface="+mj-ea"/>
                <a:cs typeface="+mj-cs"/>
              </a:defRPr>
            </a:lvl1pPr>
          </a:lstStyle>
          <a:p>
            <a:r>
              <a:rPr lang="en-US" dirty="0"/>
              <a:t>SSL Spoofing</a:t>
            </a:r>
            <a:endParaRPr lang="ru-RU" dirty="0" smtClean="0"/>
          </a:p>
        </p:txBody>
      </p:sp>
      <p:pic>
        <p:nvPicPr>
          <p:cNvPr id="5"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600" y="1828800"/>
            <a:ext cx="5562600" cy="4596807"/>
          </a:xfrm>
        </p:spPr>
      </p:pic>
    </p:spTree>
    <p:extLst>
      <p:ext uri="{BB962C8B-B14F-4D97-AF65-F5344CB8AC3E}">
        <p14:creationId xmlns:p14="http://schemas.microsoft.com/office/powerpoint/2010/main" val="11395557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569</TotalTime>
  <Words>472</Words>
  <Application>Microsoft Office PowerPoint</Application>
  <PresentationFormat>On-screen Show (4:3)</PresentationFormat>
  <Paragraphs>46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(Threats &amp; Risks)</vt:lpstr>
      <vt:lpstr>Index!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Philosophy</dc:title>
  <dc:creator>Nana</dc:creator>
  <cp:lastModifiedBy>Nana</cp:lastModifiedBy>
  <cp:revision>74</cp:revision>
  <dcterms:created xsi:type="dcterms:W3CDTF">2016-11-15T02:27:44Z</dcterms:created>
  <dcterms:modified xsi:type="dcterms:W3CDTF">2016-12-23T07:03:56Z</dcterms:modified>
</cp:coreProperties>
</file>