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596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4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515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8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3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0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79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C4C940E-097B-4B6F-8B1F-DDAF8BCC84E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F8FC5A-9DAA-497F-B515-7B7D16E1C6DC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4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76CE0-49DD-4B6B-AAAB-9AA6AB342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 – Економічні проблеми розвитку телекомунікацій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3A6614-53DE-4E9C-9992-7C6D101EE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572" y="5011529"/>
            <a:ext cx="4007248" cy="135988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Юрчук Евеліна </a:t>
            </a:r>
          </a:p>
          <a:p>
            <a:r>
              <a:rPr lang="uk-UA" dirty="0"/>
              <a:t>Студенти групи ТСД-13</a:t>
            </a:r>
          </a:p>
          <a:p>
            <a:r>
              <a:rPr lang="uk-UA" dirty="0"/>
              <a:t>Державного Університету Телекомунікацій </a:t>
            </a:r>
          </a:p>
          <a:p>
            <a:r>
              <a:rPr lang="uk-UA" dirty="0"/>
              <a:t>Факультет Телекомунікацій </a:t>
            </a:r>
          </a:p>
          <a:p>
            <a:r>
              <a:rPr lang="uk-UA" dirty="0" err="1"/>
              <a:t>м.Київ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05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A85A4-38E9-4E5F-98C1-DC84DE0A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852F2F7-25A7-4AB6-946A-0E98BBE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A08FE-C82E-47F9-BCAD-D1AB1313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 шляхів вирішення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AA9EE9-92C4-42FF-98D5-9652DC39E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8524" y="4804850"/>
            <a:ext cx="528487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Новітні технологічні досягнення</a:t>
            </a:r>
          </a:p>
        </p:txBody>
      </p:sp>
      <p:pic>
        <p:nvPicPr>
          <p:cNvPr id="6" name="Місце для вмісту 5" descr="Зображення, що містить текс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B32C2CFB-1782-4BAF-BB24-B67B46D1A2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47" y="746449"/>
            <a:ext cx="4175149" cy="27047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Зображення, що містить одяг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id="{A0636D85-DEDF-4B8A-83D1-050475FD6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48" y="3509434"/>
            <a:ext cx="4175149" cy="260211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5823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B028-1C83-4335-A005-65C937BC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підтримка розвитку Телекомунікацій</a:t>
            </a:r>
          </a:p>
        </p:txBody>
      </p:sp>
      <p:pic>
        <p:nvPicPr>
          <p:cNvPr id="6" name="Місце для вмісту 5" descr="Зображення, що містить конструктор, стіл, іграшка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65A9A77B-5D9B-425F-809A-AF5F534EC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2" y="643467"/>
            <a:ext cx="36068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Зображення, що містить предме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4D4900BE-4214-48E6-BFCF-045AC83D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2" y="3509434"/>
            <a:ext cx="3606800" cy="2705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A92CC4-812D-4625-98C6-B7F82AD45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buFont typeface="Franklin Gothic Book" panose="020B0503020102020204" pitchFamily="34" charset="0"/>
              <a:buAutoNum type="arabicPeriod"/>
            </a:pPr>
            <a:r>
              <a:rPr lang="en-US"/>
              <a:t>Сприяння залученню зовнішніх та внутрішніх інвестицій;</a:t>
            </a:r>
          </a:p>
          <a:p>
            <a:pPr marL="457200">
              <a:buFont typeface="Franklin Gothic Book" panose="020B0503020102020204" pitchFamily="34" charset="0"/>
              <a:buAutoNum type="arabicPeriod"/>
            </a:pPr>
            <a:r>
              <a:rPr lang="en-US"/>
              <a:t>Залучення вітчизняних наукових установ та окремих науковців до визначення принципів державної політики у сфері телекомунікацій;</a:t>
            </a:r>
          </a:p>
          <a:p>
            <a:pPr marL="457200">
              <a:buFont typeface="Franklin Gothic Book" panose="020B0503020102020204" pitchFamily="34" charset="0"/>
              <a:buAutoNum type="arabicPeriod"/>
            </a:pPr>
            <a:r>
              <a:rPr lang="en-US"/>
              <a:t>Фінансова підтримка проведення науково-дослідних робіт з питань розвитку і побудови мереж наступного покоління в Україні.</a:t>
            </a:r>
          </a:p>
        </p:txBody>
      </p:sp>
    </p:spTree>
    <p:extLst>
      <p:ext uri="{BB962C8B-B14F-4D97-AF65-F5344CB8AC3E}">
        <p14:creationId xmlns:p14="http://schemas.microsoft.com/office/powerpoint/2010/main" val="17585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843D2-F591-4E66-9B37-99D5AF55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450" y="404446"/>
            <a:ext cx="3474720" cy="763172"/>
          </a:xfrm>
        </p:spPr>
        <p:txBody>
          <a:bodyPr/>
          <a:lstStyle/>
          <a:p>
            <a:pPr algn="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A02EB9-BB6E-43CE-BE0F-63E3874F5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923" y="1638299"/>
            <a:ext cx="4447786" cy="35814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/>
              <a:t>Повільні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телекомунікацій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Телекомунікації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інфраструктурну</a:t>
            </a:r>
            <a:r>
              <a:rPr lang="ru-RU" dirty="0"/>
              <a:t> роль у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оперативний</a:t>
            </a:r>
            <a:r>
              <a:rPr lang="ru-RU" dirty="0"/>
              <a:t>  </a:t>
            </a:r>
            <a:r>
              <a:rPr lang="ru-RU" dirty="0" err="1"/>
              <a:t>обмін</a:t>
            </a:r>
            <a:r>
              <a:rPr lang="ru-RU" dirty="0"/>
              <a:t> і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і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E9B55-6C13-47FF-B6A6-04B7FC80C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696" y="4937760"/>
            <a:ext cx="5233570" cy="1897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телекомунікацій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проявляється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відрахувань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держбюджет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злагодженого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оптимізованого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 descr="Зображення, що містить ноутбук, особа, комп’ютер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FE854BB3-DB89-4FC0-9B04-CECAACE2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31" y="1420838"/>
            <a:ext cx="5877569" cy="30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870E0C1-B737-4492-A2BF-049E969165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449BB-96DB-44A8-BE80-A9C74623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>
                <a:solidFill>
                  <a:schemeClr val="bg2"/>
                </a:solidFill>
              </a:rPr>
              <a:t>ТЕЛЕКОМУНІКАЦІЇ – НАШЕ МАЙБУТНЄ!</a:t>
            </a:r>
          </a:p>
        </p:txBody>
      </p:sp>
    </p:spTree>
    <p:extLst>
      <p:ext uri="{BB962C8B-B14F-4D97-AF65-F5344CB8AC3E}">
        <p14:creationId xmlns:p14="http://schemas.microsoft.com/office/powerpoint/2010/main" val="45547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6348E-1AB7-4F3F-AF3C-ED48C9F6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Зображення, що містить особа, тримає, мобільний телефон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873AEE4D-5549-4C95-9BC5-9DBC016E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2" y="733351"/>
            <a:ext cx="5071256" cy="5071256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FD06A1-0D1A-43C4-BD65-9968C98B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3581400"/>
          </a:xfrm>
        </p:spPr>
        <p:txBody>
          <a:bodyPr>
            <a:normAutofit/>
          </a:bodyPr>
          <a:lstStyle/>
          <a:p>
            <a:r>
              <a:rPr lang="uk-UA" sz="1700" dirty="0"/>
              <a:t>Вступ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700" dirty="0"/>
              <a:t>Телекомунікації. </a:t>
            </a:r>
          </a:p>
          <a:p>
            <a:pPr marL="0" indent="0">
              <a:buNone/>
            </a:pPr>
            <a:r>
              <a:rPr lang="uk-UA" sz="1700" dirty="0"/>
              <a:t>        1.1. Їх значення та розвиток.</a:t>
            </a:r>
          </a:p>
          <a:p>
            <a:pPr marL="457200" indent="-457200">
              <a:buAutoNum type="arabicPeriod" startAt="2"/>
            </a:pPr>
            <a:r>
              <a:rPr lang="uk-UA" sz="1700" dirty="0"/>
              <a:t>Соціально – економічні проблеми розвитку.</a:t>
            </a:r>
          </a:p>
          <a:p>
            <a:pPr marL="457200" indent="-457200">
              <a:buAutoNum type="arabicPeriod" startAt="2"/>
            </a:pPr>
            <a:r>
              <a:rPr lang="uk-UA" sz="1700" dirty="0"/>
              <a:t>Стратегія розвитку Телекомунікацій.</a:t>
            </a:r>
          </a:p>
          <a:p>
            <a:pPr marL="0" indent="0">
              <a:buNone/>
            </a:pPr>
            <a:r>
              <a:rPr lang="uk-UA" sz="1700" dirty="0"/>
              <a:t>        3.1. Прискорення розвитку. </a:t>
            </a:r>
          </a:p>
          <a:p>
            <a:pPr marL="0" indent="0">
              <a:buNone/>
            </a:pPr>
            <a:r>
              <a:rPr lang="uk-UA" sz="1700" dirty="0"/>
              <a:t>        3.2. Державна підтримка.</a:t>
            </a:r>
          </a:p>
          <a:p>
            <a:pPr marL="457200" indent="-457200">
              <a:buAutoNum type="arabicPeriod" startAt="4"/>
            </a:pPr>
            <a:r>
              <a:rPr lang="uk-UA" sz="1700" dirty="0"/>
              <a:t>Висновок.</a:t>
            </a: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517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FC7B5A-EE27-498C-8861-D2EA99A8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Телекомунікації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4905789C-6BF4-460F-A6E7-A82FF5B66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562" y="2286000"/>
            <a:ext cx="5072437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Телекомунікації</a:t>
            </a:r>
            <a:r>
              <a:rPr lang="en-US" sz="1800"/>
              <a:t> – це передавання або приймання звуків, повідомлень (тобто письмового тексту), сигналів, зображень, знаків за допомогою дротових, оптичних, радіо або інших електромагнітних систем.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098B06D-59C0-43CF-BE11-9C55A40A6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41" y="2498012"/>
            <a:ext cx="5105445" cy="32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6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2E27B-3E7B-4B42-B9E6-F600CA72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371" y="4208449"/>
            <a:ext cx="6211956" cy="15260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</a:t>
            </a:r>
            <a:r>
              <a:rPr lang="en-US" sz="48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en-US" sz="48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зв’язку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E6502-E1D6-4EDF-8474-75F0D2A7B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019" y="5734457"/>
            <a:ext cx="6211956" cy="547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Візуальні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1C6F9611-3A25-4FAD-9475-8A7660979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4060371" cy="273845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A8C802-383E-4A26-9183-C28990AEE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 r="-1" b="19578"/>
          <a:stretch/>
        </p:blipFill>
        <p:spPr>
          <a:xfrm>
            <a:off x="20" y="814434"/>
            <a:ext cx="3881599" cy="2409135"/>
          </a:xfrm>
          <a:prstGeom prst="rect">
            <a:avLst/>
          </a:prstGeom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7304" y="0"/>
            <a:ext cx="371269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Місце для вмісту 5" descr="Зображення, що містить дерево, трава, надворі, неб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CC838EF8-746E-4822-9995-1EB379DF5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 r="1" b="12977"/>
          <a:stretch/>
        </p:blipFill>
        <p:spPr>
          <a:xfrm>
            <a:off x="4683990" y="47670"/>
            <a:ext cx="3383280" cy="2952729"/>
          </a:xfrm>
          <a:prstGeom prst="rect">
            <a:avLst/>
          </a:pr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9C77E800-FF01-449B-A776-7FB39BAA2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553373" y="3863963"/>
            <a:ext cx="1609735" cy="216642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3"/>
            <a:ext cx="3429000" cy="33832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Зображення, що містить стіна, будівля, у приміщенні, предмет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id="{DD79A326-A1D4-4F06-B3AD-60CE39AD2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135"/>
          <a:stretch/>
        </p:blipFill>
        <p:spPr>
          <a:xfrm>
            <a:off x="8942136" y="824733"/>
            <a:ext cx="3249864" cy="305409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ECCCB8-3506-4AB6-BD29-E3E7C965E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371" y="3878831"/>
            <a:ext cx="3429000" cy="255687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Зображення, що містить будівля, особа, торт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9BFAEBD5-C8E8-4207-B856-06DA020C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" b="-6"/>
          <a:stretch/>
        </p:blipFill>
        <p:spPr>
          <a:xfrm>
            <a:off x="795963" y="4041946"/>
            <a:ext cx="3099816" cy="2230645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1EAEF0B-F024-45B6-ADE0-31ADC7AF72BE}"/>
              </a:ext>
            </a:extLst>
          </p:cNvPr>
          <p:cNvSpPr/>
          <p:nvPr/>
        </p:nvSpPr>
        <p:spPr>
          <a:xfrm>
            <a:off x="2390692" y="3022172"/>
            <a:ext cx="2194560" cy="8144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Сигнальні прапорці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CD7442F-4037-4229-BC85-6207CCE7555A}"/>
              </a:ext>
            </a:extLst>
          </p:cNvPr>
          <p:cNvSpPr/>
          <p:nvPr/>
        </p:nvSpPr>
        <p:spPr>
          <a:xfrm>
            <a:off x="6721824" y="3023821"/>
            <a:ext cx="1930687" cy="76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Оптичний телеграф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974D4C4-8D9F-45EA-BFEF-852ABE5E764C}"/>
              </a:ext>
            </a:extLst>
          </p:cNvPr>
          <p:cNvSpPr/>
          <p:nvPr/>
        </p:nvSpPr>
        <p:spPr>
          <a:xfrm>
            <a:off x="9134541" y="30345"/>
            <a:ext cx="2865054" cy="7840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Світлосигнальний геліограф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2627165-F019-4338-90A0-72E79F449644}"/>
              </a:ext>
            </a:extLst>
          </p:cNvPr>
          <p:cNvSpPr/>
          <p:nvPr/>
        </p:nvSpPr>
        <p:spPr>
          <a:xfrm>
            <a:off x="0" y="6282419"/>
            <a:ext cx="1759321" cy="5755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Димові сигнали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232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1CF0EE-E95C-4F8B-B02A-24D44A8E2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6375" y="142875"/>
            <a:ext cx="3014060" cy="542925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Місце для вмісту 5" descr="Зображення, що містить особа, у приміщенні, торт, стіл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8CCDF728-06CC-4D7A-A8FA-9221CB483A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22" y="933450"/>
            <a:ext cx="3705616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Зображення, що містить дерево, надворі, паркан, неб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9A28DA5B-3D25-4882-986F-9C6B85274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56" y="4076700"/>
            <a:ext cx="3730079" cy="24821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3BE6FDB-2E85-47BE-9BE2-26DED0448235}"/>
              </a:ext>
            </a:extLst>
          </p:cNvPr>
          <p:cNvSpPr/>
          <p:nvPr/>
        </p:nvSpPr>
        <p:spPr>
          <a:xfrm>
            <a:off x="123712" y="219890"/>
            <a:ext cx="3052896" cy="826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Електричні та електромагнітні технології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Зображення, що містить транспорт, супутник, летить, повітряний змій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0F91DE53-A9D2-445E-90E0-6EEB3C530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" y="4651647"/>
            <a:ext cx="2799887" cy="2205977"/>
          </a:xfrm>
          <a:prstGeom prst="rect">
            <a:avLst/>
          </a:prstGeom>
        </p:spPr>
      </p:pic>
      <p:pic>
        <p:nvPicPr>
          <p:cNvPr id="16" name="Рисунок 15" descr="Зображення, що містить предмет, неб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7D2EE0B4-CE3C-4639-9DE7-9769C245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" y="1265718"/>
            <a:ext cx="2728913" cy="3264080"/>
          </a:xfrm>
          <a:prstGeom prst="rect">
            <a:avLst/>
          </a:prstGeom>
        </p:spPr>
      </p:pic>
      <p:pic>
        <p:nvPicPr>
          <p:cNvPr id="19" name="Рисунок 18" descr="Зображення, що містить предмет, небо, надворі, трав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05CAD06C-813A-4F35-BCCF-40FC8FA69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22" y="185090"/>
            <a:ext cx="2900277" cy="2900277"/>
          </a:xfrm>
          <a:prstGeom prst="rect">
            <a:avLst/>
          </a:prstGeom>
        </p:spPr>
      </p:pic>
      <p:pic>
        <p:nvPicPr>
          <p:cNvPr id="21" name="Рисунок 20" descr="Зображення, що містить у приміщенні, електроніка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id="{D6DEB381-E9E2-431B-8B35-531ED3B10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5" y="3833153"/>
            <a:ext cx="2988126" cy="1944858"/>
          </a:xfrm>
          <a:prstGeom prst="rect">
            <a:avLst/>
          </a:prstGeom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AFCC1A77-720C-4715-A1F5-FD13482997EA}"/>
              </a:ext>
            </a:extLst>
          </p:cNvPr>
          <p:cNvSpPr/>
          <p:nvPr/>
        </p:nvSpPr>
        <p:spPr>
          <a:xfrm>
            <a:off x="2833695" y="6127013"/>
            <a:ext cx="1769718" cy="7241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Супутниковий зв’язок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1BAFC6C2-7FB8-4D79-A64D-9CD9C3F8B06E}"/>
              </a:ext>
            </a:extLst>
          </p:cNvPr>
          <p:cNvSpPr/>
          <p:nvPr/>
        </p:nvSpPr>
        <p:spPr>
          <a:xfrm>
            <a:off x="2803922" y="3085367"/>
            <a:ext cx="1769717" cy="7241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Радіорелейний зв’язок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EE27EB42-2625-496C-A222-6697076D72E3}"/>
              </a:ext>
            </a:extLst>
          </p:cNvPr>
          <p:cNvSpPr/>
          <p:nvPr/>
        </p:nvSpPr>
        <p:spPr>
          <a:xfrm>
            <a:off x="5684916" y="5790173"/>
            <a:ext cx="1728519" cy="700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Телетайп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3CA9D664-BBF5-42D4-86FA-E33A3ABB4C68}"/>
              </a:ext>
            </a:extLst>
          </p:cNvPr>
          <p:cNvSpPr/>
          <p:nvPr/>
        </p:nvSpPr>
        <p:spPr>
          <a:xfrm>
            <a:off x="5501282" y="3085367"/>
            <a:ext cx="1769717" cy="5531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Радіозв’язок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82575-2355-4F83-9902-66EE1918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 – економічні проблеми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F00F80-B271-4BE1-8E25-9AE6366AF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958837" cy="3581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Franklin Gothic Book" panose="020B0503020102020204" pitchFamily="34" charset="0"/>
              <a:buAutoNum type="arabicPeriod"/>
            </a:pPr>
            <a:r>
              <a:rPr lang="en-US"/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endParaRPr lang="en-US"/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/>
              <a:t>Нерівномірність забезпечення телекомунікаційними послугами  та обмеженість доступу користувачів до загальнодоступних телекомунікаційних послуг.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1B8068D-5AAE-4944-B762-BCF7877DA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" b="4"/>
          <a:stretch/>
        </p:blipFill>
        <p:spPr>
          <a:xfrm>
            <a:off x="7973686" y="1917024"/>
            <a:ext cx="3856889" cy="30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текс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id="{81E8EA41-864C-4D36-A9A1-7867C7B6D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26" y="1123527"/>
            <a:ext cx="612694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991A852-1AF5-42DC-85CC-8677CB1E4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058">
            <a:off x="331662" y="309169"/>
            <a:ext cx="3581400" cy="3581400"/>
          </a:xfr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1759F7-5252-4E3A-BD0D-B9C3FD60C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896" y="506437"/>
            <a:ext cx="5326966" cy="56130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100" dirty="0" err="1"/>
              <a:t>Використання</a:t>
            </a:r>
            <a:r>
              <a:rPr lang="ru-RU" sz="2100" dirty="0"/>
              <a:t> на </a:t>
            </a:r>
            <a:r>
              <a:rPr lang="ru-RU" sz="2100" dirty="0" err="1"/>
              <a:t>стаціонарних</a:t>
            </a:r>
            <a:r>
              <a:rPr lang="ru-RU" sz="2100" dirty="0"/>
              <a:t> </a:t>
            </a:r>
            <a:r>
              <a:rPr lang="ru-RU" sz="2100" dirty="0" err="1"/>
              <a:t>телекомунікаційних</a:t>
            </a:r>
            <a:r>
              <a:rPr lang="ru-RU" sz="2100" dirty="0"/>
              <a:t> мережах морально </a:t>
            </a:r>
            <a:r>
              <a:rPr lang="ru-RU" sz="2100" dirty="0" err="1"/>
              <a:t>застарілого</a:t>
            </a:r>
            <a:r>
              <a:rPr lang="ru-RU" sz="2100" dirty="0"/>
              <a:t> та </a:t>
            </a:r>
            <a:r>
              <a:rPr lang="ru-RU" sz="2100" dirty="0" err="1"/>
              <a:t>фізично</a:t>
            </a:r>
            <a:r>
              <a:rPr lang="ru-RU" sz="2100" dirty="0"/>
              <a:t> </a:t>
            </a:r>
            <a:r>
              <a:rPr lang="ru-RU" sz="2100" dirty="0" err="1"/>
              <a:t>зношеного</a:t>
            </a:r>
            <a:r>
              <a:rPr lang="ru-RU" sz="2100" dirty="0"/>
              <a:t> аналогового </a:t>
            </a:r>
            <a:r>
              <a:rPr lang="ru-RU" sz="2100" dirty="0" err="1"/>
              <a:t>обладнання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стримує</a:t>
            </a:r>
            <a:r>
              <a:rPr lang="ru-RU" sz="2100" dirty="0"/>
              <a:t> </a:t>
            </a:r>
            <a:r>
              <a:rPr lang="ru-RU" sz="2100" dirty="0" err="1"/>
              <a:t>розвиток</a:t>
            </a:r>
            <a:r>
              <a:rPr lang="ru-RU" sz="2100" dirty="0"/>
              <a:t> </a:t>
            </a:r>
            <a:r>
              <a:rPr lang="ru-RU" sz="2100" dirty="0" err="1"/>
              <a:t>телекомунікацій</a:t>
            </a:r>
            <a:r>
              <a:rPr lang="ru-RU" sz="2100" dirty="0"/>
              <a:t> та негативно </a:t>
            </a:r>
            <a:r>
              <a:rPr lang="ru-RU" sz="2100" dirty="0" err="1"/>
              <a:t>впливає</a:t>
            </a:r>
            <a:r>
              <a:rPr lang="ru-RU" sz="2100" dirty="0"/>
              <a:t> на </a:t>
            </a:r>
            <a:r>
              <a:rPr lang="ru-RU" sz="2100" dirty="0" err="1"/>
              <a:t>ефективність</a:t>
            </a:r>
            <a:r>
              <a:rPr lang="ru-RU" sz="2100" dirty="0"/>
              <a:t> </a:t>
            </a:r>
            <a:r>
              <a:rPr lang="ru-RU" sz="2100" dirty="0" err="1"/>
              <a:t>роботи</a:t>
            </a:r>
            <a:r>
              <a:rPr lang="ru-RU" sz="2100" dirty="0"/>
              <a:t> </a:t>
            </a:r>
            <a:r>
              <a:rPr lang="ru-RU" sz="2100" dirty="0" err="1"/>
              <a:t>операторів</a:t>
            </a:r>
            <a:r>
              <a:rPr lang="ru-RU" sz="2100" dirty="0"/>
              <a:t> </a:t>
            </a:r>
            <a:r>
              <a:rPr lang="ru-RU" sz="2100" dirty="0" err="1"/>
              <a:t>телекомунікацій</a:t>
            </a:r>
            <a:r>
              <a:rPr lang="ru-RU" sz="2100" dirty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ru-RU" sz="2100" dirty="0"/>
          </a:p>
          <a:p>
            <a:pPr marL="457200" indent="-457200">
              <a:buFont typeface="+mj-lt"/>
              <a:buAutoNum type="arabicPeriod"/>
            </a:pPr>
            <a:r>
              <a:rPr lang="ru-RU" sz="2100" dirty="0" err="1"/>
              <a:t>Наявність</a:t>
            </a:r>
            <a:r>
              <a:rPr lang="ru-RU" sz="2100" dirty="0"/>
              <a:t> </a:t>
            </a:r>
            <a:r>
              <a:rPr lang="ru-RU" sz="2100" dirty="0" err="1"/>
              <a:t>великої</a:t>
            </a:r>
            <a:r>
              <a:rPr lang="ru-RU" sz="2100" dirty="0"/>
              <a:t> </a:t>
            </a:r>
            <a:r>
              <a:rPr lang="ru-RU" sz="2100" dirty="0" err="1"/>
              <a:t>кількості</a:t>
            </a:r>
            <a:r>
              <a:rPr lang="ru-RU" sz="2100" dirty="0"/>
              <a:t> </a:t>
            </a:r>
            <a:r>
              <a:rPr lang="ru-RU" sz="2100" dirty="0" err="1"/>
              <a:t>операторів</a:t>
            </a:r>
            <a:r>
              <a:rPr lang="ru-RU" sz="2100" dirty="0"/>
              <a:t> </a:t>
            </a:r>
            <a:r>
              <a:rPr lang="ru-RU" sz="2100" dirty="0" err="1"/>
              <a:t>телекомунікацій</a:t>
            </a:r>
            <a:r>
              <a:rPr lang="ru-RU" sz="2100" dirty="0"/>
              <a:t> (видано </a:t>
            </a:r>
            <a:r>
              <a:rPr lang="ru-RU" sz="2100" dirty="0" err="1"/>
              <a:t>майже</a:t>
            </a:r>
            <a:r>
              <a:rPr lang="ru-RU" sz="2100" dirty="0"/>
              <a:t> 700 </a:t>
            </a:r>
            <a:r>
              <a:rPr lang="ru-RU" sz="2100" dirty="0" err="1"/>
              <a:t>ліцензій</a:t>
            </a:r>
            <a:r>
              <a:rPr lang="ru-RU" sz="2100" dirty="0"/>
              <a:t>),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призвело</a:t>
            </a:r>
            <a:r>
              <a:rPr lang="ru-RU" sz="2100" dirty="0"/>
              <a:t> до </a:t>
            </a:r>
            <a:r>
              <a:rPr lang="ru-RU" sz="2100" dirty="0" err="1"/>
              <a:t>нескоординованості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дій</a:t>
            </a:r>
            <a:r>
              <a:rPr lang="ru-RU" sz="2100" dirty="0"/>
              <a:t> та </a:t>
            </a:r>
            <a:r>
              <a:rPr lang="ru-RU" sz="2100" dirty="0" err="1"/>
              <a:t>відсутності</a:t>
            </a:r>
            <a:r>
              <a:rPr lang="ru-RU" sz="2100" dirty="0"/>
              <a:t> </a:t>
            </a:r>
            <a:r>
              <a:rPr lang="ru-RU" sz="2100" dirty="0" err="1"/>
              <a:t>єдиного</a:t>
            </a:r>
            <a:r>
              <a:rPr lang="ru-RU" sz="2100" dirty="0"/>
              <a:t> </a:t>
            </a:r>
            <a:r>
              <a:rPr lang="ru-RU" sz="2100" dirty="0" err="1"/>
              <a:t>підходу</a:t>
            </a:r>
            <a:r>
              <a:rPr lang="ru-RU" sz="2100" dirty="0"/>
              <a:t> до </a:t>
            </a:r>
            <a:r>
              <a:rPr lang="ru-RU" sz="2100" dirty="0" err="1"/>
              <a:t>вирішення</a:t>
            </a:r>
            <a:r>
              <a:rPr lang="ru-RU" sz="2100" dirty="0"/>
              <a:t> </a:t>
            </a:r>
            <a:r>
              <a:rPr lang="ru-RU" sz="2100" dirty="0" err="1"/>
              <a:t>проблемних</a:t>
            </a:r>
            <a:r>
              <a:rPr lang="ru-RU" sz="2100" dirty="0"/>
              <a:t> </a:t>
            </a:r>
            <a:r>
              <a:rPr lang="ru-RU" sz="2100" dirty="0" err="1"/>
              <a:t>питань</a:t>
            </a:r>
            <a:r>
              <a:rPr lang="ru-RU" sz="2100" dirty="0"/>
              <a:t> </a:t>
            </a:r>
            <a:r>
              <a:rPr lang="ru-RU" sz="2100" dirty="0" err="1"/>
              <a:t>розвитку</a:t>
            </a:r>
            <a:r>
              <a:rPr lang="ru-RU" sz="2100" dirty="0"/>
              <a:t> </a:t>
            </a:r>
            <a:r>
              <a:rPr lang="ru-RU" sz="2100" dirty="0" err="1"/>
              <a:t>телекомунікацій</a:t>
            </a:r>
            <a:r>
              <a:rPr lang="ru-RU" sz="2100" dirty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ru-RU" sz="2100" dirty="0"/>
          </a:p>
          <a:p>
            <a:pPr marL="457200" indent="-457200">
              <a:buFont typeface="+mj-lt"/>
              <a:buAutoNum type="arabicPeriod"/>
            </a:pPr>
            <a:endParaRPr lang="ru-RU" sz="2100" dirty="0"/>
          </a:p>
          <a:p>
            <a:pPr marL="457200" indent="-457200">
              <a:buFont typeface="+mj-lt"/>
              <a:buAutoNum type="arabicPeriod"/>
            </a:pPr>
            <a:r>
              <a:rPr lang="ru-RU" sz="2100" dirty="0" err="1"/>
              <a:t>Недостатній</a:t>
            </a:r>
            <a:r>
              <a:rPr lang="ru-RU" sz="2100" dirty="0"/>
              <a:t> </a:t>
            </a:r>
            <a:r>
              <a:rPr lang="ru-RU" sz="2100" dirty="0" err="1"/>
              <a:t>регуляторний</a:t>
            </a:r>
            <a:r>
              <a:rPr lang="ru-RU" sz="2100" dirty="0"/>
              <a:t> </a:t>
            </a:r>
            <a:r>
              <a:rPr lang="ru-RU" sz="2100" dirty="0" err="1"/>
              <a:t>вплив</a:t>
            </a:r>
            <a:r>
              <a:rPr lang="ru-RU" sz="2100" dirty="0"/>
              <a:t> </a:t>
            </a:r>
            <a:r>
              <a:rPr lang="ru-RU" sz="2100" dirty="0" err="1"/>
              <a:t>держави</a:t>
            </a:r>
            <a:r>
              <a:rPr lang="ru-RU" sz="2100" dirty="0"/>
              <a:t> на </a:t>
            </a:r>
            <a:r>
              <a:rPr lang="ru-RU" sz="2100" dirty="0" err="1"/>
              <a:t>ринок</a:t>
            </a:r>
            <a:r>
              <a:rPr lang="ru-RU" sz="2100" dirty="0"/>
              <a:t> </a:t>
            </a:r>
            <a:r>
              <a:rPr lang="ru-RU" sz="2100" dirty="0" err="1"/>
              <a:t>телекомунікацій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  <p:pic>
        <p:nvPicPr>
          <p:cNvPr id="8" name="Рисунок 7" descr="Зображення, що містить текст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id="{7A17B7E3-759E-464D-9C81-9E3FBF98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02" y="3312941"/>
            <a:ext cx="3518594" cy="32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882C42-95D2-4732-868A-C398A7E2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80" y="1123527"/>
            <a:ext cx="687283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тинання">
  <a:themeElements>
    <a:clrScheme name="Обтинання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тинання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тинанн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TM10001105[[fn=Обтинання]]</Template>
  <TotalTime>106</TotalTime>
  <Words>330</Words>
  <Application>Microsoft Office PowerPoint</Application>
  <PresentationFormat>Широкий екран</PresentationFormat>
  <Paragraphs>50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Franklin Gothic Book</vt:lpstr>
      <vt:lpstr>Обтинання</vt:lpstr>
      <vt:lpstr>Соціально – Економічні проблеми розвитку телекомунікацій</vt:lpstr>
      <vt:lpstr>План </vt:lpstr>
      <vt:lpstr>Телекомунікації</vt:lpstr>
      <vt:lpstr>Ранні засоби зв’язку</vt:lpstr>
      <vt:lpstr>Презентація PowerPoint</vt:lpstr>
      <vt:lpstr>Соціально – економічні проблеми </vt:lpstr>
      <vt:lpstr>Презентація PowerPoint</vt:lpstr>
      <vt:lpstr>Презентація PowerPoint</vt:lpstr>
      <vt:lpstr>Презентація PowerPoint</vt:lpstr>
      <vt:lpstr>Декілька шляхів вирішення</vt:lpstr>
      <vt:lpstr>Державна підтримка розвитку Телекомунікацій</vt:lpstr>
      <vt:lpstr>Висновок </vt:lpstr>
      <vt:lpstr>ТЕЛЕКОМУНІКАЦІЇ – НАШЕ МАЙБУТНЄ!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 – Економічні проблеми розвитку телекомунікацій</dc:title>
  <dc:creator>Asus</dc:creator>
  <cp:lastModifiedBy>Asus</cp:lastModifiedBy>
  <cp:revision>12</cp:revision>
  <dcterms:created xsi:type="dcterms:W3CDTF">2018-12-04T19:09:32Z</dcterms:created>
  <dcterms:modified xsi:type="dcterms:W3CDTF">2018-12-04T20:55:40Z</dcterms:modified>
</cp:coreProperties>
</file>