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76" r:id="rId3"/>
    <p:sldId id="259" r:id="rId4"/>
    <p:sldId id="279" r:id="rId5"/>
    <p:sldId id="269" r:id="rId6"/>
    <p:sldId id="277" r:id="rId7"/>
    <p:sldId id="286" r:id="rId8"/>
    <p:sldId id="288" r:id="rId9"/>
    <p:sldId id="290" r:id="rId10"/>
    <p:sldId id="294" r:id="rId11"/>
    <p:sldId id="275" r:id="rId12"/>
    <p:sldId id="278" r:id="rId13"/>
    <p:sldId id="280" r:id="rId14"/>
    <p:sldId id="267" r:id="rId15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068"/>
    <a:srgbClr val="020A53"/>
    <a:srgbClr val="003A47"/>
    <a:srgbClr val="1D208F"/>
    <a:srgbClr val="211E54"/>
    <a:srgbClr val="F4E59C"/>
    <a:srgbClr val="DDDDDD"/>
    <a:srgbClr val="0E4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0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80886-F51A-4BE7-915E-3D5D78207BCC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0B4C6-2798-4A2E-A9C2-495997EF2C4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Вертикальна </a:t>
          </a:r>
        </a:p>
        <a:p>
          <a:r>
            <a:rPr lang="uk-UA" sz="20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ферма — це загальна назва для спеціального комплексу, що представляє собою багатоповерхову висотну теплицю.</a:t>
          </a:r>
          <a:endParaRPr lang="ru-RU" sz="20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CD0CF4E-0262-4646-A8E2-45F190ABBEB5}" type="parTrans" cxnId="{BBD748BC-C19F-4CEC-BC1E-DE08ED113904}">
      <dgm:prSet/>
      <dgm:spPr/>
      <dgm:t>
        <a:bodyPr/>
        <a:lstStyle/>
        <a:p>
          <a:endParaRPr lang="ru-RU"/>
        </a:p>
      </dgm:t>
    </dgm:pt>
    <dgm:pt modelId="{5838556D-3BBF-41A9-B55A-08D57FCAEF68}" type="sibTrans" cxnId="{BBD748BC-C19F-4CEC-BC1E-DE08ED113904}">
      <dgm:prSet/>
      <dgm:spPr/>
      <dgm:t>
        <a:bodyPr/>
        <a:lstStyle/>
        <a:p>
          <a:endParaRPr lang="ru-RU"/>
        </a:p>
      </dgm:t>
    </dgm:pt>
    <dgm:pt modelId="{31C6D357-4C92-45AD-B92E-27F63CF4459D}" type="pres">
      <dgm:prSet presAssocID="{A2380886-F51A-4BE7-915E-3D5D78207BC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989C57F-449F-48E5-8326-B556FB8A4D8C}" type="pres">
      <dgm:prSet presAssocID="{6EB0B4C6-2798-4A2E-A9C2-495997EF2C43}" presName="composite" presStyleCnt="0">
        <dgm:presLayoutVars>
          <dgm:chMax/>
          <dgm:chPref/>
        </dgm:presLayoutVars>
      </dgm:prSet>
      <dgm:spPr/>
    </dgm:pt>
    <dgm:pt modelId="{4C2FFF36-D13E-41CA-AA83-FD33C0BB4140}" type="pres">
      <dgm:prSet presAssocID="{6EB0B4C6-2798-4A2E-A9C2-495997EF2C43}" presName="Image" presStyleLbl="bgImgPlace1" presStyleIdx="0" presStyleCnt="1" custScaleX="158240" custScaleY="153973" custLinFactX="42173" custLinFactY="31597" custLinFactNeighborX="10000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86A99CF-A181-48A5-9AAC-B7E0C344F883}" type="pres">
      <dgm:prSet presAssocID="{6EB0B4C6-2798-4A2E-A9C2-495997EF2C43}" presName="ParentText" presStyleLbl="revTx" presStyleIdx="0" presStyleCnt="1" custScaleX="91935" custScaleY="71776" custLinFactX="-746" custLinFactY="-4396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811BA-F562-4B0C-913D-E398A4C88156}" type="pres">
      <dgm:prSet presAssocID="{6EB0B4C6-2798-4A2E-A9C2-495997EF2C43}" presName="tlFrame" presStyleLbl="node1" presStyleIdx="0" presStyleCnt="4" custLinFactX="-191278" custLinFactY="-100000" custLinFactNeighborX="-200000" custLinFactNeighborY="-124431"/>
      <dgm:spPr>
        <a:solidFill>
          <a:schemeClr val="bg1">
            <a:lumMod val="60000"/>
            <a:lumOff val="40000"/>
          </a:schemeClr>
        </a:solidFill>
      </dgm:spPr>
    </dgm:pt>
    <dgm:pt modelId="{C04F70D3-2B95-486B-8677-B7A650A01E1E}" type="pres">
      <dgm:prSet presAssocID="{6EB0B4C6-2798-4A2E-A9C2-495997EF2C43}" presName="trFrame" presStyleLbl="node1" presStyleIdx="1" presStyleCnt="4" custLinFactX="-200000" custLinFactY="-100000" custLinFactNeighborX="-268834" custLinFactNeighborY="-124431"/>
      <dgm:spPr>
        <a:solidFill>
          <a:schemeClr val="accent2">
            <a:lumMod val="75000"/>
          </a:schemeClr>
        </a:solidFill>
      </dgm:spPr>
    </dgm:pt>
    <dgm:pt modelId="{3E06C508-377C-4A03-96A4-F2A6737538D7}" type="pres">
      <dgm:prSet presAssocID="{6EB0B4C6-2798-4A2E-A9C2-495997EF2C43}" presName="blFrame" presStyleLbl="node1" presStyleIdx="2" presStyleCnt="4" custLinFactX="-191278" custLinFactY="-113009" custLinFactNeighborX="-200000" custLinFactNeighborY="-200000"/>
      <dgm:spPr>
        <a:solidFill>
          <a:schemeClr val="bg1">
            <a:lumMod val="60000"/>
            <a:lumOff val="40000"/>
          </a:schemeClr>
        </a:solidFill>
      </dgm:spPr>
    </dgm:pt>
    <dgm:pt modelId="{86FDE8E2-C489-4088-8A4F-1A3FC764B730}" type="pres">
      <dgm:prSet presAssocID="{6EB0B4C6-2798-4A2E-A9C2-495997EF2C43}" presName="brFrame" presStyleLbl="node1" presStyleIdx="3" presStyleCnt="4" custLinFactX="-200000" custLinFactY="-113009" custLinFactNeighborX="-261587" custLinFactNeighborY="-200000"/>
      <dgm:spPr>
        <a:solidFill>
          <a:schemeClr val="bg1">
            <a:lumMod val="60000"/>
            <a:lumOff val="40000"/>
          </a:schemeClr>
        </a:solidFill>
      </dgm:spPr>
    </dgm:pt>
  </dgm:ptLst>
  <dgm:cxnLst>
    <dgm:cxn modelId="{BBD748BC-C19F-4CEC-BC1E-DE08ED113904}" srcId="{A2380886-F51A-4BE7-915E-3D5D78207BCC}" destId="{6EB0B4C6-2798-4A2E-A9C2-495997EF2C43}" srcOrd="0" destOrd="0" parTransId="{DCD0CF4E-0262-4646-A8E2-45F190ABBEB5}" sibTransId="{5838556D-3BBF-41A9-B55A-08D57FCAEF68}"/>
    <dgm:cxn modelId="{D4EDEABC-0672-4C71-A4F6-B5C2D25C7C5B}" type="presOf" srcId="{6EB0B4C6-2798-4A2E-A9C2-495997EF2C43}" destId="{586A99CF-A181-48A5-9AAC-B7E0C344F883}" srcOrd="0" destOrd="0" presId="urn:microsoft.com/office/officeart/2009/3/layout/FramedTextPicture"/>
    <dgm:cxn modelId="{4E166FA7-8193-41BE-B5CE-43E84D32A006}" type="presOf" srcId="{A2380886-F51A-4BE7-915E-3D5D78207BCC}" destId="{31C6D357-4C92-45AD-B92E-27F63CF4459D}" srcOrd="0" destOrd="0" presId="urn:microsoft.com/office/officeart/2009/3/layout/FramedTextPicture"/>
    <dgm:cxn modelId="{057FDBA5-E49E-4004-A11E-77A2A8B26B5F}" type="presParOf" srcId="{31C6D357-4C92-45AD-B92E-27F63CF4459D}" destId="{6989C57F-449F-48E5-8326-B556FB8A4D8C}" srcOrd="0" destOrd="0" presId="urn:microsoft.com/office/officeart/2009/3/layout/FramedTextPicture"/>
    <dgm:cxn modelId="{AE3839F1-9E8C-4BD0-8B6D-81FDFCF32940}" type="presParOf" srcId="{6989C57F-449F-48E5-8326-B556FB8A4D8C}" destId="{4C2FFF36-D13E-41CA-AA83-FD33C0BB4140}" srcOrd="0" destOrd="0" presId="urn:microsoft.com/office/officeart/2009/3/layout/FramedTextPicture"/>
    <dgm:cxn modelId="{F049A9C8-BF5B-4586-9863-7767975BC78D}" type="presParOf" srcId="{6989C57F-449F-48E5-8326-B556FB8A4D8C}" destId="{586A99CF-A181-48A5-9AAC-B7E0C344F883}" srcOrd="1" destOrd="0" presId="urn:microsoft.com/office/officeart/2009/3/layout/FramedTextPicture"/>
    <dgm:cxn modelId="{9C5DD8E0-678E-42DA-B599-FF2D3FE0F757}" type="presParOf" srcId="{6989C57F-449F-48E5-8326-B556FB8A4D8C}" destId="{770811BA-F562-4B0C-913D-E398A4C88156}" srcOrd="2" destOrd="0" presId="urn:microsoft.com/office/officeart/2009/3/layout/FramedTextPicture"/>
    <dgm:cxn modelId="{25D82C65-3F0B-44AA-A633-489EE65D62A4}" type="presParOf" srcId="{6989C57F-449F-48E5-8326-B556FB8A4D8C}" destId="{C04F70D3-2B95-486B-8677-B7A650A01E1E}" srcOrd="3" destOrd="0" presId="urn:microsoft.com/office/officeart/2009/3/layout/FramedTextPicture"/>
    <dgm:cxn modelId="{7ED0D2CF-0364-49D6-8DF4-360F07DD5016}" type="presParOf" srcId="{6989C57F-449F-48E5-8326-B556FB8A4D8C}" destId="{3E06C508-377C-4A03-96A4-F2A6737538D7}" srcOrd="4" destOrd="0" presId="urn:microsoft.com/office/officeart/2009/3/layout/FramedTextPicture"/>
    <dgm:cxn modelId="{F68E4F96-F7C2-4A3A-9601-F04D7C2D9C0D}" type="presParOf" srcId="{6989C57F-449F-48E5-8326-B556FB8A4D8C}" destId="{86FDE8E2-C489-4088-8A4F-1A3FC764B7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FFF36-D13E-41CA-AA83-FD33C0BB4140}">
      <dsp:nvSpPr>
        <dsp:cNvPr id="0" name=""/>
        <dsp:cNvSpPr/>
      </dsp:nvSpPr>
      <dsp:spPr>
        <a:xfrm>
          <a:off x="4513257" y="2466432"/>
          <a:ext cx="4523238" cy="2934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99CF-A181-48A5-9AAC-B7E0C344F883}">
      <dsp:nvSpPr>
        <dsp:cNvPr id="0" name=""/>
        <dsp:cNvSpPr/>
      </dsp:nvSpPr>
      <dsp:spPr>
        <a:xfrm>
          <a:off x="342843" y="281947"/>
          <a:ext cx="3723130" cy="179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Вертикальна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ферма — це загальна назва для спеціального комплексу, що представляє собою багатоповерхову висотну теплицю.</a:t>
          </a:r>
          <a:endParaRPr lang="ru-RU" sz="20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42843" y="281947"/>
        <a:ext cx="3723130" cy="1795444"/>
      </dsp:txXfrm>
    </dsp:sp>
    <dsp:sp modelId="{770811BA-F562-4B0C-913D-E398A4C88156}">
      <dsp:nvSpPr>
        <dsp:cNvPr id="0" name=""/>
        <dsp:cNvSpPr/>
      </dsp:nvSpPr>
      <dsp:spPr>
        <a:xfrm>
          <a:off x="96650" y="0"/>
          <a:ext cx="972590" cy="972842"/>
        </a:xfrm>
        <a:prstGeom prst="halfFrame">
          <a:avLst>
            <a:gd name="adj1" fmla="val 25770"/>
            <a:gd name="adj2" fmla="val 25770"/>
          </a:avLst>
        </a:prstGeom>
        <a:solidFill>
          <a:schemeClr val="bg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F70D3-2B95-486B-8677-B7A650A01E1E}">
      <dsp:nvSpPr>
        <dsp:cNvPr id="0" name=""/>
        <dsp:cNvSpPr/>
      </dsp:nvSpPr>
      <dsp:spPr>
        <a:xfrm rot="5400000">
          <a:off x="3162160" y="125"/>
          <a:ext cx="972842" cy="97259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6C508-377C-4A03-96A4-F2A6737538D7}">
      <dsp:nvSpPr>
        <dsp:cNvPr id="0" name=""/>
        <dsp:cNvSpPr/>
      </dsp:nvSpPr>
      <dsp:spPr>
        <a:xfrm rot="16200000">
          <a:off x="96524" y="1381505"/>
          <a:ext cx="972842" cy="972590"/>
        </a:xfrm>
        <a:prstGeom prst="halfFrame">
          <a:avLst>
            <a:gd name="adj1" fmla="val 25770"/>
            <a:gd name="adj2" fmla="val 25770"/>
          </a:avLst>
        </a:prstGeom>
        <a:solidFill>
          <a:schemeClr val="bg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DE8E2-C489-4088-8A4F-1A3FC764B730}">
      <dsp:nvSpPr>
        <dsp:cNvPr id="0" name=""/>
        <dsp:cNvSpPr/>
      </dsp:nvSpPr>
      <dsp:spPr>
        <a:xfrm rot="10800000">
          <a:off x="3232769" y="1381379"/>
          <a:ext cx="972590" cy="972842"/>
        </a:xfrm>
        <a:prstGeom prst="halfFrame">
          <a:avLst>
            <a:gd name="adj1" fmla="val 25770"/>
            <a:gd name="adj2" fmla="val 25770"/>
          </a:avLst>
        </a:prstGeom>
        <a:solidFill>
          <a:schemeClr val="bg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E19A56-F372-4A2B-BC80-202294646B9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48768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2000" y="5562600"/>
            <a:ext cx="77724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0A3BB086-9886-405B-93E0-3233D91324B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1828800" y="27432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b="1"/>
              <a:t>“ Add your company slogan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0D5F-5307-49E5-9FDE-C80219DAA7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8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240D-A9FB-43E4-BFEF-54A6D57CD7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58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1CC2-D24C-4F42-ACFD-6CB2853E1C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95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834C8-6A83-421A-BE6A-E779DA1E16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15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2BDE-08B6-4214-B1C0-AB97498EE1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12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8A560-44ED-45A7-9E87-77D0DF9155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2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86381-5583-4E7E-BB51-7CEFA1CE0D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79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4F7C6-7290-405F-80B7-D469BF6195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72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6B4BE-E2B8-4D14-A5C0-2B503A1E5E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2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8B05-D9E7-47B3-81AB-72AAA62B2A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368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p5_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4F9EB9-30C0-4BD6-B475-86056D6FA7C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914456" cy="1288504"/>
          </a:xfrm>
        </p:spPr>
        <p:txBody>
          <a:bodyPr/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СУЧАСНИХ ТЕХНОЛОГІЙ, ЯКІ ЗМІНЯТЬ СВІТ </a:t>
            </a:r>
            <a:r>
              <a:rPr lang="ru-RU" dirty="0"/>
              <a:t/>
            </a:r>
            <a:br>
              <a:rPr lang="ru-RU" dirty="0"/>
            </a:br>
            <a:endParaRPr lang="en-US" alt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348880"/>
            <a:ext cx="4392488" cy="18722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20A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СТУДЕНТСЬКОЇ РАДИ ФАКУЛЬТЕТУ ТЕЛЕКОМУНІКАЦІЙ НАВЧАЛЬНО-НАУКОВОГО ІНСТИТУТУ ТЕЛЕКОМУНІКАЦІЙ ТА ІНОФРМАТИЗАЦІЇ</a:t>
            </a:r>
          </a:p>
          <a:p>
            <a:r>
              <a:rPr lang="uk-UA" b="1" dirty="0" smtClean="0">
                <a:solidFill>
                  <a:srgbClr val="020A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СОСНОВА ДАНА НАЗАРІВНА</a:t>
            </a:r>
            <a:endParaRPr lang="ru-RU" b="1" dirty="0">
              <a:solidFill>
                <a:srgbClr val="020A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2" y="0"/>
            <a:ext cx="1340768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Вакуумний потяг </a:t>
            </a:r>
            <a:r>
              <a:rPr lang="uk-UA" i="1" dirty="0" err="1"/>
              <a:t>Hyperloop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6" y="1556792"/>
            <a:ext cx="8893088" cy="4573587"/>
          </a:xfrm>
        </p:spPr>
      </p:pic>
    </p:spTree>
    <p:extLst>
      <p:ext uri="{BB962C8B-B14F-4D97-AF65-F5344CB8AC3E}">
        <p14:creationId xmlns:p14="http://schemas.microsoft.com/office/powerpoint/2010/main" val="41677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Вертикальні </a:t>
            </a:r>
            <a:r>
              <a:rPr lang="uk-UA" i="1" dirty="0" smtClean="0"/>
              <a:t>ферми</a:t>
            </a:r>
            <a:endParaRPr lang="en-US" altLang="ru-RU" sz="1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8076706"/>
              </p:ext>
            </p:extLst>
          </p:nvPr>
        </p:nvGraphicFramePr>
        <p:xfrm>
          <a:off x="0" y="134076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680520" cy="2621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859"/>
            <a:ext cx="4455212" cy="275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796" y="1516902"/>
            <a:ext cx="5904656" cy="187220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Модульні </a:t>
            </a:r>
            <a:r>
              <a:rPr lang="uk-UA" i="1" dirty="0" smtClean="0"/>
              <a:t>будинки</a:t>
            </a:r>
            <a:endParaRPr lang="en-US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759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Модульні будинки зроблять житло доступнішим.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4141"/>
            <a:ext cx="3996358" cy="2442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96" y="3785066"/>
            <a:ext cx="3744416" cy="2442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51890"/>
            <a:ext cx="2878021" cy="214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108" y="1288777"/>
            <a:ext cx="4933832" cy="17801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Самокеровані автомобілі</a:t>
            </a:r>
            <a:r>
              <a:rPr lang="uk-UA" dirty="0"/>
              <a:t> </a:t>
            </a:r>
            <a:endParaRPr lang="en-US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940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безпілотні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революційною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6" y="3305055"/>
            <a:ext cx="4388904" cy="2194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88777"/>
            <a:ext cx="3744416" cy="2256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40" y="3933056"/>
            <a:ext cx="3648860" cy="254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1835696" y="5085184"/>
            <a:ext cx="5832648" cy="7200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Дякую за увагу</a:t>
            </a:r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3240360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84" y="476672"/>
            <a:ext cx="1454371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6" name="AutoShape 116"/>
          <p:cNvSpPr>
            <a:spLocks noChangeArrowheads="1"/>
          </p:cNvSpPr>
          <p:nvPr/>
        </p:nvSpPr>
        <p:spPr bwMode="gray">
          <a:xfrm>
            <a:off x="179512" y="2031417"/>
            <a:ext cx="4464496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USB </a:t>
            </a:r>
            <a:r>
              <a:rPr lang="en-US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3.0 – </a:t>
            </a: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супер-</a:t>
            </a:r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швидкість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77" name="AutoShape 117"/>
          <p:cNvSpPr>
            <a:spLocks noChangeArrowheads="1"/>
          </p:cNvSpPr>
          <p:nvPr/>
        </p:nvSpPr>
        <p:spPr bwMode="gray">
          <a:xfrm>
            <a:off x="179512" y="2667000"/>
            <a:ext cx="4464496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Wireless-</a:t>
            </a:r>
            <a:r>
              <a:rPr lang="ru-RU" alt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стандарти</a:t>
            </a: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 передача </a:t>
            </a:r>
            <a:r>
              <a:rPr lang="ru-RU" alt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відео</a:t>
            </a:r>
            <a:endParaRPr lang="en-US" alt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78" name="AutoShape 118"/>
          <p:cNvSpPr>
            <a:spLocks noChangeArrowheads="1"/>
          </p:cNvSpPr>
          <p:nvPr/>
        </p:nvSpPr>
        <p:spPr bwMode="gray">
          <a:xfrm>
            <a:off x="179512" y="3289299"/>
            <a:ext cx="4438848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HTML5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79" name="AutoShape 119"/>
          <p:cNvSpPr>
            <a:spLocks noChangeArrowheads="1"/>
          </p:cNvSpPr>
          <p:nvPr/>
        </p:nvSpPr>
        <p:spPr bwMode="gray">
          <a:xfrm>
            <a:off x="179512" y="3893713"/>
            <a:ext cx="4438848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Швидкі</a:t>
            </a: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роботи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80" name="AutoShape 120"/>
          <p:cNvSpPr>
            <a:spLocks noChangeArrowheads="1"/>
          </p:cNvSpPr>
          <p:nvPr/>
        </p:nvSpPr>
        <p:spPr bwMode="gray">
          <a:xfrm>
            <a:off x="205160" y="4498128"/>
            <a:ext cx="4438848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Нейроморфні</a:t>
            </a: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чіпи</a:t>
            </a: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СУЧАСНИХ ТЕХНОЛОГІЙ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gray">
          <a:xfrm>
            <a:off x="4788024" y="2031417"/>
            <a:ext cx="4262052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Акумулятор</a:t>
            </a:r>
            <a:r>
              <a:rPr lang="ru-RU" alt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altLang="ru-RU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органічних</a:t>
            </a:r>
            <a:r>
              <a:rPr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радикалах</a:t>
            </a:r>
            <a:endParaRPr lang="en-US" alt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117"/>
          <p:cNvSpPr>
            <a:spLocks noChangeArrowheads="1"/>
          </p:cNvSpPr>
          <p:nvPr/>
        </p:nvSpPr>
        <p:spPr bwMode="gray">
          <a:xfrm>
            <a:off x="4788024" y="2667000"/>
            <a:ext cx="4262052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Вакуумний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потяг </a:t>
            </a:r>
            <a:r>
              <a:rPr lang="en-US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Hyperloop </a:t>
            </a:r>
          </a:p>
        </p:txBody>
      </p:sp>
      <p:sp>
        <p:nvSpPr>
          <p:cNvPr id="16" name="AutoShape 118"/>
          <p:cNvSpPr>
            <a:spLocks noChangeArrowheads="1"/>
          </p:cNvSpPr>
          <p:nvPr/>
        </p:nvSpPr>
        <p:spPr bwMode="gray">
          <a:xfrm>
            <a:off x="4788024" y="3289299"/>
            <a:ext cx="426648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Вертикальні</a:t>
            </a: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ферми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AutoShape 119"/>
          <p:cNvSpPr>
            <a:spLocks noChangeArrowheads="1"/>
          </p:cNvSpPr>
          <p:nvPr/>
        </p:nvSpPr>
        <p:spPr bwMode="gray">
          <a:xfrm>
            <a:off x="4788024" y="3893713"/>
            <a:ext cx="4262052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Модульні</a:t>
            </a: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будинки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AutoShape 120"/>
          <p:cNvSpPr>
            <a:spLocks noChangeArrowheads="1"/>
          </p:cNvSpPr>
          <p:nvPr/>
        </p:nvSpPr>
        <p:spPr bwMode="gray">
          <a:xfrm>
            <a:off x="4788024" y="4516012"/>
            <a:ext cx="4262052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Самокеровані</a:t>
            </a: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автомобілі</a:t>
            </a: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USB 3.0 – </a:t>
            </a:r>
            <a:r>
              <a:rPr lang="ru-RU" altLang="ru-RU" dirty="0"/>
              <a:t>супер-</a:t>
            </a:r>
            <a:r>
              <a:rPr lang="ru-RU" altLang="ru-RU" dirty="0" err="1"/>
              <a:t>швидкість</a:t>
            </a:r>
            <a:endParaRPr lang="en-US" altLang="ru-RU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19682" y="1268760"/>
            <a:ext cx="9163682" cy="1800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USB 3.0 отримав назву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SuperSpeed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"супер-швидкість". Він дозволяє копіювати дані зі швидкість більш ніж 3,2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Гбіт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/с, що в 5-10 разів швидше, ніж копіювання за допомогою інших стандартів та інтерфейсів.</a:t>
            </a:r>
            <a:endParaRPr lang="en-US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" y="3068960"/>
            <a:ext cx="4262633" cy="262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60" y="3047643"/>
            <a:ext cx="4521040" cy="264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608012"/>
            <a:ext cx="8229600" cy="563563"/>
          </a:xfrm>
        </p:spPr>
        <p:txBody>
          <a:bodyPr/>
          <a:lstStyle/>
          <a:p>
            <a:r>
              <a:rPr lang="uk-UA" i="1" dirty="0" err="1"/>
              <a:t>Wireless</a:t>
            </a:r>
            <a:r>
              <a:rPr lang="uk-UA" i="1" dirty="0"/>
              <a:t>-стандарти і передача відео</a:t>
            </a:r>
            <a:r>
              <a:rPr lang="ru-RU" dirty="0"/>
              <a:t/>
            </a:r>
            <a:br>
              <a:rPr lang="ru-RU" dirty="0"/>
            </a:br>
            <a:endParaRPr lang="en-US" altLang="ru-RU" sz="2000" dirty="0">
              <a:solidFill>
                <a:schemeClr val="accent1"/>
              </a:solidFill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529283" y="3095625"/>
            <a:ext cx="2160876" cy="14134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323144" y="3095625"/>
            <a:ext cx="2079625" cy="14134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259215" y="3341356"/>
            <a:ext cx="2038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8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 </a:t>
            </a:r>
            <a:r>
              <a:rPr lang="ru-RU" altLang="ru-RU" sz="2800" b="1" dirty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</a:t>
            </a:r>
            <a:r>
              <a:rPr lang="en-US" altLang="ru-RU" sz="2800" b="1" dirty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altLang="ru-RU" sz="2800" b="1" dirty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endParaRPr lang="en-US" altLang="ru-RU" sz="2800" b="1" dirty="0">
              <a:solidFill>
                <a:srgbClr val="0A20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flipH="1">
            <a:off x="4844707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1631433" y="1236239"/>
            <a:ext cx="5702504" cy="1903981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809109" y="1664265"/>
            <a:ext cx="5337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Забезпечить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err="1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</a:t>
            </a:r>
            <a:r>
              <a:rPr lang="ru-RU" altLang="ru-RU" sz="1400" b="1" dirty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1Гбіт/с </a:t>
            </a:r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швидше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 eaLnBrk="0" hangingPunct="0"/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дозволить кожному </a:t>
            </a:r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користувачеві</a:t>
            </a:r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підключати</a:t>
            </a:r>
            <a:endParaRPr lang="ru-RU" altLang="ru-RU" sz="1400" b="1" dirty="0" smtClean="0">
              <a:solidFill>
                <a:srgbClr val="0A20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основного модему </a:t>
            </a:r>
            <a:r>
              <a:rPr lang="ru-RU" altLang="ru-RU" sz="1400" b="1" dirty="0" err="1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endParaRPr lang="ru-RU" altLang="ru-RU" sz="1400" b="1" dirty="0" smtClean="0">
              <a:solidFill>
                <a:srgbClr val="0A20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ru-RU" altLang="ru-RU" sz="14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err="1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високошвидкісних</a:t>
            </a:r>
            <a:r>
              <a:rPr lang="ru-RU" altLang="ru-RU" sz="1400" b="1" dirty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 err="1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endParaRPr lang="en-US" altLang="ru-RU" sz="1400" b="1" dirty="0">
              <a:solidFill>
                <a:srgbClr val="0A20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5680647" y="3341355"/>
            <a:ext cx="2038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 </a:t>
            </a:r>
            <a:r>
              <a:rPr lang="uk-UA" sz="2800" b="1" dirty="0" smtClean="0">
                <a:solidFill>
                  <a:srgbClr val="0A2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802.11ad </a:t>
            </a:r>
            <a:endParaRPr lang="en-US" altLang="ru-RU" sz="2800" b="1" dirty="0">
              <a:solidFill>
                <a:srgbClr val="0A20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1" y="4710256"/>
            <a:ext cx="5126182" cy="1877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93" y="4566375"/>
            <a:ext cx="3665208" cy="205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7982"/>
            <a:ext cx="8090479" cy="484296"/>
          </a:xfrm>
        </p:spPr>
        <p:txBody>
          <a:bodyPr/>
          <a:lstStyle/>
          <a:p>
            <a:r>
              <a:rPr lang="uk-UA" i="1" dirty="0"/>
              <a:t>HTML5</a:t>
            </a:r>
            <a:r>
              <a:rPr lang="ru-RU" dirty="0"/>
              <a:t/>
            </a:r>
            <a:br>
              <a:rPr lang="ru-RU" dirty="0"/>
            </a:br>
            <a:endParaRPr lang="en-US" altLang="ru-RU" dirty="0"/>
          </a:p>
        </p:txBody>
      </p:sp>
      <p:sp>
        <p:nvSpPr>
          <p:cNvPr id="33795" name="Freeform 3"/>
          <p:cNvSpPr>
            <a:spLocks noEditPoints="1"/>
          </p:cNvSpPr>
          <p:nvPr/>
        </p:nvSpPr>
        <p:spPr bwMode="gray">
          <a:xfrm rot="-1358056">
            <a:off x="1077913" y="2767013"/>
            <a:ext cx="6853237" cy="28035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gray">
          <a:xfrm rot="-1543677">
            <a:off x="4572000" y="2667000"/>
            <a:ext cx="1066800" cy="304800"/>
          </a:xfrm>
          <a:prstGeom prst="ellipse">
            <a:avLst/>
          </a:prstGeom>
          <a:solidFill>
            <a:srgbClr val="020A53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gray">
          <a:xfrm rot="-1543677">
            <a:off x="7467600" y="2895600"/>
            <a:ext cx="1066800" cy="304800"/>
          </a:xfrm>
          <a:prstGeom prst="ellipse">
            <a:avLst/>
          </a:prstGeom>
          <a:solidFill>
            <a:srgbClr val="020A53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gray">
          <a:xfrm rot="-1543677">
            <a:off x="5043970" y="5549302"/>
            <a:ext cx="1066800" cy="304800"/>
          </a:xfrm>
          <a:prstGeom prst="ellipse">
            <a:avLst/>
          </a:prstGeom>
          <a:solidFill>
            <a:srgbClr val="020A53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gray">
          <a:xfrm rot="-1543677">
            <a:off x="1612428" y="5309261"/>
            <a:ext cx="1066800" cy="304800"/>
          </a:xfrm>
          <a:prstGeom prst="ellipse">
            <a:avLst/>
          </a:prstGeom>
          <a:solidFill>
            <a:srgbClr val="020A53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gray">
          <a:xfrm>
            <a:off x="4205129" y="4885669"/>
            <a:ext cx="1177925" cy="1151984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gray">
          <a:xfrm>
            <a:off x="831953" y="4516907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gray">
          <a:xfrm>
            <a:off x="3671998" y="2120951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gray">
          <a:xfrm>
            <a:off x="6831057" y="2235107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white">
          <a:xfrm>
            <a:off x="913371" y="4769657"/>
            <a:ext cx="11208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Chrome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white">
          <a:xfrm>
            <a:off x="3904103" y="2379820"/>
            <a:ext cx="889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Safari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white">
          <a:xfrm>
            <a:off x="7034948" y="2631837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white">
          <a:xfrm>
            <a:off x="4265638" y="5025933"/>
            <a:ext cx="11849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Explorer </a:t>
            </a:r>
          </a:p>
          <a:p>
            <a:pPr algn="ctr" eaLnBrk="0" hangingPunct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897356" y="3447110"/>
            <a:ext cx="3793469" cy="138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2800" b="1" dirty="0"/>
              <a:t>Браузери, які підтримують </a:t>
            </a:r>
          </a:p>
          <a:p>
            <a:pPr algn="ctr" eaLnBrk="0" hangingPunct="0"/>
            <a:r>
              <a:rPr lang="en-US" altLang="ru-RU" sz="2800" b="1" dirty="0" smtClean="0"/>
              <a:t>HTML5</a:t>
            </a:r>
            <a:endParaRPr lang="uk-UA" altLang="ru-RU" sz="2800" b="1" dirty="0" smtClean="0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black">
          <a:xfrm>
            <a:off x="2473325" y="21923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3808" name="AutoShape 16"/>
          <p:cNvCxnSpPr>
            <a:cxnSpLocks noChangeShapeType="1"/>
          </p:cNvCxnSpPr>
          <p:nvPr/>
        </p:nvCxnSpPr>
        <p:spPr bwMode="black">
          <a:xfrm flipH="1">
            <a:off x="457200" y="21923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24932" y="1197621"/>
            <a:ext cx="60123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HTML5 </a:t>
            </a:r>
            <a:r>
              <a:rPr lang="ru-RU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покінчить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з </a:t>
            </a:r>
            <a:r>
              <a:rPr lang="ru-RU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необхідністю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установки </a:t>
            </a:r>
            <a:r>
              <a:rPr lang="ru-RU" alt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плагинів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для </a:t>
            </a:r>
            <a:r>
              <a:rPr lang="ru-RU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відтворення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аудіо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, </a:t>
            </a:r>
            <a:r>
              <a:rPr lang="ru-RU" alt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відео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та </a:t>
            </a:r>
            <a:r>
              <a:rPr lang="ru-RU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іншого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інтерактивного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контента.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2" y="2327489"/>
            <a:ext cx="1721503" cy="1721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Швидкі </a:t>
            </a:r>
            <a:r>
              <a:rPr lang="uk-UA" i="1" dirty="0" smtClean="0"/>
              <a:t>роботи</a:t>
            </a:r>
            <a:r>
              <a:rPr lang="en-US" altLang="ru-RU" dirty="0" smtClean="0"/>
              <a:t> </a:t>
            </a:r>
            <a:endParaRPr lang="en-US" altLang="ru-RU" sz="1800" dirty="0"/>
          </a:p>
        </p:txBody>
      </p: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58213" y="1254984"/>
            <a:ext cx="6570326" cy="1477962"/>
            <a:chOff x="1115" y="3075"/>
            <a:chExt cx="3535" cy="931"/>
          </a:xfrm>
        </p:grpSpPr>
        <p:sp>
          <p:nvSpPr>
            <p:cNvPr id="42026" name="AutoShape 42"/>
            <p:cNvSpPr>
              <a:spLocks noChangeArrowheads="1"/>
            </p:cNvSpPr>
            <p:nvPr/>
          </p:nvSpPr>
          <p:spPr bwMode="gray">
            <a:xfrm>
              <a:off x="1146" y="3075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7" name="AutoShape 43"/>
            <p:cNvSpPr>
              <a:spLocks noChangeArrowheads="1"/>
            </p:cNvSpPr>
            <p:nvPr/>
          </p:nvSpPr>
          <p:spPr bwMode="gray">
            <a:xfrm>
              <a:off x="1146" y="3148"/>
              <a:ext cx="839" cy="63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8" name="Freeform 44"/>
            <p:cNvSpPr>
              <a:spLocks/>
            </p:cNvSpPr>
            <p:nvPr/>
          </p:nvSpPr>
          <p:spPr bwMode="gray">
            <a:xfrm>
              <a:off x="1147" y="3150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9" name="Text Box 45"/>
            <p:cNvSpPr txBox="1">
              <a:spLocks noChangeArrowheads="1"/>
            </p:cNvSpPr>
            <p:nvPr/>
          </p:nvSpPr>
          <p:spPr bwMode="gray">
            <a:xfrm>
              <a:off x="1115" y="3298"/>
              <a:ext cx="8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alt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Роботи</a:t>
              </a:r>
              <a:endParaRPr lang="en-US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030" name="Text Box 46"/>
            <p:cNvSpPr txBox="1">
              <a:spLocks noChangeArrowheads="1"/>
            </p:cNvSpPr>
            <p:nvPr/>
          </p:nvSpPr>
          <p:spPr bwMode="gray">
            <a:xfrm>
              <a:off x="1985" y="3075"/>
              <a:ext cx="2665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dirty="0" err="1">
                  <a:solidFill>
                    <a:srgbClr val="000000"/>
                  </a:solidFill>
                </a:rPr>
                <a:t>Немає</a:t>
              </a:r>
              <a:r>
                <a:rPr lang="ru-RU" altLang="ru-RU" dirty="0">
                  <a:solidFill>
                    <a:srgbClr val="000000"/>
                  </a:solidFill>
                </a:rPr>
                <a:t> </a:t>
              </a:r>
              <a:r>
                <a:rPr lang="ru-RU" altLang="ru-RU" dirty="0" err="1">
                  <a:solidFill>
                    <a:srgbClr val="000000"/>
                  </a:solidFill>
                </a:rPr>
                <a:t>сумнівів</a:t>
              </a:r>
              <a:r>
                <a:rPr lang="ru-RU" altLang="ru-RU" dirty="0">
                  <a:solidFill>
                    <a:srgbClr val="000000"/>
                  </a:solidFill>
                </a:rPr>
                <a:t>, </a:t>
              </a:r>
              <a:r>
                <a:rPr lang="ru-RU" altLang="ru-RU" dirty="0" err="1">
                  <a:solidFill>
                    <a:srgbClr val="000000"/>
                  </a:solidFill>
                </a:rPr>
                <a:t>що</a:t>
              </a:r>
              <a:r>
                <a:rPr lang="ru-RU" altLang="ru-RU" dirty="0">
                  <a:solidFill>
                    <a:srgbClr val="000000"/>
                  </a:solidFill>
                </a:rPr>
                <a:t> в </a:t>
              </a:r>
              <a:r>
                <a:rPr lang="ru-RU" altLang="ru-RU" dirty="0" err="1">
                  <a:solidFill>
                    <a:srgbClr val="000000"/>
                  </a:solidFill>
                </a:rPr>
                <a:t>найближчому</a:t>
              </a:r>
              <a:r>
                <a:rPr lang="ru-RU" altLang="ru-RU" dirty="0">
                  <a:solidFill>
                    <a:srgbClr val="000000"/>
                  </a:solidFill>
                </a:rPr>
                <a:t> </a:t>
              </a:r>
              <a:r>
                <a:rPr lang="ru-RU" altLang="ru-RU" dirty="0" err="1">
                  <a:solidFill>
                    <a:srgbClr val="000000"/>
                  </a:solidFill>
                </a:rPr>
                <a:t>майбутньому</a:t>
              </a:r>
              <a:r>
                <a:rPr lang="ru-RU" altLang="ru-RU" dirty="0">
                  <a:solidFill>
                    <a:srgbClr val="000000"/>
                  </a:solidFill>
                </a:rPr>
                <a:t> </a:t>
              </a:r>
              <a:r>
                <a:rPr lang="ru-RU" altLang="ru-RU" dirty="0" err="1">
                  <a:solidFill>
                    <a:srgbClr val="000000"/>
                  </a:solidFill>
                </a:rPr>
                <a:t>роботи</a:t>
              </a:r>
              <a:r>
                <a:rPr lang="ru-RU" altLang="ru-RU" dirty="0">
                  <a:solidFill>
                    <a:srgbClr val="000000"/>
                  </a:solidFill>
                </a:rPr>
                <a:t> </a:t>
              </a:r>
              <a:r>
                <a:rPr lang="ru-RU" altLang="ru-RU" dirty="0" err="1">
                  <a:solidFill>
                    <a:srgbClr val="000000"/>
                  </a:solidFill>
                </a:rPr>
                <a:t>будуть</a:t>
              </a:r>
              <a:r>
                <a:rPr lang="ru-RU" altLang="ru-RU" dirty="0">
                  <a:solidFill>
                    <a:srgbClr val="000000"/>
                  </a:solidFill>
                </a:rPr>
                <a:t> нас </a:t>
              </a:r>
              <a:r>
                <a:rPr lang="ru-RU" altLang="ru-RU" dirty="0" err="1">
                  <a:solidFill>
                    <a:srgbClr val="000000"/>
                  </a:solidFill>
                </a:rPr>
                <a:t>оточувати</a:t>
              </a:r>
              <a:r>
                <a:rPr lang="ru-RU" altLang="ru-RU" dirty="0">
                  <a:solidFill>
                    <a:srgbClr val="000000"/>
                  </a:solidFill>
                </a:rPr>
                <a:t>: в </a:t>
              </a:r>
              <a:r>
                <a:rPr lang="ru-RU" altLang="ru-RU" dirty="0" err="1">
                  <a:solidFill>
                    <a:srgbClr val="000000"/>
                  </a:solidFill>
                </a:rPr>
                <a:t>якості</a:t>
              </a:r>
              <a:r>
                <a:rPr lang="ru-RU" altLang="ru-RU" dirty="0">
                  <a:solidFill>
                    <a:srgbClr val="000000"/>
                  </a:solidFill>
                </a:rPr>
                <a:t> </a:t>
              </a:r>
              <a:r>
                <a:rPr lang="ru-RU" altLang="ru-RU" dirty="0" err="1">
                  <a:solidFill>
                    <a:srgbClr val="000000"/>
                  </a:solidFill>
                </a:rPr>
                <a:t>помічників</a:t>
              </a:r>
              <a:r>
                <a:rPr lang="ru-RU" altLang="ru-RU" dirty="0">
                  <a:solidFill>
                    <a:srgbClr val="000000"/>
                  </a:solidFill>
                </a:rPr>
                <a:t>, </a:t>
              </a:r>
              <a:r>
                <a:rPr lang="ru-RU" altLang="ru-RU" dirty="0" err="1">
                  <a:solidFill>
                    <a:srgbClr val="000000"/>
                  </a:solidFill>
                </a:rPr>
                <a:t>домашніх</a:t>
              </a:r>
              <a:r>
                <a:rPr lang="ru-RU" altLang="ru-RU" dirty="0">
                  <a:solidFill>
                    <a:srgbClr val="000000"/>
                  </a:solidFill>
                </a:rPr>
                <a:t> «</a:t>
              </a:r>
              <a:r>
                <a:rPr lang="ru-RU" altLang="ru-RU" dirty="0" err="1">
                  <a:solidFill>
                    <a:srgbClr val="000000"/>
                  </a:solidFill>
                </a:rPr>
                <a:t>Тварин</a:t>
              </a:r>
              <a:r>
                <a:rPr lang="ru-RU" altLang="ru-RU" dirty="0">
                  <a:solidFill>
                    <a:srgbClr val="000000"/>
                  </a:solidFill>
                </a:rPr>
                <a:t>», </a:t>
              </a:r>
              <a:r>
                <a:rPr lang="ru-RU" altLang="ru-RU" dirty="0" err="1">
                  <a:solidFill>
                    <a:srgbClr val="000000"/>
                  </a:solidFill>
                </a:rPr>
                <a:t>можливо</a:t>
              </a:r>
              <a:r>
                <a:rPr lang="ru-RU" altLang="ru-RU" dirty="0">
                  <a:solidFill>
                    <a:srgbClr val="000000"/>
                  </a:solidFill>
                </a:rPr>
                <a:t>, </a:t>
              </a:r>
              <a:r>
                <a:rPr lang="ru-RU" altLang="ru-RU" dirty="0" err="1">
                  <a:solidFill>
                    <a:srgbClr val="000000"/>
                  </a:solidFill>
                </a:rPr>
                <a:t>друзів</a:t>
              </a:r>
              <a:r>
                <a:rPr lang="ru-RU" altLang="ru-RU" dirty="0">
                  <a:solidFill>
                    <a:srgbClr val="000000"/>
                  </a:solidFill>
                </a:rPr>
                <a:t> і </a:t>
              </a:r>
              <a:r>
                <a:rPr lang="ru-RU" altLang="ru-RU" dirty="0" err="1">
                  <a:solidFill>
                    <a:srgbClr val="000000"/>
                  </a:solidFill>
                </a:rPr>
                <a:t>навіть</a:t>
              </a:r>
              <a:r>
                <a:rPr lang="ru-RU" altLang="ru-RU" dirty="0">
                  <a:solidFill>
                    <a:srgbClr val="000000"/>
                  </a:solidFill>
                </a:rPr>
                <a:t> </a:t>
              </a:r>
              <a:r>
                <a:rPr lang="ru-RU" altLang="ru-RU" dirty="0" err="1">
                  <a:solidFill>
                    <a:srgbClr val="000000"/>
                  </a:solidFill>
                </a:rPr>
                <a:t>партнерів</a:t>
              </a:r>
              <a:r>
                <a:rPr lang="ru-RU" altLang="ru-RU" dirty="0">
                  <a:solidFill>
                    <a:srgbClr val="000000"/>
                  </a:solidFill>
                </a:rPr>
                <a:t>. </a:t>
              </a:r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" y="2722770"/>
            <a:ext cx="3881365" cy="212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24984"/>
            <a:ext cx="3048000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Нейроморфні</a:t>
            </a:r>
            <a:r>
              <a:rPr lang="uk-UA" i="1" dirty="0"/>
              <a:t> чіпи</a:t>
            </a:r>
            <a:r>
              <a:rPr lang="uk-UA" dirty="0"/>
              <a:t> </a:t>
            </a:r>
            <a:endParaRPr lang="en-US" alt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276309"/>
            <a:ext cx="5832648" cy="200867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110" y="1228237"/>
            <a:ext cx="5650042" cy="21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Нейроморфна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інженерія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спроба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імітувати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головного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створили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штучну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обробки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невеликих плат,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грають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нейронів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нашого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потужністю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розмірами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споживанням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прирівнюється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5508104" cy="289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Акумулятор на органічних </a:t>
            </a:r>
            <a:r>
              <a:rPr lang="uk-UA" i="1" dirty="0" smtClean="0"/>
              <a:t>радикалах</a:t>
            </a:r>
            <a:endParaRPr lang="en-US" altLang="ru-RU" sz="2000" dirty="0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gray">
          <a:xfrm>
            <a:off x="1447800" y="22860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gray">
          <a:xfrm>
            <a:off x="3857443" y="2286000"/>
            <a:ext cx="395491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>
                <a:solidFill>
                  <a:schemeClr val="bg1"/>
                </a:solidFill>
              </a:rPr>
              <a:t>полімери</a:t>
            </a:r>
            <a:r>
              <a:rPr lang="ru-RU" altLang="ru-RU" b="1" dirty="0">
                <a:solidFill>
                  <a:schemeClr val="bg1"/>
                </a:solidFill>
              </a:rPr>
              <a:t> з </a:t>
            </a:r>
            <a:r>
              <a:rPr lang="ru-RU" altLang="ru-RU" b="1" dirty="0" err="1">
                <a:solidFill>
                  <a:schemeClr val="bg1"/>
                </a:solidFill>
              </a:rPr>
              <a:t>органічних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радикалів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gray">
          <a:xfrm>
            <a:off x="4183063" y="2973388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>
                <a:solidFill>
                  <a:schemeClr val="bg1"/>
                </a:solidFill>
              </a:rPr>
              <a:t>гнучкий</a:t>
            </a:r>
            <a:r>
              <a:rPr lang="ru-RU" altLang="ru-RU" b="1" dirty="0">
                <a:solidFill>
                  <a:schemeClr val="bg1"/>
                </a:solidFill>
              </a:rPr>
              <a:t> пластик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gray">
          <a:xfrm>
            <a:off x="4503421" y="3621088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solidFill>
                  <a:schemeClr val="bg1"/>
                </a:solidFill>
              </a:rPr>
              <a:t>гель </a:t>
            </a:r>
            <a:r>
              <a:rPr lang="ru-RU" altLang="ru-RU" b="1" dirty="0" smtClean="0">
                <a:solidFill>
                  <a:schemeClr val="bg1"/>
                </a:solidFill>
              </a:rPr>
              <a:t>з </a:t>
            </a:r>
            <a:r>
              <a:rPr lang="ru-RU" altLang="ru-RU" b="1" dirty="0" err="1">
                <a:solidFill>
                  <a:schemeClr val="bg1"/>
                </a:solidFill>
              </a:rPr>
              <a:t>вуглецевою</a:t>
            </a:r>
            <a:r>
              <a:rPr lang="ru-RU" altLang="ru-RU" b="1" dirty="0">
                <a:solidFill>
                  <a:schemeClr val="bg1"/>
                </a:solidFill>
              </a:rPr>
              <a:t> основою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gray">
          <a:xfrm>
            <a:off x="4183063" y="429418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>
                <a:solidFill>
                  <a:schemeClr val="bg1"/>
                </a:solidFill>
              </a:rPr>
              <a:t>Ультратонкі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gray">
          <a:xfrm>
            <a:off x="3852863" y="4956175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 smtClean="0">
                <a:solidFill>
                  <a:schemeClr val="bg1"/>
                </a:solidFill>
              </a:rPr>
              <a:t>потужна</a:t>
            </a:r>
            <a:r>
              <a:rPr lang="ru-RU" altLang="ru-RU" b="1" dirty="0" smtClean="0">
                <a:solidFill>
                  <a:schemeClr val="bg1"/>
                </a:solidFill>
              </a:rPr>
              <a:t> альтернатива</a:t>
            </a:r>
          </a:p>
          <a:p>
            <a:pPr algn="ctr" eaLnBrk="0" hangingPunct="0"/>
            <a:r>
              <a:rPr lang="ru-RU" altLang="ru-RU" b="1" dirty="0" err="1" smtClean="0">
                <a:solidFill>
                  <a:schemeClr val="bg1"/>
                </a:solidFill>
              </a:rPr>
              <a:t>літій-іонним</a:t>
            </a: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</a:rPr>
              <a:t>акумуляторам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gray">
          <a:xfrm>
            <a:off x="2293069" y="2752127"/>
            <a:ext cx="1406155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ОРБ</a:t>
            </a:r>
            <a:endParaRPr lang="en-US" altLang="ru-RU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40" y="3397633"/>
            <a:ext cx="2377285" cy="151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Вакуумний потяг </a:t>
            </a:r>
            <a:r>
              <a:rPr lang="uk-UA" i="1" dirty="0" err="1"/>
              <a:t>Hyperloop</a:t>
            </a:r>
            <a:r>
              <a:rPr lang="uk-UA" dirty="0"/>
              <a:t> </a:t>
            </a:r>
            <a:endParaRPr lang="en-US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986" y="1477523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Hyperloop</a:t>
            </a:r>
            <a:r>
              <a:rPr lang="uk-UA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(в перекладі з англійської — «</a:t>
            </a:r>
            <a:r>
              <a:rPr lang="uk-UA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гіперпетля</a:t>
            </a:r>
            <a:r>
              <a:rPr lang="uk-UA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 — це ціла транспортна система, де капсули на повітряних подушках </a:t>
            </a:r>
            <a:r>
              <a:rPr lang="uk-UA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перевозять</a:t>
            </a:r>
            <a:r>
              <a:rPr lang="uk-UA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трубах пасажирів в умовах низького тиску (майже що в вакуумі) зі швидкістю близько 1000 км/год. Спершу передбачалося, що капсули будуть ніби невагомі за рахунок стискання компресорами повітря, однак зараз вважається більш актуальною технологія магнітної левітації.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8206" y="1196752"/>
            <a:ext cx="8820472" cy="2808312"/>
          </a:xfrm>
          <a:prstGeom prst="fram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8808"/>
            <a:ext cx="4635443" cy="261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0tgp_best_dark">
  <a:themeElements>
    <a:clrScheme name="210tgp_best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0tgp_best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0tgp_best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0tgp_best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0tgp_best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</Template>
  <TotalTime>1897</TotalTime>
  <Words>361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210tgp_best_dark</vt:lpstr>
      <vt:lpstr>  10 СУЧАСНИХ ТЕХНОЛОГІЙ, ЯКІ ЗМІНЯТЬ СВІТ  </vt:lpstr>
      <vt:lpstr>10 СУЧАСНИХ ТЕХНОЛОГІЙ</vt:lpstr>
      <vt:lpstr>USB 3.0 – супер-швидкість</vt:lpstr>
      <vt:lpstr>Wireless-стандарти і передача відео </vt:lpstr>
      <vt:lpstr>HTML5 </vt:lpstr>
      <vt:lpstr>Швидкі роботи </vt:lpstr>
      <vt:lpstr>Нейроморфні чіпи </vt:lpstr>
      <vt:lpstr>Акумулятор на органічних радикалах</vt:lpstr>
      <vt:lpstr>Вакуумний потяг Hyperloop </vt:lpstr>
      <vt:lpstr>Вакуумний потяг Hyperloop </vt:lpstr>
      <vt:lpstr>Вертикальні ферми</vt:lpstr>
      <vt:lpstr>Модульні будинки</vt:lpstr>
      <vt:lpstr>Самокеровані автомобілі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СУЧАСНИХ ТЕХНОЛОГІЙ, ЯКІ ЗМІНЯТЬ СВІТ</dc:title>
  <dc:creator>Дана Соснова</dc:creator>
  <cp:lastModifiedBy>Дана Соснова</cp:lastModifiedBy>
  <cp:revision>29</cp:revision>
  <dcterms:created xsi:type="dcterms:W3CDTF">2018-03-23T10:25:22Z</dcterms:created>
  <dcterms:modified xsi:type="dcterms:W3CDTF">2018-12-04T13:07:39Z</dcterms:modified>
</cp:coreProperties>
</file>