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media/image4.png" ContentType="image/png"/>
  <Override PartName="/ppt/media/image3.png" ContentType="image/png"/>
  <Override PartName="/ppt/media/image1.png" ContentType="image/png"/>
  <Override PartName="/ppt/media/image2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4000" y="413640"/>
            <a:ext cx="9071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907128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504000" y="3201120"/>
            <a:ext cx="907128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413640"/>
            <a:ext cx="9071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56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152320" y="1656000"/>
            <a:ext cx="442656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504000" y="3201120"/>
            <a:ext cx="442656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5152320" y="3201120"/>
            <a:ext cx="442656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413640"/>
            <a:ext cx="9071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292068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571200" y="1656000"/>
            <a:ext cx="292068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638040" y="1656000"/>
            <a:ext cx="292068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504000" y="3201120"/>
            <a:ext cx="292068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571200" y="3201120"/>
            <a:ext cx="292068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6638040" y="3201120"/>
            <a:ext cx="292068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413640"/>
            <a:ext cx="9071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504000" y="1656000"/>
            <a:ext cx="9071280" cy="2958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413640"/>
            <a:ext cx="9071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9071280" cy="2958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413640"/>
            <a:ext cx="9071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560" cy="2958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320" y="1656000"/>
            <a:ext cx="4426560" cy="2958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413640"/>
            <a:ext cx="9071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504000" y="413640"/>
            <a:ext cx="9071280" cy="5795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413640"/>
            <a:ext cx="9071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56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152320" y="1656000"/>
            <a:ext cx="4426560" cy="2958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04000" y="3201120"/>
            <a:ext cx="442656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413640"/>
            <a:ext cx="9071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504000" y="1656000"/>
            <a:ext cx="9071280" cy="2958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413640"/>
            <a:ext cx="9071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560" cy="2958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320" y="1656000"/>
            <a:ext cx="442656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152320" y="3201120"/>
            <a:ext cx="442656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413640"/>
            <a:ext cx="9071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56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320" y="1656000"/>
            <a:ext cx="442656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201120"/>
            <a:ext cx="907128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413640"/>
            <a:ext cx="9071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907128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4000" y="3201120"/>
            <a:ext cx="907128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413640"/>
            <a:ext cx="9071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56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152320" y="1656000"/>
            <a:ext cx="442656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504000" y="3201120"/>
            <a:ext cx="442656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5152320" y="3201120"/>
            <a:ext cx="442656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413640"/>
            <a:ext cx="9071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292068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3571200" y="1656000"/>
            <a:ext cx="292068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638040" y="1656000"/>
            <a:ext cx="292068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504000" y="3201120"/>
            <a:ext cx="292068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3571200" y="3201120"/>
            <a:ext cx="292068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6638040" y="3201120"/>
            <a:ext cx="292068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413640"/>
            <a:ext cx="9071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9071280" cy="2958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413640"/>
            <a:ext cx="9071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560" cy="2958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152320" y="1656000"/>
            <a:ext cx="4426560" cy="2958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413640"/>
            <a:ext cx="9071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504000" y="413640"/>
            <a:ext cx="9071280" cy="5795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413640"/>
            <a:ext cx="9071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56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152320" y="1656000"/>
            <a:ext cx="4426560" cy="2958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504000" y="3201120"/>
            <a:ext cx="442656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413640"/>
            <a:ext cx="9071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560" cy="2958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5152320" y="1656000"/>
            <a:ext cx="442656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5152320" y="3201120"/>
            <a:ext cx="442656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413640"/>
            <a:ext cx="9071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56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152320" y="1656000"/>
            <a:ext cx="442656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504000" y="3201120"/>
            <a:ext cx="9071280" cy="1410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5104800"/>
            <a:ext cx="10079640" cy="580680"/>
          </a:xfrm>
          <a:prstGeom prst="rect">
            <a:avLst/>
          </a:prstGeom>
          <a:ln>
            <a:noFill/>
          </a:ln>
        </p:spPr>
      </p:pic>
      <p:pic>
        <p:nvPicPr>
          <p:cNvPr id="1" name="" descr=""/>
          <p:cNvPicPr/>
          <p:nvPr/>
        </p:nvPicPr>
        <p:blipFill>
          <a:blip r:embed="rId3"/>
          <a:stretch/>
        </p:blipFill>
        <p:spPr>
          <a:xfrm>
            <a:off x="0" y="0"/>
            <a:ext cx="10079640" cy="323640"/>
          </a:xfrm>
          <a:prstGeom prst="rect">
            <a:avLst/>
          </a:prstGeom>
          <a:ln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413640"/>
            <a:ext cx="9071280" cy="124992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ru-RU" sz="1800" spc="-1" strike="noStrike"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2"/>
          <a:stretch/>
        </p:blipFill>
        <p:spPr>
          <a:xfrm>
            <a:off x="6120" y="0"/>
            <a:ext cx="10079640" cy="323640"/>
          </a:xfrm>
          <a:prstGeom prst="rect">
            <a:avLst/>
          </a:prstGeom>
          <a:ln>
            <a:noFill/>
          </a:ln>
        </p:spPr>
      </p:pic>
      <p:pic>
        <p:nvPicPr>
          <p:cNvPr id="41" name="" descr=""/>
          <p:cNvPicPr/>
          <p:nvPr/>
        </p:nvPicPr>
        <p:blipFill>
          <a:blip r:embed="rId3"/>
          <a:stretch/>
        </p:blipFill>
        <p:spPr>
          <a:xfrm>
            <a:off x="6120" y="5357160"/>
            <a:ext cx="10079640" cy="323640"/>
          </a:xfrm>
          <a:prstGeom prst="rect">
            <a:avLst/>
          </a:prstGeom>
          <a:ln>
            <a:noFill/>
          </a:ln>
        </p:spPr>
      </p:pic>
      <p:sp>
        <p:nvSpPr>
          <p:cNvPr id="42" name="CustomShape 1"/>
          <p:cNvSpPr/>
          <p:nvPr/>
        </p:nvSpPr>
        <p:spPr>
          <a:xfrm>
            <a:off x="1728360" y="5400360"/>
            <a:ext cx="2347920" cy="39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4221360" y="5400360"/>
            <a:ext cx="3194640" cy="39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4" name="CustomShape 3"/>
          <p:cNvSpPr/>
          <p:nvPr/>
        </p:nvSpPr>
        <p:spPr>
          <a:xfrm>
            <a:off x="7659720" y="5400360"/>
            <a:ext cx="2347920" cy="39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fld id="{4149AC67-1941-44A8-8760-198DCC9A1008}" type="slidenum">
              <a:rPr b="0" lang="ru-RU" sz="1400" spc="-1" strike="noStrike">
                <a:solidFill>
                  <a:srgbClr val="ffffff"/>
                </a:solidFill>
                <a:latin typeface="Times New Roman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title"/>
          </p:nvPr>
        </p:nvSpPr>
        <p:spPr>
          <a:xfrm>
            <a:off x="504000" y="413640"/>
            <a:ext cx="9071280" cy="124992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ru-RU" sz="1800" spc="-1" strike="noStrike"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body"/>
          </p:nvPr>
        </p:nvSpPr>
        <p:spPr>
          <a:xfrm>
            <a:off x="504000" y="1656000"/>
            <a:ext cx="9071280" cy="2958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Второй уровень структуры</a:t>
            </a:r>
            <a:endParaRPr b="0" lang="ru-RU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Третий уровень структуры</a:t>
            </a:r>
            <a:endParaRPr b="0" lang="ru-RU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Четвёртый уровень структуры</a:t>
            </a:r>
            <a:endParaRPr b="0" lang="ru-RU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Пятый уровень структуры</a:t>
            </a:r>
            <a:endParaRPr b="0" lang="ru-RU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Шестой уровень структуры</a:t>
            </a:r>
            <a:endParaRPr b="0" lang="ru-RU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Седьмой уровень структуры</a:t>
            </a:r>
            <a:endParaRPr b="0" lang="ru-RU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7920" y="648000"/>
            <a:ext cx="9071280" cy="2735640"/>
          </a:xfrm>
          <a:prstGeom prst="rect">
            <a:avLst/>
          </a:prstGeom>
          <a:solidFill>
            <a:srgbClr val="c7243a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72000" rIns="0" tIns="0" bIns="0" anchor="ctr"/>
          <a:p>
            <a:pPr>
              <a:lnSpc>
                <a:spcPct val="100000"/>
              </a:lnSpc>
            </a:pPr>
            <a:r>
              <a:rPr b="0" lang="ru-RU" sz="4400" spc="-1" strike="noStrike">
                <a:solidFill>
                  <a:srgbClr val="ffffff"/>
                </a:solidFill>
                <a:latin typeface="Arial"/>
              </a:rPr>
              <a:t>Форензіка</a:t>
            </a:r>
            <a:endParaRPr b="0" lang="ru-RU" sz="44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1080000" y="1856880"/>
            <a:ext cx="6696000" cy="2679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ru-RU" sz="1800" spc="-1" strike="noStrike">
                <a:latin typeface="Arial"/>
              </a:rPr>
              <a:t>Форензіка, як галузь ІБ, розвинена набагато </a:t>
            </a:r>
            <a:r>
              <a:rPr b="0" lang="ru-RU" sz="1800" spc="-1" strike="noStrike">
                <a:latin typeface="Arial"/>
              </a:rPr>
              <a:t>менше  ніж тестування на проникнення або </a:t>
            </a:r>
            <a:r>
              <a:rPr b="0" lang="ru-RU" sz="1800" spc="-1" strike="noStrike">
                <a:latin typeface="Arial"/>
              </a:rPr>
              <a:t>організація захисних засобів. Грамотний </a:t>
            </a:r>
            <a:r>
              <a:rPr b="0" lang="ru-RU" sz="1800" spc="-1" strike="noStrike">
                <a:latin typeface="Arial"/>
              </a:rPr>
              <a:t>підхід при проведенні заходів по збору </a:t>
            </a:r>
            <a:r>
              <a:rPr b="0" lang="ru-RU" sz="1800" spc="-1" strike="noStrike">
                <a:latin typeface="Arial"/>
              </a:rPr>
              <a:t>цифрових доказів не тільки дасть </a:t>
            </a:r>
            <a:r>
              <a:rPr b="0" lang="ru-RU" sz="1800" spc="-1" strike="noStrike">
                <a:latin typeface="Arial"/>
              </a:rPr>
              <a:t>можливість відновити картину можливого </a:t>
            </a:r>
            <a:r>
              <a:rPr b="0" lang="ru-RU" sz="1800" spc="-1" strike="noStrike">
                <a:latin typeface="Arial"/>
              </a:rPr>
              <a:t>інциденту, але і дозволить виявити шляхи і </a:t>
            </a:r>
            <a:r>
              <a:rPr b="0" lang="ru-RU" sz="1800" spc="-1" strike="noStrike">
                <a:latin typeface="Arial"/>
              </a:rPr>
              <a:t>передумови виникнення інциденту.</a:t>
            </a:r>
            <a:endParaRPr b="0" lang="ru-RU" sz="1800" spc="-1" strike="noStrike"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576000" y="51192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ru-RU" sz="4400" spc="-1" strike="noStrike">
                <a:solidFill>
                  <a:srgbClr val="c7243a"/>
                </a:solidFill>
                <a:latin typeface="Arial"/>
              </a:rPr>
              <a:t>ТЕРМІНОЛОГІЯ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504000" y="1656000"/>
            <a:ext cx="9071280" cy="352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Форензіка - прикладна наука про розкриття злочинів, пов'язаних з інформаційними технологіями, про дослідження цифрових доказів, методи пошуку, отримання і закріплення доказів. </a:t>
            </a:r>
            <a:endParaRPr b="0" lang="ru-RU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ru-RU" sz="3200" spc="-1" strike="noStrike">
                <a:latin typeface="Arial"/>
              </a:rPr>
              <a:t> </a:t>
            </a:r>
            <a:r>
              <a:rPr b="0" i="1" lang="ru-RU" sz="3200" spc="-1" strike="noStrike">
                <a:latin typeface="Arial"/>
              </a:rPr>
              <a:t>(Від англ. Forensics- наука про дослідження доказів або просто кажучи комп'ютерна криміналістика)</a:t>
            </a:r>
            <a:endParaRPr b="0" lang="ru-RU" sz="32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504000" y="56556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ru-RU" sz="4400" spc="-1" strike="noStrike">
                <a:solidFill>
                  <a:srgbClr val="c7243a"/>
                </a:solidFill>
                <a:latin typeface="Arial"/>
              </a:rPr>
              <a:t>МЕТА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504000" y="1656000"/>
            <a:ext cx="9071280" cy="2958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Отже, Форензіка-це збір цифрових доказів. </a:t>
            </a:r>
            <a:endParaRPr b="0" lang="ru-RU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Мета комп'ютерної криміналістики - провести структуроване дослідження, зберігши документований ланцюжок доказів, щоб точно дізнатися, що сталося на пристрої і хто несе за це відповідальність.</a:t>
            </a:r>
            <a:endParaRPr b="0" lang="ru-RU" sz="3200" spc="-1" strike="noStrike"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504000" y="1656000"/>
            <a:ext cx="9071280" cy="2958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Фахівці в області Форензіки незамінні при необхідності швидко виявити і проаналізувати інциденти ІБ. </a:t>
            </a:r>
            <a:endParaRPr b="0" lang="ru-RU" sz="3200" spc="-1" strike="noStrike"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504000" y="413640"/>
            <a:ext cx="9071280" cy="1249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ru-RU" sz="4400" spc="-1" strike="noStrike">
                <a:solidFill>
                  <a:srgbClr val="c7243a"/>
                </a:solidFill>
                <a:latin typeface="Arial"/>
              </a:rPr>
              <a:t>Перед ними ставляться такі завдання: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504000" y="1656000"/>
            <a:ext cx="9071280" cy="2958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розібратися в способі реалізації взлому</a:t>
            </a:r>
            <a:endParaRPr b="0" lang="ru-RU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побудувати сценарій атаки</a:t>
            </a:r>
            <a:endParaRPr b="0" lang="ru-RU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відновити хронологію атаки</a:t>
            </a:r>
            <a:endParaRPr b="0" lang="ru-RU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зібрати решту слідів атаки</a:t>
            </a:r>
            <a:endParaRPr b="0" lang="ru-RU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розробити необхідні заходи захисту для запобігання від подібної та  інших атак, покращуючи процес забезпечення ІБ в цілому</a:t>
            </a:r>
            <a:endParaRPr b="0" lang="ru-RU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зменшити і відновити завдані збитки</a:t>
            </a:r>
            <a:endParaRPr b="0" lang="ru-RU" sz="3200" spc="-1" strike="noStrike"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504000" y="56556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ru-RU" sz="4400" spc="-1" strike="noStrike">
                <a:solidFill>
                  <a:srgbClr val="c7243a"/>
                </a:solidFill>
                <a:latin typeface="Arial"/>
              </a:rPr>
              <a:t>КЛАСИФІКАЦІЯ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504000" y="1656000"/>
            <a:ext cx="9071280" cy="2958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1) Network forensics </a:t>
            </a:r>
            <a:endParaRPr b="0" lang="ru-RU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2) Computer forensics</a:t>
            </a:r>
            <a:endParaRPr b="0" lang="ru-RU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3) Forensic data analysis</a:t>
            </a:r>
            <a:endParaRPr b="0" lang="ru-RU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4) Mobile device forensics</a:t>
            </a:r>
            <a:endParaRPr b="0" lang="ru-RU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5) Hardware forensic</a:t>
            </a:r>
            <a:endParaRPr b="0" lang="ru-RU" sz="3200" spc="-1" strike="noStrike"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" name="Table 1"/>
          <p:cNvGraphicFramePr/>
          <p:nvPr/>
        </p:nvGraphicFramePr>
        <p:xfrm>
          <a:off x="0" y="288000"/>
          <a:ext cx="10079640" cy="5039640"/>
        </p:xfrm>
        <a:graphic>
          <a:graphicData uri="http://schemas.openxmlformats.org/drawingml/2006/table">
            <a:tbl>
              <a:tblPr/>
              <a:tblGrid>
                <a:gridCol w="5038920"/>
                <a:gridCol w="5041080"/>
              </a:tblGrid>
              <a:tr h="321264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latin typeface="Arial"/>
                        </a:rPr>
                        <a:t>Network forensics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latin typeface="Arial"/>
                        </a:rPr>
                        <a:t>має відношення до розслідувань в області мережевого стека. Даний розділ ставить перед собою завдання збору, запису та аналізу мережевих подій, для виявлення джерела атак або інших проблемних інцидентів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182736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latin typeface="Arial"/>
                        </a:rPr>
                        <a:t>Computer forensics - 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latin typeface="Arial"/>
                        </a:rPr>
                        <a:t>до неї відноситься все, що пов'язано з пошуком артефактів злому на локальній машині: аналіз RAM, HDD, реєстру, журналів ОС і так далі.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" name="Table 1"/>
          <p:cNvGraphicFramePr/>
          <p:nvPr/>
        </p:nvGraphicFramePr>
        <p:xfrm>
          <a:off x="93240" y="45000"/>
          <a:ext cx="9842400" cy="4212360"/>
        </p:xfrm>
        <a:graphic>
          <a:graphicData uri="http://schemas.openxmlformats.org/drawingml/2006/table">
            <a:tbl>
              <a:tblPr/>
              <a:tblGrid>
                <a:gridCol w="4920840"/>
                <a:gridCol w="4921920"/>
              </a:tblGrid>
              <a:tr h="160596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latin typeface="Arial"/>
                        </a:rPr>
                        <a:t>Forensic data analysis 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latin typeface="Arial"/>
                        </a:rPr>
                        <a:t>присвячена аналізу файлів, структур даних і бінарних послідовностей, що залишилися після атаки або використовувалися при вторгненні.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260676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latin typeface="Arial"/>
                        </a:rPr>
                        <a:t>Mobile device forensics 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latin typeface="Arial"/>
                        </a:rPr>
                        <a:t>займається всім, що стосується особливостей вилучення даних з мобільних пристроїв.</a:t>
                      </a:r>
                      <a:endParaRPr b="0" lang="ru-R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5" name="Table 2"/>
          <p:cNvGraphicFramePr/>
          <p:nvPr/>
        </p:nvGraphicFramePr>
        <p:xfrm>
          <a:off x="93240" y="2664000"/>
          <a:ext cx="9770400" cy="2735640"/>
        </p:xfrm>
        <a:graphic>
          <a:graphicData uri="http://schemas.openxmlformats.org/drawingml/2006/table">
            <a:tbl>
              <a:tblPr/>
              <a:tblGrid>
                <a:gridCol w="4893480"/>
                <a:gridCol w="4877280"/>
              </a:tblGrid>
              <a:tr h="273600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Hardware forensic 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- експертиза апаратного забезпечення і технічних пристроїв. Цей напрямок найменш популярний і найбільш складний. Сюди входить розбір даних на низькому рівні (мікроконтролера, прошивки або BIOS), дослідження специфічних особливостей роботи пристрою, наприклад діапазону частот роботи Wi-Fi-передавача .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504000" y="56556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ru-RU" sz="4400" spc="-1" strike="noStrike">
                <a:solidFill>
                  <a:srgbClr val="c7243a"/>
                </a:solidFill>
                <a:latin typeface="Arial"/>
              </a:rPr>
              <a:t>МЕТОДИ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216000" y="1512000"/>
            <a:ext cx="4535640" cy="3671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 </a:t>
            </a:r>
            <a:r>
              <a:rPr b="0" lang="ru-RU" sz="3200" spc="-1" strike="noStrike">
                <a:latin typeface="Arial"/>
              </a:rPr>
              <a:t>Статичний аналіз </a:t>
            </a:r>
            <a:endParaRPr b="0" lang="ru-RU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ru-RU" sz="2600" spc="-1" strike="noStrike">
                <a:latin typeface="Arial"/>
              </a:rPr>
              <a:t>використовується для створення образу жорсткого диска або дампа оперативної пам'яті, виявлення і відновлення видалених файлів, залишків аномальних файлів в% TEMP% і системних директоріях, збору історії серфінгу веб-браузера, системних логів, отримання списку запущених в пам'яті процесів і відкритих коннектів мережі.</a:t>
            </a:r>
            <a:endParaRPr b="0" lang="ru-RU" sz="2600" spc="-1" strike="noStrike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4752000" y="720000"/>
            <a:ext cx="5232960" cy="460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Динамічний аналіз </a:t>
            </a:r>
            <a:endParaRPr b="0" lang="ru-RU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ru-RU" sz="1900" spc="-1" strike="noStrike">
                <a:solidFill>
                  <a:srgbClr val="000000"/>
                </a:solidFill>
                <a:latin typeface="Arial"/>
              </a:rPr>
              <a:t>використовує нарізку з снапшотів системи, яку запускає в різних умовах для отримання повної картини того, що відбувається. Наприклад, малварь схильна видаляти свій код і сліди інфікування після певних дій. І якщо снапшот зламаної системи був знятий до цього моменту, є реальний шанс отримати дані про те, що ця малварь робила на комп'ютері жертви. Відповідно, в якості підшивки електронних свідоцтв тут можуть виступати скріншоти, логи коннектів у мережі, переданий трафік, порівняння стану файлової системи ОС до і після інциденту.</a:t>
            </a:r>
            <a:endParaRPr b="0" lang="ru-RU" sz="1900" spc="-1" strike="noStrike"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Application>LibreOffice/6.0.6.2$Linux_X86_64 LibreOffice_project/00m0$Build-2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2018-11-27T18:21:12Z</dcterms:created>
  <dc:creator/>
  <dc:description/>
  <dc:language>ru-RU</dc:language>
  <cp:lastModifiedBy/>
  <dcterms:modified xsi:type="dcterms:W3CDTF">2018-11-29T19:01:05Z</dcterms:modified>
  <cp:revision>10</cp:revision>
  <dc:subject/>
  <dc:title>Classy Red</dc:title>
</cp:coreProperties>
</file>