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6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5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67BD-2D40-4DF1-BCB9-3E2685834B97}" type="datetimeFigureOut">
              <a:rPr lang="uk-UA" smtClean="0"/>
              <a:pPr/>
              <a:t>05.12.2018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B2775E-7786-43D5-B54C-8D61AAAE136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67BD-2D40-4DF1-BCB9-3E2685834B97}" type="datetimeFigureOut">
              <a:rPr lang="uk-UA" smtClean="0"/>
              <a:pPr/>
              <a:t>05.12.2018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775E-7786-43D5-B54C-8D61AAAE136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67BD-2D40-4DF1-BCB9-3E2685834B97}" type="datetimeFigureOut">
              <a:rPr lang="uk-UA" smtClean="0"/>
              <a:pPr/>
              <a:t>05.12.2018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775E-7786-43D5-B54C-8D61AAAE136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67BD-2D40-4DF1-BCB9-3E2685834B97}" type="datetimeFigureOut">
              <a:rPr lang="uk-UA" smtClean="0"/>
              <a:pPr/>
              <a:t>05.12.2018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775E-7786-43D5-B54C-8D61AAAE136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67BD-2D40-4DF1-BCB9-3E2685834B97}" type="datetimeFigureOut">
              <a:rPr lang="uk-UA" smtClean="0"/>
              <a:pPr/>
              <a:t>05.12.2018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2775E-7786-43D5-B54C-8D61AAAE136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67BD-2D40-4DF1-BCB9-3E2685834B97}" type="datetimeFigureOut">
              <a:rPr lang="uk-UA" smtClean="0"/>
              <a:pPr/>
              <a:t>05.12.2018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775E-7786-43D5-B54C-8D61AAAE136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67BD-2D40-4DF1-BCB9-3E2685834B97}" type="datetimeFigureOut">
              <a:rPr lang="uk-UA" smtClean="0"/>
              <a:pPr/>
              <a:t>05.12.2018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775E-7786-43D5-B54C-8D61AAAE136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67BD-2D40-4DF1-BCB9-3E2685834B97}" type="datetimeFigureOut">
              <a:rPr lang="uk-UA" smtClean="0"/>
              <a:pPr/>
              <a:t>05.12.2018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775E-7786-43D5-B54C-8D61AAAE136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67BD-2D40-4DF1-BCB9-3E2685834B97}" type="datetimeFigureOut">
              <a:rPr lang="uk-UA" smtClean="0"/>
              <a:pPr/>
              <a:t>05.12.2018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775E-7786-43D5-B54C-8D61AAAE136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67BD-2D40-4DF1-BCB9-3E2685834B97}" type="datetimeFigureOut">
              <a:rPr lang="uk-UA" smtClean="0"/>
              <a:pPr/>
              <a:t>05.12.2018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775E-7786-43D5-B54C-8D61AAAE136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67BD-2D40-4DF1-BCB9-3E2685834B97}" type="datetimeFigureOut">
              <a:rPr lang="uk-UA" smtClean="0"/>
              <a:pPr/>
              <a:t>05.12.2018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B2775E-7786-43D5-B54C-8D61AAAE136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80667BD-2D40-4DF1-BCB9-3E2685834B97}" type="datetimeFigureOut">
              <a:rPr lang="uk-UA" smtClean="0"/>
              <a:pPr/>
              <a:t>05.12.2018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2B2775E-7786-43D5-B54C-8D61AAAE136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4" y="595745"/>
            <a:ext cx="8825658" cy="1618546"/>
          </a:xfrm>
        </p:spPr>
        <p:txBody>
          <a:bodyPr/>
          <a:lstStyle/>
          <a:p>
            <a:r>
              <a:rPr lang="ru-RU" sz="4400" b="1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ПРОБЛЕМИ РОЗВИТКУ ГАЛУЗІ ТЕЛЕКОМУНІКАЦІЙ У СУЧАСНИХ УМОВАХ</a:t>
            </a:r>
            <a:endParaRPr lang="uk-UA" sz="4400" b="1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upload.wikimedia.org/wikipedia/commons/thumb/4/40/Erdfunkstelle_Raisting_2.jpg/800px-Erdfunkstelle_Raisting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5029" y="2110898"/>
            <a:ext cx="4929043" cy="4442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2941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073" y="452717"/>
            <a:ext cx="5666509" cy="6529974"/>
          </a:xfrm>
        </p:spPr>
        <p:txBody>
          <a:bodyPr>
            <a:noAutofit/>
          </a:bodyPr>
          <a:lstStyle/>
          <a:p>
            <a:pPr algn="ctr"/>
            <a:r>
              <a:rPr lang="uk-UA" sz="1900" dirty="0"/>
              <a:t>Телекомунікації — це </a:t>
            </a:r>
            <a:r>
              <a:rPr lang="uk-UA" sz="1900" dirty="0" smtClean="0"/>
              <a:t>процес для </a:t>
            </a:r>
            <a:r>
              <a:rPr lang="uk-UA" sz="1900" dirty="0"/>
              <a:t>досягнення різних цілей. В економічному світі телекомунікації слугують для розповсюдження інформації серед постачальників, споживачів, дослідників, аналітиків, законодавців, регуляторів тощо. Вони присутні у всіх процесах економічного виробництва і є невід’ємною складовою практично будь-якої сучасної бізнес-діяльності, метою якої є продукування товарів та послуг для споживачів. У соціальному середовищі телекомунікації є засобом для інформування, розваг та обміну досвідом. Телекомунікаційні мережі та послуги дозволяють </a:t>
            </a:r>
            <a:r>
              <a:rPr lang="uk-UA" sz="1900" dirty="0" smtClean="0"/>
              <a:t>здійснювати.</a:t>
            </a:r>
            <a:r>
              <a:rPr lang="uk-UA" sz="1900" dirty="0"/>
              <a:t/>
            </a:r>
            <a:br>
              <a:rPr lang="uk-UA" sz="1900" dirty="0"/>
            </a:br>
            <a:r>
              <a:rPr lang="uk-UA" sz="1900" dirty="0"/>
              <a:t/>
            </a:r>
            <a:br>
              <a:rPr lang="uk-UA" sz="1900" dirty="0"/>
            </a:br>
            <a:endParaRPr lang="uk-UA" sz="19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ÑÐµÐ»ÐµÐºÐ¾Ð¼ÑÐ½ÑÐºÐ°ÑÑÑ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7055" y="458483"/>
            <a:ext cx="5056909" cy="3276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7891" y="3735011"/>
            <a:ext cx="5053831" cy="2842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43593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18973"/>
            <a:ext cx="7721600" cy="13716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Основні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пріоритети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розвитку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галузі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зв'язку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Україні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є:</a:t>
            </a:r>
            <a:endParaRPr lang="ru-RU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476" y="1742475"/>
            <a:ext cx="8946541" cy="4838434"/>
          </a:xfrm>
        </p:spPr>
        <p:txBody>
          <a:bodyPr>
            <a:normAutofit/>
          </a:bodyPr>
          <a:lstStyle/>
          <a:p>
            <a:pPr algn="ctr"/>
            <a:r>
              <a:rPr lang="uk-UA" dirty="0" err="1" smtClean="0"/>
              <a:t>•забезпечення</a:t>
            </a:r>
            <a:r>
              <a:rPr lang="uk-UA" dirty="0" smtClean="0"/>
              <a:t> </a:t>
            </a:r>
            <a:r>
              <a:rPr lang="uk-UA" dirty="0"/>
              <a:t>розвитку телефонних мереж шляхом завершення створення цифрових мереж, прискорення переобладнання існуючих мереж на базі новітніх технологій і цифрового обладнання;</a:t>
            </a:r>
          </a:p>
          <a:p>
            <a:pPr algn="ctr"/>
            <a:r>
              <a:rPr lang="uk-UA" dirty="0" err="1" smtClean="0"/>
              <a:t>•впровадження</a:t>
            </a:r>
            <a:r>
              <a:rPr lang="uk-UA" dirty="0" smtClean="0"/>
              <a:t> </a:t>
            </a:r>
            <a:r>
              <a:rPr lang="uk-UA" dirty="0"/>
              <a:t>нових видів послуг та нових технологій оброблення, перевезення і доставки усіх видів поштових відправлень на основі комплексної механізації та автоматизації виробничих процесів у поштовому зв'язку, використанні комп'ютерних методів оброблення повідомлень;</a:t>
            </a:r>
          </a:p>
          <a:p>
            <a:pPr algn="ctr"/>
            <a:r>
              <a:rPr lang="uk-UA" dirty="0" err="1" smtClean="0"/>
              <a:t>•дослідження</a:t>
            </a:r>
            <a:r>
              <a:rPr lang="uk-UA" dirty="0"/>
              <a:t>, розробка та впровадження нових принципів організації зв'язку, організація розроблення та виробництва в Україні основних видів технічних засобів зв'язку на рівні європейських і світових стандартів якості.</a:t>
            </a:r>
          </a:p>
          <a:p>
            <a:endParaRPr lang="uk-UA" dirty="0"/>
          </a:p>
        </p:txBody>
      </p:sp>
      <p:pic>
        <p:nvPicPr>
          <p:cNvPr id="3074" name="Picture 2" descr="Ð ÐµÐ·ÑÐ»ÑÑÐ°Ñ Ð¿Ð¾ÑÑÐºÑ Ð·Ð¾Ð±ÑÐ°Ð¶ÐµÐ½Ñ Ð·Ð° Ð·Ð°Ð¿Ð¸ÑÐ¾Ð¼ &quot;ÑÐµÐ»ÐµÑÐ¾Ð½Ð½Ð° Ð¼ÐµÑÐµÐ¶Ð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07367" y="144675"/>
            <a:ext cx="2686824" cy="2686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 ÐµÐ·ÑÐ»ÑÑÐ°Ñ Ð¿Ð¾ÑÑÐºÑ Ð·Ð¾Ð±ÑÐ°Ð¶ÐµÐ½Ñ Ð·Ð° Ð·Ð°Ð¿Ð¸ÑÐ¾Ð¼ &quot;Ð¿Ð¾ÑÑÐ¾Ð²Ñ Ð¿ÐµÑÐµÐ²ÐµÐ·ÐµÐ½Ð½Ñ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07366" y="2845355"/>
            <a:ext cx="2686823" cy="178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 ÐµÐ·ÑÐ»ÑÑÐ°Ñ Ð¿Ð¾ÑÑÐºÑ Ð·Ð¾Ð±ÑÐ°Ð¶ÐµÐ½Ñ Ð·Ð° Ð·Ð°Ð¿Ð¸ÑÐ¾Ð¼ &quot;Ð·Ð²ÑÐ·Ð¾Ðº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77876" y="4631587"/>
            <a:ext cx="2856923" cy="213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2847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198" y="2036618"/>
            <a:ext cx="8243456" cy="3435927"/>
          </a:xfrm>
        </p:spPr>
        <p:txBody>
          <a:bodyPr>
            <a:normAutofit fontScale="90000"/>
          </a:bodyPr>
          <a:lstStyle/>
          <a:p>
            <a:r>
              <a:rPr lang="uk-UA" sz="2400" dirty="0"/>
              <a:t>На сучасному етапі за рівнем розвитку електронної комерції перше місце посідають США. Європа значно відстає. Електронна комерція в Україні, спираючись на американський і європейський досвід, буде розвиватися своїм шляхом, оскільки на її розвиток впливає багато чинників:</a:t>
            </a:r>
            <a:br>
              <a:rPr lang="uk-UA" sz="2400" dirty="0"/>
            </a:br>
            <a:r>
              <a:rPr lang="uk-UA" sz="2400" dirty="0"/>
              <a:t/>
            </a:r>
            <a:br>
              <a:rPr lang="uk-UA" sz="2400" dirty="0"/>
            </a:br>
            <a:endParaRPr lang="uk-UA" sz="2400" dirty="0"/>
          </a:p>
        </p:txBody>
      </p:sp>
      <p:pic>
        <p:nvPicPr>
          <p:cNvPr id="4098" name="Picture 2" descr="Ð ÐµÐ·ÑÐ»ÑÑÐ°Ñ Ð¿Ð¾ÑÑÐºÑ Ð·Ð¾Ð±ÑÐ°Ð¶ÐµÐ½Ñ Ð·Ð° Ð·Ð°Ð¿Ð¸ÑÐ¾Ð¼ &quot;ÐºÐ¾Ð¼ÐµÑÑÑÑ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77" y="4787967"/>
            <a:ext cx="1941514" cy="169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 ÐµÐ·ÑÐ»ÑÑÐ°Ñ Ð¿Ð¾ÑÑÐºÑ Ð·Ð¾Ð±ÑÐ°Ð¶ÐµÐ½Ñ Ð·Ð° Ð·Ð°Ð¿Ð¸ÑÐ¾Ð¼ &quot;ÐºÐ¾Ð¼ÐµÑÑÑÑ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77" y="212821"/>
            <a:ext cx="3146857" cy="1995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 ÐµÐ·ÑÐ»ÑÑÐ°Ñ Ð¿Ð¾ÑÑÐºÑ Ð·Ð¾Ð±ÑÐ°Ð¶ÐµÐ½Ñ Ð·Ð° Ð·Ð°Ð¿Ð¸ÑÐ¾Ð¼ &quot;ÐºÐ¾Ð¼ÐµÑÑÑÑ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843891" y="0"/>
            <a:ext cx="3769333" cy="24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3342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 Пропозиції до розв’язання проблеми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8876" y="1997500"/>
            <a:ext cx="8946541" cy="4195481"/>
          </a:xfrm>
        </p:spPr>
        <p:txBody>
          <a:bodyPr/>
          <a:lstStyle/>
          <a:p>
            <a:r>
              <a:rPr lang="uk-UA" dirty="0"/>
              <a:t>1. Підвищити технологічний рівень галузі.</a:t>
            </a:r>
          </a:p>
          <a:p>
            <a:r>
              <a:rPr lang="uk-UA" dirty="0"/>
              <a:t>2. Усунути монополію на ринку.</a:t>
            </a:r>
          </a:p>
          <a:p>
            <a:r>
              <a:rPr lang="uk-UA" dirty="0"/>
              <a:t>3. Створити належне законодавче </a:t>
            </a:r>
            <a:r>
              <a:rPr lang="uk-UA" dirty="0" err="1"/>
              <a:t>підгрунтя</a:t>
            </a:r>
            <a:r>
              <a:rPr lang="uk-UA" dirty="0"/>
              <a:t> функціонування галузі.</a:t>
            </a:r>
          </a:p>
          <a:p>
            <a:r>
              <a:rPr lang="uk-UA" dirty="0"/>
              <a:t>4. Підвищити рівень телефонізації по всій території країни.</a:t>
            </a:r>
          </a:p>
          <a:p>
            <a:r>
              <a:rPr lang="uk-UA" dirty="0"/>
              <a:t>5. Створити сприятливий інвестиційний клімат для залучення іноземних інвестицій у галузь.</a:t>
            </a:r>
          </a:p>
          <a:p>
            <a:r>
              <a:rPr lang="uk-UA" dirty="0"/>
              <a:t>6. Виділяти належні кошти на наукові дослідження всередині галузі.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122" name="Picture 2" descr="Ð ÐµÐ·ÑÐ»ÑÑÐ°Ñ Ð¿Ð¾ÑÑÐºÑ Ð·Ð¾Ð±ÑÐ°Ð¶ÐµÐ½Ñ Ð·Ð° Ð·Ð°Ð¿Ð¸ÑÐ¾Ð¼ &quot;Ð¼Ð¾Ð½Ð¾Ð¿Ð¾Ð»ÑÑ Ð½Ð° ÑÐ¸Ð½ÐºÑ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2542" y="959722"/>
            <a:ext cx="3103932" cy="182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Ð ÐµÐ·ÑÐ»ÑÑÐ°Ñ Ð¿Ð¾ÑÑÐºÑ Ð·Ð¾Ð±ÑÐ°Ð¶ÐµÐ½Ñ Ð·Ð° Ð·Ð°Ð¿Ð¸ÑÐ¾Ð¼ &quot;ÑÐµÐ»ÐµÑÐ¾Ð½ÑÐ·Ð°ÑÑÑ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2274014"/>
            <a:ext cx="2199953" cy="202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Ð ÐµÐ·ÑÐ»ÑÑÐ°Ñ Ð¿Ð¾ÑÑÐºÑ Ð·Ð¾Ð±ÑÐ°Ð¶ÐµÐ½Ñ Ð·Ð° Ð·Ð°Ð¿Ð¸ÑÐ¾Ð¼ &quot;ÑÐµÐ»ÐµÐºÐ¾Ð¼ÑÐ½ÑÐºÐ°ÑÑÑ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5575" y="4895750"/>
            <a:ext cx="2513301" cy="171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113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2854" y="0"/>
            <a:ext cx="9404723" cy="1400530"/>
          </a:xfrm>
        </p:spPr>
        <p:txBody>
          <a:bodyPr/>
          <a:lstStyle/>
          <a:p>
            <a:r>
              <a:rPr lang="uk-UA" sz="7200" b="1" i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 </a:t>
            </a:r>
            <a:endParaRPr lang="uk-UA" sz="7200" b="1" i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ÐÐ¾Ð²âÑÐ·Ð°Ð½Ðµ Ð·Ð¾Ð±ÑÐ°Ð¶ÐµÐ½Ð½Ñ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407" y="1388182"/>
            <a:ext cx="9717156" cy="5469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405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317</TotalTime>
  <Words>284</Words>
  <Application>Microsoft Office PowerPoint</Application>
  <PresentationFormat>Произвольный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Главная</vt:lpstr>
      <vt:lpstr>ПРОБЛЕМИ РОЗВИТКУ ГАЛУЗІ ТЕЛЕКОМУНІКАЦІЙ У СУЧАСНИХ УМОВАХ</vt:lpstr>
      <vt:lpstr>Телекомунікації — це процес для досягнення різних цілей. В економічному світі телекомунікації слугують для розповсюдження інформації серед постачальників, споживачів, дослідників, аналітиків, законодавців, регуляторів тощо. Вони присутні у всіх процесах економічного виробництва і є невід’ємною складовою практично будь-якої сучасної бізнес-діяльності, метою якої є продукування товарів та послуг для споживачів. У соціальному середовищі телекомунікації є засобом для інформування, розваг та обміну досвідом. Телекомунікаційні мережі та послуги дозволяють здійснювати.  </vt:lpstr>
      <vt:lpstr>Основні пріоритети розвитку галузі зв'язку в Україні є:</vt:lpstr>
      <vt:lpstr>На сучасному етапі за рівнем розвитку електронної комерції перше місце посідають США. Європа значно відстає. Електронна комерція в Україні, спираючись на американський і європейський досвід, буде розвиватися своїм шляхом, оскільки на її розвиток впливає багато чинників:  </vt:lpstr>
      <vt:lpstr> Пропозиції до розв’язання проблеми</vt:lpstr>
      <vt:lpstr>Дякую за увагу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Проблеми розповсюдження телекомунікацій в сільській місцевості</dc:title>
  <dc:creator>Acer</dc:creator>
  <cp:lastModifiedBy>310</cp:lastModifiedBy>
  <cp:revision>12</cp:revision>
  <dcterms:created xsi:type="dcterms:W3CDTF">2018-12-04T07:33:35Z</dcterms:created>
  <dcterms:modified xsi:type="dcterms:W3CDTF">2018-12-05T07:17:19Z</dcterms:modified>
</cp:coreProperties>
</file>