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5.JPG" ContentType="image/png"/>
  <Override PartName="/ppt/media/image26.JPG" ContentType="image/png"/>
  <Override PartName="/ppt/media/image27.JPG" ContentType="image/png"/>
  <Override PartName="/ppt/media/image28.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7" r:id="rId1"/>
  </p:sldMasterIdLst>
  <p:notesMasterIdLst>
    <p:notesMasterId r:id="rId17"/>
  </p:notesMasterIdLst>
  <p:sldIdLst>
    <p:sldId id="276" r:id="rId2"/>
    <p:sldId id="261" r:id="rId3"/>
    <p:sldId id="307" r:id="rId4"/>
    <p:sldId id="308" r:id="rId5"/>
    <p:sldId id="309" r:id="rId6"/>
    <p:sldId id="310" r:id="rId7"/>
    <p:sldId id="320" r:id="rId8"/>
    <p:sldId id="312" r:id="rId9"/>
    <p:sldId id="306" r:id="rId10"/>
    <p:sldId id="291" r:id="rId11"/>
    <p:sldId id="277" r:id="rId12"/>
    <p:sldId id="285" r:id="rId13"/>
    <p:sldId id="305" r:id="rId14"/>
    <p:sldId id="268" r:id="rId15"/>
    <p:sldId id="315" r:id="rId16"/>
  </p:sldIdLst>
  <p:sldSz cx="12192000" cy="6858000"/>
  <p:notesSz cx="6858000" cy="9947275"/>
  <p:embeddedFontLst>
    <p:embeddedFont>
      <p:font typeface="Calibri" panose="020F0502020204030204" pitchFamily="34" charset="0"/>
      <p:regular r:id="rId18"/>
      <p:bold r:id="rId19"/>
      <p:italic r:id="rId20"/>
      <p:boldItalic r:id="rId21"/>
    </p:embeddedFont>
    <p:embeddedFont>
      <p:font typeface="PT Sans" panose="020B0604020202020204" charset="-52"/>
      <p:regular r:id="rId22"/>
      <p:bold r:id="rId23"/>
      <p:italic r:id="rId24"/>
      <p:boldItalic r:id="rId25"/>
    </p:embeddedFont>
    <p:embeddedFont>
      <p:font typeface="Tw Cen MT" panose="020B0602020104020603" pitchFamily="34" charset="0"/>
      <p:regular r:id="rId26"/>
      <p:bold r:id="rId27"/>
      <p:italic r:id="rId28"/>
      <p:boldItalic r:id="rId29"/>
    </p:embeddedFont>
    <p:embeddedFont>
      <p:font typeface="Wingdings 3" panose="05040102010807070707" pitchFamily="18" charset="2"/>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483" userDrawn="1">
          <p15:clr>
            <a:srgbClr val="A4A3A4"/>
          </p15:clr>
        </p15:guide>
        <p15:guide id="3" pos="7174" userDrawn="1">
          <p15:clr>
            <a:srgbClr val="A4A3A4"/>
          </p15:clr>
        </p15:guide>
        <p15:guide id="4" orient="horz" pos="3838" userDrawn="1">
          <p15:clr>
            <a:srgbClr val="A4A3A4"/>
          </p15:clr>
        </p15:guide>
        <p15:guide id="5" pos="3840" userDrawn="1">
          <p15:clr>
            <a:srgbClr val="A4A3A4"/>
          </p15:clr>
        </p15:guide>
        <p15:guide id="6" pos="4021" userDrawn="1">
          <p15:clr>
            <a:srgbClr val="A4A3A4"/>
          </p15:clr>
        </p15:guide>
        <p15:guide id="7" pos="365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Дмитрий Юферов" initials="ДЮ" lastIdx="17" clrIdx="0">
    <p:extLst>
      <p:ext uri="{19B8F6BF-5375-455C-9EA6-DF929625EA0E}">
        <p15:presenceInfo xmlns:p15="http://schemas.microsoft.com/office/powerpoint/2012/main" userId="Дмитрий Юферов" providerId="None"/>
      </p:ext>
    </p:extLst>
  </p:cmAuthor>
  <p:cmAuthor id="2" name="Julia Ponidelnik" initials="JP" lastIdx="16" clrIdx="1">
    <p:extLst>
      <p:ext uri="{19B8F6BF-5375-455C-9EA6-DF929625EA0E}">
        <p15:presenceInfo xmlns:p15="http://schemas.microsoft.com/office/powerpoint/2012/main" userId="47cbe238feeba0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2E"/>
    <a:srgbClr val="FF9300"/>
    <a:srgbClr val="FF9E1B"/>
    <a:srgbClr val="C6C6C6"/>
    <a:srgbClr val="F4F4F4"/>
    <a:srgbClr val="F3F3F3"/>
    <a:srgbClr val="F2F2F2"/>
    <a:srgbClr val="FF6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882" autoAdjust="0"/>
  </p:normalViewPr>
  <p:slideViewPr>
    <p:cSldViewPr snapToGrid="0">
      <p:cViewPr varScale="1">
        <p:scale>
          <a:sx n="84" d="100"/>
          <a:sy n="84" d="100"/>
        </p:scale>
        <p:origin x="96" y="110"/>
      </p:cViewPr>
      <p:guideLst>
        <p:guide orient="horz" pos="482"/>
        <p:guide pos="483"/>
        <p:guide pos="7174"/>
        <p:guide orient="horz" pos="3838"/>
        <p:guide pos="3840"/>
        <p:guide pos="4021"/>
        <p:guide pos="365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1708"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71800" cy="499091"/>
          </a:xfrm>
          <a:prstGeom prst="rect">
            <a:avLst/>
          </a:prstGeom>
        </p:spPr>
        <p:txBody>
          <a:bodyPr vert="horz" lIns="92556" tIns="46278" rIns="92556" bIns="46278" rtlCol="0"/>
          <a:lstStyle>
            <a:lvl1pPr algn="l">
              <a:defRPr sz="1200">
                <a:latin typeface="PT Sans" panose="020B0503020203020204" pitchFamily="34" charset="-52"/>
              </a:defRPr>
            </a:lvl1pPr>
          </a:lstStyle>
          <a:p>
            <a:endParaRPr lang="ru-UA" dirty="0"/>
          </a:p>
        </p:txBody>
      </p:sp>
      <p:sp>
        <p:nvSpPr>
          <p:cNvPr id="3" name="Дата 2"/>
          <p:cNvSpPr>
            <a:spLocks noGrp="1"/>
          </p:cNvSpPr>
          <p:nvPr>
            <p:ph type="dt" idx="1"/>
          </p:nvPr>
        </p:nvSpPr>
        <p:spPr>
          <a:xfrm>
            <a:off x="3884613" y="1"/>
            <a:ext cx="2971800" cy="499091"/>
          </a:xfrm>
          <a:prstGeom prst="rect">
            <a:avLst/>
          </a:prstGeom>
        </p:spPr>
        <p:txBody>
          <a:bodyPr vert="horz" lIns="92556" tIns="46278" rIns="92556" bIns="46278" rtlCol="0"/>
          <a:lstStyle>
            <a:lvl1pPr algn="r">
              <a:defRPr sz="1200">
                <a:latin typeface="PT Sans" panose="020B0503020203020204" pitchFamily="34" charset="-52"/>
              </a:defRPr>
            </a:lvl1pPr>
          </a:lstStyle>
          <a:p>
            <a:fld id="{8E5FDE48-DF5C-44BB-A849-E722B0D840F1}" type="datetimeFigureOut">
              <a:rPr lang="ru-UA" smtClean="0"/>
              <a:pPr/>
              <a:t>16.05.2019</a:t>
            </a:fld>
            <a:endParaRPr lang="ru-UA" dirty="0"/>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2556" tIns="46278" rIns="92556" bIns="46278" rtlCol="0" anchor="ctr"/>
          <a:lstStyle/>
          <a:p>
            <a:endParaRPr lang="ru-UA" dirty="0"/>
          </a:p>
        </p:txBody>
      </p:sp>
      <p:sp>
        <p:nvSpPr>
          <p:cNvPr id="5" name="Заметки 4"/>
          <p:cNvSpPr>
            <a:spLocks noGrp="1"/>
          </p:cNvSpPr>
          <p:nvPr>
            <p:ph type="body" sz="quarter" idx="3"/>
          </p:nvPr>
        </p:nvSpPr>
        <p:spPr>
          <a:xfrm>
            <a:off x="685801" y="4787126"/>
            <a:ext cx="5486400" cy="3916740"/>
          </a:xfrm>
          <a:prstGeom prst="rect">
            <a:avLst/>
          </a:prstGeom>
        </p:spPr>
        <p:txBody>
          <a:bodyPr vert="horz" lIns="92556" tIns="46278" rIns="92556" bIns="46278"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ru-UA" dirty="0"/>
          </a:p>
        </p:txBody>
      </p:sp>
      <p:sp>
        <p:nvSpPr>
          <p:cNvPr id="6" name="Нижний колонтитул 5"/>
          <p:cNvSpPr>
            <a:spLocks noGrp="1"/>
          </p:cNvSpPr>
          <p:nvPr>
            <p:ph type="ftr" sz="quarter" idx="4"/>
          </p:nvPr>
        </p:nvSpPr>
        <p:spPr>
          <a:xfrm>
            <a:off x="1" y="9448186"/>
            <a:ext cx="2971800" cy="499090"/>
          </a:xfrm>
          <a:prstGeom prst="rect">
            <a:avLst/>
          </a:prstGeom>
        </p:spPr>
        <p:txBody>
          <a:bodyPr vert="horz" lIns="92556" tIns="46278" rIns="92556" bIns="46278" rtlCol="0" anchor="b"/>
          <a:lstStyle>
            <a:lvl1pPr algn="l">
              <a:defRPr sz="1200">
                <a:latin typeface="PT Sans" panose="020B0503020203020204" pitchFamily="34" charset="-52"/>
              </a:defRPr>
            </a:lvl1pPr>
          </a:lstStyle>
          <a:p>
            <a:endParaRPr lang="ru-UA" dirty="0"/>
          </a:p>
        </p:txBody>
      </p:sp>
      <p:sp>
        <p:nvSpPr>
          <p:cNvPr id="7" name="Номер слайда 6"/>
          <p:cNvSpPr>
            <a:spLocks noGrp="1"/>
          </p:cNvSpPr>
          <p:nvPr>
            <p:ph type="sldNum" sz="quarter" idx="5"/>
          </p:nvPr>
        </p:nvSpPr>
        <p:spPr>
          <a:xfrm>
            <a:off x="3884613" y="9448186"/>
            <a:ext cx="2971800" cy="499090"/>
          </a:xfrm>
          <a:prstGeom prst="rect">
            <a:avLst/>
          </a:prstGeom>
        </p:spPr>
        <p:txBody>
          <a:bodyPr vert="horz" lIns="92556" tIns="46278" rIns="92556" bIns="46278" rtlCol="0" anchor="b"/>
          <a:lstStyle>
            <a:lvl1pPr algn="r">
              <a:defRPr sz="1200">
                <a:latin typeface="PT Sans" panose="020B0503020203020204" pitchFamily="34" charset="-52"/>
              </a:defRPr>
            </a:lvl1pPr>
          </a:lstStyle>
          <a:p>
            <a:fld id="{D7BDAC20-0F31-423C-B58D-1796EFAA92FF}" type="slidenum">
              <a:rPr lang="ru-UA" smtClean="0"/>
              <a:pPr/>
              <a:t>‹#›</a:t>
            </a:fld>
            <a:endParaRPr lang="ru-UA" dirty="0"/>
          </a:p>
        </p:txBody>
      </p:sp>
    </p:spTree>
    <p:extLst>
      <p:ext uri="{BB962C8B-B14F-4D97-AF65-F5344CB8AC3E}">
        <p14:creationId xmlns:p14="http://schemas.microsoft.com/office/powerpoint/2010/main" val="12285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T Sans" panose="020B0503020203020204" pitchFamily="34" charset="-52"/>
        <a:ea typeface="+mn-ea"/>
        <a:cs typeface="+mn-cs"/>
      </a:defRPr>
    </a:lvl1pPr>
    <a:lvl2pPr marL="457200" algn="l" defTabSz="914400" rtl="0" eaLnBrk="1" latinLnBrk="0" hangingPunct="1">
      <a:defRPr sz="1200" kern="1200">
        <a:solidFill>
          <a:schemeClr val="tx1"/>
        </a:solidFill>
        <a:latin typeface="PT Sans" panose="020B0503020203020204" pitchFamily="34" charset="-52"/>
        <a:ea typeface="+mn-ea"/>
        <a:cs typeface="+mn-cs"/>
      </a:defRPr>
    </a:lvl2pPr>
    <a:lvl3pPr marL="914400" algn="l" defTabSz="914400" rtl="0" eaLnBrk="1" latinLnBrk="0" hangingPunct="1">
      <a:defRPr sz="1200" kern="1200">
        <a:solidFill>
          <a:schemeClr val="tx1"/>
        </a:solidFill>
        <a:latin typeface="PT Sans" panose="020B0503020203020204" pitchFamily="34" charset="-52"/>
        <a:ea typeface="+mn-ea"/>
        <a:cs typeface="+mn-cs"/>
      </a:defRPr>
    </a:lvl3pPr>
    <a:lvl4pPr marL="1371600" algn="l" defTabSz="914400" rtl="0" eaLnBrk="1" latinLnBrk="0" hangingPunct="1">
      <a:defRPr sz="1200" kern="1200">
        <a:solidFill>
          <a:schemeClr val="tx1"/>
        </a:solidFill>
        <a:latin typeface="PT Sans" panose="020B0503020203020204" pitchFamily="34" charset="-52"/>
        <a:ea typeface="+mn-ea"/>
        <a:cs typeface="+mn-cs"/>
      </a:defRPr>
    </a:lvl4pPr>
    <a:lvl5pPr marL="1828800" algn="l" defTabSz="914400" rtl="0" eaLnBrk="1" latinLnBrk="0" hangingPunct="1">
      <a:defRPr sz="1200" kern="1200">
        <a:solidFill>
          <a:schemeClr val="tx1"/>
        </a:solidFill>
        <a:latin typeface="PT Sans" panose="020B0503020203020204" pitchFamily="34" charset="-5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5556">
              <a:defRPr/>
            </a:pPr>
            <a:r>
              <a:rPr lang="uk-UA" dirty="0"/>
              <a:t>Добрий</a:t>
            </a:r>
            <a:r>
              <a:rPr lang="uk-UA" baseline="0" dirty="0"/>
              <a:t> день. Мене звати Олександр Поліщук я директор компанії </a:t>
            </a:r>
            <a:r>
              <a:rPr lang="en-US" baseline="0" dirty="0"/>
              <a:t>Only Original</a:t>
            </a:r>
            <a:r>
              <a:rPr lang="uk-UA" baseline="0" dirty="0"/>
              <a:t> </a:t>
            </a:r>
          </a:p>
          <a:p>
            <a:pPr defTabSz="925556">
              <a:defRPr/>
            </a:pPr>
            <a:r>
              <a:rPr lang="uk-UA" baseline="0" dirty="0"/>
              <a:t>Моя доповідь присвячена захисту бренду та боротьбі з фальсифікатом</a:t>
            </a:r>
            <a:endParaRPr lang="ru-UA" dirty="0"/>
          </a:p>
          <a:p>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t>1</a:t>
            </a:fld>
            <a:endParaRPr lang="ru-UA" dirty="0"/>
          </a:p>
        </p:txBody>
      </p:sp>
    </p:spTree>
    <p:extLst>
      <p:ext uri="{BB962C8B-B14F-4D97-AF65-F5344CB8AC3E}">
        <p14:creationId xmlns:p14="http://schemas.microsoft.com/office/powerpoint/2010/main" val="178105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Впровадження системи передбачає п’ять простих кроків по аналізу потреб виробник, розробки плану детального плану, </a:t>
            </a:r>
            <a:r>
              <a:rPr lang="uk-UA" dirty="0" err="1"/>
              <a:t>кастомізації</a:t>
            </a:r>
            <a:r>
              <a:rPr lang="uk-UA" dirty="0"/>
              <a:t> та інтеграції систем та впровадження в експлуатацію. </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14</a:t>
            </a:fld>
            <a:endParaRPr lang="ru-UA" dirty="0"/>
          </a:p>
        </p:txBody>
      </p:sp>
    </p:spTree>
    <p:extLst>
      <p:ext uri="{BB962C8B-B14F-4D97-AF65-F5344CB8AC3E}">
        <p14:creationId xmlns:p14="http://schemas.microsoft.com/office/powerpoint/2010/main" val="54115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5556">
              <a:defRPr/>
            </a:pPr>
            <a:r>
              <a:rPr lang="uk-UA" dirty="0"/>
              <a:t>Добрий</a:t>
            </a:r>
            <a:r>
              <a:rPr lang="uk-UA" baseline="0" dirty="0"/>
              <a:t> день. Мене звати Олександр Поліщук я директор компанії </a:t>
            </a:r>
            <a:r>
              <a:rPr lang="en-US" baseline="0" dirty="0"/>
              <a:t>Only Original</a:t>
            </a:r>
            <a:r>
              <a:rPr lang="uk-UA" baseline="0" dirty="0"/>
              <a:t> </a:t>
            </a:r>
          </a:p>
          <a:p>
            <a:pPr defTabSz="925556">
              <a:defRPr/>
            </a:pPr>
            <a:r>
              <a:rPr lang="uk-UA" baseline="0" dirty="0"/>
              <a:t>Моя доповідь присвячена захисту бренду та боротьбі з фальсифікатом</a:t>
            </a:r>
            <a:endParaRPr lang="ru-UA" dirty="0"/>
          </a:p>
          <a:p>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t>15</a:t>
            </a:fld>
            <a:endParaRPr lang="ru-UA" dirty="0"/>
          </a:p>
        </p:txBody>
      </p:sp>
    </p:spTree>
    <p:extLst>
      <p:ext uri="{BB962C8B-B14F-4D97-AF65-F5344CB8AC3E}">
        <p14:creationId xmlns:p14="http://schemas.microsoft.com/office/powerpoint/2010/main" val="311090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5556">
              <a:defRPr/>
            </a:pPr>
            <a:r>
              <a:rPr lang="uk-UA" dirty="0"/>
              <a:t>Фальсифікат актуальна проблема для світу та зокрема для ринку України. Нажаль ми є одним із транзитних коридорів світового фальсифікату. Коли мова заходить про фальсифіковані товари ми всі розуміємо що це товари низької якості. Але дізнаємося ми про це вже після сумного досвіду споживання, тому що за зовнішніми ознаками фальсифікат майже не відрізняється від оригіналу. </a:t>
            </a:r>
          </a:p>
        </p:txBody>
      </p:sp>
      <p:sp>
        <p:nvSpPr>
          <p:cNvPr id="4" name="Номер слайда 3"/>
          <p:cNvSpPr>
            <a:spLocks noGrp="1"/>
          </p:cNvSpPr>
          <p:nvPr>
            <p:ph type="sldNum" sz="quarter" idx="5"/>
          </p:nvPr>
        </p:nvSpPr>
        <p:spPr/>
        <p:txBody>
          <a:bodyPr/>
          <a:lstStyle/>
          <a:p>
            <a:fld id="{D7BDAC20-0F31-423C-B58D-1796EFAA92FF}" type="slidenum">
              <a:rPr lang="ru-UA" smtClean="0"/>
              <a:t>2</a:t>
            </a:fld>
            <a:endParaRPr lang="ru-UA"/>
          </a:p>
        </p:txBody>
      </p:sp>
    </p:spTree>
    <p:extLst>
      <p:ext uri="{BB962C8B-B14F-4D97-AF65-F5344CB8AC3E}">
        <p14:creationId xmlns:p14="http://schemas.microsoft.com/office/powerpoint/2010/main" val="242296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Як же ми захищаймо наші товари і бренди? Сьогодні захист Бренду та ідентифікація оригінальності здійснюється шляхом нанесення поліграфічних знаків,</a:t>
            </a:r>
            <a:r>
              <a:rPr lang="uk-UA" baseline="0" dirty="0"/>
              <a:t> які інформують споживача про якість та дають можливість переконатись в оригінальності. Але поліграфію легко підробити. З іншого боку чи розуміє споживач які саме знаки мають бути нанесені на мішок?</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3</a:t>
            </a:fld>
            <a:endParaRPr lang="ru-UA" dirty="0"/>
          </a:p>
        </p:txBody>
      </p:sp>
    </p:spTree>
    <p:extLst>
      <p:ext uri="{BB962C8B-B14F-4D97-AF65-F5344CB8AC3E}">
        <p14:creationId xmlns:p14="http://schemas.microsoft.com/office/powerpoint/2010/main" val="366390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Отже відрізнити оригінальну продукцію від підробки дуже важко. Як наслідок за оцінками експертів на ринку України приблизно 50 % фасованого цементу це ФАЛЬСИФІКАТ. </a:t>
            </a:r>
          </a:p>
          <a:p>
            <a:r>
              <a:rPr lang="uk-UA" dirty="0"/>
              <a:t>А</a:t>
            </a:r>
            <a:r>
              <a:rPr lang="uk-UA" baseline="0" dirty="0"/>
              <a:t> через фальсифікат втрачається довіра до БРЕНДУ та </a:t>
            </a:r>
            <a:r>
              <a:rPr lang="uk-UA" dirty="0"/>
              <a:t>ваші прибутки. Такий обсяг підробок це загроза нашому суспільству.</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4</a:t>
            </a:fld>
            <a:endParaRPr lang="ru-UA" dirty="0"/>
          </a:p>
        </p:txBody>
      </p:sp>
    </p:spTree>
    <p:extLst>
      <p:ext uri="{BB962C8B-B14F-4D97-AF65-F5344CB8AC3E}">
        <p14:creationId xmlns:p14="http://schemas.microsoft.com/office/powerpoint/2010/main" val="287270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5556">
              <a:defRPr/>
            </a:pPr>
            <a:r>
              <a:rPr lang="uk-UA" dirty="0"/>
              <a:t>Були часи коли мі знали майстрів  особисто</a:t>
            </a:r>
            <a:r>
              <a:rPr lang="uk-UA" baseline="0" dirty="0"/>
              <a:t> і довіряли їм та їхнім товарам. Довіра робить продукт особливим, унікальним. Чи змінилась поведінка споживачів? (інформація слайду) </a:t>
            </a:r>
            <a:r>
              <a:rPr lang="uk-UA" dirty="0"/>
              <a:t>Отже щоб повернути довіру споживача,</a:t>
            </a:r>
            <a:r>
              <a:rPr lang="uk-UA" baseline="0" dirty="0"/>
              <a:t> переконати його в оригінальності та якості</a:t>
            </a:r>
            <a:r>
              <a:rPr lang="uk-UA" dirty="0"/>
              <a:t> треба зробити продукти унікальними</a:t>
            </a:r>
            <a:r>
              <a:rPr lang="uk-UA" baseline="0" dirty="0"/>
              <a:t> і дати переконливі докази споживачу. </a:t>
            </a:r>
            <a:r>
              <a:rPr lang="uk-UA" dirty="0"/>
              <a:t>Чи існують сьогодні методи та засоби завдяки яким можна повернути довіру споживача. Переконати в оригінальності продукту.</a:t>
            </a:r>
            <a:endParaRPr lang="ru-UA" dirty="0"/>
          </a:p>
          <a:p>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5</a:t>
            </a:fld>
            <a:endParaRPr lang="ru-UA" dirty="0"/>
          </a:p>
        </p:txBody>
      </p:sp>
    </p:spTree>
    <p:extLst>
      <p:ext uri="{BB962C8B-B14F-4D97-AF65-F5344CB8AC3E}">
        <p14:creationId xmlns:p14="http://schemas.microsoft.com/office/powerpoint/2010/main" val="333566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noProof="0" dirty="0"/>
              <a:t>Сьогодні в першу чергу таким інструментом створення довіри та прямого спілкування з споживачем є смартфон. </a:t>
            </a:r>
            <a:r>
              <a:rPr lang="uk-UA" baseline="0" noProof="0" dirty="0"/>
              <a:t>В наш час якщо ви є в смартфоні ви наближаєтеся до споживача. В Україні …. (данні слайду).</a:t>
            </a:r>
            <a:r>
              <a:rPr lang="en-US" baseline="0" noProof="0" dirty="0"/>
              <a:t> </a:t>
            </a:r>
            <a:r>
              <a:rPr lang="uk-UA" noProof="0" dirty="0"/>
              <a:t>Смартфон</a:t>
            </a:r>
            <a:r>
              <a:rPr lang="uk-UA" baseline="0" noProof="0" dirty="0"/>
              <a:t> це джерело інформації, інструмент спілкування не тільки між особистостями але і з машинами, платіжними системами, торгівельними мережами, виробниками продукції. Метод спілкування – це передача </a:t>
            </a:r>
            <a:r>
              <a:rPr lang="uk-UA" baseline="0" noProof="0" dirty="0" err="1"/>
              <a:t>машиночитаємого</a:t>
            </a:r>
            <a:r>
              <a:rPr lang="uk-UA" baseline="0" noProof="0" dirty="0"/>
              <a:t> коду між вашим мобільним пристроєм та базами даних, що знаходяться в хмарних сервісах.</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6</a:t>
            </a:fld>
            <a:endParaRPr lang="ru-UA" dirty="0"/>
          </a:p>
        </p:txBody>
      </p:sp>
    </p:spTree>
    <p:extLst>
      <p:ext uri="{BB962C8B-B14F-4D97-AF65-F5344CB8AC3E}">
        <p14:creationId xmlns:p14="http://schemas.microsoft.com/office/powerpoint/2010/main" val="420792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Нанесення індивідуального коду у вигляді </a:t>
            </a:r>
            <a:r>
              <a:rPr lang="en-US" dirty="0"/>
              <a:t>QR </a:t>
            </a:r>
            <a:r>
              <a:rPr lang="uk-UA" dirty="0"/>
              <a:t>коду на продукцію дозволить перетворити кожну</a:t>
            </a:r>
            <a:r>
              <a:rPr lang="uk-UA" baseline="0" dirty="0"/>
              <a:t> одиницю продукції на унікальну. Підробити такий код не можливо в наслідок процедури шифрування, а робити графічні копії з кожної одиниці оригінальної продукції просто не вигідно. Споживач отримає інформацію про товар та підтвердження оригінальності, а отже впевненість в безпеці та якості. Як це працює ….. (Демонстрація додатку)</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7</a:t>
            </a:fld>
            <a:endParaRPr lang="ru-UA" dirty="0"/>
          </a:p>
        </p:txBody>
      </p:sp>
    </p:spTree>
    <p:extLst>
      <p:ext uri="{BB962C8B-B14F-4D97-AF65-F5344CB8AC3E}">
        <p14:creationId xmlns:p14="http://schemas.microsoft.com/office/powerpoint/2010/main" val="255874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Система </a:t>
            </a:r>
            <a:r>
              <a:rPr lang="uk-UA" dirty="0" err="1"/>
              <a:t>Онлі</a:t>
            </a:r>
            <a:r>
              <a:rPr lang="uk-UA" dirty="0"/>
              <a:t> </a:t>
            </a:r>
            <a:r>
              <a:rPr lang="uk-UA" dirty="0" err="1"/>
              <a:t>Оріджинал</a:t>
            </a:r>
            <a:r>
              <a:rPr lang="uk-UA" dirty="0"/>
              <a:t> передбачає нанесення унікальних кодів на кожну одиницю товарів. Коди розташовані в захищеному хмарному сховище, а </a:t>
            </a:r>
            <a:r>
              <a:rPr lang="uk-UA" dirty="0" err="1"/>
              <a:t>споживачи</a:t>
            </a:r>
            <a:r>
              <a:rPr lang="uk-UA" dirty="0"/>
              <a:t> отримують можливість перевірити коди за допомогою свого мобільного телефону. </a:t>
            </a:r>
            <a:r>
              <a:rPr lang="uk-UA" noProof="0" dirty="0"/>
              <a:t>Особливість</a:t>
            </a:r>
            <a:r>
              <a:rPr lang="ru-RU" dirty="0"/>
              <a:t> такого </a:t>
            </a:r>
            <a:r>
              <a:rPr lang="ru-RU" dirty="0" err="1"/>
              <a:t>рішення</a:t>
            </a:r>
            <a:r>
              <a:rPr lang="ru-RU" dirty="0"/>
              <a:t> в тому, </a:t>
            </a:r>
            <a:r>
              <a:rPr lang="ru-RU" dirty="0" err="1"/>
              <a:t>що</a:t>
            </a:r>
            <a:r>
              <a:rPr lang="ru-RU" dirty="0"/>
              <a:t> в </a:t>
            </a:r>
            <a:r>
              <a:rPr lang="ru-RU" dirty="0" err="1"/>
              <a:t>базі</a:t>
            </a:r>
            <a:r>
              <a:rPr lang="ru-RU" dirty="0"/>
              <a:t> </a:t>
            </a:r>
            <a:r>
              <a:rPr lang="ru-RU" dirty="0" err="1"/>
              <a:t>даних</a:t>
            </a:r>
            <a:r>
              <a:rPr lang="ru-RU" dirty="0"/>
              <a:t> </a:t>
            </a:r>
            <a:r>
              <a:rPr lang="ru-RU" dirty="0" err="1"/>
              <a:t>може</a:t>
            </a:r>
            <a:r>
              <a:rPr lang="ru-RU" dirty="0"/>
              <a:t> </a:t>
            </a:r>
            <a:r>
              <a:rPr lang="ru-RU" dirty="0" err="1"/>
              <a:t>зберігатися</a:t>
            </a:r>
            <a:r>
              <a:rPr lang="ru-RU" dirty="0"/>
              <a:t> вся </a:t>
            </a:r>
            <a:r>
              <a:rPr lang="ru-RU" dirty="0" err="1"/>
              <a:t>історія</a:t>
            </a:r>
            <a:r>
              <a:rPr lang="ru-RU" dirty="0"/>
              <a:t> товару </a:t>
            </a:r>
            <a:r>
              <a:rPr lang="ru-RU" dirty="0" err="1"/>
              <a:t>від</a:t>
            </a:r>
            <a:r>
              <a:rPr lang="ru-RU" dirty="0"/>
              <a:t> </a:t>
            </a:r>
            <a:r>
              <a:rPr lang="ru-RU" dirty="0" err="1"/>
              <a:t>випуску</a:t>
            </a:r>
            <a:r>
              <a:rPr lang="ru-RU" dirty="0"/>
              <a:t> на </a:t>
            </a:r>
            <a:r>
              <a:rPr lang="ru-RU" dirty="0" err="1"/>
              <a:t>конвеєрі</a:t>
            </a:r>
            <a:r>
              <a:rPr lang="ru-RU" dirty="0"/>
              <a:t> до поставки в </a:t>
            </a:r>
            <a:r>
              <a:rPr lang="uk-UA" noProof="0" dirty="0"/>
              <a:t>торговельну</a:t>
            </a:r>
            <a:r>
              <a:rPr lang="ru-RU" dirty="0"/>
              <a:t> мережу. </a:t>
            </a:r>
            <a:r>
              <a:rPr lang="ru-RU" dirty="0" err="1"/>
              <a:t>Повнота</a:t>
            </a:r>
            <a:r>
              <a:rPr lang="ru-RU" dirty="0"/>
              <a:t> </a:t>
            </a:r>
            <a:r>
              <a:rPr lang="ru-RU" dirty="0" err="1"/>
              <a:t>цих</a:t>
            </a:r>
            <a:r>
              <a:rPr lang="ru-RU" dirty="0"/>
              <a:t> </a:t>
            </a:r>
            <a:r>
              <a:rPr lang="ru-RU" dirty="0" err="1"/>
              <a:t>даних</a:t>
            </a:r>
            <a:r>
              <a:rPr lang="ru-RU" dirty="0"/>
              <a:t> і </a:t>
            </a:r>
            <a:r>
              <a:rPr lang="ru-RU" dirty="0" err="1"/>
              <a:t>логічні</a:t>
            </a:r>
            <a:r>
              <a:rPr lang="ru-RU" dirty="0"/>
              <a:t> правила </a:t>
            </a:r>
            <a:r>
              <a:rPr lang="ru-RU" dirty="0" err="1"/>
              <a:t>порівняння</a:t>
            </a:r>
            <a:r>
              <a:rPr lang="ru-RU" dirty="0"/>
              <a:t> і </a:t>
            </a:r>
            <a:r>
              <a:rPr lang="ru-RU" dirty="0" err="1"/>
              <a:t>перевірки</a:t>
            </a:r>
            <a:r>
              <a:rPr lang="ru-RU" dirty="0"/>
              <a:t> </a:t>
            </a:r>
            <a:r>
              <a:rPr lang="ru-RU" dirty="0" err="1"/>
              <a:t>всіх</a:t>
            </a:r>
            <a:r>
              <a:rPr lang="ru-RU" dirty="0"/>
              <a:t> </a:t>
            </a:r>
            <a:r>
              <a:rPr lang="ru-RU" dirty="0" err="1"/>
              <a:t>записів</a:t>
            </a:r>
            <a:r>
              <a:rPr lang="ru-RU" dirty="0"/>
              <a:t> дозволять </a:t>
            </a:r>
            <a:r>
              <a:rPr lang="ru-RU" dirty="0" err="1"/>
              <a:t>зробити</a:t>
            </a:r>
            <a:r>
              <a:rPr lang="ru-RU" dirty="0"/>
              <a:t> </a:t>
            </a:r>
            <a:r>
              <a:rPr lang="ru-RU" dirty="0" err="1"/>
              <a:t>висновки</a:t>
            </a:r>
            <a:r>
              <a:rPr lang="ru-RU" dirty="0"/>
              <a:t> і </a:t>
            </a:r>
            <a:r>
              <a:rPr lang="ru-RU" dirty="0" err="1"/>
              <a:t>визначити</a:t>
            </a:r>
            <a:r>
              <a:rPr lang="ru-RU" dirty="0"/>
              <a:t> </a:t>
            </a:r>
            <a:r>
              <a:rPr lang="ru-RU" dirty="0" err="1"/>
              <a:t>оригінальність</a:t>
            </a:r>
            <a:r>
              <a:rPr lang="ru-RU" dirty="0"/>
              <a:t> </a:t>
            </a:r>
            <a:r>
              <a:rPr lang="ru-RU" dirty="0" err="1"/>
              <a:t>походження</a:t>
            </a:r>
            <a:r>
              <a:rPr lang="ru-RU" dirty="0"/>
              <a:t> </a:t>
            </a:r>
            <a:r>
              <a:rPr lang="ru-RU" dirty="0" err="1"/>
              <a:t>товарів</a:t>
            </a:r>
            <a:r>
              <a:rPr lang="ru-RU" dirty="0"/>
              <a:t>.</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8</a:t>
            </a:fld>
            <a:endParaRPr lang="ru-UA" dirty="0"/>
          </a:p>
        </p:txBody>
      </p:sp>
    </p:spTree>
    <p:extLst>
      <p:ext uri="{BB962C8B-B14F-4D97-AF65-F5344CB8AC3E}">
        <p14:creationId xmlns:p14="http://schemas.microsoft.com/office/powerpoint/2010/main" val="251465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Система </a:t>
            </a:r>
            <a:r>
              <a:rPr lang="uk-UA" dirty="0" err="1"/>
              <a:t>Онлі</a:t>
            </a:r>
            <a:r>
              <a:rPr lang="uk-UA" dirty="0"/>
              <a:t> </a:t>
            </a:r>
            <a:r>
              <a:rPr lang="uk-UA" dirty="0" err="1"/>
              <a:t>Оріджинал</a:t>
            </a:r>
            <a:r>
              <a:rPr lang="uk-UA" dirty="0"/>
              <a:t> надає доступ та інформацію користувачам в їх особистих кабінетах відповідно до прав доступу та потреб.</a:t>
            </a:r>
            <a:endParaRPr lang="ru-UA" dirty="0"/>
          </a:p>
        </p:txBody>
      </p:sp>
      <p:sp>
        <p:nvSpPr>
          <p:cNvPr id="4" name="Номер слайда 3"/>
          <p:cNvSpPr>
            <a:spLocks noGrp="1"/>
          </p:cNvSpPr>
          <p:nvPr>
            <p:ph type="sldNum" sz="quarter" idx="5"/>
          </p:nvPr>
        </p:nvSpPr>
        <p:spPr/>
        <p:txBody>
          <a:bodyPr/>
          <a:lstStyle/>
          <a:p>
            <a:fld id="{D7BDAC20-0F31-423C-B58D-1796EFAA92FF}" type="slidenum">
              <a:rPr lang="ru-UA" smtClean="0"/>
              <a:pPr/>
              <a:t>13</a:t>
            </a:fld>
            <a:endParaRPr lang="ru-UA" dirty="0"/>
          </a:p>
        </p:txBody>
      </p:sp>
    </p:spTree>
    <p:extLst>
      <p:ext uri="{BB962C8B-B14F-4D97-AF65-F5344CB8AC3E}">
        <p14:creationId xmlns:p14="http://schemas.microsoft.com/office/powerpoint/2010/main" val="3457083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latin typeface="PT Sans" panose="020B0503020203020204" pitchFamily="34" charset="-52"/>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A1DF2C56-C153-40C5-A247-311373DA3603}" type="datetime1">
              <a:rPr lang="ru-UA" smtClean="0"/>
              <a:t>16.05.2019</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54CCF686-9805-4E3D-8C15-843DD58B8978}" type="slidenum">
              <a:rPr lang="ru-UA" smtClean="0"/>
              <a:t>‹#›</a:t>
            </a:fld>
            <a:endParaRPr lang="ru-U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a:extLst>
              <a:ext uri="{FF2B5EF4-FFF2-40B4-BE49-F238E27FC236}">
                <a16:creationId xmlns:a16="http://schemas.microsoft.com/office/drawing/2014/main" id="{CEB70D18-E10D-41E6-B987-B87D3FC943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0973" y="1029048"/>
            <a:ext cx="2395440" cy="3879340"/>
          </a:xfrm>
          <a:prstGeom prst="rect">
            <a:avLst/>
          </a:prstGeom>
        </p:spPr>
      </p:pic>
    </p:spTree>
    <p:extLst>
      <p:ext uri="{BB962C8B-B14F-4D97-AF65-F5344CB8AC3E}">
        <p14:creationId xmlns:p14="http://schemas.microsoft.com/office/powerpoint/2010/main" val="327079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CE86736-2E78-41D6-B5E2-0907DE2CC66E}" type="datetime1">
              <a:rPr lang="ru-UA" smtClean="0"/>
              <a:t>16.05.2019</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54CCF686-9805-4E3D-8C15-843DD58B8978}" type="slidenum">
              <a:rPr lang="ru-UA" smtClean="0"/>
              <a:t>‹#›</a:t>
            </a:fld>
            <a:endParaRPr lang="ru-UA"/>
          </a:p>
        </p:txBody>
      </p:sp>
    </p:spTree>
    <p:extLst>
      <p:ext uri="{BB962C8B-B14F-4D97-AF65-F5344CB8AC3E}">
        <p14:creationId xmlns:p14="http://schemas.microsoft.com/office/powerpoint/2010/main" val="3853966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648841-D75C-42CE-982A-EA79CFB09CB4}" type="datetime1">
              <a:rPr lang="ru-UA" smtClean="0"/>
              <a:t>16.05.2019</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54CCF686-9805-4E3D-8C15-843DD58B8978}" type="slidenum">
              <a:rPr lang="ru-UA" smtClean="0"/>
              <a:t>‹#›</a:t>
            </a:fld>
            <a:endParaRPr lang="ru-U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7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9F8E8F-8E5D-4F40-AC77-05DFAB06A11B}" type="datetime1">
              <a:rPr lang="ru-UA" smtClean="0"/>
              <a:t>16.05.2019</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54CCF686-9805-4E3D-8C15-843DD58B8978}" type="slidenum">
              <a:rPr lang="ru-UA" smtClean="0"/>
              <a:t>‹#›</a:t>
            </a:fld>
            <a:endParaRPr lang="ru-UA"/>
          </a:p>
        </p:txBody>
      </p:sp>
      <p:pic>
        <p:nvPicPr>
          <p:cNvPr id="7" name="Рисунок 6" descr="Изображение выглядит как коллекция картинок, векторная графика&#10;&#10;Описание создано с высокой степенью достоверности">
            <a:extLst>
              <a:ext uri="{FF2B5EF4-FFF2-40B4-BE49-F238E27FC236}">
                <a16:creationId xmlns:a16="http://schemas.microsoft.com/office/drawing/2014/main" id="{1DDF0D81-97AA-4451-917A-655592C6DF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3750" y="365125"/>
            <a:ext cx="720000" cy="720000"/>
          </a:xfrm>
          <a:prstGeom prst="rect">
            <a:avLst/>
          </a:prstGeom>
        </p:spPr>
      </p:pic>
    </p:spTree>
    <p:extLst>
      <p:ext uri="{BB962C8B-B14F-4D97-AF65-F5344CB8AC3E}">
        <p14:creationId xmlns:p14="http://schemas.microsoft.com/office/powerpoint/2010/main" val="174742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0A9C829-A2B1-4653-BFA0-B5BE91A5B83D}" type="datetime1">
              <a:rPr lang="ru-UA" smtClean="0"/>
              <a:t>16.05.2019</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54CCF686-9805-4E3D-8C15-843DD58B8978}" type="slidenum">
              <a:rPr lang="ru-UA" smtClean="0"/>
              <a:t>‹#›</a:t>
            </a:fld>
            <a:endParaRPr lang="ru-U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Рисунок 9" descr="Изображение выглядит как коллекция картинок, векторная графика&#10;&#10;Описание создано с высокой степенью достоверности">
            <a:extLst>
              <a:ext uri="{FF2B5EF4-FFF2-40B4-BE49-F238E27FC236}">
                <a16:creationId xmlns:a16="http://schemas.microsoft.com/office/drawing/2014/main" id="{7614DBF6-498C-4203-B977-657D215C2E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81721" y="121102"/>
            <a:ext cx="891270" cy="891270"/>
          </a:xfrm>
          <a:prstGeom prst="rect">
            <a:avLst/>
          </a:prstGeom>
        </p:spPr>
      </p:pic>
    </p:spTree>
    <p:extLst>
      <p:ext uri="{BB962C8B-B14F-4D97-AF65-F5344CB8AC3E}">
        <p14:creationId xmlns:p14="http://schemas.microsoft.com/office/powerpoint/2010/main" val="195330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C29D6EB-83DF-420E-88C7-D527271802EC}" type="datetime1">
              <a:rPr lang="ru-UA" smtClean="0"/>
              <a:t>16.05.2019</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54CCF686-9805-4E3D-8C15-843DD58B8978}" type="slidenum">
              <a:rPr lang="ru-UA" smtClean="0"/>
              <a:t>‹#›</a:t>
            </a:fld>
            <a:endParaRPr lang="ru-UA"/>
          </a:p>
        </p:txBody>
      </p:sp>
      <p:pic>
        <p:nvPicPr>
          <p:cNvPr id="8" name="Рисунок 7" descr="Изображение выглядит как коллекция картинок, векторная графика&#10;&#10;Описание создано с высокой степенью достоверности">
            <a:extLst>
              <a:ext uri="{FF2B5EF4-FFF2-40B4-BE49-F238E27FC236}">
                <a16:creationId xmlns:a16="http://schemas.microsoft.com/office/drawing/2014/main" id="{3C7ABF2D-E6E5-4B56-A475-C72FCB5B389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81721" y="121102"/>
            <a:ext cx="891270" cy="891270"/>
          </a:xfrm>
          <a:prstGeom prst="rect">
            <a:avLst/>
          </a:prstGeom>
        </p:spPr>
      </p:pic>
    </p:spTree>
    <p:extLst>
      <p:ext uri="{BB962C8B-B14F-4D97-AF65-F5344CB8AC3E}">
        <p14:creationId xmlns:p14="http://schemas.microsoft.com/office/powerpoint/2010/main" val="383938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PT Sans" panose="020B0503020203020204" pitchFamily="34" charset="-5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PT Sans" panose="020B0503020203020204" pitchFamily="34" charset="-52"/>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dirty="0"/>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80851A2-8230-4180-8937-9D45A8F78237}" type="datetime1">
              <a:rPr lang="ru-UA" smtClean="0"/>
              <a:t>16.05.2019</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54CCF686-9805-4E3D-8C15-843DD58B8978}" type="slidenum">
              <a:rPr lang="ru-UA" smtClean="0"/>
              <a:t>‹#›</a:t>
            </a:fld>
            <a:endParaRPr lang="ru-UA"/>
          </a:p>
        </p:txBody>
      </p:sp>
      <p:pic>
        <p:nvPicPr>
          <p:cNvPr id="11" name="Рисунок 10" descr="Изображение выглядит как коллекция картинок, векторная графика&#10;&#10;Описание создано с высокой степенью достоверности">
            <a:extLst>
              <a:ext uri="{FF2B5EF4-FFF2-40B4-BE49-F238E27FC236}">
                <a16:creationId xmlns:a16="http://schemas.microsoft.com/office/drawing/2014/main" id="{39285AFA-3249-4538-9F49-7A37DFA87F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81721" y="121102"/>
            <a:ext cx="891270" cy="891270"/>
          </a:xfrm>
          <a:prstGeom prst="rect">
            <a:avLst/>
          </a:prstGeom>
        </p:spPr>
      </p:pic>
    </p:spTree>
    <p:extLst>
      <p:ext uri="{BB962C8B-B14F-4D97-AF65-F5344CB8AC3E}">
        <p14:creationId xmlns:p14="http://schemas.microsoft.com/office/powerpoint/2010/main" val="46730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F4F9052-E90B-42B4-BCEC-5987C1ECB5DD}" type="datetime1">
              <a:rPr lang="ru-UA" smtClean="0"/>
              <a:t>16.05.2019</a:t>
            </a:fld>
            <a:endParaRPr lang="ru-UA"/>
          </a:p>
        </p:txBody>
      </p:sp>
      <p:sp>
        <p:nvSpPr>
          <p:cNvPr id="4" name="Footer Placeholder 3"/>
          <p:cNvSpPr>
            <a:spLocks noGrp="1"/>
          </p:cNvSpPr>
          <p:nvPr>
            <p:ph type="ftr" sz="quarter" idx="11"/>
          </p:nvPr>
        </p:nvSpPr>
        <p:spPr/>
        <p:txBody>
          <a:bodyPr/>
          <a:lstStyle/>
          <a:p>
            <a:endParaRPr lang="ru-UA"/>
          </a:p>
        </p:txBody>
      </p:sp>
      <p:sp>
        <p:nvSpPr>
          <p:cNvPr id="5" name="Slide Number Placeholder 4"/>
          <p:cNvSpPr>
            <a:spLocks noGrp="1"/>
          </p:cNvSpPr>
          <p:nvPr>
            <p:ph type="sldNum" sz="quarter" idx="12"/>
          </p:nvPr>
        </p:nvSpPr>
        <p:spPr/>
        <p:txBody>
          <a:bodyPr/>
          <a:lstStyle/>
          <a:p>
            <a:fld id="{54CCF686-9805-4E3D-8C15-843DD58B8978}" type="slidenum">
              <a:rPr lang="ru-UA" smtClean="0"/>
              <a:t>‹#›</a:t>
            </a:fld>
            <a:endParaRPr lang="ru-UA"/>
          </a:p>
        </p:txBody>
      </p:sp>
      <p:pic>
        <p:nvPicPr>
          <p:cNvPr id="6" name="Рисунок 5" descr="Изображение выглядит как коллекция картинок, векторная графика&#10;&#10;Описание создано с высокой степенью достоверности">
            <a:extLst>
              <a:ext uri="{FF2B5EF4-FFF2-40B4-BE49-F238E27FC236}">
                <a16:creationId xmlns:a16="http://schemas.microsoft.com/office/drawing/2014/main" id="{F3169093-45EC-4C90-B73E-C60C9C8CE9C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81721" y="121102"/>
            <a:ext cx="891270" cy="891270"/>
          </a:xfrm>
          <a:prstGeom prst="rect">
            <a:avLst/>
          </a:prstGeom>
        </p:spPr>
      </p:pic>
    </p:spTree>
    <p:extLst>
      <p:ext uri="{BB962C8B-B14F-4D97-AF65-F5344CB8AC3E}">
        <p14:creationId xmlns:p14="http://schemas.microsoft.com/office/powerpoint/2010/main" val="254850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6D2CF-A03E-4E69-AFD4-48D10140A88B}" type="datetime1">
              <a:rPr lang="ru-UA" smtClean="0"/>
              <a:t>16.05.2019</a:t>
            </a:fld>
            <a:endParaRPr lang="ru-UA"/>
          </a:p>
        </p:txBody>
      </p:sp>
      <p:sp>
        <p:nvSpPr>
          <p:cNvPr id="3" name="Footer Placeholder 2"/>
          <p:cNvSpPr>
            <a:spLocks noGrp="1"/>
          </p:cNvSpPr>
          <p:nvPr>
            <p:ph type="ftr" sz="quarter" idx="11"/>
          </p:nvPr>
        </p:nvSpPr>
        <p:spPr/>
        <p:txBody>
          <a:bodyPr/>
          <a:lstStyle/>
          <a:p>
            <a:endParaRPr lang="ru-UA"/>
          </a:p>
        </p:txBody>
      </p:sp>
      <p:sp>
        <p:nvSpPr>
          <p:cNvPr id="4" name="Slide Number Placeholder 3"/>
          <p:cNvSpPr>
            <a:spLocks noGrp="1"/>
          </p:cNvSpPr>
          <p:nvPr>
            <p:ph type="sldNum" sz="quarter" idx="12"/>
          </p:nvPr>
        </p:nvSpPr>
        <p:spPr/>
        <p:txBody>
          <a:bodyPr/>
          <a:lstStyle/>
          <a:p>
            <a:fld id="{54CCF686-9805-4E3D-8C15-843DD58B8978}" type="slidenum">
              <a:rPr lang="ru-UA" smtClean="0"/>
              <a:t>‹#›</a:t>
            </a:fld>
            <a:endParaRPr lang="ru-UA"/>
          </a:p>
        </p:txBody>
      </p:sp>
      <p:pic>
        <p:nvPicPr>
          <p:cNvPr id="5" name="Рисунок 4" descr="Изображение выглядит как коллекция картинок, векторная графика&#10;&#10;Описание создано с высокой степенью достоверности">
            <a:extLst>
              <a:ext uri="{FF2B5EF4-FFF2-40B4-BE49-F238E27FC236}">
                <a16:creationId xmlns:a16="http://schemas.microsoft.com/office/drawing/2014/main" id="{96D56B3D-996D-4954-AF77-ED33539E9A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81721" y="121102"/>
            <a:ext cx="891270" cy="891270"/>
          </a:xfrm>
          <a:prstGeom prst="rect">
            <a:avLst/>
          </a:prstGeom>
        </p:spPr>
      </p:pic>
    </p:spTree>
    <p:extLst>
      <p:ext uri="{BB962C8B-B14F-4D97-AF65-F5344CB8AC3E}">
        <p14:creationId xmlns:p14="http://schemas.microsoft.com/office/powerpoint/2010/main" val="288359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01ED1D2-5B85-483B-A6C5-C13E26D86FEE}" type="datetime1">
              <a:rPr lang="ru-UA" smtClean="0"/>
              <a:t>16.05.2019</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54CCF686-9805-4E3D-8C15-843DD58B8978}" type="slidenum">
              <a:rPr lang="ru-UA" smtClean="0"/>
              <a:t>‹#›</a:t>
            </a:fld>
            <a:endParaRPr lang="ru-UA"/>
          </a:p>
        </p:txBody>
      </p:sp>
    </p:spTree>
    <p:extLst>
      <p:ext uri="{BB962C8B-B14F-4D97-AF65-F5344CB8AC3E}">
        <p14:creationId xmlns:p14="http://schemas.microsoft.com/office/powerpoint/2010/main" val="387725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atin typeface="PT Sans" panose="020B0503020203020204" pitchFamily="34" charset="-5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D87A59A-6B1B-4378-98B0-E67B4AEF84EE}" type="datetime1">
              <a:rPr lang="ru-UA" smtClean="0"/>
              <a:t>16.05.2019</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54CCF686-9805-4E3D-8C15-843DD58B8978}" type="slidenum">
              <a:rPr lang="ru-UA" smtClean="0"/>
              <a:t>‹#›</a:t>
            </a:fld>
            <a:endParaRPr lang="ru-U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5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dirty="0"/>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PT Sans" panose="020B0503020203020204" pitchFamily="34" charset="-52"/>
              </a:defRPr>
            </a:lvl1pPr>
          </a:lstStyle>
          <a:p>
            <a:fld id="{9F01EA04-DF96-435D-A759-638AE8A4BD73}" type="datetime1">
              <a:rPr lang="ru-UA" smtClean="0"/>
              <a:pPr/>
              <a:t>16.05.2019</a:t>
            </a:fld>
            <a:endParaRPr lang="ru-UA"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PT Sans" panose="020B0503020203020204" pitchFamily="34" charset="-52"/>
              </a:defRPr>
            </a:lvl1pPr>
          </a:lstStyle>
          <a:p>
            <a:endParaRPr lang="ru-UA"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PT Sans" panose="020B0503020203020204" pitchFamily="34" charset="-52"/>
              </a:defRPr>
            </a:lvl1pPr>
          </a:lstStyle>
          <a:p>
            <a:fld id="{54CCF686-9805-4E3D-8C15-843DD58B8978}" type="slidenum">
              <a:rPr lang="ru-UA" smtClean="0"/>
              <a:pPr/>
              <a:t>‹#›</a:t>
            </a:fld>
            <a:endParaRPr lang="ru-UA"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5867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PT Sans" panose="020B0503020203020204" pitchFamily="34" charset="-52"/>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PT Sans" panose="020B0503020203020204" pitchFamily="34" charset="-52"/>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PT Sans" panose="020B0503020203020204" pitchFamily="34" charset="-52"/>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PT Sans" panose="020B0503020203020204" pitchFamily="34" charset="-52"/>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PT Sans" panose="020B0503020203020204" pitchFamily="34" charset="-52"/>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PT Sans" panose="020B0503020203020204" pitchFamily="34" charset="-52"/>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maksimtremboff@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mailto:maksimtremboff@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hubs.ua/news/ob-em-ry-nka-kontrafakta-v-ssha-otsenen-v-225-mlrd-98568.html" TargetMode="External"/><Relationship Id="rId4" Type="http://schemas.openxmlformats.org/officeDocument/2006/relationships/hyperlink" Target="http://www.oecd.org/gov/risk/mapping-the-real-routes-of-trade-in-fake-goods-9789264278349-en.ht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delo.ua/business/betonni-riki-v-cementnih-beregah-33211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B355C1FF-6C77-4C6B-B3E0-99965F515FB0}"/>
              </a:ext>
            </a:extLst>
          </p:cNvPr>
          <p:cNvSpPr>
            <a:spLocks noGrp="1"/>
          </p:cNvSpPr>
          <p:nvPr>
            <p:ph type="ctrTitle" idx="4294967295"/>
          </p:nvPr>
        </p:nvSpPr>
        <p:spPr>
          <a:xfrm>
            <a:off x="3719745" y="2455569"/>
            <a:ext cx="7926692" cy="1946862"/>
          </a:xfrm>
        </p:spPr>
        <p:txBody>
          <a:bodyPr anchor="ctr">
            <a:noAutofit/>
            <a:scene3d>
              <a:camera prst="orthographicFront"/>
              <a:lightRig rig="threePt" dir="t"/>
            </a:scene3d>
            <a:sp3d>
              <a:bevelT w="0" h="0"/>
              <a:bevelB w="0" h="0"/>
            </a:sp3d>
          </a:bodyPr>
          <a:lstStyle/>
          <a:p>
            <a:pPr marL="11113" algn="ctr"/>
            <a:r>
              <a:rPr lang="ru-RU" sz="3200" b="1" cap="none" dirty="0">
                <a:solidFill>
                  <a:srgbClr val="00AC2E"/>
                </a:solidFill>
                <a:latin typeface="Arial" panose="020B0604020202020204" pitchFamily="34" charset="0"/>
                <a:ea typeface="+mn-ea"/>
                <a:cs typeface="Arial" panose="020B0604020202020204" pitchFamily="34" charset="0"/>
              </a:rPr>
              <a:t>"Современные информационные системы, как эффективный инструмент защиты товаров и документов от фальсификации"</a:t>
            </a:r>
            <a:r>
              <a:rPr lang="ru-RU" sz="3200" cap="none" dirty="0">
                <a:solidFill>
                  <a:srgbClr val="00AC2E"/>
                </a:solidFill>
                <a:latin typeface="Arial" panose="020B0604020202020204" pitchFamily="34" charset="0"/>
                <a:ea typeface="+mn-ea"/>
                <a:cs typeface="Arial" panose="020B0604020202020204" pitchFamily="34" charset="0"/>
              </a:rPr>
              <a:t> </a:t>
            </a:r>
            <a:endParaRPr lang="ru-UA" sz="3200" cap="none" dirty="0">
              <a:solidFill>
                <a:srgbClr val="00AC2E"/>
              </a:solidFill>
              <a:latin typeface="Arial" panose="020B0604020202020204" pitchFamily="34" charset="0"/>
              <a:ea typeface="+mn-ea"/>
              <a:cs typeface="Arial" panose="020B0604020202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449" y="1019201"/>
            <a:ext cx="1953096" cy="3144426"/>
          </a:xfrm>
          <a:prstGeom prst="rect">
            <a:avLst/>
          </a:prstGeom>
        </p:spPr>
      </p:pic>
      <p:sp>
        <p:nvSpPr>
          <p:cNvPr id="6" name="Прямоугольник 5">
            <a:extLst>
              <a:ext uri="{FF2B5EF4-FFF2-40B4-BE49-F238E27FC236}">
                <a16:creationId xmlns:a16="http://schemas.microsoft.com/office/drawing/2014/main" id="{1D3CCA59-4FC9-4191-95CF-46D93DB64C93}"/>
              </a:ext>
            </a:extLst>
          </p:cNvPr>
          <p:cNvSpPr/>
          <p:nvPr/>
        </p:nvSpPr>
        <p:spPr>
          <a:xfrm>
            <a:off x="7719392" y="5267848"/>
            <a:ext cx="4472608" cy="1384995"/>
          </a:xfrm>
          <a:prstGeom prst="rect">
            <a:avLst/>
          </a:prstGeom>
        </p:spPr>
        <p:txBody>
          <a:bodyPr wrap="square">
            <a:spAutoFit/>
          </a:bodyPr>
          <a:lstStyle/>
          <a:p>
            <a:r>
              <a:rPr lang="ru-RU" sz="2800" b="1" dirty="0">
                <a:solidFill>
                  <a:srgbClr val="FF9300"/>
                </a:solidFill>
                <a:latin typeface="Arial" panose="020B0604020202020204" pitchFamily="34" charset="0"/>
                <a:cs typeface="Arial" panose="020B0604020202020204" pitchFamily="34" charset="0"/>
              </a:rPr>
              <a:t>Максим Трембовецкий</a:t>
            </a:r>
            <a:endParaRPr lang="en-US" sz="2800" b="1" dirty="0">
              <a:solidFill>
                <a:srgbClr val="FF9300"/>
              </a:solidFill>
              <a:latin typeface="Arial" panose="020B0604020202020204" pitchFamily="34" charset="0"/>
              <a:cs typeface="Arial" panose="020B0604020202020204" pitchFamily="34" charset="0"/>
            </a:endParaRPr>
          </a:p>
          <a:p>
            <a:r>
              <a:rPr lang="ru-RU" sz="1400" dirty="0">
                <a:solidFill>
                  <a:srgbClr val="748A89"/>
                </a:solidFill>
                <a:latin typeface="Arial" panose="020B0604020202020204" pitchFamily="34" charset="0"/>
                <a:cs typeface="Arial" panose="020B0604020202020204" pitchFamily="34" charset="0"/>
              </a:rPr>
              <a:t>Заведующий кафедрой, </a:t>
            </a:r>
          </a:p>
          <a:p>
            <a:r>
              <a:rPr lang="ru-RU" sz="1400" dirty="0">
                <a:solidFill>
                  <a:srgbClr val="748A89"/>
                </a:solidFill>
                <a:latin typeface="Arial" panose="020B0604020202020204" pitchFamily="34" charset="0"/>
                <a:cs typeface="Arial" panose="020B0604020202020204" pitchFamily="34" charset="0"/>
              </a:rPr>
              <a:t>Государственный университет телекоммуникаций</a:t>
            </a:r>
            <a:endParaRPr lang="en-US" sz="1400" dirty="0">
              <a:solidFill>
                <a:srgbClr val="748A89"/>
              </a:solidFill>
              <a:latin typeface="Arial" panose="020B0604020202020204" pitchFamily="34" charset="0"/>
              <a:cs typeface="Arial" panose="020B0604020202020204" pitchFamily="34" charset="0"/>
            </a:endParaRPr>
          </a:p>
          <a:p>
            <a:endParaRPr lang="en-US" sz="1400" dirty="0">
              <a:solidFill>
                <a:srgbClr val="748A89"/>
              </a:solidFill>
              <a:latin typeface="Arial" panose="020B0604020202020204" pitchFamily="34" charset="0"/>
              <a:cs typeface="Arial" panose="020B0604020202020204" pitchFamily="34" charset="0"/>
            </a:endParaRPr>
          </a:p>
          <a:p>
            <a:r>
              <a:rPr lang="en-US" sz="1400" dirty="0">
                <a:solidFill>
                  <a:srgbClr val="748A89"/>
                </a:solidFill>
                <a:latin typeface="Arial" panose="020B0604020202020204" pitchFamily="34" charset="0"/>
                <a:cs typeface="Arial" panose="020B0604020202020204" pitchFamily="34" charset="0"/>
                <a:hlinkClick r:id="rId4"/>
              </a:rPr>
              <a:t>maksimtremboff@gmail.com</a:t>
            </a:r>
            <a:r>
              <a:rPr lang="en-US" sz="1400" dirty="0">
                <a:solidFill>
                  <a:srgbClr val="748A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55016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80154" y="673850"/>
            <a:ext cx="10491512" cy="549469"/>
          </a:xfrm>
        </p:spPr>
        <p:txBody>
          <a:bodyPr>
            <a:normAutofit/>
          </a:bodyPr>
          <a:lstStyle/>
          <a:p>
            <a:r>
              <a:rPr lang="ru-RU" sz="2800" b="1" cap="none" dirty="0">
                <a:solidFill>
                  <a:srgbClr val="00AC2E"/>
                </a:solidFill>
                <a:latin typeface="Arial" panose="020B0604020202020204" pitchFamily="34" charset="0"/>
                <a:cs typeface="Arial" panose="020B0604020202020204" pitchFamily="34" charset="0"/>
              </a:rPr>
              <a:t>ДЛЯ ЧЕГО НАШ ПРОДУКТ</a:t>
            </a:r>
            <a:endParaRPr lang="ru-UA" sz="2800" b="1" cap="none" dirty="0">
              <a:solidFill>
                <a:srgbClr val="00AC2E"/>
              </a:solidFill>
              <a:latin typeface="Arial" panose="020B0604020202020204" pitchFamily="34" charset="0"/>
              <a:cs typeface="Arial" panose="020B0604020202020204" pitchFamily="34" charset="0"/>
            </a:endParaRPr>
          </a:p>
        </p:txBody>
      </p:sp>
      <p:grpSp>
        <p:nvGrpSpPr>
          <p:cNvPr id="2" name="Группа 1">
            <a:extLst>
              <a:ext uri="{FF2B5EF4-FFF2-40B4-BE49-F238E27FC236}">
                <a16:creationId xmlns:a16="http://schemas.microsoft.com/office/drawing/2014/main" id="{17CDEA2F-45FA-44CF-A856-8059EFD6ADEB}"/>
              </a:ext>
            </a:extLst>
          </p:cNvPr>
          <p:cNvGrpSpPr/>
          <p:nvPr/>
        </p:nvGrpSpPr>
        <p:grpSpPr>
          <a:xfrm>
            <a:off x="353891" y="4237507"/>
            <a:ext cx="5593244" cy="1987387"/>
            <a:chOff x="6246056" y="1651297"/>
            <a:chExt cx="5373858" cy="1987387"/>
          </a:xfrm>
        </p:grpSpPr>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5770" y="1651297"/>
              <a:ext cx="959069" cy="959069"/>
            </a:xfrm>
            <a:prstGeom prst="rect">
              <a:avLst/>
            </a:prstGeom>
          </p:spPr>
        </p:pic>
        <p:sp>
          <p:nvSpPr>
            <p:cNvPr id="9" name="Прямоугольник 8">
              <a:extLst>
                <a:ext uri="{FF2B5EF4-FFF2-40B4-BE49-F238E27FC236}">
                  <a16:creationId xmlns:a16="http://schemas.microsoft.com/office/drawing/2014/main" id="{1A5C8460-CB9A-5144-93F7-1652E0DD205F}"/>
                </a:ext>
              </a:extLst>
            </p:cNvPr>
            <p:cNvSpPr/>
            <p:nvPr/>
          </p:nvSpPr>
          <p:spPr>
            <a:xfrm>
              <a:off x="6246056" y="2715354"/>
              <a:ext cx="5373858" cy="923330"/>
            </a:xfrm>
            <a:prstGeom prst="rect">
              <a:avLst/>
            </a:prstGeom>
          </p:spPr>
          <p:txBody>
            <a:bodyPr wrap="square">
              <a:spAutoFit/>
            </a:bodyPr>
            <a:lstStyle/>
            <a:p>
              <a:pPr algn="ctr">
                <a:spcAft>
                  <a:spcPts val="0"/>
                </a:spcAft>
              </a:pP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Устойчивая персонифицированная коммуникация </a:t>
              </a:r>
            </a:p>
            <a:p>
              <a:pPr algn="ctr">
                <a:spcAft>
                  <a:spcPts val="0"/>
                </a:spcAft>
              </a:pP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с  потребителем конкретного продукта</a:t>
              </a:r>
            </a:p>
          </p:txBody>
        </p:sp>
      </p:grpSp>
      <p:grpSp>
        <p:nvGrpSpPr>
          <p:cNvPr id="3" name="Группа 2">
            <a:extLst>
              <a:ext uri="{FF2B5EF4-FFF2-40B4-BE49-F238E27FC236}">
                <a16:creationId xmlns:a16="http://schemas.microsoft.com/office/drawing/2014/main" id="{2400ACEC-DF62-4943-A153-2C3E81E9CFF4}"/>
              </a:ext>
            </a:extLst>
          </p:cNvPr>
          <p:cNvGrpSpPr/>
          <p:nvPr/>
        </p:nvGrpSpPr>
        <p:grpSpPr>
          <a:xfrm>
            <a:off x="680154" y="1619605"/>
            <a:ext cx="5179108" cy="2019079"/>
            <a:chOff x="680154" y="1619605"/>
            <a:chExt cx="4975966" cy="2019079"/>
          </a:xfrm>
        </p:grpSpPr>
        <p:sp>
          <p:nvSpPr>
            <p:cNvPr id="6" name="Прямоугольник 5">
              <a:extLst>
                <a:ext uri="{FF2B5EF4-FFF2-40B4-BE49-F238E27FC236}">
                  <a16:creationId xmlns:a16="http://schemas.microsoft.com/office/drawing/2014/main" id="{FA50B50F-4CD6-F14B-BF48-6D21C1D86F20}"/>
                </a:ext>
              </a:extLst>
            </p:cNvPr>
            <p:cNvSpPr/>
            <p:nvPr/>
          </p:nvSpPr>
          <p:spPr>
            <a:xfrm>
              <a:off x="680154" y="2715354"/>
              <a:ext cx="4975966" cy="923330"/>
            </a:xfrm>
            <a:prstGeom prst="rect">
              <a:avLst/>
            </a:prstGeom>
          </p:spPr>
          <p:txBody>
            <a:bodyPr wrap="square">
              <a:spAutoFit/>
            </a:bodyPr>
            <a:lstStyle/>
            <a:p>
              <a:pPr algn="ct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Сбор и агрегация данных о местонахождении продукции (единиц и партий)</a:t>
              </a:r>
              <a:endParaRPr lang="ru-RU"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286" y="1619605"/>
              <a:ext cx="959069" cy="959069"/>
            </a:xfrm>
            <a:prstGeom prst="rect">
              <a:avLst/>
            </a:prstGeom>
          </p:spPr>
        </p:pic>
      </p:grpSp>
      <p:grpSp>
        <p:nvGrpSpPr>
          <p:cNvPr id="4" name="Группа 3">
            <a:extLst>
              <a:ext uri="{FF2B5EF4-FFF2-40B4-BE49-F238E27FC236}">
                <a16:creationId xmlns:a16="http://schemas.microsoft.com/office/drawing/2014/main" id="{B2441B80-6886-42E6-B488-D30A857A1AB7}"/>
              </a:ext>
            </a:extLst>
          </p:cNvPr>
          <p:cNvGrpSpPr/>
          <p:nvPr/>
        </p:nvGrpSpPr>
        <p:grpSpPr>
          <a:xfrm>
            <a:off x="6724984" y="1567090"/>
            <a:ext cx="4351311" cy="1794595"/>
            <a:chOff x="950501" y="4237506"/>
            <a:chExt cx="4180638" cy="1794595"/>
          </a:xfrm>
        </p:grpSpPr>
        <p:sp>
          <p:nvSpPr>
            <p:cNvPr id="8" name="Прямоугольник 7">
              <a:extLst>
                <a:ext uri="{FF2B5EF4-FFF2-40B4-BE49-F238E27FC236}">
                  <a16:creationId xmlns:a16="http://schemas.microsoft.com/office/drawing/2014/main" id="{2B3F4F7B-0A6A-7148-8AD0-BA8D87F06278}"/>
                </a:ext>
              </a:extLst>
            </p:cNvPr>
            <p:cNvSpPr/>
            <p:nvPr/>
          </p:nvSpPr>
          <p:spPr>
            <a:xfrm>
              <a:off x="950501" y="5385770"/>
              <a:ext cx="4180638" cy="646331"/>
            </a:xfrm>
            <a:prstGeom prst="rect">
              <a:avLst/>
            </a:prstGeom>
          </p:spPr>
          <p:txBody>
            <a:bodyPr wrap="square">
              <a:spAutoFit/>
            </a:bodyPr>
            <a:lstStyle/>
            <a:p>
              <a:pPr algn="ctr">
                <a:spcAft>
                  <a:spcPts val="0"/>
                </a:spcAft>
              </a:pP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Защита бренда. </a:t>
              </a:r>
            </a:p>
            <a:p>
              <a:pPr algn="ctr">
                <a:spcAft>
                  <a:spcPts val="0"/>
                </a:spcAft>
              </a:pP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Контроль и борьба с фальсификатом</a:t>
              </a: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86" y="4237506"/>
              <a:ext cx="959069" cy="959069"/>
            </a:xfrm>
            <a:prstGeom prst="rect">
              <a:avLst/>
            </a:prstGeom>
          </p:spPr>
        </p:pic>
      </p:grpSp>
      <p:grpSp>
        <p:nvGrpSpPr>
          <p:cNvPr id="7" name="Группа 6">
            <a:extLst>
              <a:ext uri="{FF2B5EF4-FFF2-40B4-BE49-F238E27FC236}">
                <a16:creationId xmlns:a16="http://schemas.microsoft.com/office/drawing/2014/main" id="{F017E832-9BC4-45D8-AC73-3A787CAFB1FA}"/>
              </a:ext>
            </a:extLst>
          </p:cNvPr>
          <p:cNvGrpSpPr/>
          <p:nvPr/>
        </p:nvGrpSpPr>
        <p:grpSpPr>
          <a:xfrm>
            <a:off x="6356510" y="4237507"/>
            <a:ext cx="5118345" cy="1720089"/>
            <a:chOff x="6356511" y="4237507"/>
            <a:chExt cx="4917586" cy="1720089"/>
          </a:xfrm>
        </p:grpSpPr>
        <p:sp>
          <p:nvSpPr>
            <p:cNvPr id="10" name="Прямоугольник 9">
              <a:extLst>
                <a:ext uri="{FF2B5EF4-FFF2-40B4-BE49-F238E27FC236}">
                  <a16:creationId xmlns:a16="http://schemas.microsoft.com/office/drawing/2014/main" id="{72B85E49-F944-6C46-AE97-4337ED6B1A46}"/>
                </a:ext>
              </a:extLst>
            </p:cNvPr>
            <p:cNvSpPr/>
            <p:nvPr/>
          </p:nvSpPr>
          <p:spPr>
            <a:xfrm>
              <a:off x="6356511" y="5311265"/>
              <a:ext cx="4917586" cy="646331"/>
            </a:xfrm>
            <a:prstGeom prst="rect">
              <a:avLst/>
            </a:prstGeom>
          </p:spPr>
          <p:txBody>
            <a:bodyPr wrap="square">
              <a:spAutoFit/>
            </a:bodyPr>
            <a:lstStyle/>
            <a:p>
              <a:pPr algn="ctr">
                <a:spcAft>
                  <a:spcPts val="0"/>
                </a:spcAft>
              </a:pP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Создание действенного инструмента отстройки от конкурентов</a:t>
              </a: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5770" y="4237507"/>
              <a:ext cx="959069" cy="959069"/>
            </a:xfrm>
            <a:prstGeom prst="rect">
              <a:avLst/>
            </a:prstGeom>
          </p:spPr>
        </p:pic>
      </p:grpSp>
      <p:sp>
        <p:nvSpPr>
          <p:cNvPr id="19" name="Номер слайда 1">
            <a:extLst>
              <a:ext uri="{FF2B5EF4-FFF2-40B4-BE49-F238E27FC236}">
                <a16:creationId xmlns:a16="http://schemas.microsoft.com/office/drawing/2014/main" id="{B4323C00-F395-41FB-AA14-C4086FE0AA6A}"/>
              </a:ext>
            </a:extLst>
          </p:cNvPr>
          <p:cNvSpPr>
            <a:spLocks noGrp="1"/>
          </p:cNvSpPr>
          <p:nvPr>
            <p:ph type="sldNum" sz="quarter" idx="12"/>
          </p:nvPr>
        </p:nvSpPr>
        <p:spPr>
          <a:xfrm>
            <a:off x="11745157" y="6451348"/>
            <a:ext cx="371753" cy="357355"/>
          </a:xfrm>
        </p:spPr>
        <p:txBody>
          <a:bodyPr/>
          <a:lstStyle/>
          <a:p>
            <a:fld id="{54CCF686-9805-4E3D-8C15-843DD58B8978}" type="slidenum">
              <a:rPr lang="ru-UA" smtClean="0">
                <a:latin typeface="Arial" panose="020B0604020202020204" pitchFamily="34" charset="0"/>
                <a:cs typeface="Arial" panose="020B0604020202020204" pitchFamily="34" charset="0"/>
              </a:rPr>
              <a:t>10</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44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D8EB69A7-05BB-1B46-80CF-E9050976712F}"/>
              </a:ext>
            </a:extLst>
          </p:cNvPr>
          <p:cNvSpPr/>
          <p:nvPr/>
        </p:nvSpPr>
        <p:spPr>
          <a:xfrm>
            <a:off x="1878498" y="2450625"/>
            <a:ext cx="3311366" cy="369332"/>
          </a:xfrm>
          <a:prstGeom prst="rect">
            <a:avLst/>
          </a:prstGeom>
        </p:spPr>
        <p:txBody>
          <a:bodyPr wrap="square">
            <a:spAutoFit/>
          </a:bodyPr>
          <a:lstStyle/>
          <a:p>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Производители</a:t>
            </a:r>
            <a:r>
              <a:rPr lang="en-US"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a:t>
            </a:r>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продукции</a:t>
            </a:r>
            <a:endParaRPr lang="ru-RU"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77BC1055-EA5C-D648-89EC-DF9EB6335C24}"/>
              </a:ext>
            </a:extLst>
          </p:cNvPr>
          <p:cNvSpPr/>
          <p:nvPr/>
        </p:nvSpPr>
        <p:spPr>
          <a:xfrm>
            <a:off x="7483375" y="2450625"/>
            <a:ext cx="3489425" cy="369332"/>
          </a:xfrm>
          <a:prstGeom prst="rect">
            <a:avLst/>
          </a:prstGeom>
        </p:spPr>
        <p:txBody>
          <a:bodyPr wrap="square">
            <a:spAutoFit/>
          </a:bodyPr>
          <a:lstStyle/>
          <a:p>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Дистрибьюторы продукции</a:t>
            </a:r>
            <a:endParaRPr lang="ru-RU"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CF3C909B-2FFC-425E-8ABB-FAF103543097}"/>
              </a:ext>
            </a:extLst>
          </p:cNvPr>
          <p:cNvSpPr/>
          <p:nvPr/>
        </p:nvSpPr>
        <p:spPr>
          <a:xfrm>
            <a:off x="1053332" y="3246295"/>
            <a:ext cx="4755331" cy="2996269"/>
          </a:xfrm>
          <a:prstGeom prst="rect">
            <a:avLst/>
          </a:prstGeom>
        </p:spPr>
        <p:txBody>
          <a:bodyPr wrap="square">
            <a:spAutoFit/>
          </a:bodyPr>
          <a:lstStyle/>
          <a:p>
            <a:pPr>
              <a:lnSpc>
                <a:spcPct val="130000"/>
              </a:lnSpc>
              <a:spcAft>
                <a:spcPts val="1800"/>
              </a:spcAft>
            </a:pPr>
            <a:r>
              <a:rPr lang="uk-UA" sz="1400" dirty="0" err="1">
                <a:solidFill>
                  <a:schemeClr val="tx1">
                    <a:lumMod val="75000"/>
                    <a:lumOff val="25000"/>
                  </a:schemeClr>
                </a:solidFill>
                <a:latin typeface="Arial" panose="020B0604020202020204" pitchFamily="34" charset="0"/>
                <a:cs typeface="Arial" panose="020B0604020202020204" pitchFamily="34" charset="0"/>
              </a:rPr>
              <a:t>Технологичный</a:t>
            </a:r>
            <a:r>
              <a:rPr lang="uk-UA" sz="1400" dirty="0">
                <a:solidFill>
                  <a:schemeClr val="tx1">
                    <a:lumMod val="75000"/>
                    <a:lumOff val="25000"/>
                  </a:schemeClr>
                </a:solidFill>
                <a:latin typeface="Arial" panose="020B0604020202020204" pitchFamily="34" charset="0"/>
                <a:cs typeface="Arial" panose="020B0604020202020204" pitchFamily="34" charset="0"/>
              </a:rPr>
              <a:t>, легко </a:t>
            </a:r>
            <a:r>
              <a:rPr lang="uk-UA" sz="1400" dirty="0" err="1">
                <a:solidFill>
                  <a:schemeClr val="tx1">
                    <a:lumMod val="75000"/>
                    <a:lumOff val="25000"/>
                  </a:schemeClr>
                </a:solidFill>
                <a:latin typeface="Arial" panose="020B0604020202020204" pitchFamily="34" charset="0"/>
                <a:cs typeface="Arial" panose="020B0604020202020204" pitchFamily="34" charset="0"/>
              </a:rPr>
              <a:t>масштабируемый</a:t>
            </a:r>
            <a:r>
              <a:rPr lang="uk-UA" sz="1400" dirty="0">
                <a:solidFill>
                  <a:schemeClr val="tx1">
                    <a:lumMod val="75000"/>
                    <a:lumOff val="25000"/>
                  </a:schemeClr>
                </a:solidFill>
                <a:latin typeface="Arial" panose="020B0604020202020204" pitchFamily="34" charset="0"/>
                <a:cs typeface="Arial" panose="020B0604020202020204" pitchFamily="34" charset="0"/>
              </a:rPr>
              <a:t> </a:t>
            </a:r>
            <a:r>
              <a:rPr lang="uk-UA" sz="1400" dirty="0" err="1">
                <a:solidFill>
                  <a:schemeClr val="tx1">
                    <a:lumMod val="75000"/>
                    <a:lumOff val="25000"/>
                  </a:schemeClr>
                </a:solidFill>
                <a:latin typeface="Arial" panose="020B0604020202020204" pitchFamily="34" charset="0"/>
                <a:cs typeface="Arial" panose="020B0604020202020204" pitchFamily="34" charset="0"/>
              </a:rPr>
              <a:t>инструмент</a:t>
            </a:r>
            <a:r>
              <a:rPr lang="uk-UA" sz="1400" dirty="0">
                <a:solidFill>
                  <a:schemeClr val="tx1">
                    <a:lumMod val="75000"/>
                    <a:lumOff val="25000"/>
                  </a:schemeClr>
                </a:solidFill>
                <a:latin typeface="Arial" panose="020B0604020202020204" pitchFamily="34" charset="0"/>
                <a:cs typeface="Arial" panose="020B0604020202020204" pitchFamily="34" charset="0"/>
              </a:rPr>
              <a:t> </a:t>
            </a:r>
            <a:r>
              <a:rPr lang="uk-UA" sz="1400" dirty="0" err="1">
                <a:solidFill>
                  <a:schemeClr val="tx1">
                    <a:lumMod val="75000"/>
                    <a:lumOff val="25000"/>
                  </a:schemeClr>
                </a:solidFill>
                <a:latin typeface="Arial" panose="020B0604020202020204" pitchFamily="34" charset="0"/>
                <a:cs typeface="Arial" panose="020B0604020202020204" pitchFamily="34" charset="0"/>
              </a:rPr>
              <a:t>защиты</a:t>
            </a:r>
            <a:r>
              <a:rPr lang="uk-UA" sz="1400" dirty="0">
                <a:solidFill>
                  <a:schemeClr val="tx1">
                    <a:lumMod val="75000"/>
                    <a:lumOff val="25000"/>
                  </a:schemeClr>
                </a:solidFill>
                <a:latin typeface="Arial" panose="020B0604020202020204" pitchFamily="34" charset="0"/>
                <a:cs typeface="Arial" panose="020B0604020202020204" pitchFamily="34" charset="0"/>
              </a:rPr>
              <a:t> </a:t>
            </a:r>
            <a:r>
              <a:rPr lang="uk-UA" sz="1400" dirty="0" err="1">
                <a:solidFill>
                  <a:schemeClr val="tx1">
                    <a:lumMod val="75000"/>
                    <a:lumOff val="25000"/>
                  </a:schemeClr>
                </a:solidFill>
                <a:latin typeface="Arial" panose="020B0604020202020204" pitchFamily="34" charset="0"/>
                <a:cs typeface="Arial" panose="020B0604020202020204" pitchFamily="34" charset="0"/>
              </a:rPr>
              <a:t>оригинального</a:t>
            </a:r>
            <a:r>
              <a:rPr lang="uk-UA" sz="1400" dirty="0">
                <a:solidFill>
                  <a:schemeClr val="tx1">
                    <a:lumMod val="75000"/>
                    <a:lumOff val="25000"/>
                  </a:schemeClr>
                </a:solidFill>
                <a:latin typeface="Arial" panose="020B0604020202020204" pitchFamily="34" charset="0"/>
                <a:cs typeface="Arial" panose="020B0604020202020204" pitchFamily="34" charset="0"/>
              </a:rPr>
              <a:t> </a:t>
            </a:r>
            <a:r>
              <a:rPr lang="uk-UA" sz="1400" dirty="0" err="1">
                <a:solidFill>
                  <a:schemeClr val="tx1">
                    <a:lumMod val="75000"/>
                    <a:lumOff val="25000"/>
                  </a:schemeClr>
                </a:solidFill>
                <a:latin typeface="Arial" panose="020B0604020202020204" pitchFamily="34" charset="0"/>
                <a:cs typeface="Arial" panose="020B0604020202020204" pitchFamily="34" charset="0"/>
              </a:rPr>
              <a:t>продукта</a:t>
            </a:r>
            <a:r>
              <a:rPr lang="uk-UA" sz="1400" dirty="0">
                <a:solidFill>
                  <a:schemeClr val="tx1">
                    <a:lumMod val="75000"/>
                    <a:lumOff val="25000"/>
                  </a:schemeClr>
                </a:solidFill>
                <a:latin typeface="Arial" panose="020B0604020202020204" pitchFamily="34" charset="0"/>
                <a:cs typeface="Arial" panose="020B0604020202020204" pitchFamily="34" charset="0"/>
              </a:rPr>
              <a:t> от </a:t>
            </a:r>
            <a:r>
              <a:rPr lang="uk-UA" sz="1400" dirty="0" err="1">
                <a:solidFill>
                  <a:schemeClr val="tx1">
                    <a:lumMod val="75000"/>
                    <a:lumOff val="25000"/>
                  </a:schemeClr>
                </a:solidFill>
                <a:latin typeface="Arial" panose="020B0604020202020204" pitchFamily="34" charset="0"/>
                <a:cs typeface="Arial" panose="020B0604020202020204" pitchFamily="34" charset="0"/>
              </a:rPr>
              <a:t>фальсификации</a:t>
            </a:r>
            <a:endParaRPr lang="uk-UA" sz="1400" dirty="0">
              <a:solidFill>
                <a:schemeClr val="tx1">
                  <a:lumMod val="75000"/>
                  <a:lumOff val="25000"/>
                </a:schemeClr>
              </a:solidFill>
              <a:latin typeface="Arial" panose="020B0604020202020204" pitchFamily="34" charset="0"/>
              <a:cs typeface="Arial" panose="020B0604020202020204" pitchFamily="34" charset="0"/>
            </a:endParaRP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Контроль в реальном времени местонахождения </a:t>
            </a:r>
            <a:br>
              <a:rPr lang="ru-RU" sz="1400" dirty="0">
                <a:solidFill>
                  <a:schemeClr val="tx1">
                    <a:lumMod val="75000"/>
                    <a:lumOff val="25000"/>
                  </a:schemeClr>
                </a:solidFill>
                <a:latin typeface="Arial" panose="020B0604020202020204" pitchFamily="34" charset="0"/>
                <a:cs typeface="Arial" panose="020B0604020202020204" pitchFamily="34" charset="0"/>
              </a:rPr>
            </a:br>
            <a:r>
              <a:rPr lang="ru-RU" sz="1400" dirty="0">
                <a:solidFill>
                  <a:schemeClr val="tx1">
                    <a:lumMod val="75000"/>
                    <a:lumOff val="25000"/>
                  </a:schemeClr>
                </a:solidFill>
                <a:latin typeface="Arial" panose="020B0604020202020204" pitchFamily="34" charset="0"/>
                <a:cs typeface="Arial" panose="020B0604020202020204" pitchFamily="34" charset="0"/>
              </a:rPr>
              <a:t>и статуса товаров </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Прямая цифровая коммуникация </a:t>
            </a:r>
            <a:br>
              <a:rPr lang="ru-RU" sz="1400" dirty="0">
                <a:solidFill>
                  <a:schemeClr val="tx1">
                    <a:lumMod val="75000"/>
                    <a:lumOff val="25000"/>
                  </a:schemeClr>
                </a:solidFill>
                <a:latin typeface="Arial" panose="020B0604020202020204" pitchFamily="34" charset="0"/>
                <a:cs typeface="Arial" panose="020B0604020202020204" pitchFamily="34" charset="0"/>
              </a:rPr>
            </a:br>
            <a:r>
              <a:rPr lang="ru-RU" sz="1400" dirty="0">
                <a:solidFill>
                  <a:schemeClr val="tx1">
                    <a:lumMod val="75000"/>
                    <a:lumOff val="25000"/>
                  </a:schemeClr>
                </a:solidFill>
                <a:latin typeface="Arial" panose="020B0604020202020204" pitchFamily="34" charset="0"/>
                <a:cs typeface="Arial" panose="020B0604020202020204" pitchFamily="34" charset="0"/>
              </a:rPr>
              <a:t>с идентифицированным потребителем</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Усиление бренда. Имиджевая отстройка от конкурентов</a:t>
            </a:r>
          </a:p>
        </p:txBody>
      </p:sp>
      <p:sp>
        <p:nvSpPr>
          <p:cNvPr id="23" name="Прямоугольник 22">
            <a:extLst>
              <a:ext uri="{FF2B5EF4-FFF2-40B4-BE49-F238E27FC236}">
                <a16:creationId xmlns:a16="http://schemas.microsoft.com/office/drawing/2014/main" id="{8EE34CAD-05DC-41A0-BF68-E5D57DC1DE6C}"/>
              </a:ext>
            </a:extLst>
          </p:cNvPr>
          <p:cNvSpPr/>
          <p:nvPr/>
        </p:nvSpPr>
        <p:spPr>
          <a:xfrm>
            <a:off x="6741969" y="3246295"/>
            <a:ext cx="5005387" cy="1954381"/>
          </a:xfrm>
          <a:prstGeom prst="rect">
            <a:avLst/>
          </a:prstGeom>
        </p:spPr>
        <p:txBody>
          <a:bodyPr wrap="square">
            <a:spAutoFit/>
          </a:bodyPr>
          <a:lstStyle/>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Контроль в реальном времени местонахождения </a:t>
            </a:r>
            <a:br>
              <a:rPr lang="ru-RU" sz="1400" dirty="0">
                <a:solidFill>
                  <a:schemeClr val="tx1">
                    <a:lumMod val="75000"/>
                    <a:lumOff val="25000"/>
                  </a:schemeClr>
                </a:solidFill>
                <a:latin typeface="Arial" panose="020B0604020202020204" pitchFamily="34" charset="0"/>
                <a:cs typeface="Arial" panose="020B0604020202020204" pitchFamily="34" charset="0"/>
              </a:rPr>
            </a:br>
            <a:r>
              <a:rPr lang="ru-RU" sz="1400" dirty="0">
                <a:solidFill>
                  <a:schemeClr val="tx1">
                    <a:lumMod val="75000"/>
                    <a:lumOff val="25000"/>
                  </a:schemeClr>
                </a:solidFill>
                <a:latin typeface="Arial" panose="020B0604020202020204" pitchFamily="34" charset="0"/>
                <a:cs typeface="Arial" panose="020B0604020202020204" pitchFamily="34" charset="0"/>
              </a:rPr>
              <a:t>и статуса товаров </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Защита от недобросовестной конкуренции</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Прямая цифровая коммуникация с идентифицированным потребителем</a:t>
            </a:r>
          </a:p>
        </p:txBody>
      </p:sp>
      <p:sp>
        <p:nvSpPr>
          <p:cNvPr id="26" name="Заголовок 4">
            <a:extLst>
              <a:ext uri="{FF2B5EF4-FFF2-40B4-BE49-F238E27FC236}">
                <a16:creationId xmlns:a16="http://schemas.microsoft.com/office/drawing/2014/main" id="{8CA1D229-EEE6-4528-B184-A447AB59BF90}"/>
              </a:ext>
            </a:extLst>
          </p:cNvPr>
          <p:cNvSpPr txBox="1">
            <a:spLocks/>
          </p:cNvSpPr>
          <p:nvPr/>
        </p:nvSpPr>
        <p:spPr>
          <a:xfrm>
            <a:off x="680154" y="750744"/>
            <a:ext cx="10080000" cy="549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ru-RU" sz="2800" b="1" cap="none" dirty="0">
                <a:solidFill>
                  <a:srgbClr val="00AC2E"/>
                </a:solidFill>
                <a:latin typeface="Arial" panose="020B0604020202020204" pitchFamily="34" charset="0"/>
                <a:cs typeface="Arial" panose="020B0604020202020204" pitchFamily="34" charset="0"/>
              </a:rPr>
              <a:t>ДЛЯ КОГО НАШ ПРОДУКТ</a:t>
            </a:r>
            <a:endParaRPr lang="ru-UA" sz="2800" b="1" cap="none" dirty="0">
              <a:solidFill>
                <a:srgbClr val="00AC2E"/>
              </a:solidFill>
              <a:latin typeface="Arial" panose="020B0604020202020204" pitchFamily="34" charset="0"/>
              <a:cs typeface="Arial" panose="020B0604020202020204" pitchFamily="34" charset="0"/>
            </a:endParaRPr>
          </a:p>
        </p:txBody>
      </p:sp>
      <p:pic>
        <p:nvPicPr>
          <p:cNvPr id="27" name="Рисунок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306" y="2070282"/>
            <a:ext cx="952717" cy="952717"/>
          </a:xfrm>
          <a:prstGeom prst="rect">
            <a:avLst/>
          </a:prstGeom>
        </p:spPr>
      </p:pic>
      <p:pic>
        <p:nvPicPr>
          <p:cNvPr id="28" name="Рисунок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3" y="2070282"/>
            <a:ext cx="952717" cy="952717"/>
          </a:xfrm>
          <a:prstGeom prst="rect">
            <a:avLst/>
          </a:prstGeom>
        </p:spPr>
      </p:pic>
      <p:pic>
        <p:nvPicPr>
          <p:cNvPr id="29" name="Рисунок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3263929"/>
            <a:ext cx="227637" cy="285815"/>
          </a:xfrm>
          <a:prstGeom prst="rect">
            <a:avLst/>
          </a:prstGeom>
        </p:spPr>
      </p:pic>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4051494"/>
            <a:ext cx="227637" cy="285815"/>
          </a:xfrm>
          <a:prstGeom prst="rect">
            <a:avLst/>
          </a:prstGeom>
        </p:spPr>
      </p:pic>
      <p:pic>
        <p:nvPicPr>
          <p:cNvPr id="31" name="Рисунок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4825376"/>
            <a:ext cx="227637" cy="285815"/>
          </a:xfrm>
          <a:prstGeom prst="rect">
            <a:avLst/>
          </a:prstGeom>
        </p:spPr>
      </p:pic>
      <p:pic>
        <p:nvPicPr>
          <p:cNvPr id="32" name="Рисунок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5621733"/>
            <a:ext cx="227637" cy="285815"/>
          </a:xfrm>
          <a:prstGeom prst="rect">
            <a:avLst/>
          </a:prstGeom>
        </p:spPr>
      </p:pic>
      <p:pic>
        <p:nvPicPr>
          <p:cNvPr id="33" name="Рисунок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239" y="3263929"/>
            <a:ext cx="241355" cy="285815"/>
          </a:xfrm>
          <a:prstGeom prst="rect">
            <a:avLst/>
          </a:prstGeom>
        </p:spPr>
      </p:pic>
      <p:pic>
        <p:nvPicPr>
          <p:cNvPr id="34" name="Рисунок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239" y="4051494"/>
            <a:ext cx="241355" cy="285815"/>
          </a:xfrm>
          <a:prstGeom prst="rect">
            <a:avLst/>
          </a:prstGeom>
        </p:spPr>
      </p:pic>
      <p:pic>
        <p:nvPicPr>
          <p:cNvPr id="35" name="Рисунок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239" y="4577616"/>
            <a:ext cx="241355" cy="285815"/>
          </a:xfrm>
          <a:prstGeom prst="rect">
            <a:avLst/>
          </a:prstGeom>
        </p:spPr>
      </p:pic>
      <p:sp>
        <p:nvSpPr>
          <p:cNvPr id="19" name="Номер слайда 1">
            <a:extLst>
              <a:ext uri="{FF2B5EF4-FFF2-40B4-BE49-F238E27FC236}">
                <a16:creationId xmlns:a16="http://schemas.microsoft.com/office/drawing/2014/main" id="{28B1CEB6-D9CD-4924-972E-86643F88F85A}"/>
              </a:ext>
            </a:extLst>
          </p:cNvPr>
          <p:cNvSpPr>
            <a:spLocks noGrp="1"/>
          </p:cNvSpPr>
          <p:nvPr>
            <p:ph type="sldNum" sz="quarter" idx="12"/>
          </p:nvPr>
        </p:nvSpPr>
        <p:spPr>
          <a:xfrm>
            <a:off x="11745157" y="6451348"/>
            <a:ext cx="371753" cy="357355"/>
          </a:xfrm>
        </p:spPr>
        <p:txBody>
          <a:bodyPr/>
          <a:lstStyle/>
          <a:p>
            <a:fld id="{54CCF686-9805-4E3D-8C15-843DD58B8978}" type="slidenum">
              <a:rPr lang="ru-UA" smtClean="0">
                <a:latin typeface="Arial" panose="020B0604020202020204" pitchFamily="34" charset="0"/>
                <a:cs typeface="Arial" panose="020B0604020202020204" pitchFamily="34" charset="0"/>
              </a:rPr>
              <a:t>11</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55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338" y="2070282"/>
            <a:ext cx="952717" cy="952717"/>
          </a:xfrm>
          <a:prstGeom prst="rect">
            <a:avLst/>
          </a:prstGeom>
        </p:spPr>
      </p:pic>
      <p:sp>
        <p:nvSpPr>
          <p:cNvPr id="14" name="Прямоугольник 13">
            <a:extLst>
              <a:ext uri="{FF2B5EF4-FFF2-40B4-BE49-F238E27FC236}">
                <a16:creationId xmlns:a16="http://schemas.microsoft.com/office/drawing/2014/main" id="{D8EB69A7-05BB-1B46-80CF-E9050976712F}"/>
              </a:ext>
            </a:extLst>
          </p:cNvPr>
          <p:cNvSpPr/>
          <p:nvPr/>
        </p:nvSpPr>
        <p:spPr>
          <a:xfrm>
            <a:off x="1878497" y="2373731"/>
            <a:ext cx="3700369" cy="646331"/>
          </a:xfrm>
          <a:prstGeom prst="rect">
            <a:avLst/>
          </a:prstGeom>
        </p:spPr>
        <p:txBody>
          <a:bodyPr wrap="square">
            <a:spAutoFit/>
          </a:bodyPr>
          <a:lstStyle/>
          <a:p>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Предприятия розничной торговли</a:t>
            </a:r>
          </a:p>
        </p:txBody>
      </p:sp>
      <p:sp>
        <p:nvSpPr>
          <p:cNvPr id="17" name="Прямоугольник 16">
            <a:extLst>
              <a:ext uri="{FF2B5EF4-FFF2-40B4-BE49-F238E27FC236}">
                <a16:creationId xmlns:a16="http://schemas.microsoft.com/office/drawing/2014/main" id="{77BC1055-EA5C-D648-89EC-DF9EB6335C24}"/>
              </a:ext>
            </a:extLst>
          </p:cNvPr>
          <p:cNvSpPr/>
          <p:nvPr/>
        </p:nvSpPr>
        <p:spPr>
          <a:xfrm>
            <a:off x="7483375" y="2373731"/>
            <a:ext cx="3162065" cy="369332"/>
          </a:xfrm>
          <a:prstGeom prst="rect">
            <a:avLst/>
          </a:prstGeom>
        </p:spPr>
        <p:txBody>
          <a:bodyPr wrap="square">
            <a:spAutoFit/>
          </a:bodyPr>
          <a:lstStyle/>
          <a:p>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Конечные потребители</a:t>
            </a:r>
          </a:p>
        </p:txBody>
      </p:sp>
      <p:sp>
        <p:nvSpPr>
          <p:cNvPr id="21" name="Прямоугольник 20">
            <a:extLst>
              <a:ext uri="{FF2B5EF4-FFF2-40B4-BE49-F238E27FC236}">
                <a16:creationId xmlns:a16="http://schemas.microsoft.com/office/drawing/2014/main" id="{CF3C909B-2FFC-425E-8ABB-FAF103543097}"/>
              </a:ext>
            </a:extLst>
          </p:cNvPr>
          <p:cNvSpPr/>
          <p:nvPr/>
        </p:nvSpPr>
        <p:spPr>
          <a:xfrm>
            <a:off x="1053332" y="3246295"/>
            <a:ext cx="4755331" cy="2205284"/>
          </a:xfrm>
          <a:prstGeom prst="rect">
            <a:avLst/>
          </a:prstGeom>
        </p:spPr>
        <p:txBody>
          <a:bodyPr wrap="square">
            <a:spAutoFit/>
          </a:bodyPr>
          <a:lstStyle/>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Контроль в реальном времени местонахождения и статуса товаров</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Прямая цифровая коммуникация с идентифицированным потребителем</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Усиление бренда. Имиджевая отстройка от конкурентов</a:t>
            </a:r>
          </a:p>
        </p:txBody>
      </p:sp>
      <p:sp>
        <p:nvSpPr>
          <p:cNvPr id="23" name="Прямоугольник 22">
            <a:extLst>
              <a:ext uri="{FF2B5EF4-FFF2-40B4-BE49-F238E27FC236}">
                <a16:creationId xmlns:a16="http://schemas.microsoft.com/office/drawing/2014/main" id="{8EE34CAD-05DC-41A0-BF68-E5D57DC1DE6C}"/>
              </a:ext>
            </a:extLst>
          </p:cNvPr>
          <p:cNvSpPr/>
          <p:nvPr/>
        </p:nvSpPr>
        <p:spPr>
          <a:xfrm>
            <a:off x="6741969" y="3246295"/>
            <a:ext cx="5005387" cy="1930337"/>
          </a:xfrm>
          <a:prstGeom prst="rect">
            <a:avLst/>
          </a:prstGeom>
        </p:spPr>
        <p:txBody>
          <a:bodyPr wrap="square">
            <a:spAutoFit/>
          </a:bodyPr>
          <a:lstStyle/>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Достоверная и полезная информация о продукте непосредственно в месте и в момент выбора</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Снижение рисков покупки некачественного или опасного товара</a:t>
            </a:r>
          </a:p>
          <a:p>
            <a:pPr>
              <a:lnSpc>
                <a:spcPct val="130000"/>
              </a:lnSpc>
              <a:spcAft>
                <a:spcPts val="1800"/>
              </a:spcAft>
            </a:pPr>
            <a:r>
              <a:rPr lang="ru-RU" sz="1400" dirty="0">
                <a:solidFill>
                  <a:schemeClr val="tx1">
                    <a:lumMod val="75000"/>
                    <a:lumOff val="25000"/>
                  </a:schemeClr>
                </a:solidFill>
                <a:latin typeface="Arial" panose="020B0604020202020204" pitchFamily="34" charset="0"/>
                <a:cs typeface="Arial" panose="020B0604020202020204" pitchFamily="34" charset="0"/>
              </a:rPr>
              <a:t>Преференции и бонусы от прямого диалога с брендом</a:t>
            </a:r>
          </a:p>
        </p:txBody>
      </p:sp>
      <p:sp>
        <p:nvSpPr>
          <p:cNvPr id="26" name="Заголовок 4">
            <a:extLst>
              <a:ext uri="{FF2B5EF4-FFF2-40B4-BE49-F238E27FC236}">
                <a16:creationId xmlns:a16="http://schemas.microsoft.com/office/drawing/2014/main" id="{8CA1D229-EEE6-4528-B184-A447AB59BF90}"/>
              </a:ext>
            </a:extLst>
          </p:cNvPr>
          <p:cNvSpPr txBox="1">
            <a:spLocks/>
          </p:cNvSpPr>
          <p:nvPr/>
        </p:nvSpPr>
        <p:spPr>
          <a:xfrm>
            <a:off x="680154" y="673850"/>
            <a:ext cx="10080000" cy="549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ru-RU" sz="2800" b="1" cap="none" dirty="0">
                <a:solidFill>
                  <a:srgbClr val="00AC2E"/>
                </a:solidFill>
                <a:latin typeface="Arial" panose="020B0604020202020204" pitchFamily="34" charset="0"/>
                <a:cs typeface="Arial" panose="020B0604020202020204" pitchFamily="34" charset="0"/>
              </a:rPr>
              <a:t>ДЛЯ КОГО НАШ ПРОДУКТ</a:t>
            </a:r>
            <a:endParaRPr lang="ru-UA" sz="2800" b="1" cap="none" dirty="0">
              <a:solidFill>
                <a:srgbClr val="00AC2E"/>
              </a:solidFill>
              <a:latin typeface="Arial" panose="020B0604020202020204" pitchFamily="34" charset="0"/>
              <a:cs typeface="Arial" panose="020B0604020202020204" pitchFamily="34" charset="0"/>
            </a:endParaRPr>
          </a:p>
        </p:txBody>
      </p:sp>
      <p:pic>
        <p:nvPicPr>
          <p:cNvPr id="28" name="Рисунок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3" y="2070282"/>
            <a:ext cx="952717" cy="952717"/>
          </a:xfrm>
          <a:prstGeom prst="rect">
            <a:avLst/>
          </a:prstGeom>
        </p:spPr>
      </p:pic>
      <p:pic>
        <p:nvPicPr>
          <p:cNvPr id="29" name="Рисунок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3263929"/>
            <a:ext cx="227637" cy="285815"/>
          </a:xfrm>
          <a:prstGeom prst="rect">
            <a:avLst/>
          </a:prstGeom>
        </p:spPr>
      </p:pic>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4051494"/>
            <a:ext cx="227637" cy="285815"/>
          </a:xfrm>
          <a:prstGeom prst="rect">
            <a:avLst/>
          </a:prstGeom>
        </p:spPr>
      </p:pic>
      <p:pic>
        <p:nvPicPr>
          <p:cNvPr id="31" name="Рисунок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45" y="4834168"/>
            <a:ext cx="227637" cy="285815"/>
          </a:xfrm>
          <a:prstGeom prst="rect">
            <a:avLst/>
          </a:prstGeom>
        </p:spPr>
      </p:pic>
      <p:pic>
        <p:nvPicPr>
          <p:cNvPr id="33" name="Рисунок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239" y="3263929"/>
            <a:ext cx="241355" cy="285815"/>
          </a:xfrm>
          <a:prstGeom prst="rect">
            <a:avLst/>
          </a:prstGeom>
        </p:spPr>
      </p:pic>
      <p:pic>
        <p:nvPicPr>
          <p:cNvPr id="34" name="Рисунок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239" y="4051494"/>
            <a:ext cx="241355" cy="285815"/>
          </a:xfrm>
          <a:prstGeom prst="rect">
            <a:avLst/>
          </a:prstGeom>
        </p:spPr>
      </p:pic>
      <p:pic>
        <p:nvPicPr>
          <p:cNvPr id="35" name="Рисунок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239" y="4834168"/>
            <a:ext cx="241355" cy="285815"/>
          </a:xfrm>
          <a:prstGeom prst="rect">
            <a:avLst/>
          </a:prstGeom>
        </p:spPr>
      </p:pic>
      <p:sp>
        <p:nvSpPr>
          <p:cNvPr id="19" name="Номер слайда 1">
            <a:extLst>
              <a:ext uri="{FF2B5EF4-FFF2-40B4-BE49-F238E27FC236}">
                <a16:creationId xmlns:a16="http://schemas.microsoft.com/office/drawing/2014/main" id="{ED1DB52C-7DD2-4E10-8CB3-A56732F92873}"/>
              </a:ext>
            </a:extLst>
          </p:cNvPr>
          <p:cNvSpPr>
            <a:spLocks noGrp="1"/>
          </p:cNvSpPr>
          <p:nvPr>
            <p:ph type="sldNum" sz="quarter" idx="12"/>
          </p:nvPr>
        </p:nvSpPr>
        <p:spPr>
          <a:xfrm>
            <a:off x="11745157" y="6451348"/>
            <a:ext cx="371753" cy="357355"/>
          </a:xfrm>
        </p:spPr>
        <p:txBody>
          <a:bodyPr/>
          <a:lstStyle/>
          <a:p>
            <a:fld id="{54CCF686-9805-4E3D-8C15-843DD58B8978}" type="slidenum">
              <a:rPr lang="ru-UA" smtClean="0">
                <a:latin typeface="Arial" panose="020B0604020202020204" pitchFamily="34" charset="0"/>
                <a:cs typeface="Arial" panose="020B0604020202020204" pitchFamily="34" charset="0"/>
              </a:rPr>
              <a:t>12</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152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31" y="2323841"/>
            <a:ext cx="2277784" cy="1541103"/>
          </a:xfrm>
          <a:prstGeom prst="rect">
            <a:avLst/>
          </a:prstGeom>
        </p:spPr>
      </p:pic>
      <p:sp>
        <p:nvSpPr>
          <p:cNvPr id="18" name="TextBox 17">
            <a:extLst>
              <a:ext uri="{FF2B5EF4-FFF2-40B4-BE49-F238E27FC236}">
                <a16:creationId xmlns:a16="http://schemas.microsoft.com/office/drawing/2014/main" id="{9213AF9D-65D7-426B-8C8F-98FDE2002B32}"/>
              </a:ext>
            </a:extLst>
          </p:cNvPr>
          <p:cNvSpPr txBox="1"/>
          <p:nvPr/>
        </p:nvSpPr>
        <p:spPr>
          <a:xfrm flipH="1">
            <a:off x="4593129" y="2953707"/>
            <a:ext cx="2430388" cy="781624"/>
          </a:xfrm>
          <a:prstGeom prst="rect">
            <a:avLst/>
          </a:prstGeom>
          <a:noFill/>
        </p:spPr>
        <p:txBody>
          <a:bodyPr wrap="square" rtlCol="0">
            <a:spAutoFit/>
          </a:bodyPr>
          <a:lstStyle/>
          <a:p>
            <a:pPr algn="ctr">
              <a:lnSpc>
                <a:spcPct val="130000"/>
              </a:lnSpc>
            </a:pPr>
            <a:r>
              <a:rPr lang="en-US" b="1" dirty="0">
                <a:solidFill>
                  <a:schemeClr val="bg1"/>
                </a:solidFill>
                <a:latin typeface="PT Sans" panose="020B0503020203020204" pitchFamily="34" charset="-52"/>
              </a:rPr>
              <a:t>OnlyOriginal</a:t>
            </a:r>
            <a:br>
              <a:rPr lang="ru-RU" b="1" dirty="0">
                <a:solidFill>
                  <a:schemeClr val="bg1"/>
                </a:solidFill>
                <a:latin typeface="PT Sans" panose="020B0503020203020204" pitchFamily="34" charset="-52"/>
              </a:rPr>
            </a:br>
            <a:r>
              <a:rPr lang="en-US" b="1" dirty="0">
                <a:solidFill>
                  <a:schemeClr val="bg1"/>
                </a:solidFill>
                <a:latin typeface="Arial" panose="020B0604020202020204" pitchFamily="34" charset="0"/>
                <a:cs typeface="Arial" panose="020B0604020202020204" pitchFamily="34" charset="0"/>
              </a:rPr>
              <a:t>SaaS</a:t>
            </a:r>
            <a:endParaRPr lang="ru-RU" b="1" dirty="0">
              <a:solidFill>
                <a:schemeClr val="bg1"/>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id="{628B4F16-23A9-4A17-AF87-6DC4EE6C9DDE}"/>
              </a:ext>
            </a:extLst>
          </p:cNvPr>
          <p:cNvSpPr/>
          <p:nvPr/>
        </p:nvSpPr>
        <p:spPr>
          <a:xfrm>
            <a:off x="680154" y="1449596"/>
            <a:ext cx="9977167" cy="369332"/>
          </a:xfrm>
          <a:prstGeom prst="rect">
            <a:avLst/>
          </a:prstGeom>
        </p:spPr>
        <p:txBody>
          <a:bodyPr wrap="square">
            <a:spAutoFit/>
          </a:bodyPr>
          <a:lstStyle/>
          <a:p>
            <a:pPr algn="just">
              <a:spcAft>
                <a:spcPts val="0"/>
              </a:spcAft>
            </a:pPr>
            <a:r>
              <a:rPr lang="ru-RU" dirty="0" err="1">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OnlyOriginal</a:t>
            </a:r>
            <a:r>
              <a:rPr lang="uk-UA"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a:t>
            </a:r>
            <a:r>
              <a:rPr lang="uk-UA" dirty="0" err="1">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реализована</a:t>
            </a:r>
            <a:r>
              <a:rPr lang="uk-UA"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a:t>
            </a: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в </a:t>
            </a:r>
            <a:r>
              <a:rPr lang="uk-UA" dirty="0" err="1">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трех</a:t>
            </a: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a:t>
            </a:r>
            <a:r>
              <a:rPr lang="uk-UA" dirty="0" err="1">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ключевых</a:t>
            </a: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ролях</a:t>
            </a:r>
          </a:p>
        </p:txBody>
      </p:sp>
      <p:sp>
        <p:nvSpPr>
          <p:cNvPr id="54" name="Прямоугольник 53">
            <a:extLst>
              <a:ext uri="{FF2B5EF4-FFF2-40B4-BE49-F238E27FC236}">
                <a16:creationId xmlns:a16="http://schemas.microsoft.com/office/drawing/2014/main" id="{3754CDEA-8854-43E0-943F-40363AE3DA99}"/>
              </a:ext>
            </a:extLst>
          </p:cNvPr>
          <p:cNvSpPr/>
          <p:nvPr/>
        </p:nvSpPr>
        <p:spPr>
          <a:xfrm>
            <a:off x="361103" y="3735331"/>
            <a:ext cx="3831602" cy="1855380"/>
          </a:xfrm>
          <a:prstGeom prst="rect">
            <a:avLst/>
          </a:prstGeom>
        </p:spPr>
        <p:txBody>
          <a:bodyPr wrap="square">
            <a:spAutoFit/>
          </a:bodyPr>
          <a:lstStyle/>
          <a:p>
            <a:pPr algn="ctr">
              <a:lnSpc>
                <a:spcPct val="130000"/>
              </a:lnSpc>
              <a:spcAft>
                <a:spcPts val="1800"/>
              </a:spcAft>
            </a:pPr>
            <a:r>
              <a:rPr lang="uk-UA" b="1" dirty="0" err="1">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Аналитик</a:t>
            </a:r>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 </a:t>
            </a:r>
            <a:r>
              <a:rPr lang="uk-UA" b="1" dirty="0" err="1">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администратор</a:t>
            </a:r>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a:t>
            </a:r>
            <a:b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b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получает и обрабатывает консолидированную информацию о товарах и транзакции потребителей </a:t>
            </a:r>
            <a:endParaRPr lang="uk-UA"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7" name="Прямоугольник 56">
            <a:extLst>
              <a:ext uri="{FF2B5EF4-FFF2-40B4-BE49-F238E27FC236}">
                <a16:creationId xmlns:a16="http://schemas.microsoft.com/office/drawing/2014/main" id="{F2628F02-4F02-4C87-93C7-B3496E54A748}"/>
              </a:ext>
            </a:extLst>
          </p:cNvPr>
          <p:cNvSpPr/>
          <p:nvPr/>
        </p:nvSpPr>
        <p:spPr>
          <a:xfrm>
            <a:off x="7284603" y="3592973"/>
            <a:ext cx="4013182" cy="1495281"/>
          </a:xfrm>
          <a:prstGeom prst="rect">
            <a:avLst/>
          </a:prstGeom>
        </p:spPr>
        <p:txBody>
          <a:bodyPr wrap="square">
            <a:spAutoFit/>
          </a:bodyPr>
          <a:lstStyle/>
          <a:p>
            <a:pPr algn="ctr">
              <a:lnSpc>
                <a:spcPct val="130000"/>
              </a:lnSpc>
              <a:spcAft>
                <a:spcPts val="1800"/>
              </a:spcAft>
            </a:pPr>
            <a:r>
              <a:rPr lang="ru-RU" b="1"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Контролер:</a:t>
            </a:r>
            <a:r>
              <a:rPr lang="en-US"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a:t>
            </a:r>
            <a:r>
              <a:rPr lang="ru-R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осуществляет контроль и подтверждение перемещения или поступление товаров</a:t>
            </a:r>
          </a:p>
        </p:txBody>
      </p:sp>
      <p:sp>
        <p:nvSpPr>
          <p:cNvPr id="59" name="Прямоугольник 58">
            <a:extLst>
              <a:ext uri="{FF2B5EF4-FFF2-40B4-BE49-F238E27FC236}">
                <a16:creationId xmlns:a16="http://schemas.microsoft.com/office/drawing/2014/main" id="{7AC989F5-AC6C-4FBD-A400-C42745434966}"/>
              </a:ext>
            </a:extLst>
          </p:cNvPr>
          <p:cNvSpPr/>
          <p:nvPr/>
        </p:nvSpPr>
        <p:spPr>
          <a:xfrm>
            <a:off x="2623930" y="5768349"/>
            <a:ext cx="7274671" cy="1135183"/>
          </a:xfrm>
          <a:prstGeom prst="rect">
            <a:avLst/>
          </a:prstGeom>
        </p:spPr>
        <p:txBody>
          <a:bodyPr wrap="square">
            <a:spAutoFit/>
          </a:bodyPr>
          <a:lstStyle/>
          <a:p>
            <a:pPr algn="ctr">
              <a:lnSpc>
                <a:spcPct val="130000"/>
              </a:lnSpc>
              <a:spcAft>
                <a:spcPts val="1800"/>
              </a:spcAft>
            </a:pPr>
            <a:r>
              <a:rPr lang="ru-RU" b="1" dirty="0">
                <a:solidFill>
                  <a:schemeClr val="tx1">
                    <a:lumMod val="75000"/>
                    <a:lumOff val="25000"/>
                  </a:schemeClr>
                </a:solidFill>
                <a:latin typeface="Arial" panose="020B0604020202020204" pitchFamily="34" charset="0"/>
                <a:cs typeface="Arial" panose="020B0604020202020204" pitchFamily="34" charset="0"/>
              </a:rPr>
              <a:t>Потребитель:  </a:t>
            </a:r>
            <a:r>
              <a:rPr lang="ru-RU" dirty="0">
                <a:solidFill>
                  <a:schemeClr val="tx1">
                    <a:lumMod val="75000"/>
                    <a:lumOff val="25000"/>
                  </a:schemeClr>
                </a:solidFill>
                <a:latin typeface="Arial" panose="020B0604020202020204" pitchFamily="34" charset="0"/>
                <a:cs typeface="Arial" panose="020B0604020202020204" pitchFamily="34" charset="0"/>
              </a:rPr>
              <a:t>использует мобильное приложение для подтверждения оригинальности товара и получения полезной информации</a:t>
            </a:r>
          </a:p>
        </p:txBody>
      </p:sp>
      <p:pic>
        <p:nvPicPr>
          <p:cNvPr id="20" name="Рисунок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725" y="305718"/>
            <a:ext cx="477883" cy="477883"/>
          </a:xfrm>
          <a:prstGeom prst="rect">
            <a:avLst/>
          </a:prstGeom>
        </p:spPr>
      </p:pic>
      <p:sp>
        <p:nvSpPr>
          <p:cNvPr id="27" name="Заголовок 4">
            <a:extLst>
              <a:ext uri="{FF2B5EF4-FFF2-40B4-BE49-F238E27FC236}">
                <a16:creationId xmlns:a16="http://schemas.microsoft.com/office/drawing/2014/main" id="{8CA1D229-EEE6-4528-B184-A447AB59BF90}"/>
              </a:ext>
            </a:extLst>
          </p:cNvPr>
          <p:cNvSpPr txBox="1">
            <a:spLocks/>
          </p:cNvSpPr>
          <p:nvPr/>
        </p:nvSpPr>
        <p:spPr>
          <a:xfrm>
            <a:off x="680154" y="620555"/>
            <a:ext cx="10080000" cy="549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uk-UA" sz="2800" b="1" dirty="0" err="1">
                <a:solidFill>
                  <a:srgbClr val="00AC2E"/>
                </a:solidFill>
                <a:latin typeface="Arial" panose="020B0604020202020204" pitchFamily="34" charset="0"/>
                <a:ea typeface="+mn-ea"/>
                <a:cs typeface="Arial" panose="020B0604020202020204" pitchFamily="34" charset="0"/>
              </a:rPr>
              <a:t>АрхИтектура</a:t>
            </a:r>
            <a:r>
              <a:rPr lang="ru-RU" sz="2800" b="1" cap="none" dirty="0">
                <a:solidFill>
                  <a:schemeClr val="tx1">
                    <a:lumMod val="75000"/>
                    <a:lumOff val="25000"/>
                  </a:schemeClr>
                </a:solidFill>
                <a:latin typeface="Arial" panose="020B0604020202020204" pitchFamily="34" charset="0"/>
                <a:cs typeface="Arial" panose="020B0604020202020204" pitchFamily="34" charset="0"/>
              </a:rPr>
              <a:t> </a:t>
            </a:r>
            <a:r>
              <a:rPr lang="uk-UA" sz="2800" b="1" dirty="0" err="1">
                <a:solidFill>
                  <a:srgbClr val="00AC2E"/>
                </a:solidFill>
                <a:latin typeface="Arial" panose="020B0604020202020204" pitchFamily="34" charset="0"/>
                <a:ea typeface="+mn-ea"/>
                <a:cs typeface="Arial" panose="020B0604020202020204" pitchFamily="34" charset="0"/>
              </a:rPr>
              <a:t>системЫ</a:t>
            </a:r>
            <a:endParaRPr lang="uk-UA" sz="2800" b="1" dirty="0">
              <a:solidFill>
                <a:srgbClr val="00AC2E"/>
              </a:solidFill>
              <a:latin typeface="Arial" panose="020B0604020202020204" pitchFamily="34" charset="0"/>
              <a:ea typeface="+mn-ea"/>
              <a:cs typeface="Arial" panose="020B0604020202020204" pitchFamily="34" charset="0"/>
            </a:endParaRP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227" y="2258134"/>
            <a:ext cx="1782430" cy="931436"/>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5603" y="2515586"/>
            <a:ext cx="1884041" cy="1011878"/>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0850" y="4798019"/>
            <a:ext cx="994943" cy="931436"/>
          </a:xfrm>
          <a:prstGeom prst="rect">
            <a:avLst/>
          </a:prstGeom>
        </p:spPr>
      </p:pic>
      <p:cxnSp>
        <p:nvCxnSpPr>
          <p:cNvPr id="19" name="Прямая со стрелкой 18"/>
          <p:cNvCxnSpPr>
            <a:cxnSpLocks/>
            <a:stCxn id="18" idx="1"/>
          </p:cNvCxnSpPr>
          <p:nvPr/>
        </p:nvCxnSpPr>
        <p:spPr>
          <a:xfrm>
            <a:off x="7023517" y="3344519"/>
            <a:ext cx="1360195" cy="0"/>
          </a:xfrm>
          <a:prstGeom prst="straightConnector1">
            <a:avLst/>
          </a:prstGeom>
          <a:ln>
            <a:solidFill>
              <a:srgbClr val="00AC2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cxnSpLocks/>
            <a:stCxn id="18" idx="3"/>
          </p:cNvCxnSpPr>
          <p:nvPr/>
        </p:nvCxnSpPr>
        <p:spPr>
          <a:xfrm flipH="1">
            <a:off x="3421294" y="3344519"/>
            <a:ext cx="1171835" cy="0"/>
          </a:xfrm>
          <a:prstGeom prst="straightConnector1">
            <a:avLst/>
          </a:prstGeom>
          <a:ln>
            <a:solidFill>
              <a:srgbClr val="00AC2E"/>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5808322" y="3932031"/>
            <a:ext cx="0" cy="691330"/>
          </a:xfrm>
          <a:prstGeom prst="straightConnector1">
            <a:avLst/>
          </a:prstGeom>
          <a:ln>
            <a:solidFill>
              <a:srgbClr val="00AC2E"/>
            </a:solidFill>
            <a:tailEnd type="triangle"/>
          </a:ln>
        </p:spPr>
        <p:style>
          <a:lnRef idx="1">
            <a:schemeClr val="accent1"/>
          </a:lnRef>
          <a:fillRef idx="0">
            <a:schemeClr val="accent1"/>
          </a:fillRef>
          <a:effectRef idx="0">
            <a:schemeClr val="accent1"/>
          </a:effectRef>
          <a:fontRef idx="minor">
            <a:schemeClr val="tx1"/>
          </a:fontRef>
        </p:style>
      </p:cxnSp>
      <p:sp>
        <p:nvSpPr>
          <p:cNvPr id="21" name="Номер слайда 1">
            <a:extLst>
              <a:ext uri="{FF2B5EF4-FFF2-40B4-BE49-F238E27FC236}">
                <a16:creationId xmlns:a16="http://schemas.microsoft.com/office/drawing/2014/main" id="{BEEAB777-1B4D-4A63-9E4C-2F1AFED0FAD2}"/>
              </a:ext>
            </a:extLst>
          </p:cNvPr>
          <p:cNvSpPr>
            <a:spLocks noGrp="1"/>
          </p:cNvSpPr>
          <p:nvPr>
            <p:ph type="sldNum" sz="quarter" idx="12"/>
          </p:nvPr>
        </p:nvSpPr>
        <p:spPr>
          <a:xfrm>
            <a:off x="11745157" y="6451348"/>
            <a:ext cx="371753" cy="357355"/>
          </a:xfrm>
        </p:spPr>
        <p:txBody>
          <a:bodyPr/>
          <a:lstStyle/>
          <a:p>
            <a:fld id="{54CCF686-9805-4E3D-8C15-843DD58B8978}" type="slidenum">
              <a:rPr lang="ru-UA" smtClean="0">
                <a:latin typeface="Arial" panose="020B0604020202020204" pitchFamily="34" charset="0"/>
                <a:cs typeface="Arial" panose="020B0604020202020204" pitchFamily="34" charset="0"/>
              </a:rPr>
              <a:t>13</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470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A0364B-3B64-4AB4-BD50-B6011F5604B9}"/>
              </a:ext>
            </a:extLst>
          </p:cNvPr>
          <p:cNvSpPr txBox="1"/>
          <p:nvPr/>
        </p:nvSpPr>
        <p:spPr>
          <a:xfrm flipH="1">
            <a:off x="381740" y="3469968"/>
            <a:ext cx="2170541" cy="1253485"/>
          </a:xfrm>
          <a:prstGeom prst="rect">
            <a:avLst/>
          </a:prstGeom>
          <a:noFill/>
        </p:spPr>
        <p:txBody>
          <a:bodyPr wrap="square" rtlCol="0">
            <a:spAutoFit/>
          </a:bodyPr>
          <a:lstStyle/>
          <a:p>
            <a:pPr algn="ctr">
              <a:lnSpc>
                <a:spcPct val="120000"/>
              </a:lnSpc>
              <a:spcAft>
                <a:spcPts val="600"/>
              </a:spcAft>
            </a:pPr>
            <a:r>
              <a:rPr lang="ru-RU" b="1" dirty="0">
                <a:solidFill>
                  <a:schemeClr val="tx1">
                    <a:lumMod val="75000"/>
                    <a:lumOff val="25000"/>
                  </a:schemeClr>
                </a:solidFill>
                <a:latin typeface="Arial" panose="020B0604020202020204" pitchFamily="34" charset="0"/>
                <a:cs typeface="Arial" panose="020B0604020202020204" pitchFamily="34" charset="0"/>
              </a:rPr>
              <a:t>Э</a:t>
            </a:r>
            <a:r>
              <a:rPr lang="uk-UA" b="1" dirty="0" err="1">
                <a:solidFill>
                  <a:schemeClr val="tx1">
                    <a:lumMod val="75000"/>
                    <a:lumOff val="25000"/>
                  </a:schemeClr>
                </a:solidFill>
                <a:latin typeface="Arial" panose="020B0604020202020204" pitchFamily="34" charset="0"/>
                <a:cs typeface="Arial" panose="020B0604020202020204" pitchFamily="34" charset="0"/>
              </a:rPr>
              <a:t>тап</a:t>
            </a:r>
            <a:r>
              <a:rPr lang="uk-UA" b="1" dirty="0">
                <a:solidFill>
                  <a:schemeClr val="tx1">
                    <a:lumMod val="75000"/>
                    <a:lumOff val="25000"/>
                  </a:schemeClr>
                </a:solidFill>
                <a:latin typeface="Arial" panose="020B0604020202020204" pitchFamily="34" charset="0"/>
                <a:cs typeface="Arial" panose="020B0604020202020204" pitchFamily="34" charset="0"/>
              </a:rPr>
              <a:t> 1</a:t>
            </a:r>
          </a:p>
          <a:p>
            <a:pPr algn="ctr">
              <a:lnSpc>
                <a:spcPct val="120000"/>
              </a:lnSpc>
              <a:spcAft>
                <a:spcPts val="600"/>
              </a:spcAft>
            </a:pPr>
            <a:r>
              <a:rPr lang="ru-RU" sz="1400" dirty="0">
                <a:solidFill>
                  <a:schemeClr val="tx1">
                    <a:lumMod val="75000"/>
                    <a:lumOff val="25000"/>
                  </a:schemeClr>
                </a:solidFill>
                <a:latin typeface="Arial" panose="020B0604020202020204" pitchFamily="34" charset="0"/>
                <a:cs typeface="Arial" panose="020B0604020202020204" pitchFamily="34" charset="0"/>
              </a:rPr>
              <a:t>Знакомство с проектом, сбор данных и первичная оценка. </a:t>
            </a:r>
          </a:p>
        </p:txBody>
      </p:sp>
      <p:sp>
        <p:nvSpPr>
          <p:cNvPr id="11" name="TextBox 10">
            <a:extLst>
              <a:ext uri="{FF2B5EF4-FFF2-40B4-BE49-F238E27FC236}">
                <a16:creationId xmlns:a16="http://schemas.microsoft.com/office/drawing/2014/main" id="{11121BC0-31B7-4AE7-BC25-E31F5C1248AA}"/>
              </a:ext>
            </a:extLst>
          </p:cNvPr>
          <p:cNvSpPr txBox="1"/>
          <p:nvPr/>
        </p:nvSpPr>
        <p:spPr>
          <a:xfrm flipH="1">
            <a:off x="2552281" y="4426460"/>
            <a:ext cx="2628334" cy="1770549"/>
          </a:xfrm>
          <a:prstGeom prst="rect">
            <a:avLst/>
          </a:prstGeom>
          <a:noFill/>
        </p:spPr>
        <p:txBody>
          <a:bodyPr wrap="square" rtlCol="0">
            <a:spAutoFit/>
          </a:bodyPr>
          <a:lstStyle/>
          <a:p>
            <a:pPr algn="ctr">
              <a:lnSpc>
                <a:spcPct val="120000"/>
              </a:lnSpc>
              <a:spcAft>
                <a:spcPts val="600"/>
              </a:spcAft>
            </a:pPr>
            <a:r>
              <a:rPr lang="ru-RU" b="1" dirty="0">
                <a:solidFill>
                  <a:schemeClr val="tx1">
                    <a:lumMod val="75000"/>
                    <a:lumOff val="25000"/>
                  </a:schemeClr>
                </a:solidFill>
                <a:latin typeface="Arial" panose="020B0604020202020204" pitchFamily="34" charset="0"/>
                <a:cs typeface="Arial" panose="020B0604020202020204" pitchFamily="34" charset="0"/>
              </a:rPr>
              <a:t>Этап</a:t>
            </a:r>
            <a:r>
              <a:rPr lang="uk-UA" b="1" dirty="0">
                <a:solidFill>
                  <a:schemeClr val="tx1">
                    <a:lumMod val="75000"/>
                    <a:lumOff val="25000"/>
                  </a:schemeClr>
                </a:solidFill>
                <a:latin typeface="Arial" panose="020B0604020202020204" pitchFamily="34" charset="0"/>
                <a:cs typeface="Arial" panose="020B0604020202020204" pitchFamily="34" charset="0"/>
              </a:rPr>
              <a:t> 2</a:t>
            </a:r>
          </a:p>
          <a:p>
            <a:pPr algn="ctr">
              <a:lnSpc>
                <a:spcPct val="120000"/>
              </a:lnSpc>
              <a:spcAft>
                <a:spcPts val="600"/>
              </a:spcAft>
            </a:pPr>
            <a:r>
              <a:rPr lang="ru-RU" sz="1400" dirty="0">
                <a:solidFill>
                  <a:schemeClr val="tx1">
                    <a:lumMod val="75000"/>
                    <a:lumOff val="25000"/>
                  </a:schemeClr>
                </a:solidFill>
                <a:latin typeface="Arial" panose="020B0604020202020204" pitchFamily="34" charset="0"/>
                <a:cs typeface="Arial" panose="020B0604020202020204" pitchFamily="34" charset="0"/>
              </a:rPr>
              <a:t>Выезд на производство, рассмотрение технической спецификации проекта. Определение ограничений и возможностей. </a:t>
            </a:r>
          </a:p>
        </p:txBody>
      </p:sp>
      <p:sp>
        <p:nvSpPr>
          <p:cNvPr id="12" name="TextBox 11">
            <a:extLst>
              <a:ext uri="{FF2B5EF4-FFF2-40B4-BE49-F238E27FC236}">
                <a16:creationId xmlns:a16="http://schemas.microsoft.com/office/drawing/2014/main" id="{8B69FC9B-B80E-4B33-AB36-04AF67FB2FAE}"/>
              </a:ext>
            </a:extLst>
          </p:cNvPr>
          <p:cNvSpPr txBox="1"/>
          <p:nvPr/>
        </p:nvSpPr>
        <p:spPr>
          <a:xfrm flipH="1">
            <a:off x="5138098" y="3469968"/>
            <a:ext cx="2401260" cy="1253485"/>
          </a:xfrm>
          <a:prstGeom prst="rect">
            <a:avLst/>
          </a:prstGeom>
          <a:noFill/>
        </p:spPr>
        <p:txBody>
          <a:bodyPr wrap="square" rtlCol="0">
            <a:spAutoFit/>
          </a:bodyPr>
          <a:lstStyle/>
          <a:p>
            <a:pPr algn="ctr">
              <a:lnSpc>
                <a:spcPct val="120000"/>
              </a:lnSpc>
              <a:spcAft>
                <a:spcPts val="600"/>
              </a:spcAft>
            </a:pPr>
            <a:r>
              <a:rPr lang="ru-RU" b="1" dirty="0">
                <a:solidFill>
                  <a:schemeClr val="tx1">
                    <a:lumMod val="75000"/>
                    <a:lumOff val="25000"/>
                  </a:schemeClr>
                </a:solidFill>
                <a:latin typeface="Arial" panose="020B0604020202020204" pitchFamily="34" charset="0"/>
                <a:cs typeface="Arial" panose="020B0604020202020204" pitchFamily="34" charset="0"/>
              </a:rPr>
              <a:t>Этап 3</a:t>
            </a:r>
          </a:p>
          <a:p>
            <a:pPr algn="ctr">
              <a:lnSpc>
                <a:spcPct val="120000"/>
              </a:lnSpc>
              <a:spcAft>
                <a:spcPts val="600"/>
              </a:spcAft>
            </a:pPr>
            <a:r>
              <a:rPr lang="ru-RU" sz="1400" dirty="0">
                <a:solidFill>
                  <a:schemeClr val="tx1">
                    <a:lumMod val="75000"/>
                    <a:lumOff val="25000"/>
                  </a:schemeClr>
                </a:solidFill>
                <a:latin typeface="Arial" panose="020B0604020202020204" pitchFamily="34" charset="0"/>
                <a:cs typeface="Arial" panose="020B0604020202020204" pitchFamily="34" charset="0"/>
              </a:rPr>
              <a:t>Разработка оптимального решения и согласования условий реализации. </a:t>
            </a:r>
          </a:p>
        </p:txBody>
      </p:sp>
      <p:sp>
        <p:nvSpPr>
          <p:cNvPr id="13" name="TextBox 12">
            <a:extLst>
              <a:ext uri="{FF2B5EF4-FFF2-40B4-BE49-F238E27FC236}">
                <a16:creationId xmlns:a16="http://schemas.microsoft.com/office/drawing/2014/main" id="{81EE8D70-9808-45E3-8A60-E39A7B45D170}"/>
              </a:ext>
            </a:extLst>
          </p:cNvPr>
          <p:cNvSpPr txBox="1"/>
          <p:nvPr/>
        </p:nvSpPr>
        <p:spPr>
          <a:xfrm flipH="1">
            <a:off x="7453921" y="4426460"/>
            <a:ext cx="2853995" cy="1512017"/>
          </a:xfrm>
          <a:prstGeom prst="rect">
            <a:avLst/>
          </a:prstGeom>
          <a:noFill/>
        </p:spPr>
        <p:txBody>
          <a:bodyPr wrap="square" rtlCol="0">
            <a:spAutoFit/>
          </a:bodyPr>
          <a:lstStyle/>
          <a:p>
            <a:pPr algn="ctr">
              <a:lnSpc>
                <a:spcPct val="120000"/>
              </a:lnSpc>
              <a:spcAft>
                <a:spcPts val="600"/>
              </a:spcAft>
            </a:pPr>
            <a:r>
              <a:rPr lang="ru-RU" b="1" dirty="0">
                <a:solidFill>
                  <a:schemeClr val="tx1">
                    <a:lumMod val="75000"/>
                    <a:lumOff val="25000"/>
                  </a:schemeClr>
                </a:solidFill>
                <a:latin typeface="Arial" panose="020B0604020202020204" pitchFamily="34" charset="0"/>
                <a:cs typeface="Arial" panose="020B0604020202020204" pitchFamily="34" charset="0"/>
              </a:rPr>
              <a:t>Этап 4</a:t>
            </a:r>
          </a:p>
          <a:p>
            <a:pPr algn="ctr">
              <a:lnSpc>
                <a:spcPct val="120000"/>
              </a:lnSpc>
              <a:spcAft>
                <a:spcPts val="600"/>
              </a:spcAft>
            </a:pPr>
            <a:r>
              <a:rPr lang="ru-RU" sz="1400" dirty="0">
                <a:solidFill>
                  <a:schemeClr val="tx1">
                    <a:lumMod val="75000"/>
                    <a:lumOff val="25000"/>
                  </a:schemeClr>
                </a:solidFill>
                <a:latin typeface="Arial" panose="020B0604020202020204" pitchFamily="34" charset="0"/>
                <a:cs typeface="Arial" panose="020B0604020202020204" pitchFamily="34" charset="0"/>
              </a:rPr>
              <a:t>Подготовка проекта к внедрению – поставка монтаж оборудования, интеграция систем, тестирование.</a:t>
            </a:r>
          </a:p>
        </p:txBody>
      </p:sp>
      <p:sp>
        <p:nvSpPr>
          <p:cNvPr id="14" name="TextBox 13">
            <a:extLst>
              <a:ext uri="{FF2B5EF4-FFF2-40B4-BE49-F238E27FC236}">
                <a16:creationId xmlns:a16="http://schemas.microsoft.com/office/drawing/2014/main" id="{8E0F5425-45DE-42BD-BEDC-5A7A2B6EFAF9}"/>
              </a:ext>
            </a:extLst>
          </p:cNvPr>
          <p:cNvSpPr txBox="1"/>
          <p:nvPr/>
        </p:nvSpPr>
        <p:spPr>
          <a:xfrm flipH="1">
            <a:off x="9911302" y="3469968"/>
            <a:ext cx="2280698" cy="994952"/>
          </a:xfrm>
          <a:prstGeom prst="rect">
            <a:avLst/>
          </a:prstGeom>
          <a:noFill/>
        </p:spPr>
        <p:txBody>
          <a:bodyPr wrap="square" rtlCol="0">
            <a:spAutoFit/>
          </a:bodyPr>
          <a:lstStyle/>
          <a:p>
            <a:pPr algn="ctr">
              <a:lnSpc>
                <a:spcPct val="120000"/>
              </a:lnSpc>
              <a:spcAft>
                <a:spcPts val="600"/>
              </a:spcAft>
            </a:pPr>
            <a:r>
              <a:rPr lang="ru-RU" b="1" dirty="0">
                <a:solidFill>
                  <a:schemeClr val="tx1">
                    <a:lumMod val="75000"/>
                    <a:lumOff val="25000"/>
                  </a:schemeClr>
                </a:solidFill>
                <a:latin typeface="Arial" panose="020B0604020202020204" pitchFamily="34" charset="0"/>
                <a:cs typeface="Arial" panose="020B0604020202020204" pitchFamily="34" charset="0"/>
              </a:rPr>
              <a:t>Этап 5</a:t>
            </a:r>
          </a:p>
          <a:p>
            <a:pPr algn="ctr">
              <a:lnSpc>
                <a:spcPct val="120000"/>
              </a:lnSpc>
              <a:spcAft>
                <a:spcPts val="600"/>
              </a:spcAft>
            </a:pPr>
            <a:r>
              <a:rPr lang="ru-RU" sz="1400" dirty="0">
                <a:solidFill>
                  <a:schemeClr val="tx1">
                    <a:lumMod val="75000"/>
                    <a:lumOff val="25000"/>
                  </a:schemeClr>
                </a:solidFill>
                <a:latin typeface="Arial" panose="020B0604020202020204" pitchFamily="34" charset="0"/>
                <a:cs typeface="Arial" panose="020B0604020202020204" pitchFamily="34" charset="0"/>
              </a:rPr>
              <a:t>Тестовая эксплуатация заказчиком. </a:t>
            </a:r>
          </a:p>
        </p:txBody>
      </p:sp>
      <p:sp>
        <p:nvSpPr>
          <p:cNvPr id="23" name="Заголовок 4">
            <a:extLst>
              <a:ext uri="{FF2B5EF4-FFF2-40B4-BE49-F238E27FC236}">
                <a16:creationId xmlns:a16="http://schemas.microsoft.com/office/drawing/2014/main" id="{8CA1D229-EEE6-4528-B184-A447AB59BF90}"/>
              </a:ext>
            </a:extLst>
          </p:cNvPr>
          <p:cNvSpPr txBox="1">
            <a:spLocks/>
          </p:cNvSpPr>
          <p:nvPr/>
        </p:nvSpPr>
        <p:spPr>
          <a:xfrm>
            <a:off x="661866" y="673850"/>
            <a:ext cx="10080000" cy="549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uk-UA" sz="2800" b="1" dirty="0" err="1">
                <a:solidFill>
                  <a:srgbClr val="00AC2E"/>
                </a:solidFill>
                <a:latin typeface="Arial" panose="020B0604020202020204" pitchFamily="34" charset="0"/>
                <a:ea typeface="+mn-ea"/>
                <a:cs typeface="Arial" panose="020B0604020202020204" pitchFamily="34" charset="0"/>
              </a:rPr>
              <a:t>ДорожнАя</a:t>
            </a:r>
            <a:r>
              <a:rPr lang="uk-UA" sz="2800" b="1" cap="none" dirty="0">
                <a:solidFill>
                  <a:schemeClr val="tx1">
                    <a:lumMod val="75000"/>
                    <a:lumOff val="25000"/>
                  </a:schemeClr>
                </a:solidFill>
                <a:latin typeface="Arial" panose="020B0604020202020204" pitchFamily="34" charset="0"/>
                <a:cs typeface="Arial" panose="020B0604020202020204" pitchFamily="34" charset="0"/>
              </a:rPr>
              <a:t> </a:t>
            </a:r>
            <a:r>
              <a:rPr lang="uk-UA" sz="2800" b="1" dirty="0">
                <a:solidFill>
                  <a:srgbClr val="00AC2E"/>
                </a:solidFill>
                <a:latin typeface="Arial" panose="020B0604020202020204" pitchFamily="34" charset="0"/>
                <a:ea typeface="+mn-ea"/>
                <a:cs typeface="Arial" panose="020B0604020202020204" pitchFamily="34" charset="0"/>
              </a:rPr>
              <a:t>карта</a:t>
            </a:r>
            <a:endParaRPr lang="ru-UA" sz="2800" b="1" dirty="0">
              <a:solidFill>
                <a:srgbClr val="00AC2E"/>
              </a:solidFill>
              <a:latin typeface="Arial" panose="020B0604020202020204" pitchFamily="34" charset="0"/>
              <a:ea typeface="+mn-ea"/>
              <a:cs typeface="Arial" panose="020B0604020202020204" pitchFamily="34" charset="0"/>
            </a:endParaRPr>
          </a:p>
        </p:txBody>
      </p:sp>
      <p:pic>
        <p:nvPicPr>
          <p:cNvPr id="28" name="Рисунок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725" y="305718"/>
            <a:ext cx="477883" cy="477883"/>
          </a:xfrm>
          <a:prstGeom prst="rect">
            <a:avLst/>
          </a:prstGeom>
        </p:spPr>
      </p:pic>
      <p:pic>
        <p:nvPicPr>
          <p:cNvPr id="29" name="Рисунок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51" y="1974613"/>
            <a:ext cx="10670431" cy="2229358"/>
          </a:xfrm>
          <a:prstGeom prst="rect">
            <a:avLst/>
          </a:prstGeom>
        </p:spPr>
      </p:pic>
      <p:sp>
        <p:nvSpPr>
          <p:cNvPr id="15" name="Номер слайда 1">
            <a:extLst>
              <a:ext uri="{FF2B5EF4-FFF2-40B4-BE49-F238E27FC236}">
                <a16:creationId xmlns:a16="http://schemas.microsoft.com/office/drawing/2014/main" id="{33CA2E37-A849-4639-AEBE-FA8F372742BC}"/>
              </a:ext>
            </a:extLst>
          </p:cNvPr>
          <p:cNvSpPr>
            <a:spLocks noGrp="1"/>
          </p:cNvSpPr>
          <p:nvPr>
            <p:ph type="sldNum" sz="quarter" idx="12"/>
          </p:nvPr>
        </p:nvSpPr>
        <p:spPr>
          <a:xfrm>
            <a:off x="11745157" y="6451348"/>
            <a:ext cx="371753" cy="357355"/>
          </a:xfrm>
        </p:spPr>
        <p:txBody>
          <a:bodyPr/>
          <a:lstStyle/>
          <a:p>
            <a:fld id="{54CCF686-9805-4E3D-8C15-843DD58B8978}" type="slidenum">
              <a:rPr lang="ru-UA" smtClean="0">
                <a:latin typeface="Arial" panose="020B0604020202020204" pitchFamily="34" charset="0"/>
                <a:cs typeface="Arial" panose="020B0604020202020204" pitchFamily="34" charset="0"/>
              </a:rPr>
              <a:t>14</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38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B355C1FF-6C77-4C6B-B3E0-99965F515FB0}"/>
              </a:ext>
            </a:extLst>
          </p:cNvPr>
          <p:cNvSpPr>
            <a:spLocks noGrp="1"/>
          </p:cNvSpPr>
          <p:nvPr>
            <p:ph type="ctrTitle" idx="4294967295"/>
          </p:nvPr>
        </p:nvSpPr>
        <p:spPr>
          <a:xfrm>
            <a:off x="4261281" y="2455569"/>
            <a:ext cx="7385155" cy="1946862"/>
          </a:xfrm>
        </p:spPr>
        <p:txBody>
          <a:bodyPr anchor="ctr">
            <a:noAutofit/>
            <a:scene3d>
              <a:camera prst="orthographicFront"/>
              <a:lightRig rig="threePt" dir="t"/>
            </a:scene3d>
            <a:sp3d>
              <a:bevelT w="0" h="0"/>
              <a:bevelB w="0" h="0"/>
            </a:sp3d>
          </a:bodyPr>
          <a:lstStyle/>
          <a:p>
            <a:pPr marL="11113" algn="ctr"/>
            <a:r>
              <a:rPr lang="ru-RU" sz="3600" b="1" cap="none" dirty="0">
                <a:solidFill>
                  <a:srgbClr val="00AC2E"/>
                </a:solidFill>
                <a:latin typeface="Arial" panose="020B0604020202020204" pitchFamily="34" charset="0"/>
                <a:ea typeface="+mn-ea"/>
                <a:cs typeface="Arial" panose="020B0604020202020204" pitchFamily="34" charset="0"/>
              </a:rPr>
              <a:t>БЛАГОДАРЮ ЗА ВНИМАНИЕ</a:t>
            </a:r>
            <a:endParaRPr lang="ru-UA" sz="3600" cap="none" dirty="0">
              <a:solidFill>
                <a:srgbClr val="00AC2E"/>
              </a:solidFill>
              <a:latin typeface="Arial" panose="020B0604020202020204" pitchFamily="34" charset="0"/>
              <a:ea typeface="+mn-ea"/>
              <a:cs typeface="Arial" panose="020B0604020202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426" y="451030"/>
            <a:ext cx="2165589" cy="3486534"/>
          </a:xfrm>
          <a:prstGeom prst="rect">
            <a:avLst/>
          </a:prstGeom>
        </p:spPr>
      </p:pic>
      <p:sp>
        <p:nvSpPr>
          <p:cNvPr id="6" name="Прямоугольник 5">
            <a:extLst>
              <a:ext uri="{FF2B5EF4-FFF2-40B4-BE49-F238E27FC236}">
                <a16:creationId xmlns:a16="http://schemas.microsoft.com/office/drawing/2014/main" id="{1D3CCA59-4FC9-4191-95CF-46D93DB64C93}"/>
              </a:ext>
            </a:extLst>
          </p:cNvPr>
          <p:cNvSpPr/>
          <p:nvPr/>
        </p:nvSpPr>
        <p:spPr>
          <a:xfrm>
            <a:off x="7719392" y="5365502"/>
            <a:ext cx="4472608" cy="1384995"/>
          </a:xfrm>
          <a:prstGeom prst="rect">
            <a:avLst/>
          </a:prstGeom>
        </p:spPr>
        <p:txBody>
          <a:bodyPr wrap="square">
            <a:spAutoFit/>
          </a:bodyPr>
          <a:lstStyle/>
          <a:p>
            <a:r>
              <a:rPr lang="ru-RU" sz="2800" b="1" dirty="0">
                <a:solidFill>
                  <a:srgbClr val="FF9300"/>
                </a:solidFill>
                <a:latin typeface="Arial" panose="020B0604020202020204" pitchFamily="34" charset="0"/>
                <a:cs typeface="Arial" panose="020B0604020202020204" pitchFamily="34" charset="0"/>
              </a:rPr>
              <a:t>Максим Трембовецкий</a:t>
            </a:r>
            <a:endParaRPr lang="en-US" sz="2800" b="1" dirty="0">
              <a:solidFill>
                <a:srgbClr val="FF9300"/>
              </a:solidFill>
              <a:latin typeface="Arial" panose="020B0604020202020204" pitchFamily="34" charset="0"/>
              <a:cs typeface="Arial" panose="020B0604020202020204" pitchFamily="34" charset="0"/>
            </a:endParaRPr>
          </a:p>
          <a:p>
            <a:r>
              <a:rPr lang="ru-RU" sz="1400" dirty="0">
                <a:solidFill>
                  <a:srgbClr val="748A89"/>
                </a:solidFill>
                <a:latin typeface="Arial" panose="020B0604020202020204" pitchFamily="34" charset="0"/>
                <a:cs typeface="Arial" panose="020B0604020202020204" pitchFamily="34" charset="0"/>
              </a:rPr>
              <a:t>Заведующий кафедрой, </a:t>
            </a:r>
          </a:p>
          <a:p>
            <a:r>
              <a:rPr lang="ru-RU" sz="1400" dirty="0">
                <a:solidFill>
                  <a:srgbClr val="748A89"/>
                </a:solidFill>
                <a:latin typeface="Arial" panose="020B0604020202020204" pitchFamily="34" charset="0"/>
                <a:cs typeface="Arial" panose="020B0604020202020204" pitchFamily="34" charset="0"/>
              </a:rPr>
              <a:t>Государственный университет телекоммуникаций</a:t>
            </a:r>
            <a:endParaRPr lang="en-US" sz="1400" dirty="0">
              <a:solidFill>
                <a:srgbClr val="748A89"/>
              </a:solidFill>
              <a:latin typeface="Arial" panose="020B0604020202020204" pitchFamily="34" charset="0"/>
              <a:cs typeface="Arial" panose="020B0604020202020204" pitchFamily="34" charset="0"/>
            </a:endParaRPr>
          </a:p>
          <a:p>
            <a:endParaRPr lang="en-US" sz="1400" dirty="0">
              <a:solidFill>
                <a:srgbClr val="748A89"/>
              </a:solidFill>
              <a:latin typeface="Arial" panose="020B0604020202020204" pitchFamily="34" charset="0"/>
              <a:cs typeface="Arial" panose="020B0604020202020204" pitchFamily="34" charset="0"/>
            </a:endParaRPr>
          </a:p>
          <a:p>
            <a:r>
              <a:rPr lang="en-US" sz="1400" dirty="0">
                <a:solidFill>
                  <a:srgbClr val="748A89"/>
                </a:solidFill>
                <a:latin typeface="Arial" panose="020B0604020202020204" pitchFamily="34" charset="0"/>
                <a:cs typeface="Arial" panose="020B0604020202020204" pitchFamily="34" charset="0"/>
                <a:hlinkClick r:id="rId4"/>
              </a:rPr>
              <a:t>maksimtremboff@gmail.com</a:t>
            </a:r>
            <a:r>
              <a:rPr lang="en-US" sz="1400" dirty="0">
                <a:solidFill>
                  <a:srgbClr val="748A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149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oecd.org/media/oecdorg/directorates/directorateforpublicgovernanceandterritorialdevelopment/riskgovernance/infographics-for-illict-trade-900px.jpg">
            <a:extLst>
              <a:ext uri="{FF2B5EF4-FFF2-40B4-BE49-F238E27FC236}">
                <a16:creationId xmlns:a16="http://schemas.microsoft.com/office/drawing/2014/main" id="{33297030-E36A-45A6-9885-7152A440C2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663"/>
          <a:stretch/>
        </p:blipFill>
        <p:spPr bwMode="auto">
          <a:xfrm>
            <a:off x="824001" y="1012372"/>
            <a:ext cx="7755194" cy="548050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07494A42-6DF1-4737-8185-704082CBE259}"/>
              </a:ext>
            </a:extLst>
          </p:cNvPr>
          <p:cNvSpPr/>
          <p:nvPr/>
        </p:nvSpPr>
        <p:spPr>
          <a:xfrm>
            <a:off x="4936062" y="6098246"/>
            <a:ext cx="6983315" cy="646331"/>
          </a:xfrm>
          <a:prstGeom prst="rect">
            <a:avLst/>
          </a:prstGeom>
        </p:spPr>
        <p:txBody>
          <a:bodyPr wrap="square">
            <a:spAutoFit/>
          </a:bodyPr>
          <a:lstStyle/>
          <a:p>
            <a:r>
              <a:rPr lang="ru-RU" sz="1200" dirty="0">
                <a:latin typeface="Arial" panose="020B0604020202020204" pitchFamily="34" charset="0"/>
                <a:cs typeface="Arial" panose="020B0604020202020204" pitchFamily="34" charset="0"/>
              </a:rPr>
              <a:t>По </a:t>
            </a:r>
            <a:r>
              <a:rPr lang="ru-RU" sz="1200" dirty="0" err="1">
                <a:latin typeface="Arial" panose="020B0604020202020204" pitchFamily="34" charset="0"/>
                <a:cs typeface="Arial" panose="020B0604020202020204" pitchFamily="34" charset="0"/>
              </a:rPr>
              <a:t>даним</a:t>
            </a:r>
            <a:r>
              <a:rPr lang="ru-RU"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hlinkClick r:id="rId4"/>
              </a:rPr>
              <a:t>http://www.oecd.org/gov/risk/mapping-the-real-routes-of-trade-in-fake-goods-9789264278349-en.htm</a:t>
            </a:r>
            <a:r>
              <a:rPr lang="uk-UA"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hlinkClick r:id="rId5"/>
              </a:rPr>
              <a:t>http://hubs.ua/news/ob-em-ry-nka-kontrafakta-v-ssha-otsenen-v-225-mlrd-98568.html</a:t>
            </a:r>
            <a:endParaRPr lang="ru-RU" sz="1200" dirty="0">
              <a:latin typeface="Arial" panose="020B0604020202020204" pitchFamily="34" charset="0"/>
              <a:cs typeface="Arial" panose="020B0604020202020204" pitchFamily="34" charset="0"/>
            </a:endParaRPr>
          </a:p>
        </p:txBody>
      </p:sp>
      <p:sp>
        <p:nvSpPr>
          <p:cNvPr id="2" name="Номер слайда 1">
            <a:extLst>
              <a:ext uri="{FF2B5EF4-FFF2-40B4-BE49-F238E27FC236}">
                <a16:creationId xmlns:a16="http://schemas.microsoft.com/office/drawing/2014/main" id="{E0A48E24-7999-4040-B183-A384BD15DB83}"/>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2</a:t>
            </a:fld>
            <a:endParaRPr lang="ru-UA" dirty="0">
              <a:latin typeface="Arial" panose="020B0604020202020204" pitchFamily="34" charset="0"/>
              <a:cs typeface="Arial" panose="020B0604020202020204" pitchFamily="34" charset="0"/>
            </a:endParaRPr>
          </a:p>
        </p:txBody>
      </p:sp>
      <p:grpSp>
        <p:nvGrpSpPr>
          <p:cNvPr id="5" name="Группа 4">
            <a:extLst>
              <a:ext uri="{FF2B5EF4-FFF2-40B4-BE49-F238E27FC236}">
                <a16:creationId xmlns:a16="http://schemas.microsoft.com/office/drawing/2014/main" id="{C8221CB4-CE4E-46C8-915B-653806692231}"/>
              </a:ext>
            </a:extLst>
          </p:cNvPr>
          <p:cNvGrpSpPr/>
          <p:nvPr/>
        </p:nvGrpSpPr>
        <p:grpSpPr>
          <a:xfrm>
            <a:off x="8697994" y="2789849"/>
            <a:ext cx="3141406" cy="2995813"/>
            <a:chOff x="8697994" y="2789849"/>
            <a:chExt cx="3141406" cy="2995813"/>
          </a:xfrm>
        </p:grpSpPr>
        <p:sp>
          <p:nvSpPr>
            <p:cNvPr id="6" name="Прямоугольник 5">
              <a:extLst>
                <a:ext uri="{FF2B5EF4-FFF2-40B4-BE49-F238E27FC236}">
                  <a16:creationId xmlns:a16="http://schemas.microsoft.com/office/drawing/2014/main" id="{0D0FE2E8-D35D-4F38-8E28-BB9DC002FBB0}"/>
                </a:ext>
              </a:extLst>
            </p:cNvPr>
            <p:cNvSpPr/>
            <p:nvPr/>
          </p:nvSpPr>
          <p:spPr>
            <a:xfrm>
              <a:off x="8697994" y="4769999"/>
              <a:ext cx="3141406" cy="1015663"/>
            </a:xfrm>
            <a:prstGeom prst="rect">
              <a:avLst/>
            </a:prstGeom>
            <a:noFill/>
            <a:ln>
              <a:noFill/>
            </a:ln>
          </p:spPr>
          <p:txBody>
            <a:bodyPr wrap="square">
              <a:spAutoFit/>
            </a:bodyPr>
            <a:lstStyle/>
            <a:p>
              <a:pPr algn="ctr"/>
              <a:r>
                <a:rPr lang="ru-RU" sz="2000" dirty="0">
                  <a:solidFill>
                    <a:srgbClr val="FF9300"/>
                  </a:solidFill>
                </a:rPr>
                <a:t>Украина - один из центров транзита мирового фальсификата.</a:t>
              </a:r>
            </a:p>
          </p:txBody>
        </p:sp>
        <p:grpSp>
          <p:nvGrpSpPr>
            <p:cNvPr id="3" name="Группа 2">
              <a:extLst>
                <a:ext uri="{FF2B5EF4-FFF2-40B4-BE49-F238E27FC236}">
                  <a16:creationId xmlns:a16="http://schemas.microsoft.com/office/drawing/2014/main" id="{3B504248-42E8-4AB9-BEB1-FF5CF9B659D7}"/>
                </a:ext>
              </a:extLst>
            </p:cNvPr>
            <p:cNvGrpSpPr/>
            <p:nvPr/>
          </p:nvGrpSpPr>
          <p:grpSpPr>
            <a:xfrm>
              <a:off x="9049651" y="2789849"/>
              <a:ext cx="2438092" cy="1736646"/>
              <a:chOff x="9035452" y="1303658"/>
              <a:chExt cx="2438092" cy="1736646"/>
            </a:xfrm>
          </p:grpSpPr>
          <p:pic>
            <p:nvPicPr>
              <p:cNvPr id="7" name="Picture 2" descr="http://www.oecd.org/media/oecdorg/directorates/directorateforpublicgovernanceandterritorialdevelopment/riskgovernance/infographics-for-illict-trade-900px.jpg">
                <a:extLst>
                  <a:ext uri="{FF2B5EF4-FFF2-40B4-BE49-F238E27FC236}">
                    <a16:creationId xmlns:a16="http://schemas.microsoft.com/office/drawing/2014/main" id="{6040E489-CE46-405A-B4D9-D809A2270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30" t="18563" r="38098" b="75020"/>
              <a:stretch/>
            </p:blipFill>
            <p:spPr bwMode="auto">
              <a:xfrm>
                <a:off x="9183594" y="1435519"/>
                <a:ext cx="2170206" cy="1500428"/>
              </a:xfrm>
              <a:prstGeom prst="rect">
                <a:avLst/>
              </a:prstGeom>
              <a:noFill/>
              <a:extLst>
                <a:ext uri="{909E8E84-426E-40DD-AFC4-6F175D3DCCD1}">
                  <a14:hiddenFill xmlns:a14="http://schemas.microsoft.com/office/drawing/2010/main">
                    <a:solidFill>
                      <a:srgbClr val="FFFFFF"/>
                    </a:solidFill>
                  </a14:hiddenFill>
                </a:ext>
              </a:extLst>
            </p:spPr>
          </p:pic>
          <p:sp>
            <p:nvSpPr>
              <p:cNvPr id="8" name="Облачко с текстом: прямоугольное со скругленными углами 7">
                <a:extLst>
                  <a:ext uri="{FF2B5EF4-FFF2-40B4-BE49-F238E27FC236}">
                    <a16:creationId xmlns:a16="http://schemas.microsoft.com/office/drawing/2014/main" id="{CE75ACF0-A606-4D6B-B9B5-3BFEF91061E2}"/>
                  </a:ext>
                </a:extLst>
              </p:cNvPr>
              <p:cNvSpPr/>
              <p:nvPr/>
            </p:nvSpPr>
            <p:spPr>
              <a:xfrm>
                <a:off x="9035452" y="1303658"/>
                <a:ext cx="2438092" cy="1736646"/>
              </a:xfrm>
              <a:prstGeom prst="wedgeRoundRectCallout">
                <a:avLst>
                  <a:gd name="adj1" fmla="val -209429"/>
                  <a:gd name="adj2" fmla="val -27500"/>
                  <a:gd name="adj3" fmla="val 16667"/>
                </a:avLst>
              </a:prstGeom>
              <a:noFill/>
              <a:ln w="38100">
                <a:solidFill>
                  <a:srgbClr val="FF9E1B"/>
                </a:solidFill>
              </a:ln>
            </p:spPr>
            <p:txBody>
              <a:bodyPr wrap="square">
                <a:spAutoFit/>
              </a:bodyPr>
              <a:lstStyle/>
              <a:p>
                <a:endParaRPr lang="ru-RU" sz="2400" dirty="0">
                  <a:solidFill>
                    <a:srgbClr val="FF9300"/>
                  </a:solidFill>
                </a:endParaRPr>
              </a:p>
              <a:p>
                <a:endParaRPr lang="ru-RU" sz="2400" dirty="0">
                  <a:solidFill>
                    <a:srgbClr val="FF9300"/>
                  </a:solidFill>
                </a:endParaRPr>
              </a:p>
              <a:p>
                <a:endParaRPr lang="ru-RU" sz="2400" dirty="0">
                  <a:solidFill>
                    <a:srgbClr val="FF9300"/>
                  </a:solidFill>
                </a:endParaRPr>
              </a:p>
              <a:p>
                <a:endParaRPr lang="ru-RU" sz="2400" dirty="0">
                  <a:solidFill>
                    <a:srgbClr val="FF9300"/>
                  </a:solidFill>
                </a:endParaRPr>
              </a:p>
            </p:txBody>
          </p:sp>
        </p:grpSp>
      </p:grpSp>
      <p:sp>
        <p:nvSpPr>
          <p:cNvPr id="11" name="Заголовок 1">
            <a:extLst>
              <a:ext uri="{FF2B5EF4-FFF2-40B4-BE49-F238E27FC236}">
                <a16:creationId xmlns:a16="http://schemas.microsoft.com/office/drawing/2014/main" id="{CB8D9EC8-B97D-42B0-B411-4D7AE4102ADE}"/>
              </a:ext>
            </a:extLst>
          </p:cNvPr>
          <p:cNvSpPr txBox="1">
            <a:spLocks/>
          </p:cNvSpPr>
          <p:nvPr/>
        </p:nvSpPr>
        <p:spPr>
          <a:xfrm>
            <a:off x="838200" y="365126"/>
            <a:ext cx="10080000" cy="647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rgbClr val="00AC2E"/>
                </a:solidFill>
                <a:latin typeface="Arial" panose="020B0604020202020204" pitchFamily="34" charset="0"/>
                <a:ea typeface="+mn-ea"/>
                <a:cs typeface="Arial" panose="020B0604020202020204" pitchFamily="34" charset="0"/>
              </a:rPr>
              <a:t>ФАЛЬСИФИКАТ НА МИРОВОМ РЫНКЕ</a:t>
            </a:r>
            <a:endParaRPr lang="ru-UA" sz="2800" b="1" dirty="0">
              <a:solidFill>
                <a:srgbClr val="00AC2E"/>
              </a:solidFill>
              <a:latin typeface="Arial" panose="020B0604020202020204" pitchFamily="34" charset="0"/>
              <a:ea typeface="+mn-ea"/>
              <a:cs typeface="Arial" panose="020B0604020202020204" pitchFamily="34" charset="0"/>
            </a:endParaRPr>
          </a:p>
        </p:txBody>
      </p:sp>
      <p:sp>
        <p:nvSpPr>
          <p:cNvPr id="10" name="Прямоугольник 9">
            <a:extLst>
              <a:ext uri="{FF2B5EF4-FFF2-40B4-BE49-F238E27FC236}">
                <a16:creationId xmlns:a16="http://schemas.microsoft.com/office/drawing/2014/main" id="{F8AEAC58-5DFA-41C1-9C45-CB842ABF547F}"/>
              </a:ext>
            </a:extLst>
          </p:cNvPr>
          <p:cNvSpPr/>
          <p:nvPr/>
        </p:nvSpPr>
        <p:spPr>
          <a:xfrm>
            <a:off x="6889072" y="1866061"/>
            <a:ext cx="5152748" cy="400110"/>
          </a:xfrm>
          <a:prstGeom prst="rect">
            <a:avLst/>
          </a:prstGeom>
          <a:noFill/>
          <a:ln>
            <a:noFill/>
          </a:ln>
        </p:spPr>
        <p:txBody>
          <a:bodyPr wrap="square">
            <a:spAutoFit/>
          </a:bodyPr>
          <a:lstStyle/>
          <a:p>
            <a:pPr algn="ctr"/>
            <a:r>
              <a:rPr lang="en-US" sz="2000" b="1" dirty="0">
                <a:solidFill>
                  <a:srgbClr val="FF9300"/>
                </a:solidFill>
              </a:rPr>
              <a:t>$ </a:t>
            </a:r>
            <a:r>
              <a:rPr lang="ru-RU" sz="2000" b="1" dirty="0">
                <a:solidFill>
                  <a:srgbClr val="FF9300"/>
                </a:solidFill>
              </a:rPr>
              <a:t>1,7 трлн.</a:t>
            </a:r>
            <a:r>
              <a:rPr lang="en-US" sz="2000" b="1" dirty="0">
                <a:solidFill>
                  <a:srgbClr val="FF9300"/>
                </a:solidFill>
              </a:rPr>
              <a:t> </a:t>
            </a:r>
            <a:r>
              <a:rPr lang="ru-RU" sz="2000" b="1" dirty="0">
                <a:solidFill>
                  <a:srgbClr val="FF9300"/>
                </a:solidFill>
              </a:rPr>
              <a:t>Мировой рынок фальсификата</a:t>
            </a:r>
          </a:p>
        </p:txBody>
      </p:sp>
    </p:spTree>
    <p:extLst>
      <p:ext uri="{BB962C8B-B14F-4D97-AF65-F5344CB8AC3E}">
        <p14:creationId xmlns:p14="http://schemas.microsoft.com/office/powerpoint/2010/main" val="33156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78126" y="578116"/>
            <a:ext cx="10080000" cy="720000"/>
          </a:xfrm>
        </p:spPr>
        <p:txBody>
          <a:bodyPr>
            <a:normAutofit/>
          </a:bodyPr>
          <a:lstStyle/>
          <a:p>
            <a:r>
              <a:rPr lang="ru-RU" sz="2800" b="1" dirty="0">
                <a:solidFill>
                  <a:srgbClr val="00AC2E"/>
                </a:solidFill>
                <a:latin typeface="TomaSans-Bold"/>
                <a:ea typeface="+mn-ea"/>
                <a:cs typeface="+mn-cs"/>
              </a:rPr>
              <a:t>ПРИЗНАКИ </a:t>
            </a:r>
            <a:r>
              <a:rPr lang="ru-RU" sz="2800" b="1" dirty="0" err="1">
                <a:solidFill>
                  <a:srgbClr val="00AC2E"/>
                </a:solidFill>
                <a:latin typeface="TomaSans-Bold"/>
                <a:ea typeface="+mn-ea"/>
                <a:cs typeface="+mn-cs"/>
              </a:rPr>
              <a:t>оригИналА</a:t>
            </a:r>
            <a:endParaRPr lang="ru-RU" sz="2800" b="1" kern="1200" dirty="0">
              <a:solidFill>
                <a:srgbClr val="00AC2E"/>
              </a:solidFill>
              <a:latin typeface="TomaSans-Bold"/>
              <a:ea typeface="+mn-ea"/>
              <a:cs typeface="+mn-cs"/>
            </a:endParaRPr>
          </a:p>
        </p:txBody>
      </p:sp>
      <p:sp>
        <p:nvSpPr>
          <p:cNvPr id="19" name="Прямоугольник 18">
            <a:extLst>
              <a:ext uri="{FF2B5EF4-FFF2-40B4-BE49-F238E27FC236}">
                <a16:creationId xmlns:a16="http://schemas.microsoft.com/office/drawing/2014/main" id="{D883157E-04C7-4E04-B6C7-C7EDE0E9112C}"/>
              </a:ext>
            </a:extLst>
          </p:cNvPr>
          <p:cNvSpPr/>
          <p:nvPr/>
        </p:nvSpPr>
        <p:spPr>
          <a:xfrm>
            <a:off x="243643" y="6356303"/>
            <a:ext cx="5373858" cy="276999"/>
          </a:xfrm>
          <a:prstGeom prst="rect">
            <a:avLst/>
          </a:prstGeom>
        </p:spPr>
        <p:txBody>
          <a:bodyPr wrap="square">
            <a:spAutoFit/>
          </a:bodyPr>
          <a:lstStyle/>
          <a:p>
            <a:pPr>
              <a:spcAft>
                <a:spcPts val="0"/>
              </a:spcAft>
            </a:pPr>
            <a:r>
              <a:rPr lang="ru-RU"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*Все изображения использованы в качестве примеров</a:t>
            </a:r>
            <a:endParaRPr lang="uk-UA"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0" name="Группа 9">
            <a:extLst>
              <a:ext uri="{FF2B5EF4-FFF2-40B4-BE49-F238E27FC236}">
                <a16:creationId xmlns:a16="http://schemas.microsoft.com/office/drawing/2014/main" id="{6915021B-D8AE-4F29-A27A-CC79D0D9769B}"/>
              </a:ext>
            </a:extLst>
          </p:cNvPr>
          <p:cNvGrpSpPr/>
          <p:nvPr/>
        </p:nvGrpSpPr>
        <p:grpSpPr>
          <a:xfrm>
            <a:off x="4737496" y="947450"/>
            <a:ext cx="3532650" cy="1440000"/>
            <a:chOff x="4737496" y="947450"/>
            <a:chExt cx="3532650" cy="1440000"/>
          </a:xfrm>
        </p:grpSpPr>
        <p:grpSp>
          <p:nvGrpSpPr>
            <p:cNvPr id="24" name="Группа 23">
              <a:extLst>
                <a:ext uri="{FF2B5EF4-FFF2-40B4-BE49-F238E27FC236}">
                  <a16:creationId xmlns:a16="http://schemas.microsoft.com/office/drawing/2014/main" id="{105820C9-0F30-45C7-A5FA-A19C4FC46AB0}"/>
                </a:ext>
              </a:extLst>
            </p:cNvPr>
            <p:cNvGrpSpPr/>
            <p:nvPr/>
          </p:nvGrpSpPr>
          <p:grpSpPr>
            <a:xfrm>
              <a:off x="6830146" y="947450"/>
              <a:ext cx="1440000" cy="1440000"/>
              <a:chOff x="753720" y="2248422"/>
              <a:chExt cx="2165803" cy="2118279"/>
            </a:xfrm>
          </p:grpSpPr>
          <p:sp>
            <p:nvSpPr>
              <p:cNvPr id="21" name="Прямоугольник: скругленные углы 20">
                <a:extLst>
                  <a:ext uri="{FF2B5EF4-FFF2-40B4-BE49-F238E27FC236}">
                    <a16:creationId xmlns:a16="http://schemas.microsoft.com/office/drawing/2014/main" id="{9D753C42-B09D-487B-9A29-59824BCE2B47}"/>
                  </a:ext>
                </a:extLst>
              </p:cNvPr>
              <p:cNvSpPr/>
              <p:nvPr/>
            </p:nvSpPr>
            <p:spPr>
              <a:xfrm>
                <a:off x="753720" y="2248422"/>
                <a:ext cx="2165803" cy="2118279"/>
              </a:xfrm>
              <a:prstGeom prst="roundRect">
                <a:avLst/>
              </a:prstGeom>
              <a:solidFill>
                <a:srgbClr val="00AC2E"/>
              </a:solidFill>
              <a:ln>
                <a:solidFill>
                  <a:srgbClr val="0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6" name="Рисунок 15">
                <a:extLst>
                  <a:ext uri="{FF2B5EF4-FFF2-40B4-BE49-F238E27FC236}">
                    <a16:creationId xmlns:a16="http://schemas.microsoft.com/office/drawing/2014/main" id="{C3CBC0DF-785B-4AAA-A464-0C74DEFC6776}"/>
                  </a:ext>
                </a:extLst>
              </p:cNvPr>
              <p:cNvPicPr>
                <a:picLocks noChangeAspect="1"/>
              </p:cNvPicPr>
              <p:nvPr/>
            </p:nvPicPr>
            <p:blipFill rotWithShape="1">
              <a:blip r:embed="rId3"/>
              <a:srcRect l="14098" t="33100" r="64376" b="39493"/>
              <a:stretch/>
            </p:blipFill>
            <p:spPr>
              <a:xfrm>
                <a:off x="894162" y="2407561"/>
                <a:ext cx="1884919" cy="1800000"/>
              </a:xfrm>
              <a:prstGeom prst="rect">
                <a:avLst/>
              </a:prstGeom>
            </p:spPr>
          </p:pic>
        </p:grpSp>
        <p:pic>
          <p:nvPicPr>
            <p:cNvPr id="29" name="Рисунок 28">
              <a:extLst>
                <a:ext uri="{FF2B5EF4-FFF2-40B4-BE49-F238E27FC236}">
                  <a16:creationId xmlns:a16="http://schemas.microsoft.com/office/drawing/2014/main" id="{1FBD1B4B-FBC3-4DC8-8608-5E4F63F3B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4737496" y="1442422"/>
              <a:ext cx="1150059" cy="544028"/>
            </a:xfrm>
            <a:prstGeom prst="rect">
              <a:avLst/>
            </a:prstGeom>
          </p:spPr>
        </p:pic>
      </p:grpSp>
      <p:pic>
        <p:nvPicPr>
          <p:cNvPr id="3" name="Рисунок 2">
            <a:extLst>
              <a:ext uri="{FF2B5EF4-FFF2-40B4-BE49-F238E27FC236}">
                <a16:creationId xmlns:a16="http://schemas.microsoft.com/office/drawing/2014/main" id="{60CDA262-06E9-4D9E-98F4-EF6612E0F5F8}"/>
              </a:ext>
            </a:extLst>
          </p:cNvPr>
          <p:cNvPicPr>
            <a:picLocks noChangeAspect="1"/>
          </p:cNvPicPr>
          <p:nvPr/>
        </p:nvPicPr>
        <p:blipFill rotWithShape="1">
          <a:blip r:embed="rId5"/>
          <a:srcRect r="61844"/>
          <a:stretch/>
        </p:blipFill>
        <p:spPr>
          <a:xfrm>
            <a:off x="827341" y="1258638"/>
            <a:ext cx="3682416" cy="4825512"/>
          </a:xfrm>
          <a:prstGeom prst="rect">
            <a:avLst/>
          </a:prstGeom>
        </p:spPr>
      </p:pic>
      <p:grpSp>
        <p:nvGrpSpPr>
          <p:cNvPr id="11" name="Группа 10">
            <a:extLst>
              <a:ext uri="{FF2B5EF4-FFF2-40B4-BE49-F238E27FC236}">
                <a16:creationId xmlns:a16="http://schemas.microsoft.com/office/drawing/2014/main" id="{7AA9D634-D546-4ABB-93D9-F8A21ED85172}"/>
              </a:ext>
            </a:extLst>
          </p:cNvPr>
          <p:cNvGrpSpPr/>
          <p:nvPr/>
        </p:nvGrpSpPr>
        <p:grpSpPr>
          <a:xfrm>
            <a:off x="4676008" y="2218705"/>
            <a:ext cx="5914527" cy="1440000"/>
            <a:chOff x="4676008" y="2218705"/>
            <a:chExt cx="5914527" cy="1440000"/>
          </a:xfrm>
        </p:grpSpPr>
        <p:grpSp>
          <p:nvGrpSpPr>
            <p:cNvPr id="26" name="Группа 25">
              <a:extLst>
                <a:ext uri="{FF2B5EF4-FFF2-40B4-BE49-F238E27FC236}">
                  <a16:creationId xmlns:a16="http://schemas.microsoft.com/office/drawing/2014/main" id="{604982BE-6B64-4F9D-BFDB-FC15C64563AF}"/>
                </a:ext>
              </a:extLst>
            </p:cNvPr>
            <p:cNvGrpSpPr/>
            <p:nvPr/>
          </p:nvGrpSpPr>
          <p:grpSpPr>
            <a:xfrm>
              <a:off x="9150535" y="2218705"/>
              <a:ext cx="1440000" cy="1440000"/>
              <a:chOff x="8592323" y="2086035"/>
              <a:chExt cx="2165803" cy="2118279"/>
            </a:xfrm>
          </p:grpSpPr>
          <p:sp>
            <p:nvSpPr>
              <p:cNvPr id="23" name="Прямоугольник: скругленные углы 22">
                <a:extLst>
                  <a:ext uri="{FF2B5EF4-FFF2-40B4-BE49-F238E27FC236}">
                    <a16:creationId xmlns:a16="http://schemas.microsoft.com/office/drawing/2014/main" id="{F97A61A2-57B3-4871-A1E7-EFEE97EDCC7F}"/>
                  </a:ext>
                </a:extLst>
              </p:cNvPr>
              <p:cNvSpPr/>
              <p:nvPr/>
            </p:nvSpPr>
            <p:spPr>
              <a:xfrm>
                <a:off x="8592323" y="2086035"/>
                <a:ext cx="2165803" cy="2118279"/>
              </a:xfrm>
              <a:prstGeom prst="roundRect">
                <a:avLst/>
              </a:prstGeom>
              <a:solidFill>
                <a:srgbClr val="00AC2E"/>
              </a:solidFill>
              <a:ln>
                <a:solidFill>
                  <a:srgbClr val="0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4" name="Рисунок 3">
                <a:extLst>
                  <a:ext uri="{FF2B5EF4-FFF2-40B4-BE49-F238E27FC236}">
                    <a16:creationId xmlns:a16="http://schemas.microsoft.com/office/drawing/2014/main" id="{B29EAB91-599A-48DA-A9CA-32A3D800E01A}"/>
                  </a:ext>
                </a:extLst>
              </p:cNvPr>
              <p:cNvPicPr>
                <a:picLocks noChangeAspect="1"/>
              </p:cNvPicPr>
              <p:nvPr/>
            </p:nvPicPr>
            <p:blipFill rotWithShape="1">
              <a:blip r:embed="rId3"/>
              <a:srcRect l="66077" t="33100" r="11562" b="39493"/>
              <a:stretch/>
            </p:blipFill>
            <p:spPr>
              <a:xfrm>
                <a:off x="8696171" y="2245174"/>
                <a:ext cx="1958107" cy="1800000"/>
              </a:xfrm>
              <a:prstGeom prst="rect">
                <a:avLst/>
              </a:prstGeom>
            </p:spPr>
          </p:pic>
        </p:grpSp>
        <p:pic>
          <p:nvPicPr>
            <p:cNvPr id="30" name="Рисунок 29">
              <a:extLst>
                <a:ext uri="{FF2B5EF4-FFF2-40B4-BE49-F238E27FC236}">
                  <a16:creationId xmlns:a16="http://schemas.microsoft.com/office/drawing/2014/main" id="{1F607A3F-D712-4DDC-9CC7-9DEBBCD06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4676008" y="2717461"/>
              <a:ext cx="1150059" cy="544028"/>
            </a:xfrm>
            <a:prstGeom prst="rect">
              <a:avLst/>
            </a:prstGeom>
          </p:spPr>
        </p:pic>
      </p:grpSp>
      <p:grpSp>
        <p:nvGrpSpPr>
          <p:cNvPr id="12" name="Группа 11">
            <a:extLst>
              <a:ext uri="{FF2B5EF4-FFF2-40B4-BE49-F238E27FC236}">
                <a16:creationId xmlns:a16="http://schemas.microsoft.com/office/drawing/2014/main" id="{525A1FD8-094F-449D-9325-210F7ABC1FEA}"/>
              </a:ext>
            </a:extLst>
          </p:cNvPr>
          <p:cNvGrpSpPr/>
          <p:nvPr/>
        </p:nvGrpSpPr>
        <p:grpSpPr>
          <a:xfrm>
            <a:off x="4737496" y="3658705"/>
            <a:ext cx="3456230" cy="1440000"/>
            <a:chOff x="4737496" y="3658705"/>
            <a:chExt cx="3456230" cy="1440000"/>
          </a:xfrm>
        </p:grpSpPr>
        <p:grpSp>
          <p:nvGrpSpPr>
            <p:cNvPr id="27" name="Группа 26">
              <a:extLst>
                <a:ext uri="{FF2B5EF4-FFF2-40B4-BE49-F238E27FC236}">
                  <a16:creationId xmlns:a16="http://schemas.microsoft.com/office/drawing/2014/main" id="{9DF8137E-C7FD-45A4-A701-47C9B1A307E1}"/>
                </a:ext>
              </a:extLst>
            </p:cNvPr>
            <p:cNvGrpSpPr/>
            <p:nvPr/>
          </p:nvGrpSpPr>
          <p:grpSpPr>
            <a:xfrm>
              <a:off x="6753726" y="3658705"/>
              <a:ext cx="1440000" cy="1440000"/>
              <a:chOff x="5013098" y="4048422"/>
              <a:chExt cx="2165803" cy="2118279"/>
            </a:xfrm>
          </p:grpSpPr>
          <p:sp>
            <p:nvSpPr>
              <p:cNvPr id="31" name="Прямоугольник: скругленные углы 30">
                <a:extLst>
                  <a:ext uri="{FF2B5EF4-FFF2-40B4-BE49-F238E27FC236}">
                    <a16:creationId xmlns:a16="http://schemas.microsoft.com/office/drawing/2014/main" id="{837EF8A6-49AF-4591-BE28-DC3DDC7DDC9B}"/>
                  </a:ext>
                </a:extLst>
              </p:cNvPr>
              <p:cNvSpPr/>
              <p:nvPr/>
            </p:nvSpPr>
            <p:spPr>
              <a:xfrm>
                <a:off x="5013098" y="4048422"/>
                <a:ext cx="2165803" cy="2118279"/>
              </a:xfrm>
              <a:prstGeom prst="roundRect">
                <a:avLst/>
              </a:prstGeom>
              <a:solidFill>
                <a:srgbClr val="00AC2E"/>
              </a:solidFill>
              <a:ln>
                <a:solidFill>
                  <a:srgbClr val="0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33" name="Рисунок 32">
                <a:extLst>
                  <a:ext uri="{FF2B5EF4-FFF2-40B4-BE49-F238E27FC236}">
                    <a16:creationId xmlns:a16="http://schemas.microsoft.com/office/drawing/2014/main" id="{01510CA4-BAFA-4A52-B4B3-D0BD0A800B20}"/>
                  </a:ext>
                </a:extLst>
              </p:cNvPr>
              <p:cNvPicPr>
                <a:picLocks noChangeAspect="1"/>
              </p:cNvPicPr>
              <p:nvPr/>
            </p:nvPicPr>
            <p:blipFill rotWithShape="1">
              <a:blip r:embed="rId6"/>
              <a:srcRect l="39405" t="38562" r="29582" b="18633"/>
              <a:stretch/>
            </p:blipFill>
            <p:spPr>
              <a:xfrm>
                <a:off x="5116945" y="4207561"/>
                <a:ext cx="1958108" cy="1800000"/>
              </a:xfrm>
              <a:prstGeom prst="rect">
                <a:avLst/>
              </a:prstGeom>
            </p:spPr>
          </p:pic>
        </p:grpSp>
        <p:pic>
          <p:nvPicPr>
            <p:cNvPr id="36" name="Рисунок 35">
              <a:extLst>
                <a:ext uri="{FF2B5EF4-FFF2-40B4-BE49-F238E27FC236}">
                  <a16:creationId xmlns:a16="http://schemas.microsoft.com/office/drawing/2014/main" id="{F3CC8768-E865-4881-A276-5EAE23F67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4737496" y="4088767"/>
              <a:ext cx="1150059" cy="544028"/>
            </a:xfrm>
            <a:prstGeom prst="rect">
              <a:avLst/>
            </a:prstGeom>
          </p:spPr>
        </p:pic>
      </p:grpSp>
      <p:grpSp>
        <p:nvGrpSpPr>
          <p:cNvPr id="13" name="Группа 12">
            <a:extLst>
              <a:ext uri="{FF2B5EF4-FFF2-40B4-BE49-F238E27FC236}">
                <a16:creationId xmlns:a16="http://schemas.microsoft.com/office/drawing/2014/main" id="{3A38E608-2BCF-446D-B2B5-8DC16F84666F}"/>
              </a:ext>
            </a:extLst>
          </p:cNvPr>
          <p:cNvGrpSpPr/>
          <p:nvPr/>
        </p:nvGrpSpPr>
        <p:grpSpPr>
          <a:xfrm>
            <a:off x="4851468" y="4568450"/>
            <a:ext cx="5739067" cy="1440000"/>
            <a:chOff x="4851468" y="4568450"/>
            <a:chExt cx="5739067" cy="1440000"/>
          </a:xfrm>
        </p:grpSpPr>
        <p:grpSp>
          <p:nvGrpSpPr>
            <p:cNvPr id="47" name="Группа 46">
              <a:extLst>
                <a:ext uri="{FF2B5EF4-FFF2-40B4-BE49-F238E27FC236}">
                  <a16:creationId xmlns:a16="http://schemas.microsoft.com/office/drawing/2014/main" id="{C1F648DB-9C72-4526-915B-E83ED232D9FC}"/>
                </a:ext>
              </a:extLst>
            </p:cNvPr>
            <p:cNvGrpSpPr/>
            <p:nvPr/>
          </p:nvGrpSpPr>
          <p:grpSpPr>
            <a:xfrm>
              <a:off x="9150535" y="4568450"/>
              <a:ext cx="1440000" cy="1440000"/>
              <a:chOff x="6096000" y="4509049"/>
              <a:chExt cx="2165803" cy="2118279"/>
            </a:xfrm>
          </p:grpSpPr>
          <p:sp>
            <p:nvSpPr>
              <p:cNvPr id="32" name="Прямоугольник: скругленные углы 31">
                <a:extLst>
                  <a:ext uri="{FF2B5EF4-FFF2-40B4-BE49-F238E27FC236}">
                    <a16:creationId xmlns:a16="http://schemas.microsoft.com/office/drawing/2014/main" id="{3CB0D405-4D42-40AB-9E60-6AC4E6F05EFE}"/>
                  </a:ext>
                </a:extLst>
              </p:cNvPr>
              <p:cNvSpPr/>
              <p:nvPr/>
            </p:nvSpPr>
            <p:spPr>
              <a:xfrm>
                <a:off x="6096000" y="4509049"/>
                <a:ext cx="2165803" cy="2118279"/>
              </a:xfrm>
              <a:prstGeom prst="roundRect">
                <a:avLst/>
              </a:prstGeom>
              <a:solidFill>
                <a:srgbClr val="00AC2E"/>
              </a:solidFill>
              <a:ln>
                <a:solidFill>
                  <a:srgbClr val="0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42" name="Рисунок 41" descr="Лицо дьявола без заливки">
                <a:extLst>
                  <a:ext uri="{FF2B5EF4-FFF2-40B4-BE49-F238E27FC236}">
                    <a16:creationId xmlns:a16="http://schemas.microsoft.com/office/drawing/2014/main" id="{B432C77B-A2D6-4D52-878E-307AF4C8AD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2459" y="4701746"/>
                <a:ext cx="1732884" cy="1732884"/>
              </a:xfrm>
              <a:prstGeom prst="rect">
                <a:avLst/>
              </a:prstGeom>
            </p:spPr>
          </p:pic>
        </p:grpSp>
        <p:pic>
          <p:nvPicPr>
            <p:cNvPr id="37" name="Рисунок 36">
              <a:extLst>
                <a:ext uri="{FF2B5EF4-FFF2-40B4-BE49-F238E27FC236}">
                  <a16:creationId xmlns:a16="http://schemas.microsoft.com/office/drawing/2014/main" id="{E6F9F777-3993-4960-B447-16DE8034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4851468" y="5162874"/>
              <a:ext cx="1150059" cy="544028"/>
            </a:xfrm>
            <a:prstGeom prst="rect">
              <a:avLst/>
            </a:prstGeom>
          </p:spPr>
        </p:pic>
      </p:grpSp>
      <p:sp>
        <p:nvSpPr>
          <p:cNvPr id="34" name="Номер слайда 1">
            <a:extLst>
              <a:ext uri="{FF2B5EF4-FFF2-40B4-BE49-F238E27FC236}">
                <a16:creationId xmlns:a16="http://schemas.microsoft.com/office/drawing/2014/main" id="{19F950E0-AA01-48E5-BED4-C17B55A6E958}"/>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3</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6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78126" y="578116"/>
            <a:ext cx="10080000" cy="720000"/>
          </a:xfrm>
        </p:spPr>
        <p:txBody>
          <a:bodyPr>
            <a:normAutofit/>
          </a:bodyPr>
          <a:lstStyle/>
          <a:p>
            <a:r>
              <a:rPr lang="ru-RU" sz="2800" b="1" kern="1200" cap="all" spc="100" baseline="0" dirty="0">
                <a:solidFill>
                  <a:srgbClr val="00AC2E"/>
                </a:solidFill>
                <a:latin typeface="Arial" panose="020B0604020202020204" pitchFamily="34" charset="0"/>
                <a:ea typeface="+mn-ea"/>
                <a:cs typeface="Arial" panose="020B0604020202020204" pitchFamily="34" charset="0"/>
              </a:rPr>
              <a:t>СОСТОЯНИЕ </a:t>
            </a:r>
            <a:r>
              <a:rPr lang="ru-RU" sz="2800" b="1" kern="1200" cap="all" spc="100" baseline="0" dirty="0" err="1">
                <a:solidFill>
                  <a:srgbClr val="00AC2E"/>
                </a:solidFill>
                <a:latin typeface="Arial" panose="020B0604020202020204" pitchFamily="34" charset="0"/>
                <a:ea typeface="+mn-ea"/>
                <a:cs typeface="Arial" panose="020B0604020202020204" pitchFamily="34" charset="0"/>
              </a:rPr>
              <a:t>рЫнкА</a:t>
            </a:r>
            <a:endParaRPr lang="ru-RU" sz="2800" b="1" kern="1200" cap="all" spc="100" baseline="0" dirty="0">
              <a:solidFill>
                <a:srgbClr val="00AC2E"/>
              </a:solidFill>
              <a:latin typeface="Arial" panose="020B0604020202020204" pitchFamily="34" charset="0"/>
              <a:ea typeface="+mn-ea"/>
              <a:cs typeface="Arial" panose="020B0604020202020204" pitchFamily="34" charset="0"/>
            </a:endParaRPr>
          </a:p>
        </p:txBody>
      </p:sp>
      <p:sp>
        <p:nvSpPr>
          <p:cNvPr id="19" name="Прямоугольник 18">
            <a:extLst>
              <a:ext uri="{FF2B5EF4-FFF2-40B4-BE49-F238E27FC236}">
                <a16:creationId xmlns:a16="http://schemas.microsoft.com/office/drawing/2014/main" id="{D883157E-04C7-4E04-B6C7-C7EDE0E9112C}"/>
              </a:ext>
            </a:extLst>
          </p:cNvPr>
          <p:cNvSpPr/>
          <p:nvPr/>
        </p:nvSpPr>
        <p:spPr>
          <a:xfrm>
            <a:off x="359654" y="6283843"/>
            <a:ext cx="7528757" cy="461665"/>
          </a:xfrm>
          <a:prstGeom prst="rect">
            <a:avLst/>
          </a:prstGeom>
        </p:spPr>
        <p:txBody>
          <a:bodyPr wrap="square">
            <a:spAutoFit/>
          </a:bodyPr>
          <a:lstStyle/>
          <a:p>
            <a:pPr marL="285750" indent="-285750">
              <a:spcAft>
                <a:spcPts val="0"/>
              </a:spcAft>
              <a:buFont typeface="Arial" panose="020B0604020202020204" pitchFamily="34" charset="0"/>
              <a:buChar char="•"/>
            </a:pPr>
            <a:r>
              <a:rPr lang="ru-RU"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*Все изображения использованы в качестве примеров</a:t>
            </a:r>
          </a:p>
          <a:p>
            <a:pPr marL="285750" indent="-285750">
              <a:spcAft>
                <a:spcPts val="0"/>
              </a:spcAft>
              <a:buFont typeface="Arial" panose="020B0604020202020204" pitchFamily="34" charset="0"/>
              <a:buChar char="•"/>
            </a:pPr>
            <a:r>
              <a:rPr lang="en-US" sz="1200" dirty="0">
                <a:latin typeface="Arial" panose="020B0604020202020204" pitchFamily="34" charset="0"/>
                <a:cs typeface="Arial" panose="020B0604020202020204" pitchFamily="34" charset="0"/>
                <a:hlinkClick r:id="rId3"/>
              </a:rPr>
              <a:t>https://delo.ua/business/betonni-riki-v-cementnih-beregah-332117/</a:t>
            </a:r>
            <a:endParaRPr lang="uk-UA"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Рисунок 17">
            <a:extLst>
              <a:ext uri="{FF2B5EF4-FFF2-40B4-BE49-F238E27FC236}">
                <a16:creationId xmlns:a16="http://schemas.microsoft.com/office/drawing/2014/main" id="{4B59939E-E003-4355-88DB-AE9EF7FE9EF8}"/>
              </a:ext>
            </a:extLst>
          </p:cNvPr>
          <p:cNvPicPr>
            <a:picLocks noChangeAspect="1"/>
          </p:cNvPicPr>
          <p:nvPr/>
        </p:nvPicPr>
        <p:blipFill>
          <a:blip r:embed="rId4"/>
          <a:stretch>
            <a:fillRect/>
          </a:stretch>
        </p:blipFill>
        <p:spPr>
          <a:xfrm>
            <a:off x="2054272" y="1732082"/>
            <a:ext cx="2611663" cy="3393836"/>
          </a:xfrm>
          <a:prstGeom prst="rect">
            <a:avLst/>
          </a:prstGeom>
        </p:spPr>
      </p:pic>
      <p:grpSp>
        <p:nvGrpSpPr>
          <p:cNvPr id="12" name="Группа 11">
            <a:extLst>
              <a:ext uri="{FF2B5EF4-FFF2-40B4-BE49-F238E27FC236}">
                <a16:creationId xmlns:a16="http://schemas.microsoft.com/office/drawing/2014/main" id="{EF9B5508-354D-4CD5-BAEF-30B1024A58CC}"/>
              </a:ext>
            </a:extLst>
          </p:cNvPr>
          <p:cNvGrpSpPr/>
          <p:nvPr/>
        </p:nvGrpSpPr>
        <p:grpSpPr>
          <a:xfrm>
            <a:off x="2054273" y="3621964"/>
            <a:ext cx="2788509" cy="2093746"/>
            <a:chOff x="2054273" y="3621964"/>
            <a:chExt cx="2788509" cy="2093746"/>
          </a:xfrm>
        </p:grpSpPr>
        <p:pic>
          <p:nvPicPr>
            <p:cNvPr id="20" name="Рисунок 19">
              <a:extLst>
                <a:ext uri="{FF2B5EF4-FFF2-40B4-BE49-F238E27FC236}">
                  <a16:creationId xmlns:a16="http://schemas.microsoft.com/office/drawing/2014/main" id="{A48D69EE-996C-4F9E-8B37-F9D2E79C3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1810" y="3621964"/>
              <a:ext cx="1050972" cy="1244571"/>
            </a:xfrm>
            <a:prstGeom prst="rect">
              <a:avLst/>
            </a:prstGeom>
          </p:spPr>
        </p:pic>
        <p:sp>
          <p:nvSpPr>
            <p:cNvPr id="3" name="TextBox 2">
              <a:extLst>
                <a:ext uri="{FF2B5EF4-FFF2-40B4-BE49-F238E27FC236}">
                  <a16:creationId xmlns:a16="http://schemas.microsoft.com/office/drawing/2014/main" id="{D8429BA8-49EF-4551-A741-11D9469A8DA8}"/>
                </a:ext>
              </a:extLst>
            </p:cNvPr>
            <p:cNvSpPr txBox="1"/>
            <p:nvPr/>
          </p:nvSpPr>
          <p:spPr>
            <a:xfrm>
              <a:off x="2054273" y="5130935"/>
              <a:ext cx="2263024" cy="584775"/>
            </a:xfrm>
            <a:prstGeom prst="rect">
              <a:avLst/>
            </a:prstGeom>
            <a:noFill/>
          </p:spPr>
          <p:txBody>
            <a:bodyPr wrap="square" rtlCol="0">
              <a:spAutoFit/>
            </a:bodyPr>
            <a:lstStyle/>
            <a:p>
              <a:pPr algn="ctr"/>
              <a:r>
                <a:rPr lang="uk-UA" sz="3200" b="1" dirty="0">
                  <a:solidFill>
                    <a:srgbClr val="00B050"/>
                  </a:solidFill>
                </a:rPr>
                <a:t>ОРИГИНАЛ</a:t>
              </a:r>
              <a:endParaRPr lang="ru-UA" sz="3200" b="1" dirty="0">
                <a:solidFill>
                  <a:srgbClr val="00B050"/>
                </a:solidFill>
              </a:endParaRPr>
            </a:p>
          </p:txBody>
        </p:sp>
      </p:grpSp>
      <p:pic>
        <p:nvPicPr>
          <p:cNvPr id="15" name="Рисунок 14">
            <a:extLst>
              <a:ext uri="{FF2B5EF4-FFF2-40B4-BE49-F238E27FC236}">
                <a16:creationId xmlns:a16="http://schemas.microsoft.com/office/drawing/2014/main" id="{E922D7FE-51B1-447E-8458-1A0EE63B1B6A}"/>
              </a:ext>
            </a:extLst>
          </p:cNvPr>
          <p:cNvPicPr>
            <a:picLocks noChangeAspect="1"/>
          </p:cNvPicPr>
          <p:nvPr/>
        </p:nvPicPr>
        <p:blipFill>
          <a:blip r:embed="rId4"/>
          <a:stretch>
            <a:fillRect/>
          </a:stretch>
        </p:blipFill>
        <p:spPr>
          <a:xfrm>
            <a:off x="7172372" y="1732082"/>
            <a:ext cx="2611663" cy="3393836"/>
          </a:xfrm>
          <a:prstGeom prst="rect">
            <a:avLst/>
          </a:prstGeom>
        </p:spPr>
      </p:pic>
      <p:grpSp>
        <p:nvGrpSpPr>
          <p:cNvPr id="14" name="Группа 13">
            <a:extLst>
              <a:ext uri="{FF2B5EF4-FFF2-40B4-BE49-F238E27FC236}">
                <a16:creationId xmlns:a16="http://schemas.microsoft.com/office/drawing/2014/main" id="{CC6F8CAF-D7BC-48F0-AEE0-72F351DC9FF3}"/>
              </a:ext>
            </a:extLst>
          </p:cNvPr>
          <p:cNvGrpSpPr/>
          <p:nvPr/>
        </p:nvGrpSpPr>
        <p:grpSpPr>
          <a:xfrm>
            <a:off x="6866005" y="3412400"/>
            <a:ext cx="3271723" cy="2303310"/>
            <a:chOff x="6866005" y="3412400"/>
            <a:chExt cx="3271723" cy="2303310"/>
          </a:xfrm>
        </p:grpSpPr>
        <p:sp>
          <p:nvSpPr>
            <p:cNvPr id="2" name="Знак умножения 1">
              <a:extLst>
                <a:ext uri="{FF2B5EF4-FFF2-40B4-BE49-F238E27FC236}">
                  <a16:creationId xmlns:a16="http://schemas.microsoft.com/office/drawing/2014/main" id="{980003AE-F34D-4F71-8B96-1A0D1EAB0706}"/>
                </a:ext>
              </a:extLst>
            </p:cNvPr>
            <p:cNvSpPr/>
            <p:nvPr/>
          </p:nvSpPr>
          <p:spPr>
            <a:xfrm>
              <a:off x="8156528" y="3412400"/>
              <a:ext cx="1981200" cy="1663700"/>
            </a:xfrm>
            <a:prstGeom prst="mathMultiply">
              <a:avLst>
                <a:gd name="adj1" fmla="val 128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2" name="TextBox 31">
              <a:extLst>
                <a:ext uri="{FF2B5EF4-FFF2-40B4-BE49-F238E27FC236}">
                  <a16:creationId xmlns:a16="http://schemas.microsoft.com/office/drawing/2014/main" id="{B83581CC-5C74-49B5-A041-8AEC80830F22}"/>
                </a:ext>
              </a:extLst>
            </p:cNvPr>
            <p:cNvSpPr txBox="1"/>
            <p:nvPr/>
          </p:nvSpPr>
          <p:spPr>
            <a:xfrm>
              <a:off x="6866005" y="5130935"/>
              <a:ext cx="3271723" cy="584775"/>
            </a:xfrm>
            <a:prstGeom prst="rect">
              <a:avLst/>
            </a:prstGeom>
            <a:noFill/>
          </p:spPr>
          <p:txBody>
            <a:bodyPr wrap="square" rtlCol="0">
              <a:spAutoFit/>
            </a:bodyPr>
            <a:lstStyle/>
            <a:p>
              <a:pPr algn="ctr"/>
              <a:r>
                <a:rPr lang="uk-UA" sz="3200" b="1" dirty="0">
                  <a:solidFill>
                    <a:srgbClr val="FF0000"/>
                  </a:solidFill>
                </a:rPr>
                <a:t>ФАЛЬСИФИКАТ</a:t>
              </a:r>
              <a:endParaRPr lang="ru-UA" sz="3200" b="1" dirty="0">
                <a:solidFill>
                  <a:srgbClr val="FF0000"/>
                </a:solidFill>
              </a:endParaRPr>
            </a:p>
          </p:txBody>
        </p:sp>
      </p:grpSp>
      <p:grpSp>
        <p:nvGrpSpPr>
          <p:cNvPr id="11" name="Группа 10">
            <a:extLst>
              <a:ext uri="{FF2B5EF4-FFF2-40B4-BE49-F238E27FC236}">
                <a16:creationId xmlns:a16="http://schemas.microsoft.com/office/drawing/2014/main" id="{3F03C3EE-0516-4471-9E7C-AEF2F628544F}"/>
              </a:ext>
            </a:extLst>
          </p:cNvPr>
          <p:cNvGrpSpPr/>
          <p:nvPr/>
        </p:nvGrpSpPr>
        <p:grpSpPr>
          <a:xfrm>
            <a:off x="4665935" y="1562100"/>
            <a:ext cx="2506437" cy="3861222"/>
            <a:chOff x="4665935" y="1562100"/>
            <a:chExt cx="2506437" cy="3861222"/>
          </a:xfrm>
        </p:grpSpPr>
        <p:cxnSp>
          <p:nvCxnSpPr>
            <p:cNvPr id="8" name="Прямая соединительная линия 7">
              <a:extLst>
                <a:ext uri="{FF2B5EF4-FFF2-40B4-BE49-F238E27FC236}">
                  <a16:creationId xmlns:a16="http://schemas.microsoft.com/office/drawing/2014/main" id="{696B9DFE-9516-44BD-8394-783889442649}"/>
                </a:ext>
              </a:extLst>
            </p:cNvPr>
            <p:cNvCxnSpPr/>
            <p:nvPr/>
          </p:nvCxnSpPr>
          <p:spPr>
            <a:xfrm flipH="1">
              <a:off x="4665935" y="1562100"/>
              <a:ext cx="2506437" cy="3861222"/>
            </a:xfrm>
            <a:prstGeom prst="line">
              <a:avLst/>
            </a:prstGeom>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38FFF4F5-B21F-48E7-A3E1-4168248391F2}"/>
                </a:ext>
              </a:extLst>
            </p:cNvPr>
            <p:cNvSpPr txBox="1"/>
            <p:nvPr/>
          </p:nvSpPr>
          <p:spPr>
            <a:xfrm>
              <a:off x="4665935" y="1887909"/>
              <a:ext cx="1644039" cy="646331"/>
            </a:xfrm>
            <a:prstGeom prst="rect">
              <a:avLst/>
            </a:prstGeom>
            <a:noFill/>
          </p:spPr>
          <p:txBody>
            <a:bodyPr wrap="square" rtlCol="0">
              <a:spAutoFit/>
            </a:bodyPr>
            <a:lstStyle/>
            <a:p>
              <a:pPr algn="ctr"/>
              <a:r>
                <a:rPr lang="uk-UA" sz="3600" b="1" dirty="0">
                  <a:solidFill>
                    <a:srgbClr val="00B050"/>
                  </a:solidFill>
                </a:rPr>
                <a:t>50 %</a:t>
              </a:r>
              <a:endParaRPr lang="ru-UA" sz="3600" b="1" dirty="0">
                <a:solidFill>
                  <a:srgbClr val="00B050"/>
                </a:solidFill>
              </a:endParaRPr>
            </a:p>
          </p:txBody>
        </p:sp>
        <p:sp>
          <p:nvSpPr>
            <p:cNvPr id="34" name="TextBox 33">
              <a:extLst>
                <a:ext uri="{FF2B5EF4-FFF2-40B4-BE49-F238E27FC236}">
                  <a16:creationId xmlns:a16="http://schemas.microsoft.com/office/drawing/2014/main" id="{93C93E20-53FC-4731-BBF7-8346AABBA3DC}"/>
                </a:ext>
              </a:extLst>
            </p:cNvPr>
            <p:cNvSpPr txBox="1"/>
            <p:nvPr/>
          </p:nvSpPr>
          <p:spPr>
            <a:xfrm>
              <a:off x="5487954" y="4217708"/>
              <a:ext cx="1644039" cy="646331"/>
            </a:xfrm>
            <a:prstGeom prst="rect">
              <a:avLst/>
            </a:prstGeom>
            <a:noFill/>
          </p:spPr>
          <p:txBody>
            <a:bodyPr wrap="square" rtlCol="0">
              <a:spAutoFit/>
            </a:bodyPr>
            <a:lstStyle/>
            <a:p>
              <a:pPr algn="ctr"/>
              <a:r>
                <a:rPr lang="uk-UA" sz="3600" b="1" dirty="0">
                  <a:solidFill>
                    <a:srgbClr val="FF0000"/>
                  </a:solidFill>
                </a:rPr>
                <a:t>50 %</a:t>
              </a:r>
              <a:endParaRPr lang="ru-UA" sz="3600" b="1" dirty="0">
                <a:solidFill>
                  <a:srgbClr val="FF0000"/>
                </a:solidFill>
              </a:endParaRPr>
            </a:p>
          </p:txBody>
        </p:sp>
      </p:grpSp>
      <p:sp>
        <p:nvSpPr>
          <p:cNvPr id="21" name="Номер слайда 1">
            <a:extLst>
              <a:ext uri="{FF2B5EF4-FFF2-40B4-BE49-F238E27FC236}">
                <a16:creationId xmlns:a16="http://schemas.microsoft.com/office/drawing/2014/main" id="{33D27395-BE99-4280-9AE5-A733E691F8BC}"/>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4</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71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78126" y="578116"/>
            <a:ext cx="10080000" cy="720000"/>
          </a:xfrm>
        </p:spPr>
        <p:txBody>
          <a:bodyPr>
            <a:normAutofit/>
          </a:bodyPr>
          <a:lstStyle/>
          <a:p>
            <a:r>
              <a:rPr lang="uk-UA" sz="2800" b="1" kern="1200" cap="all" spc="100" baseline="0" dirty="0" err="1">
                <a:solidFill>
                  <a:srgbClr val="00AC2E"/>
                </a:solidFill>
                <a:latin typeface="Arial" panose="020B0604020202020204" pitchFamily="34" charset="0"/>
                <a:ea typeface="+mn-ea"/>
                <a:cs typeface="Arial" panose="020B0604020202020204" pitchFamily="34" charset="0"/>
              </a:rPr>
              <a:t>ДовЕРИЕ</a:t>
            </a:r>
            <a:r>
              <a:rPr lang="uk-UA" sz="2800" b="1" kern="1200" cap="all" spc="100" baseline="0" dirty="0">
                <a:solidFill>
                  <a:srgbClr val="00AC2E"/>
                </a:solidFill>
                <a:latin typeface="Arial" panose="020B0604020202020204" pitchFamily="34" charset="0"/>
                <a:ea typeface="+mn-ea"/>
                <a:cs typeface="Arial" panose="020B0604020202020204" pitchFamily="34" charset="0"/>
              </a:rPr>
              <a:t> ПОТРЕБИТЕЛЯ</a:t>
            </a:r>
            <a:endParaRPr lang="ru-UA" sz="2800" b="1" kern="1200" cap="all" spc="100" baseline="0" dirty="0">
              <a:solidFill>
                <a:srgbClr val="00AC2E"/>
              </a:solidFill>
              <a:latin typeface="Arial" panose="020B0604020202020204" pitchFamily="34" charset="0"/>
              <a:ea typeface="+mn-ea"/>
              <a:cs typeface="Arial" panose="020B0604020202020204" pitchFamily="34" charset="0"/>
            </a:endParaRPr>
          </a:p>
        </p:txBody>
      </p:sp>
      <p:sp>
        <p:nvSpPr>
          <p:cNvPr id="19" name="Прямоугольник 18">
            <a:extLst>
              <a:ext uri="{FF2B5EF4-FFF2-40B4-BE49-F238E27FC236}">
                <a16:creationId xmlns:a16="http://schemas.microsoft.com/office/drawing/2014/main" id="{D883157E-04C7-4E04-B6C7-C7EDE0E9112C}"/>
              </a:ext>
            </a:extLst>
          </p:cNvPr>
          <p:cNvSpPr/>
          <p:nvPr/>
        </p:nvSpPr>
        <p:spPr>
          <a:xfrm>
            <a:off x="359654" y="6283843"/>
            <a:ext cx="7528757" cy="461665"/>
          </a:xfrm>
          <a:prstGeom prst="rect">
            <a:avLst/>
          </a:prstGeom>
        </p:spPr>
        <p:txBody>
          <a:bodyPr wrap="square">
            <a:spAutoFit/>
          </a:bodyPr>
          <a:lstStyle/>
          <a:p>
            <a:pPr marL="285750" indent="-285750">
              <a:spcAft>
                <a:spcPts val="0"/>
              </a:spcAft>
              <a:buFont typeface="Arial" panose="020B0604020202020204" pitchFamily="34" charset="0"/>
              <a:buChar char="•"/>
            </a:pPr>
            <a:r>
              <a:rPr lang="ru-RU"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Все изображения использованы в качестве примеров</a:t>
            </a:r>
          </a:p>
          <a:p>
            <a:pPr marL="285750" indent="-285750">
              <a:spcAft>
                <a:spcPts val="0"/>
              </a:spcAft>
              <a:buFont typeface="Arial" panose="020B0604020202020204" pitchFamily="34" charset="0"/>
              <a:buChar char="•"/>
            </a:pPr>
            <a:r>
              <a:rPr lang="uk-UA" sz="1200" dirty="0">
                <a:latin typeface="Arial" panose="020B0604020202020204" pitchFamily="34" charset="0"/>
                <a:cs typeface="Arial" panose="020B0604020202020204" pitchFamily="34" charset="0"/>
              </a:rPr>
              <a:t>По даним маркетингового </a:t>
            </a:r>
            <a:r>
              <a:rPr lang="uk-UA" sz="1200" dirty="0" err="1">
                <a:latin typeface="Arial" panose="020B0604020202020204" pitchFamily="34" charset="0"/>
                <a:cs typeface="Arial" panose="020B0604020202020204" pitchFamily="34" charset="0"/>
              </a:rPr>
              <a:t>исследования</a:t>
            </a:r>
            <a:r>
              <a:rPr lang="uk-UA" sz="1200" dirty="0">
                <a:latin typeface="Arial" panose="020B0604020202020204" pitchFamily="34" charset="0"/>
                <a:cs typeface="Arial" panose="020B0604020202020204" pitchFamily="34" charset="0"/>
              </a:rPr>
              <a:t> </a:t>
            </a:r>
            <a:r>
              <a:rPr lang="uk-UA" sz="1200" dirty="0" err="1">
                <a:latin typeface="Arial" panose="020B0604020202020204" pitchFamily="34" charset="0"/>
                <a:cs typeface="Arial" panose="020B0604020202020204" pitchFamily="34" charset="0"/>
              </a:rPr>
              <a:t>компании</a:t>
            </a:r>
            <a:r>
              <a:rPr lang="uk-UA"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IngDivision</a:t>
            </a:r>
            <a:endParaRPr lang="uk-UA"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7" name="Группа 16">
            <a:extLst>
              <a:ext uri="{FF2B5EF4-FFF2-40B4-BE49-F238E27FC236}">
                <a16:creationId xmlns:a16="http://schemas.microsoft.com/office/drawing/2014/main" id="{2C9BDC87-62DD-4DD8-98E8-220507574CB6}"/>
              </a:ext>
            </a:extLst>
          </p:cNvPr>
          <p:cNvGrpSpPr/>
          <p:nvPr/>
        </p:nvGrpSpPr>
        <p:grpSpPr>
          <a:xfrm>
            <a:off x="525727" y="1289154"/>
            <a:ext cx="10870056" cy="1440000"/>
            <a:chOff x="525727" y="1289154"/>
            <a:chExt cx="10870056" cy="1440000"/>
          </a:xfrm>
        </p:grpSpPr>
        <p:pic>
          <p:nvPicPr>
            <p:cNvPr id="9" name="Рисунок 8">
              <a:extLst>
                <a:ext uri="{FF2B5EF4-FFF2-40B4-BE49-F238E27FC236}">
                  <a16:creationId xmlns:a16="http://schemas.microsoft.com/office/drawing/2014/main" id="{FB161C3D-247F-4D12-9032-189AFFDCD96F}"/>
                </a:ext>
              </a:extLst>
            </p:cNvPr>
            <p:cNvPicPr>
              <a:picLocks noChangeAspect="1"/>
            </p:cNvPicPr>
            <p:nvPr/>
          </p:nvPicPr>
          <p:blipFill>
            <a:blip r:embed="rId3"/>
            <a:stretch>
              <a:fillRect/>
            </a:stretch>
          </p:blipFill>
          <p:spPr>
            <a:xfrm>
              <a:off x="525727" y="1289154"/>
              <a:ext cx="2163939" cy="1440000"/>
            </a:xfrm>
            <a:prstGeom prst="rect">
              <a:avLst/>
            </a:prstGeom>
          </p:spPr>
        </p:pic>
        <p:pic>
          <p:nvPicPr>
            <p:cNvPr id="10" name="Рисунок 9">
              <a:extLst>
                <a:ext uri="{FF2B5EF4-FFF2-40B4-BE49-F238E27FC236}">
                  <a16:creationId xmlns:a16="http://schemas.microsoft.com/office/drawing/2014/main" id="{6EA32BE7-8B8E-4123-8E9A-B8E067AC2436}"/>
                </a:ext>
              </a:extLst>
            </p:cNvPr>
            <p:cNvPicPr>
              <a:picLocks noChangeAspect="1"/>
            </p:cNvPicPr>
            <p:nvPr/>
          </p:nvPicPr>
          <p:blipFill>
            <a:blip r:embed="rId4"/>
            <a:stretch>
              <a:fillRect/>
            </a:stretch>
          </p:blipFill>
          <p:spPr>
            <a:xfrm>
              <a:off x="3424816" y="1289154"/>
              <a:ext cx="2163939" cy="1440000"/>
            </a:xfrm>
            <a:prstGeom prst="rect">
              <a:avLst/>
            </a:prstGeom>
          </p:spPr>
        </p:pic>
        <p:pic>
          <p:nvPicPr>
            <p:cNvPr id="13" name="Рисунок 12">
              <a:extLst>
                <a:ext uri="{FF2B5EF4-FFF2-40B4-BE49-F238E27FC236}">
                  <a16:creationId xmlns:a16="http://schemas.microsoft.com/office/drawing/2014/main" id="{6BCA093A-A40B-4D3E-9B26-87B0E0E79AA0}"/>
                </a:ext>
              </a:extLst>
            </p:cNvPr>
            <p:cNvPicPr>
              <a:picLocks noChangeAspect="1"/>
            </p:cNvPicPr>
            <p:nvPr/>
          </p:nvPicPr>
          <p:blipFill>
            <a:blip r:embed="rId5"/>
            <a:stretch>
              <a:fillRect/>
            </a:stretch>
          </p:blipFill>
          <p:spPr>
            <a:xfrm>
              <a:off x="6323907" y="1289154"/>
              <a:ext cx="2171804" cy="1440000"/>
            </a:xfrm>
            <a:prstGeom prst="rect">
              <a:avLst/>
            </a:prstGeom>
          </p:spPr>
        </p:pic>
        <p:pic>
          <p:nvPicPr>
            <p:cNvPr id="16" name="Рисунок 15">
              <a:extLst>
                <a:ext uri="{FF2B5EF4-FFF2-40B4-BE49-F238E27FC236}">
                  <a16:creationId xmlns:a16="http://schemas.microsoft.com/office/drawing/2014/main" id="{515A3DEE-8F48-4062-9BEB-E91717A9B2A5}"/>
                </a:ext>
              </a:extLst>
            </p:cNvPr>
            <p:cNvPicPr>
              <a:picLocks noChangeAspect="1"/>
            </p:cNvPicPr>
            <p:nvPr/>
          </p:nvPicPr>
          <p:blipFill>
            <a:blip r:embed="rId6"/>
            <a:stretch>
              <a:fillRect/>
            </a:stretch>
          </p:blipFill>
          <p:spPr>
            <a:xfrm>
              <a:off x="9231844" y="1289154"/>
              <a:ext cx="2163939" cy="1440000"/>
            </a:xfrm>
            <a:prstGeom prst="rect">
              <a:avLst/>
            </a:prstGeom>
          </p:spPr>
        </p:pic>
      </p:grpSp>
      <p:grpSp>
        <p:nvGrpSpPr>
          <p:cNvPr id="22" name="Группа 21">
            <a:extLst>
              <a:ext uri="{FF2B5EF4-FFF2-40B4-BE49-F238E27FC236}">
                <a16:creationId xmlns:a16="http://schemas.microsoft.com/office/drawing/2014/main" id="{E5C5BF49-62ED-4323-9B3F-72C6EEEDFB9F}"/>
              </a:ext>
            </a:extLst>
          </p:cNvPr>
          <p:cNvGrpSpPr/>
          <p:nvPr/>
        </p:nvGrpSpPr>
        <p:grpSpPr>
          <a:xfrm>
            <a:off x="327897" y="3073459"/>
            <a:ext cx="11228752" cy="2298473"/>
            <a:chOff x="327897" y="3073459"/>
            <a:chExt cx="11228752" cy="2298473"/>
          </a:xfrm>
        </p:grpSpPr>
        <p:grpSp>
          <p:nvGrpSpPr>
            <p:cNvPr id="21" name="Группа 20">
              <a:extLst>
                <a:ext uri="{FF2B5EF4-FFF2-40B4-BE49-F238E27FC236}">
                  <a16:creationId xmlns:a16="http://schemas.microsoft.com/office/drawing/2014/main" id="{FE84150B-555A-4697-B8ED-714616BC5C6C}"/>
                </a:ext>
              </a:extLst>
            </p:cNvPr>
            <p:cNvGrpSpPr/>
            <p:nvPr/>
          </p:nvGrpSpPr>
          <p:grpSpPr>
            <a:xfrm>
              <a:off x="2179150" y="3100632"/>
              <a:ext cx="9377499" cy="2271300"/>
              <a:chOff x="2179150" y="4052208"/>
              <a:chExt cx="9377499" cy="2271300"/>
            </a:xfrm>
          </p:grpSpPr>
          <p:sp>
            <p:nvSpPr>
              <p:cNvPr id="23" name="TextBox 22">
                <a:extLst>
                  <a:ext uri="{FF2B5EF4-FFF2-40B4-BE49-F238E27FC236}">
                    <a16:creationId xmlns:a16="http://schemas.microsoft.com/office/drawing/2014/main" id="{25708AA6-D73A-4579-9303-B2475B6DA7D7}"/>
                  </a:ext>
                </a:extLst>
              </p:cNvPr>
              <p:cNvSpPr txBox="1"/>
              <p:nvPr/>
            </p:nvSpPr>
            <p:spPr>
              <a:xfrm flipH="1">
                <a:off x="2210553" y="4586246"/>
                <a:ext cx="9346096" cy="400751"/>
              </a:xfrm>
              <a:prstGeom prst="rect">
                <a:avLst/>
              </a:prstGeom>
              <a:noFill/>
            </p:spPr>
            <p:txBody>
              <a:bodyPr wrap="square" rtlCol="0">
                <a:spAutoFit/>
              </a:bodyPr>
              <a:lstStyle/>
              <a:p>
                <a:pPr>
                  <a:lnSpc>
                    <a:spcPct val="120000"/>
                  </a:lnSpc>
                </a:pPr>
                <a:r>
                  <a:rPr lang="ru-RU" b="1" dirty="0">
                    <a:solidFill>
                      <a:srgbClr val="FF9300"/>
                    </a:solidFill>
                    <a:latin typeface="Arial" panose="020B0604020202020204" pitchFamily="34" charset="0"/>
                    <a:cs typeface="Arial" panose="020B0604020202020204" pitchFamily="34" charset="0"/>
                  </a:rPr>
                  <a:t>81%</a:t>
                </a:r>
                <a:r>
                  <a:rPr lang="en-US" b="1" dirty="0">
                    <a:solidFill>
                      <a:srgbClr val="FF9300"/>
                    </a:solidFill>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ни за что не купят товар, если не получат доказательства его оригинальности. </a:t>
                </a:r>
              </a:p>
            </p:txBody>
          </p:sp>
          <p:sp>
            <p:nvSpPr>
              <p:cNvPr id="25" name="TextBox 24">
                <a:extLst>
                  <a:ext uri="{FF2B5EF4-FFF2-40B4-BE49-F238E27FC236}">
                    <a16:creationId xmlns:a16="http://schemas.microsoft.com/office/drawing/2014/main" id="{A7069C49-6A72-4AA7-A109-DC38C9A84D2C}"/>
                  </a:ext>
                </a:extLst>
              </p:cNvPr>
              <p:cNvSpPr txBox="1"/>
              <p:nvPr/>
            </p:nvSpPr>
            <p:spPr>
              <a:xfrm flipH="1">
                <a:off x="2179154" y="4052208"/>
                <a:ext cx="9346096" cy="400751"/>
              </a:xfrm>
              <a:prstGeom prst="rect">
                <a:avLst/>
              </a:prstGeom>
              <a:noFill/>
            </p:spPr>
            <p:txBody>
              <a:bodyPr wrap="square" rtlCol="0">
                <a:spAutoFit/>
              </a:bodyPr>
              <a:lstStyle/>
              <a:p>
                <a:pPr>
                  <a:lnSpc>
                    <a:spcPct val="120000"/>
                  </a:lnSpc>
                </a:pPr>
                <a:r>
                  <a:rPr lang="ru-RU" b="1" dirty="0">
                    <a:solidFill>
                      <a:srgbClr val="FF9300"/>
                    </a:solidFill>
                    <a:latin typeface="Arial" panose="020B0604020202020204" pitchFamily="34" charset="0"/>
                    <a:cs typeface="Arial" panose="020B0604020202020204" pitchFamily="34" charset="0"/>
                  </a:rPr>
                  <a:t>90%</a:t>
                </a:r>
                <a:r>
                  <a:rPr lang="ru-RU" b="1" dirty="0">
                    <a:solidFill>
                      <a:schemeClr val="tx1">
                        <a:lumMod val="75000"/>
                        <a:lumOff val="25000"/>
                      </a:schemeClr>
                    </a:solidFill>
                    <a:latin typeface="Arial" panose="020B0604020202020204" pitchFamily="34" charset="0"/>
                    <a:cs typeface="Arial" panose="020B0604020202020204" pitchFamily="34" charset="0"/>
                  </a:rPr>
                  <a:t> </a:t>
                </a:r>
                <a:r>
                  <a:rPr lang="ru-RU" dirty="0">
                    <a:solidFill>
                      <a:schemeClr val="tx1">
                        <a:lumMod val="75000"/>
                        <a:lumOff val="25000"/>
                      </a:schemeClr>
                    </a:solidFill>
                    <a:latin typeface="Arial" panose="020B0604020202020204" pitchFamily="34" charset="0"/>
                    <a:cs typeface="Arial" panose="020B0604020202020204" pitchFamily="34" charset="0"/>
                  </a:rPr>
                  <a:t>считают, что использование подделки для них не есть приемлемым.</a:t>
                </a:r>
              </a:p>
            </p:txBody>
          </p:sp>
          <p:sp>
            <p:nvSpPr>
              <p:cNvPr id="26" name="TextBox 25">
                <a:extLst>
                  <a:ext uri="{FF2B5EF4-FFF2-40B4-BE49-F238E27FC236}">
                    <a16:creationId xmlns:a16="http://schemas.microsoft.com/office/drawing/2014/main" id="{CAAB88CF-CE75-4AFE-89B2-29C9C34423B2}"/>
                  </a:ext>
                </a:extLst>
              </p:cNvPr>
              <p:cNvSpPr txBox="1"/>
              <p:nvPr/>
            </p:nvSpPr>
            <p:spPr>
              <a:xfrm flipH="1">
                <a:off x="2179150" y="5590359"/>
                <a:ext cx="9346102" cy="733149"/>
              </a:xfrm>
              <a:prstGeom prst="rect">
                <a:avLst/>
              </a:prstGeom>
              <a:noFill/>
            </p:spPr>
            <p:txBody>
              <a:bodyPr wrap="square" rtlCol="0">
                <a:spAutoFit/>
              </a:bodyPr>
              <a:lstStyle/>
              <a:p>
                <a:pPr>
                  <a:lnSpc>
                    <a:spcPct val="120000"/>
                  </a:lnSpc>
                </a:pPr>
                <a:r>
                  <a:rPr lang="ru-RU" b="1" dirty="0">
                    <a:solidFill>
                      <a:srgbClr val="FF9300"/>
                    </a:solidFill>
                    <a:latin typeface="Arial" panose="020B0604020202020204" pitchFamily="34" charset="0"/>
                    <a:cs typeface="Arial" panose="020B0604020202020204" pitchFamily="34" charset="0"/>
                  </a:rPr>
                  <a:t>57% </a:t>
                </a:r>
                <a:r>
                  <a:rPr lang="ru-RU" dirty="0">
                    <a:solidFill>
                      <a:schemeClr val="tx1">
                        <a:lumMod val="75000"/>
                        <a:lumOff val="25000"/>
                      </a:schemeClr>
                    </a:solidFill>
                    <a:latin typeface="Arial" panose="020B0604020202020204" pitchFamily="34" charset="0"/>
                    <a:cs typeface="Arial" panose="020B0604020202020204" pitchFamily="34" charset="0"/>
                  </a:rPr>
                  <a:t>рассматривают покупки с точки зрения безопасности и </a:t>
                </a:r>
                <a:r>
                  <a:rPr lang="ru-RU" dirty="0" err="1">
                    <a:solidFill>
                      <a:schemeClr val="tx1">
                        <a:lumMod val="75000"/>
                        <a:lumOff val="25000"/>
                      </a:schemeClr>
                    </a:solidFill>
                    <a:latin typeface="Arial" panose="020B0604020202020204" pitchFamily="34" charset="0"/>
                    <a:cs typeface="Arial" panose="020B0604020202020204" pitchFamily="34" charset="0"/>
                  </a:rPr>
                  <a:t>рассматриыают</a:t>
                </a:r>
                <a:r>
                  <a:rPr lang="ru-RU" dirty="0">
                    <a:solidFill>
                      <a:schemeClr val="tx1">
                        <a:lumMod val="75000"/>
                        <a:lumOff val="25000"/>
                      </a:schemeClr>
                    </a:solidFill>
                    <a:latin typeface="Arial" panose="020B0604020202020204" pitchFamily="34" charset="0"/>
                    <a:cs typeface="Arial" panose="020B0604020202020204" pitchFamily="34" charset="0"/>
                  </a:rPr>
                  <a:t>  </a:t>
                </a:r>
              </a:p>
              <a:p>
                <a:pPr>
                  <a:lnSpc>
                    <a:spcPct val="120000"/>
                  </a:lnSpc>
                </a:pPr>
                <a:r>
                  <a:rPr lang="ru-RU" dirty="0">
                    <a:solidFill>
                      <a:schemeClr val="tx1">
                        <a:lumMod val="75000"/>
                        <a:lumOff val="25000"/>
                      </a:schemeClr>
                    </a:solidFill>
                    <a:latin typeface="Arial" panose="020B0604020202020204" pitchFamily="34" charset="0"/>
                    <a:cs typeface="Arial" panose="020B0604020202020204" pitchFamily="34" charset="0"/>
                  </a:rPr>
                  <a:t>        оригинальность как доказательство безопасности. </a:t>
                </a:r>
              </a:p>
            </p:txBody>
          </p:sp>
          <p:sp>
            <p:nvSpPr>
              <p:cNvPr id="27" name="TextBox 26">
                <a:extLst>
                  <a:ext uri="{FF2B5EF4-FFF2-40B4-BE49-F238E27FC236}">
                    <a16:creationId xmlns:a16="http://schemas.microsoft.com/office/drawing/2014/main" id="{A6C650A5-970C-41CE-BEA5-62A2AD6562B3}"/>
                  </a:ext>
                </a:extLst>
              </p:cNvPr>
              <p:cNvSpPr txBox="1"/>
              <p:nvPr/>
            </p:nvSpPr>
            <p:spPr>
              <a:xfrm flipH="1">
                <a:off x="2179153" y="5112309"/>
                <a:ext cx="9239436" cy="400751"/>
              </a:xfrm>
              <a:prstGeom prst="rect">
                <a:avLst/>
              </a:prstGeom>
              <a:noFill/>
            </p:spPr>
            <p:txBody>
              <a:bodyPr wrap="square" rtlCol="0">
                <a:spAutoFit/>
              </a:bodyPr>
              <a:lstStyle/>
              <a:p>
                <a:pPr>
                  <a:lnSpc>
                    <a:spcPct val="120000"/>
                  </a:lnSpc>
                </a:pPr>
                <a:r>
                  <a:rPr lang="ru-RU" b="1" dirty="0">
                    <a:solidFill>
                      <a:srgbClr val="FF9300"/>
                    </a:solidFill>
                    <a:latin typeface="Arial" panose="020B0604020202020204" pitchFamily="34" charset="0"/>
                    <a:cs typeface="Arial" panose="020B0604020202020204" pitchFamily="34" charset="0"/>
                  </a:rPr>
                  <a:t>71%</a:t>
                </a:r>
                <a:r>
                  <a:rPr lang="ru-RU" dirty="0">
                    <a:solidFill>
                      <a:srgbClr val="FF9300"/>
                    </a:solidFill>
                    <a:latin typeface="Arial" panose="020B0604020202020204" pitchFamily="34" charset="0"/>
                    <a:cs typeface="Arial" panose="020B0604020202020204" pitchFamily="34" charset="0"/>
                  </a:rPr>
                  <a:t> </a:t>
                </a:r>
                <a:r>
                  <a:rPr lang="ru-RU" dirty="0">
                    <a:solidFill>
                      <a:schemeClr val="tx1">
                        <a:lumMod val="75000"/>
                        <a:lumOff val="25000"/>
                      </a:schemeClr>
                    </a:solidFill>
                    <a:latin typeface="Arial" panose="020B0604020202020204" pitchFamily="34" charset="0"/>
                    <a:cs typeface="Arial" panose="020B0604020202020204" pitchFamily="34" charset="0"/>
                  </a:rPr>
                  <a:t>рассматривают товар для себя, если найдут доказательства его безопасности.</a:t>
                </a:r>
              </a:p>
            </p:txBody>
          </p:sp>
        </p:grpSp>
        <p:sp>
          <p:nvSpPr>
            <p:cNvPr id="28" name="TextBox 27">
              <a:extLst>
                <a:ext uri="{FF2B5EF4-FFF2-40B4-BE49-F238E27FC236}">
                  <a16:creationId xmlns:a16="http://schemas.microsoft.com/office/drawing/2014/main" id="{01EC8E50-8A45-46D7-88EC-5CA9AB83A9FF}"/>
                </a:ext>
              </a:extLst>
            </p:cNvPr>
            <p:cNvSpPr txBox="1"/>
            <p:nvPr/>
          </p:nvSpPr>
          <p:spPr>
            <a:xfrm>
              <a:off x="327897" y="3073459"/>
              <a:ext cx="1851253" cy="1908215"/>
            </a:xfrm>
            <a:prstGeom prst="rect">
              <a:avLst/>
            </a:prstGeom>
            <a:noFill/>
          </p:spPr>
          <p:txBody>
            <a:bodyPr wrap="square" rtlCol="0" anchor="ctr">
              <a:spAutoFit/>
            </a:bodyPr>
            <a:lstStyle/>
            <a:p>
              <a:pPr algn="ctr"/>
              <a:r>
                <a:rPr lang="ru-RU" sz="2800" b="1" dirty="0">
                  <a:solidFill>
                    <a:srgbClr val="FF9E1B"/>
                  </a:solidFill>
                  <a:latin typeface="Arial" panose="020B0604020202020204" pitchFamily="34" charset="0"/>
                  <a:cs typeface="Arial" panose="020B0604020202020204" pitchFamily="34" charset="0"/>
                </a:rPr>
                <a:t>8 </a:t>
              </a:r>
              <a:r>
                <a:rPr lang="en-US" sz="2800" b="1" dirty="0">
                  <a:solidFill>
                    <a:srgbClr val="FF9E1B"/>
                  </a:solidFill>
                  <a:latin typeface="Arial" panose="020B0604020202020204" pitchFamily="34" charset="0"/>
                  <a:cs typeface="Arial" panose="020B0604020202020204" pitchFamily="34" charset="0"/>
                </a:rPr>
                <a:t>000 000</a:t>
              </a:r>
              <a:r>
                <a:rPr lang="ru-RU" sz="2800" b="1" dirty="0">
                  <a:solidFill>
                    <a:srgbClr val="FF9E1B"/>
                  </a:solidFill>
                  <a:latin typeface="Arial" panose="020B0604020202020204" pitchFamily="34" charset="0"/>
                  <a:cs typeface="Arial" panose="020B0604020202020204" pitchFamily="34" charset="0"/>
                </a:rPr>
                <a:t> </a:t>
              </a:r>
              <a:r>
                <a:rPr lang="ru-RU" b="1" dirty="0">
                  <a:solidFill>
                    <a:schemeClr val="tx1">
                      <a:lumMod val="75000"/>
                      <a:lumOff val="25000"/>
                    </a:schemeClr>
                  </a:solidFill>
                  <a:latin typeface="Arial" panose="020B0604020202020204" pitchFamily="34" charset="0"/>
                  <a:cs typeface="Arial" panose="020B0604020202020204" pitchFamily="34" charset="0"/>
                </a:rPr>
                <a:t>самых экономически активных жителей страны:</a:t>
              </a:r>
            </a:p>
          </p:txBody>
        </p:sp>
      </p:grpSp>
      <p:sp>
        <p:nvSpPr>
          <p:cNvPr id="29" name="TextBox 28">
            <a:extLst>
              <a:ext uri="{FF2B5EF4-FFF2-40B4-BE49-F238E27FC236}">
                <a16:creationId xmlns:a16="http://schemas.microsoft.com/office/drawing/2014/main" id="{E0FFEF60-5B9D-4972-8E70-F19AF046C9CB}"/>
              </a:ext>
            </a:extLst>
          </p:cNvPr>
          <p:cNvSpPr txBox="1"/>
          <p:nvPr/>
        </p:nvSpPr>
        <p:spPr>
          <a:xfrm flipH="1">
            <a:off x="327897" y="5485011"/>
            <a:ext cx="11832345" cy="427746"/>
          </a:xfrm>
          <a:prstGeom prst="rect">
            <a:avLst/>
          </a:prstGeom>
          <a:noFill/>
        </p:spPr>
        <p:txBody>
          <a:bodyPr wrap="square" rtlCol="0">
            <a:spAutoFit/>
          </a:bodyPr>
          <a:lstStyle/>
          <a:p>
            <a:pPr>
              <a:lnSpc>
                <a:spcPct val="120000"/>
              </a:lnSpc>
            </a:pPr>
            <a:r>
              <a:rPr lang="ru-RU" sz="2000" dirty="0">
                <a:solidFill>
                  <a:schemeClr val="tx1">
                    <a:lumMod val="75000"/>
                    <a:lumOff val="25000"/>
                  </a:schemeClr>
                </a:solidFill>
                <a:latin typeface="Arial" panose="020B0604020202020204" pitchFamily="34" charset="0"/>
                <a:cs typeface="Arial" panose="020B0604020202020204" pitchFamily="34" charset="0"/>
              </a:rPr>
              <a:t> </a:t>
            </a:r>
            <a:r>
              <a:rPr lang="ru-RU" sz="2000" b="1" dirty="0">
                <a:solidFill>
                  <a:srgbClr val="00AC2E"/>
                </a:solidFill>
                <a:latin typeface="Arial" panose="020B0604020202020204" pitchFamily="34" charset="0"/>
                <a:cs typeface="Arial" panose="020B0604020202020204" pitchFamily="34" charset="0"/>
              </a:rPr>
              <a:t>«ОРИГИНАЛЬНОЕ»</a:t>
            </a:r>
            <a:r>
              <a:rPr lang="en-US" sz="2000" b="1" dirty="0">
                <a:solidFill>
                  <a:srgbClr val="00AC2E"/>
                </a:solidFill>
                <a:latin typeface="Arial" panose="020B0604020202020204" pitchFamily="34" charset="0"/>
                <a:cs typeface="Arial" panose="020B0604020202020204" pitchFamily="34" charset="0"/>
              </a:rPr>
              <a:t> – </a:t>
            </a:r>
            <a:r>
              <a:rPr lang="ru-RU" sz="2000" b="1" dirty="0">
                <a:solidFill>
                  <a:srgbClr val="00AC2E"/>
                </a:solidFill>
                <a:latin typeface="Arial" panose="020B0604020202020204" pitchFamily="34" charset="0"/>
                <a:cs typeface="Arial" panose="020B0604020202020204" pitchFamily="34" charset="0"/>
              </a:rPr>
              <a:t>значит «БЕЗОПАСНОЕ» и «КАЧЕСТВЕННОЕ» - значит «ДОВЕРЯЮ» </a:t>
            </a:r>
            <a:endParaRPr lang="ru-RU" sz="2000" dirty="0">
              <a:solidFill>
                <a:srgbClr val="00AC2E"/>
              </a:solidFill>
              <a:latin typeface="Arial" panose="020B0604020202020204" pitchFamily="34" charset="0"/>
              <a:cs typeface="Arial" panose="020B0604020202020204" pitchFamily="34" charset="0"/>
            </a:endParaRPr>
          </a:p>
        </p:txBody>
      </p:sp>
      <p:sp>
        <p:nvSpPr>
          <p:cNvPr id="20" name="Номер слайда 1">
            <a:extLst>
              <a:ext uri="{FF2B5EF4-FFF2-40B4-BE49-F238E27FC236}">
                <a16:creationId xmlns:a16="http://schemas.microsoft.com/office/drawing/2014/main" id="{A2729DC5-D5B7-4107-8768-D295EF71EFD9}"/>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5</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09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78126" y="578116"/>
            <a:ext cx="10080000" cy="720000"/>
          </a:xfrm>
        </p:spPr>
        <p:txBody>
          <a:bodyPr>
            <a:normAutofit/>
          </a:bodyPr>
          <a:lstStyle/>
          <a:p>
            <a:r>
              <a:rPr lang="ru-RU" sz="2800" b="1" kern="1200" cap="all" spc="100" baseline="0" dirty="0" err="1">
                <a:solidFill>
                  <a:srgbClr val="00AC2E"/>
                </a:solidFill>
                <a:latin typeface="Arial" panose="020B0604020202020204" pitchFamily="34" charset="0"/>
                <a:ea typeface="+mn-ea"/>
                <a:cs typeface="Arial" panose="020B0604020202020204" pitchFamily="34" charset="0"/>
              </a:rPr>
              <a:t>ДовЕРИЕ</a:t>
            </a:r>
            <a:r>
              <a:rPr lang="ru-RU" sz="2800" b="1" kern="1200" cap="all" spc="100" baseline="0" dirty="0">
                <a:solidFill>
                  <a:srgbClr val="00AC2E"/>
                </a:solidFill>
                <a:latin typeface="Arial" panose="020B0604020202020204" pitchFamily="34" charset="0"/>
                <a:ea typeface="+mn-ea"/>
                <a:cs typeface="Arial" panose="020B0604020202020204" pitchFamily="34" charset="0"/>
              </a:rPr>
              <a:t> через ИННОВАЦИИ</a:t>
            </a:r>
          </a:p>
        </p:txBody>
      </p:sp>
      <p:sp>
        <p:nvSpPr>
          <p:cNvPr id="19" name="Прямоугольник 18">
            <a:extLst>
              <a:ext uri="{FF2B5EF4-FFF2-40B4-BE49-F238E27FC236}">
                <a16:creationId xmlns:a16="http://schemas.microsoft.com/office/drawing/2014/main" id="{D883157E-04C7-4E04-B6C7-C7EDE0E9112C}"/>
              </a:ext>
            </a:extLst>
          </p:cNvPr>
          <p:cNvSpPr/>
          <p:nvPr/>
        </p:nvSpPr>
        <p:spPr>
          <a:xfrm>
            <a:off x="359654" y="6385443"/>
            <a:ext cx="7528757" cy="276999"/>
          </a:xfrm>
          <a:prstGeom prst="rect">
            <a:avLst/>
          </a:prstGeom>
        </p:spPr>
        <p:txBody>
          <a:bodyPr wrap="square">
            <a:spAutoFit/>
          </a:bodyPr>
          <a:lstStyle/>
          <a:p>
            <a:pPr marL="285750" indent="-285750">
              <a:spcAft>
                <a:spcPts val="0"/>
              </a:spcAft>
              <a:buFont typeface="Arial" panose="020B0604020202020204" pitchFamily="34" charset="0"/>
              <a:buChar char="•"/>
            </a:pPr>
            <a:r>
              <a:rPr lang="ru-RU"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*Все изображения использованы в качестве примеров</a:t>
            </a:r>
          </a:p>
        </p:txBody>
      </p:sp>
      <p:grpSp>
        <p:nvGrpSpPr>
          <p:cNvPr id="8" name="Группа 7">
            <a:extLst>
              <a:ext uri="{FF2B5EF4-FFF2-40B4-BE49-F238E27FC236}">
                <a16:creationId xmlns:a16="http://schemas.microsoft.com/office/drawing/2014/main" id="{BC98E718-FBA1-4B02-ADCC-7DC3E59D70D4}"/>
              </a:ext>
            </a:extLst>
          </p:cNvPr>
          <p:cNvGrpSpPr/>
          <p:nvPr/>
        </p:nvGrpSpPr>
        <p:grpSpPr>
          <a:xfrm>
            <a:off x="631968" y="1901031"/>
            <a:ext cx="3492064" cy="3492064"/>
            <a:chOff x="1541682" y="1861748"/>
            <a:chExt cx="3492064" cy="3492064"/>
          </a:xfrm>
        </p:grpSpPr>
        <p:pic>
          <p:nvPicPr>
            <p:cNvPr id="9" name="Рисунок 8">
              <a:extLst>
                <a:ext uri="{FF2B5EF4-FFF2-40B4-BE49-F238E27FC236}">
                  <a16:creationId xmlns:a16="http://schemas.microsoft.com/office/drawing/2014/main" id="{311CCF45-0879-48F7-8B86-65CC0D497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682" y="1861748"/>
              <a:ext cx="3492064" cy="3492064"/>
            </a:xfrm>
            <a:prstGeom prst="rect">
              <a:avLst/>
            </a:prstGeom>
          </p:spPr>
        </p:pic>
        <p:sp>
          <p:nvSpPr>
            <p:cNvPr id="10" name="TextBox 9">
              <a:extLst>
                <a:ext uri="{FF2B5EF4-FFF2-40B4-BE49-F238E27FC236}">
                  <a16:creationId xmlns:a16="http://schemas.microsoft.com/office/drawing/2014/main" id="{490704B6-4468-4084-998F-EB845E647D71}"/>
                </a:ext>
              </a:extLst>
            </p:cNvPr>
            <p:cNvSpPr txBox="1"/>
            <p:nvPr/>
          </p:nvSpPr>
          <p:spPr>
            <a:xfrm>
              <a:off x="2129375" y="2834450"/>
              <a:ext cx="2316678" cy="923330"/>
            </a:xfrm>
            <a:prstGeom prst="rect">
              <a:avLst/>
            </a:prstGeom>
            <a:noFill/>
          </p:spPr>
          <p:txBody>
            <a:bodyPr wrap="square" rtlCol="0">
              <a:spAutoFit/>
            </a:bodyPr>
            <a:lstStyle/>
            <a:p>
              <a:pPr algn="ctr"/>
              <a:r>
                <a:rPr lang="ru-RU" sz="3600" b="1" dirty="0">
                  <a:solidFill>
                    <a:schemeClr val="bg1"/>
                  </a:solidFill>
                  <a:latin typeface="Arial" panose="020B0604020202020204" pitchFamily="34" charset="0"/>
                  <a:cs typeface="Arial" panose="020B0604020202020204" pitchFamily="34" charset="0"/>
                </a:rPr>
                <a:t>4</a:t>
              </a:r>
              <a:r>
                <a:rPr lang="en-US" sz="3600" b="1" dirty="0">
                  <a:solidFill>
                    <a:schemeClr val="bg1"/>
                  </a:solidFill>
                  <a:latin typeface="Arial" panose="020B0604020202020204" pitchFamily="34" charset="0"/>
                  <a:cs typeface="Arial" panose="020B0604020202020204" pitchFamily="34" charset="0"/>
                </a:rPr>
                <a:t> 000 000</a:t>
              </a:r>
              <a:br>
                <a:rPr lang="en-US" sz="2000" b="1" dirty="0">
                  <a:solidFill>
                    <a:schemeClr val="bg1"/>
                  </a:solidFill>
                  <a:latin typeface="Arial" panose="020B0604020202020204" pitchFamily="34" charset="0"/>
                  <a:cs typeface="Arial" panose="020B0604020202020204" pitchFamily="34" charset="0"/>
                </a:rPr>
              </a:br>
              <a:r>
                <a:rPr lang="ru-RU" dirty="0">
                  <a:solidFill>
                    <a:schemeClr val="bg1"/>
                  </a:solidFill>
                  <a:latin typeface="Arial" panose="020B0604020202020204" pitchFamily="34" charset="0"/>
                  <a:cs typeface="Arial" panose="020B0604020202020204" pitchFamily="34" charset="0"/>
                </a:rPr>
                <a:t>домохозяйств</a:t>
              </a:r>
            </a:p>
          </p:txBody>
        </p:sp>
        <p:sp>
          <p:nvSpPr>
            <p:cNvPr id="11" name="Прямоугольник 10">
              <a:extLst>
                <a:ext uri="{FF2B5EF4-FFF2-40B4-BE49-F238E27FC236}">
                  <a16:creationId xmlns:a16="http://schemas.microsoft.com/office/drawing/2014/main" id="{0241EA7E-A2F8-4711-A58A-185A2CDFD26F}"/>
                </a:ext>
              </a:extLst>
            </p:cNvPr>
            <p:cNvSpPr/>
            <p:nvPr/>
          </p:nvSpPr>
          <p:spPr>
            <a:xfrm>
              <a:off x="1853443" y="3990970"/>
              <a:ext cx="2868542" cy="523220"/>
            </a:xfrm>
            <a:prstGeom prst="rect">
              <a:avLst/>
            </a:prstGeom>
          </p:spPr>
          <p:txBody>
            <a:bodyPr wrap="none">
              <a:spAutoFit/>
            </a:bodyPr>
            <a:lstStyle/>
            <a:p>
              <a:pPr algn="ctr"/>
              <a:r>
                <a:rPr lang="ru-RU" sz="1400" dirty="0">
                  <a:solidFill>
                    <a:schemeClr val="bg1"/>
                  </a:solidFill>
                  <a:latin typeface="Arial" panose="020B0604020202020204" pitchFamily="34" charset="0"/>
                  <a:cs typeface="Arial" panose="020B0604020202020204" pitchFamily="34" charset="0"/>
                </a:rPr>
                <a:t>Мужчины и женщины </a:t>
              </a:r>
              <a:r>
                <a:rPr lang="ru-RU" sz="1400" b="1" dirty="0">
                  <a:solidFill>
                    <a:schemeClr val="bg1"/>
                  </a:solidFill>
                  <a:latin typeface="Arial" panose="020B0604020202020204" pitchFamily="34" charset="0"/>
                  <a:cs typeface="Arial" panose="020B0604020202020204" pitchFamily="34" charset="0"/>
                </a:rPr>
                <a:t>26-45 лет </a:t>
              </a:r>
            </a:p>
            <a:p>
              <a:pPr algn="ctr"/>
              <a:r>
                <a:rPr lang="ru-RU" sz="1400" dirty="0">
                  <a:solidFill>
                    <a:schemeClr val="bg1"/>
                  </a:solidFill>
                  <a:latin typeface="Arial" panose="020B0604020202020204" pitchFamily="34" charset="0"/>
                  <a:cs typeface="Arial" panose="020B0604020202020204" pitchFamily="34" charset="0"/>
                </a:rPr>
                <a:t>с детьми до </a:t>
              </a:r>
              <a:r>
                <a:rPr lang="ru-RU" sz="1400" b="1" dirty="0">
                  <a:solidFill>
                    <a:schemeClr val="bg1"/>
                  </a:solidFill>
                  <a:latin typeface="Arial" panose="020B0604020202020204" pitchFamily="34" charset="0"/>
                  <a:cs typeface="Arial" panose="020B0604020202020204" pitchFamily="34" charset="0"/>
                </a:rPr>
                <a:t>18 лет</a:t>
              </a:r>
            </a:p>
          </p:txBody>
        </p:sp>
      </p:grpSp>
      <p:grpSp>
        <p:nvGrpSpPr>
          <p:cNvPr id="12" name="Группа 11">
            <a:extLst>
              <a:ext uri="{FF2B5EF4-FFF2-40B4-BE49-F238E27FC236}">
                <a16:creationId xmlns:a16="http://schemas.microsoft.com/office/drawing/2014/main" id="{1EA757A8-D3F5-46EA-96FD-2F124AAA4DC1}"/>
              </a:ext>
            </a:extLst>
          </p:cNvPr>
          <p:cNvGrpSpPr/>
          <p:nvPr/>
        </p:nvGrpSpPr>
        <p:grpSpPr>
          <a:xfrm>
            <a:off x="7888411" y="1901031"/>
            <a:ext cx="3506272" cy="3492064"/>
            <a:chOff x="7139999" y="1863234"/>
            <a:chExt cx="3506272" cy="3492064"/>
          </a:xfrm>
        </p:grpSpPr>
        <p:pic>
          <p:nvPicPr>
            <p:cNvPr id="13" name="Рисунок 12">
              <a:extLst>
                <a:ext uri="{FF2B5EF4-FFF2-40B4-BE49-F238E27FC236}">
                  <a16:creationId xmlns:a16="http://schemas.microsoft.com/office/drawing/2014/main" id="{00CA3537-2CED-4181-B7BF-156446DA2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99" y="1863234"/>
              <a:ext cx="3492064" cy="3492064"/>
            </a:xfrm>
            <a:prstGeom prst="rect">
              <a:avLst/>
            </a:prstGeom>
            <a:ln>
              <a:noFill/>
            </a:ln>
          </p:spPr>
        </p:pic>
        <p:sp>
          <p:nvSpPr>
            <p:cNvPr id="14" name="TextBox 13">
              <a:extLst>
                <a:ext uri="{FF2B5EF4-FFF2-40B4-BE49-F238E27FC236}">
                  <a16:creationId xmlns:a16="http://schemas.microsoft.com/office/drawing/2014/main" id="{0CB1E4E2-F4AA-48F3-9263-BCCC85EA44CF}"/>
                </a:ext>
              </a:extLst>
            </p:cNvPr>
            <p:cNvSpPr txBox="1"/>
            <p:nvPr/>
          </p:nvSpPr>
          <p:spPr>
            <a:xfrm flipH="1">
              <a:off x="7555016" y="2834450"/>
              <a:ext cx="2750029" cy="923330"/>
            </a:xfrm>
            <a:prstGeom prst="rect">
              <a:avLst/>
            </a:prstGeom>
            <a:noFill/>
          </p:spPr>
          <p:txBody>
            <a:bodyPr wrap="square" rtlCol="0">
              <a:spAutoFit/>
            </a:bodyPr>
            <a:lstStyle/>
            <a:p>
              <a:pPr algn="ctr"/>
              <a:r>
                <a:rPr lang="ru-RU" sz="3600" b="1" dirty="0">
                  <a:solidFill>
                    <a:schemeClr val="bg1"/>
                  </a:solidFill>
                  <a:latin typeface="Arial" panose="020B0604020202020204" pitchFamily="34" charset="0"/>
                  <a:cs typeface="Arial" panose="020B0604020202020204" pitchFamily="34" charset="0"/>
                </a:rPr>
                <a:t>25 1</a:t>
              </a:r>
              <a:r>
                <a:rPr lang="en-US" sz="3600" b="1" dirty="0">
                  <a:solidFill>
                    <a:schemeClr val="bg1"/>
                  </a:solidFill>
                  <a:latin typeface="Arial" panose="020B0604020202020204" pitchFamily="34" charset="0"/>
                  <a:cs typeface="Arial" panose="020B0604020202020204" pitchFamily="34" charset="0"/>
                </a:rPr>
                <a:t>98</a:t>
              </a:r>
              <a:r>
                <a:rPr lang="ru-RU" sz="3600" b="1" dirty="0">
                  <a:solidFill>
                    <a:schemeClr val="bg1"/>
                  </a:solidFill>
                  <a:latin typeface="Arial" panose="020B0604020202020204" pitchFamily="34" charset="0"/>
                  <a:cs typeface="Arial" panose="020B0604020202020204" pitchFamily="34" charset="0"/>
                </a:rPr>
                <a:t> 000</a:t>
              </a:r>
              <a:br>
                <a:rPr lang="en-US" sz="2000" b="1" dirty="0">
                  <a:solidFill>
                    <a:schemeClr val="bg1"/>
                  </a:solidFill>
                  <a:latin typeface="Arial" panose="020B0604020202020204" pitchFamily="34" charset="0"/>
                  <a:cs typeface="Arial" panose="020B0604020202020204" pitchFamily="34" charset="0"/>
                </a:rPr>
              </a:br>
              <a:r>
                <a:rPr lang="ru-RU" dirty="0">
                  <a:solidFill>
                    <a:schemeClr val="bg1"/>
                  </a:solidFill>
                  <a:latin typeface="Arial" panose="020B0604020202020204" pitchFamily="34" charset="0"/>
                  <a:cs typeface="Arial" panose="020B0604020202020204" pitchFamily="34" charset="0"/>
                </a:rPr>
                <a:t>смартфонов</a:t>
              </a:r>
            </a:p>
          </p:txBody>
        </p:sp>
        <p:sp>
          <p:nvSpPr>
            <p:cNvPr id="15" name="Прямоугольник 14">
              <a:extLst>
                <a:ext uri="{FF2B5EF4-FFF2-40B4-BE49-F238E27FC236}">
                  <a16:creationId xmlns:a16="http://schemas.microsoft.com/office/drawing/2014/main" id="{6E67AA5C-E5C6-41F9-9D10-BC3C8CE09065}"/>
                </a:ext>
              </a:extLst>
            </p:cNvPr>
            <p:cNvSpPr/>
            <p:nvPr/>
          </p:nvSpPr>
          <p:spPr>
            <a:xfrm>
              <a:off x="7213793" y="3883248"/>
              <a:ext cx="3432478" cy="738664"/>
            </a:xfrm>
            <a:prstGeom prst="rect">
              <a:avLst/>
            </a:prstGeom>
          </p:spPr>
          <p:txBody>
            <a:bodyPr wrap="none">
              <a:spAutoFit/>
            </a:bodyPr>
            <a:lstStyle/>
            <a:p>
              <a:pPr algn="ctr"/>
              <a:r>
                <a:rPr lang="ru-RU" sz="1400" dirty="0">
                  <a:solidFill>
                    <a:schemeClr val="bg1"/>
                  </a:solidFill>
                  <a:latin typeface="Arial" panose="020B0604020202020204" pitchFamily="34" charset="0"/>
                  <a:cs typeface="Arial" panose="020B0604020202020204" pitchFamily="34" charset="0"/>
                </a:rPr>
                <a:t>Малые города – </a:t>
              </a:r>
              <a:r>
                <a:rPr lang="ru-RU" sz="1400" b="1" dirty="0">
                  <a:solidFill>
                    <a:schemeClr val="bg1"/>
                  </a:solidFill>
                  <a:latin typeface="Arial" panose="020B0604020202020204" pitchFamily="34" charset="0"/>
                  <a:cs typeface="Arial" panose="020B0604020202020204" pitchFamily="34" charset="0"/>
                </a:rPr>
                <a:t>3</a:t>
              </a:r>
              <a:r>
                <a:rPr lang="en-US" sz="1400" b="1" dirty="0">
                  <a:solidFill>
                    <a:schemeClr val="bg1"/>
                  </a:solidFill>
                  <a:latin typeface="Arial" panose="020B0604020202020204" pitchFamily="34" charset="0"/>
                  <a:cs typeface="Arial" panose="020B0604020202020204" pitchFamily="34" charset="0"/>
                </a:rPr>
                <a:t> </a:t>
              </a:r>
              <a:r>
                <a:rPr lang="ru-RU" sz="1400" b="1" dirty="0">
                  <a:solidFill>
                    <a:schemeClr val="bg1"/>
                  </a:solidFill>
                  <a:latin typeface="Arial" panose="020B0604020202020204" pitchFamily="34" charset="0"/>
                  <a:cs typeface="Arial" panose="020B0604020202020204" pitchFamily="34" charset="0"/>
                </a:rPr>
                <a:t>855</a:t>
              </a:r>
              <a:r>
                <a:rPr lang="en-US" sz="1400" b="1" dirty="0">
                  <a:solidFill>
                    <a:schemeClr val="bg1"/>
                  </a:solidFill>
                  <a:latin typeface="Arial" panose="020B0604020202020204" pitchFamily="34" charset="0"/>
                  <a:cs typeface="Arial" panose="020B0604020202020204" pitchFamily="34" charset="0"/>
                </a:rPr>
                <a:t> 000</a:t>
              </a:r>
              <a:endParaRPr lang="ru-RU" sz="1400" b="1" dirty="0">
                <a:solidFill>
                  <a:schemeClr val="bg1"/>
                </a:solidFill>
                <a:latin typeface="Arial" panose="020B0604020202020204" pitchFamily="34" charset="0"/>
                <a:cs typeface="Arial" panose="020B0604020202020204" pitchFamily="34" charset="0"/>
              </a:endParaRPr>
            </a:p>
            <a:p>
              <a:pPr algn="ctr"/>
              <a:r>
                <a:rPr lang="ru-RU" sz="1400" dirty="0">
                  <a:solidFill>
                    <a:schemeClr val="bg1"/>
                  </a:solidFill>
                  <a:latin typeface="Arial" panose="020B0604020202020204" pitchFamily="34" charset="0"/>
                  <a:cs typeface="Arial" panose="020B0604020202020204" pitchFamily="34" charset="0"/>
                </a:rPr>
                <a:t>Райцентры и крупные села – </a:t>
              </a:r>
              <a:r>
                <a:rPr lang="ru-RU" sz="1400" b="1" dirty="0">
                  <a:solidFill>
                    <a:schemeClr val="bg1"/>
                  </a:solidFill>
                  <a:latin typeface="Arial" panose="020B0604020202020204" pitchFamily="34" charset="0"/>
                  <a:cs typeface="Arial" panose="020B0604020202020204" pitchFamily="34" charset="0"/>
                </a:rPr>
                <a:t>5</a:t>
              </a:r>
              <a:r>
                <a:rPr lang="en-US" sz="1400" b="1" dirty="0">
                  <a:solidFill>
                    <a:schemeClr val="bg1"/>
                  </a:solidFill>
                  <a:latin typeface="Arial" panose="020B0604020202020204" pitchFamily="34" charset="0"/>
                  <a:cs typeface="Arial" panose="020B0604020202020204" pitchFamily="34" charset="0"/>
                </a:rPr>
                <a:t> </a:t>
              </a:r>
              <a:r>
                <a:rPr lang="ru-RU" sz="1400" b="1" dirty="0">
                  <a:solidFill>
                    <a:schemeClr val="bg1"/>
                  </a:solidFill>
                  <a:latin typeface="Arial" panose="020B0604020202020204" pitchFamily="34" charset="0"/>
                  <a:cs typeface="Arial" panose="020B0604020202020204" pitchFamily="34" charset="0"/>
                </a:rPr>
                <a:t>493</a:t>
              </a:r>
              <a:r>
                <a:rPr lang="en-US" sz="1400" b="1" dirty="0">
                  <a:solidFill>
                    <a:schemeClr val="bg1"/>
                  </a:solidFill>
                  <a:latin typeface="Arial" panose="020B0604020202020204" pitchFamily="34" charset="0"/>
                  <a:cs typeface="Arial" panose="020B0604020202020204" pitchFamily="34" charset="0"/>
                </a:rPr>
                <a:t> 000</a:t>
              </a:r>
              <a:endParaRPr lang="ru-RU" sz="1400" b="1" dirty="0">
                <a:solidFill>
                  <a:schemeClr val="bg1"/>
                </a:solidFill>
                <a:latin typeface="Arial" panose="020B0604020202020204" pitchFamily="34" charset="0"/>
                <a:cs typeface="Arial" panose="020B0604020202020204" pitchFamily="34" charset="0"/>
              </a:endParaRPr>
            </a:p>
            <a:p>
              <a:pPr algn="ctr"/>
              <a:r>
                <a:rPr lang="ru-RU" sz="1400" dirty="0">
                  <a:solidFill>
                    <a:schemeClr val="bg1"/>
                  </a:solidFill>
                  <a:latin typeface="Arial" panose="020B0604020202020204" pitchFamily="34" charset="0"/>
                  <a:cs typeface="Arial" panose="020B0604020202020204" pitchFamily="34" charset="0"/>
                </a:rPr>
                <a:t>Крупные города – </a:t>
              </a:r>
              <a:r>
                <a:rPr lang="ru-RU" sz="1400" b="1" dirty="0">
                  <a:solidFill>
                    <a:schemeClr val="bg1"/>
                  </a:solidFill>
                  <a:latin typeface="Arial" panose="020B0604020202020204" pitchFamily="34" charset="0"/>
                  <a:cs typeface="Arial" panose="020B0604020202020204" pitchFamily="34" charset="0"/>
                </a:rPr>
                <a:t>15</a:t>
              </a:r>
              <a:r>
                <a:rPr lang="en-US" sz="1400" b="1" dirty="0">
                  <a:solidFill>
                    <a:schemeClr val="bg1"/>
                  </a:solidFill>
                  <a:latin typeface="Arial" panose="020B0604020202020204" pitchFamily="34" charset="0"/>
                  <a:cs typeface="Arial" panose="020B0604020202020204" pitchFamily="34" charset="0"/>
                </a:rPr>
                <a:t> </a:t>
              </a:r>
              <a:r>
                <a:rPr lang="ru-RU" sz="1400" b="1" dirty="0">
                  <a:solidFill>
                    <a:schemeClr val="bg1"/>
                  </a:solidFill>
                  <a:latin typeface="Arial" panose="020B0604020202020204" pitchFamily="34" charset="0"/>
                  <a:cs typeface="Arial" panose="020B0604020202020204" pitchFamily="34" charset="0"/>
                </a:rPr>
                <a:t>850</a:t>
              </a:r>
              <a:r>
                <a:rPr lang="en-US" sz="1400" b="1" dirty="0">
                  <a:solidFill>
                    <a:schemeClr val="bg1"/>
                  </a:solidFill>
                  <a:latin typeface="Arial" panose="020B0604020202020204" pitchFamily="34" charset="0"/>
                  <a:cs typeface="Arial" panose="020B0604020202020204" pitchFamily="34" charset="0"/>
                </a:rPr>
                <a:t> 000</a:t>
              </a:r>
              <a:endParaRPr lang="ru-RU" sz="1400" b="1" dirty="0">
                <a:solidFill>
                  <a:schemeClr val="bg1"/>
                </a:solidFill>
                <a:latin typeface="Arial" panose="020B0604020202020204" pitchFamily="34" charset="0"/>
                <a:cs typeface="Arial" panose="020B0604020202020204" pitchFamily="34" charset="0"/>
              </a:endParaRPr>
            </a:p>
          </p:txBody>
        </p:sp>
      </p:grpSp>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DA6E2128-F0AC-4F7E-846B-C2526B0FA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230" y="1989795"/>
            <a:ext cx="4853983" cy="3363726"/>
          </a:xfrm>
          <a:prstGeom prst="rect">
            <a:avLst/>
          </a:prstGeom>
        </p:spPr>
      </p:pic>
      <p:sp>
        <p:nvSpPr>
          <p:cNvPr id="16" name="TextBox 15">
            <a:extLst>
              <a:ext uri="{FF2B5EF4-FFF2-40B4-BE49-F238E27FC236}">
                <a16:creationId xmlns:a16="http://schemas.microsoft.com/office/drawing/2014/main" id="{682E61D0-AC0B-45F3-BDCE-AE2F93DE4181}"/>
              </a:ext>
            </a:extLst>
          </p:cNvPr>
          <p:cNvSpPr txBox="1"/>
          <p:nvPr/>
        </p:nvSpPr>
        <p:spPr>
          <a:xfrm>
            <a:off x="680153" y="1299805"/>
            <a:ext cx="10708571" cy="338554"/>
          </a:xfrm>
          <a:prstGeom prst="rect">
            <a:avLst/>
          </a:prstGeom>
          <a:noFill/>
        </p:spPr>
        <p:txBody>
          <a:bodyPr wrap="square" rtlCol="0">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Количество пользователей мобильными телефонами в Украине.</a:t>
            </a:r>
          </a:p>
        </p:txBody>
      </p:sp>
      <p:sp>
        <p:nvSpPr>
          <p:cNvPr id="17" name="Номер слайда 1">
            <a:extLst>
              <a:ext uri="{FF2B5EF4-FFF2-40B4-BE49-F238E27FC236}">
                <a16:creationId xmlns:a16="http://schemas.microsoft.com/office/drawing/2014/main" id="{CF7A2A8C-55E2-4B7E-B211-354DE8FB4163}"/>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6</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40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03911" y="364847"/>
            <a:ext cx="10080000" cy="720000"/>
          </a:xfrm>
        </p:spPr>
        <p:txBody>
          <a:bodyPr>
            <a:normAutofit/>
          </a:bodyPr>
          <a:lstStyle/>
          <a:p>
            <a:r>
              <a:rPr lang="uk-UA" sz="2800" b="1" kern="1200" cap="all" spc="100" baseline="0" dirty="0">
                <a:solidFill>
                  <a:srgbClr val="00AC2E"/>
                </a:solidFill>
                <a:latin typeface="Arial" panose="020B0604020202020204" pitchFamily="34" charset="0"/>
                <a:ea typeface="+mn-ea"/>
                <a:cs typeface="Arial" panose="020B0604020202020204" pitchFamily="34" charset="0"/>
              </a:rPr>
              <a:t>УНИКАЛЬНОСТЬ </a:t>
            </a:r>
            <a:r>
              <a:rPr lang="ru-RU" sz="2800" b="1" kern="1200" cap="all" spc="100" baseline="0" dirty="0">
                <a:solidFill>
                  <a:srgbClr val="00AC2E"/>
                </a:solidFill>
                <a:latin typeface="Arial" panose="020B0604020202020204" pitchFamily="34" charset="0"/>
                <a:ea typeface="+mn-ea"/>
                <a:cs typeface="Arial" panose="020B0604020202020204" pitchFamily="34" charset="0"/>
              </a:rPr>
              <a:t>при помощи ИННОВАЦИИ</a:t>
            </a:r>
          </a:p>
        </p:txBody>
      </p:sp>
      <p:pic>
        <p:nvPicPr>
          <p:cNvPr id="17" name="Рисунок 16">
            <a:extLst>
              <a:ext uri="{FF2B5EF4-FFF2-40B4-BE49-F238E27FC236}">
                <a16:creationId xmlns:a16="http://schemas.microsoft.com/office/drawing/2014/main" id="{8A59F9AF-16A7-40FF-8F87-E6056F78D3AE}"/>
              </a:ext>
            </a:extLst>
          </p:cNvPr>
          <p:cNvPicPr>
            <a:picLocks noChangeAspect="1"/>
          </p:cNvPicPr>
          <p:nvPr/>
        </p:nvPicPr>
        <p:blipFill>
          <a:blip r:embed="rId3"/>
          <a:stretch>
            <a:fillRect/>
          </a:stretch>
        </p:blipFill>
        <p:spPr>
          <a:xfrm>
            <a:off x="7245661" y="1434653"/>
            <a:ext cx="1455738" cy="2407126"/>
          </a:xfrm>
          <a:prstGeom prst="rect">
            <a:avLst/>
          </a:prstGeom>
        </p:spPr>
      </p:pic>
      <p:pic>
        <p:nvPicPr>
          <p:cNvPr id="20" name="Рисунок 19" descr="Изображение выглядит как электроника&#10;&#10;Описание создано с очень высокой степенью достоверности">
            <a:extLst>
              <a:ext uri="{FF2B5EF4-FFF2-40B4-BE49-F238E27FC236}">
                <a16:creationId xmlns:a16="http://schemas.microsoft.com/office/drawing/2014/main" id="{392BF217-CB1B-43F9-962C-8B8A7699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194" y="1315876"/>
            <a:ext cx="1260000" cy="2520000"/>
          </a:xfrm>
          <a:prstGeom prst="rect">
            <a:avLst/>
          </a:prstGeom>
          <a:ln>
            <a:solidFill>
              <a:schemeClr val="bg1">
                <a:lumMod val="65000"/>
              </a:schemeClr>
            </a:solidFill>
          </a:ln>
        </p:spPr>
      </p:pic>
      <p:pic>
        <p:nvPicPr>
          <p:cNvPr id="3" name="Рисунок 2" descr="Изображение выглядит как снимок экрана&#10;&#10;Автоматически созданное описание">
            <a:extLst>
              <a:ext uri="{FF2B5EF4-FFF2-40B4-BE49-F238E27FC236}">
                <a16:creationId xmlns:a16="http://schemas.microsoft.com/office/drawing/2014/main" id="{53F0EDAC-F832-4E94-BA34-4BD0CADFF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237" y="1298116"/>
            <a:ext cx="1419705" cy="2520000"/>
          </a:xfrm>
          <a:prstGeom prst="rect">
            <a:avLst/>
          </a:prstGeom>
        </p:spPr>
      </p:pic>
      <p:pic>
        <p:nvPicPr>
          <p:cNvPr id="6" name="Рисунок 5" descr="Изображение выглядит как снимок экрана&#10;&#10;Автоматически созданное описание">
            <a:extLst>
              <a:ext uri="{FF2B5EF4-FFF2-40B4-BE49-F238E27FC236}">
                <a16:creationId xmlns:a16="http://schemas.microsoft.com/office/drawing/2014/main" id="{BC8BBFB8-A3AC-42C8-B94E-11D62C942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9431" y="4044766"/>
            <a:ext cx="1419705" cy="2520000"/>
          </a:xfrm>
          <a:prstGeom prst="rect">
            <a:avLst/>
          </a:prstGeom>
        </p:spPr>
      </p:pic>
      <p:pic>
        <p:nvPicPr>
          <p:cNvPr id="9" name="Рисунок 8" descr="Изображение выглядит как текст, карта&#10;&#10;Автоматически созданное описание">
            <a:extLst>
              <a:ext uri="{FF2B5EF4-FFF2-40B4-BE49-F238E27FC236}">
                <a16:creationId xmlns:a16="http://schemas.microsoft.com/office/drawing/2014/main" id="{18FD0551-99C3-4FD8-AA0D-EC37724E6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2477" y="4044841"/>
            <a:ext cx="1419705" cy="2520000"/>
          </a:xfrm>
          <a:prstGeom prst="rect">
            <a:avLst/>
          </a:prstGeom>
        </p:spPr>
      </p:pic>
      <p:pic>
        <p:nvPicPr>
          <p:cNvPr id="11" name="Рисунок 10" descr="Изображение выглядит как снимок экрана&#10;&#10;Автоматически созданное описание">
            <a:extLst>
              <a:ext uri="{FF2B5EF4-FFF2-40B4-BE49-F238E27FC236}">
                <a16:creationId xmlns:a16="http://schemas.microsoft.com/office/drawing/2014/main" id="{3C3CED2A-5718-438B-B35A-06E72B28F1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6406" y="4009195"/>
            <a:ext cx="1419705" cy="2520000"/>
          </a:xfrm>
          <a:prstGeom prst="rect">
            <a:avLst/>
          </a:prstGeom>
        </p:spPr>
      </p:pic>
      <p:sp>
        <p:nvSpPr>
          <p:cNvPr id="22" name="Прямоугольник 21">
            <a:extLst>
              <a:ext uri="{FF2B5EF4-FFF2-40B4-BE49-F238E27FC236}">
                <a16:creationId xmlns:a16="http://schemas.microsoft.com/office/drawing/2014/main" id="{3D1F57AA-32C9-4874-B8A1-CF11B21DAA8E}"/>
              </a:ext>
            </a:extLst>
          </p:cNvPr>
          <p:cNvSpPr/>
          <p:nvPr/>
        </p:nvSpPr>
        <p:spPr>
          <a:xfrm>
            <a:off x="603911" y="4139066"/>
            <a:ext cx="4036045" cy="2086212"/>
          </a:xfrm>
          <a:prstGeom prst="rect">
            <a:avLst/>
          </a:prstGeom>
        </p:spPr>
        <p:txBody>
          <a:bodyPr wrap="square">
            <a:spAutoFit/>
          </a:bodyPr>
          <a:lstStyle/>
          <a:p>
            <a:pPr algn="ctr">
              <a:lnSpc>
                <a:spcPct val="130000"/>
              </a:lnSpc>
              <a:spcAft>
                <a:spcPts val="1800"/>
              </a:spcAft>
            </a:pPr>
            <a:r>
              <a:rPr lang="ru-RU" b="1" dirty="0">
                <a:solidFill>
                  <a:schemeClr val="tx1">
                    <a:lumMod val="75000"/>
                    <a:lumOff val="25000"/>
                  </a:schemeClr>
                </a:solidFill>
                <a:latin typeface="Arial" panose="020B0604020202020204" pitchFamily="34" charset="0"/>
                <a:cs typeface="Arial" panose="020B0604020202020204" pitchFamily="34" charset="0"/>
              </a:rPr>
              <a:t>Уникальный код наносится на каждую единицу товара. </a:t>
            </a:r>
          </a:p>
          <a:p>
            <a:pPr algn="ctr">
              <a:lnSpc>
                <a:spcPct val="130000"/>
              </a:lnSpc>
              <a:spcAft>
                <a:spcPts val="1800"/>
              </a:spcAft>
            </a:pPr>
            <a:r>
              <a:rPr lang="ru-RU" b="1" dirty="0">
                <a:solidFill>
                  <a:schemeClr val="tx1">
                    <a:lumMod val="75000"/>
                    <a:lumOff val="25000"/>
                  </a:schemeClr>
                </a:solidFill>
                <a:latin typeface="Arial" panose="020B0604020202020204" pitchFamily="34" charset="0"/>
                <a:cs typeface="Arial" panose="020B0604020202020204" pitchFamily="34" charset="0"/>
              </a:rPr>
              <a:t>Во время сканирования кода потребитель получает подтверждение оригинальности </a:t>
            </a:r>
            <a:endParaRPr lang="ru-RU"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8" name="Группа 7">
            <a:extLst>
              <a:ext uri="{FF2B5EF4-FFF2-40B4-BE49-F238E27FC236}">
                <a16:creationId xmlns:a16="http://schemas.microsoft.com/office/drawing/2014/main" id="{E9D7124B-408C-4C70-B663-954B30213061}"/>
              </a:ext>
            </a:extLst>
          </p:cNvPr>
          <p:cNvGrpSpPr/>
          <p:nvPr/>
        </p:nvGrpSpPr>
        <p:grpSpPr>
          <a:xfrm>
            <a:off x="4962547" y="1301686"/>
            <a:ext cx="1921269" cy="5256000"/>
            <a:chOff x="4962547" y="1301686"/>
            <a:chExt cx="1921269" cy="5256000"/>
          </a:xfrm>
        </p:grpSpPr>
        <p:pic>
          <p:nvPicPr>
            <p:cNvPr id="21" name="Рисунок 20">
              <a:extLst>
                <a:ext uri="{FF2B5EF4-FFF2-40B4-BE49-F238E27FC236}">
                  <a16:creationId xmlns:a16="http://schemas.microsoft.com/office/drawing/2014/main" id="{8E0BBB22-E53D-429D-9D30-CF01F2112C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2547" y="1301686"/>
              <a:ext cx="1921269" cy="5256000"/>
            </a:xfrm>
            <a:prstGeom prst="rect">
              <a:avLst/>
            </a:prstGeom>
          </p:spPr>
        </p:pic>
        <p:pic>
          <p:nvPicPr>
            <p:cNvPr id="4" name="Рисунок 3">
              <a:extLst>
                <a:ext uri="{FF2B5EF4-FFF2-40B4-BE49-F238E27FC236}">
                  <a16:creationId xmlns:a16="http://schemas.microsoft.com/office/drawing/2014/main" id="{A5FC78DA-35BA-4BE4-AE88-80DF141C41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5357" y="4603458"/>
              <a:ext cx="1565580" cy="1440000"/>
            </a:xfrm>
            <a:prstGeom prst="rect">
              <a:avLst/>
            </a:prstGeom>
          </p:spPr>
        </p:pic>
      </p:grpSp>
      <p:grpSp>
        <p:nvGrpSpPr>
          <p:cNvPr id="10" name="Группа 9">
            <a:extLst>
              <a:ext uri="{FF2B5EF4-FFF2-40B4-BE49-F238E27FC236}">
                <a16:creationId xmlns:a16="http://schemas.microsoft.com/office/drawing/2014/main" id="{39AB241C-940B-4511-A98C-9D9EEE8CA6A1}"/>
              </a:ext>
            </a:extLst>
          </p:cNvPr>
          <p:cNvGrpSpPr/>
          <p:nvPr/>
        </p:nvGrpSpPr>
        <p:grpSpPr>
          <a:xfrm>
            <a:off x="772069" y="1298116"/>
            <a:ext cx="3778064" cy="2229392"/>
            <a:chOff x="772069" y="1298116"/>
            <a:chExt cx="3778064" cy="2229392"/>
          </a:xfrm>
        </p:grpSpPr>
        <p:pic>
          <p:nvPicPr>
            <p:cNvPr id="18" name="Рисунок 17">
              <a:extLst>
                <a:ext uri="{FF2B5EF4-FFF2-40B4-BE49-F238E27FC236}">
                  <a16:creationId xmlns:a16="http://schemas.microsoft.com/office/drawing/2014/main" id="{894A0BDD-2FE7-465A-B28A-C5D39A66FB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069" y="1298116"/>
              <a:ext cx="3778064" cy="2229392"/>
            </a:xfrm>
            <a:prstGeom prst="rect">
              <a:avLst/>
            </a:prstGeom>
          </p:spPr>
        </p:pic>
        <p:pic>
          <p:nvPicPr>
            <p:cNvPr id="23" name="Рисунок 22">
              <a:extLst>
                <a:ext uri="{FF2B5EF4-FFF2-40B4-BE49-F238E27FC236}">
                  <a16:creationId xmlns:a16="http://schemas.microsoft.com/office/drawing/2014/main" id="{D9204E86-F7BE-4F13-8418-C17A64ACE7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126" y="2717729"/>
              <a:ext cx="756000" cy="695363"/>
            </a:xfrm>
            <a:prstGeom prst="rect">
              <a:avLst/>
            </a:prstGeom>
          </p:spPr>
        </p:pic>
      </p:grpSp>
      <p:sp>
        <p:nvSpPr>
          <p:cNvPr id="24" name="Номер слайда 1">
            <a:extLst>
              <a:ext uri="{FF2B5EF4-FFF2-40B4-BE49-F238E27FC236}">
                <a16:creationId xmlns:a16="http://schemas.microsoft.com/office/drawing/2014/main" id="{A6D5429E-831E-4A46-BBCD-79D73D056DA3}"/>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7</a:t>
            </a:fld>
            <a:endParaRPr lang="ru-UA" dirty="0">
              <a:latin typeface="Arial" panose="020B0604020202020204" pitchFamily="34" charset="0"/>
              <a:cs typeface="Arial" panose="020B0604020202020204" pitchFamily="34" charset="0"/>
            </a:endParaRPr>
          </a:p>
        </p:txBody>
      </p:sp>
      <p:sp>
        <p:nvSpPr>
          <p:cNvPr id="25" name="Прямоугольник 24">
            <a:extLst>
              <a:ext uri="{FF2B5EF4-FFF2-40B4-BE49-F238E27FC236}">
                <a16:creationId xmlns:a16="http://schemas.microsoft.com/office/drawing/2014/main" id="{203D3128-3A52-4FE2-845B-BF7C7589A284}"/>
              </a:ext>
            </a:extLst>
          </p:cNvPr>
          <p:cNvSpPr/>
          <p:nvPr/>
        </p:nvSpPr>
        <p:spPr>
          <a:xfrm>
            <a:off x="75090" y="6529195"/>
            <a:ext cx="7528757" cy="276999"/>
          </a:xfrm>
          <a:prstGeom prst="rect">
            <a:avLst/>
          </a:prstGeom>
        </p:spPr>
        <p:txBody>
          <a:bodyPr wrap="square">
            <a:spAutoFit/>
          </a:bodyPr>
          <a:lstStyle/>
          <a:p>
            <a:pPr marL="285750" indent="-285750">
              <a:spcAft>
                <a:spcPts val="0"/>
              </a:spcAft>
              <a:buFont typeface="Arial" panose="020B0604020202020204" pitchFamily="34" charset="0"/>
              <a:buChar char="•"/>
            </a:pPr>
            <a:r>
              <a:rPr lang="ru-RU" sz="1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*Все изображения использованы в качестве примеров</a:t>
            </a:r>
          </a:p>
        </p:txBody>
      </p:sp>
    </p:spTree>
    <p:extLst>
      <p:ext uri="{BB962C8B-B14F-4D97-AF65-F5344CB8AC3E}">
        <p14:creationId xmlns:p14="http://schemas.microsoft.com/office/powerpoint/2010/main" val="39676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CA1D229-EEE6-4528-B184-A447AB59BF90}"/>
              </a:ext>
            </a:extLst>
          </p:cNvPr>
          <p:cNvSpPr>
            <a:spLocks noGrp="1"/>
          </p:cNvSpPr>
          <p:nvPr>
            <p:ph type="title"/>
          </p:nvPr>
        </p:nvSpPr>
        <p:spPr>
          <a:xfrm>
            <a:off x="678126" y="578116"/>
            <a:ext cx="10080000" cy="720000"/>
          </a:xfrm>
        </p:spPr>
        <p:txBody>
          <a:bodyPr>
            <a:normAutofit/>
          </a:bodyPr>
          <a:lstStyle/>
          <a:p>
            <a:r>
              <a:rPr lang="uk-UA" sz="2800" b="1" kern="1200" cap="all" spc="100" baseline="0" dirty="0">
                <a:solidFill>
                  <a:srgbClr val="00AC2E"/>
                </a:solidFill>
                <a:latin typeface="Arial" panose="020B0604020202020204" pitchFamily="34" charset="0"/>
                <a:ea typeface="+mn-ea"/>
                <a:cs typeface="Arial" panose="020B0604020202020204" pitchFamily="34" charset="0"/>
              </a:rPr>
              <a:t>Принцип </a:t>
            </a:r>
            <a:r>
              <a:rPr lang="uk-UA" sz="2800" b="1" kern="1200" cap="all" spc="100" baseline="0" dirty="0" err="1">
                <a:solidFill>
                  <a:srgbClr val="00AC2E"/>
                </a:solidFill>
                <a:latin typeface="Arial" panose="020B0604020202020204" pitchFamily="34" charset="0"/>
                <a:ea typeface="+mn-ea"/>
                <a:cs typeface="Arial" panose="020B0604020202020204" pitchFamily="34" charset="0"/>
              </a:rPr>
              <a:t>рАботЫ</a:t>
            </a:r>
            <a:r>
              <a:rPr lang="uk-UA" sz="2800" b="1" kern="1200" cap="all" spc="100" baseline="0" dirty="0">
                <a:solidFill>
                  <a:srgbClr val="00AC2E"/>
                </a:solidFill>
                <a:latin typeface="Arial" panose="020B0604020202020204" pitchFamily="34" charset="0"/>
                <a:ea typeface="+mn-ea"/>
                <a:cs typeface="Arial" panose="020B0604020202020204" pitchFamily="34" charset="0"/>
              </a:rPr>
              <a:t> СИСТЕМЫ </a:t>
            </a:r>
            <a:r>
              <a:rPr lang="en-US" sz="2800" b="1" kern="1200" cap="all" spc="100" baseline="0" dirty="0">
                <a:solidFill>
                  <a:srgbClr val="00AC2E"/>
                </a:solidFill>
                <a:latin typeface="Arial" panose="020B0604020202020204" pitchFamily="34" charset="0"/>
                <a:ea typeface="+mn-ea"/>
                <a:cs typeface="Arial" panose="020B0604020202020204" pitchFamily="34" charset="0"/>
              </a:rPr>
              <a:t>ONLY ORIGINAL</a:t>
            </a:r>
            <a:endParaRPr lang="ru-UA" sz="2800" b="1" kern="1200" cap="all" spc="100" baseline="0" dirty="0">
              <a:solidFill>
                <a:srgbClr val="00AC2E"/>
              </a:solidFill>
              <a:latin typeface="Arial" panose="020B0604020202020204" pitchFamily="34" charset="0"/>
              <a:ea typeface="+mn-ea"/>
              <a:cs typeface="Arial" panose="020B0604020202020204" pitchFamily="34" charset="0"/>
            </a:endParaRPr>
          </a:p>
        </p:txBody>
      </p:sp>
      <p:pic>
        <p:nvPicPr>
          <p:cNvPr id="2" name="OnlyOriginal_Cutt1">
            <a:hlinkClick r:id="" action="ppaction://media"/>
            <a:extLst>
              <a:ext uri="{FF2B5EF4-FFF2-40B4-BE49-F238E27FC236}">
                <a16:creationId xmlns:a16="http://schemas.microsoft.com/office/drawing/2014/main" id="{47C72092-9451-4CA0-9C04-B748469496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8300" y="1234357"/>
            <a:ext cx="9099826" cy="5118652"/>
          </a:xfrm>
          <a:prstGeom prst="rect">
            <a:avLst/>
          </a:prstGeom>
        </p:spPr>
      </p:pic>
      <p:sp>
        <p:nvSpPr>
          <p:cNvPr id="6" name="Номер слайда 1">
            <a:extLst>
              <a:ext uri="{FF2B5EF4-FFF2-40B4-BE49-F238E27FC236}">
                <a16:creationId xmlns:a16="http://schemas.microsoft.com/office/drawing/2014/main" id="{211058D0-674B-4DFC-A172-63340FD050C1}"/>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8</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19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 y="0"/>
            <a:ext cx="12192000" cy="6858000"/>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725" y="305718"/>
            <a:ext cx="477883" cy="477883"/>
          </a:xfrm>
          <a:prstGeom prst="rect">
            <a:avLst/>
          </a:prstGeom>
        </p:spPr>
      </p:pic>
      <p:sp>
        <p:nvSpPr>
          <p:cNvPr id="19" name="Заголовок 4">
            <a:extLst>
              <a:ext uri="{FF2B5EF4-FFF2-40B4-BE49-F238E27FC236}">
                <a16:creationId xmlns:a16="http://schemas.microsoft.com/office/drawing/2014/main" id="{8CA1D229-EEE6-4528-B184-A447AB59BF90}"/>
              </a:ext>
            </a:extLst>
          </p:cNvPr>
          <p:cNvSpPr txBox="1">
            <a:spLocks/>
          </p:cNvSpPr>
          <p:nvPr/>
        </p:nvSpPr>
        <p:spPr>
          <a:xfrm>
            <a:off x="661866" y="673850"/>
            <a:ext cx="10080000" cy="549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ru-RU" sz="2800" b="1" cap="none" dirty="0">
                <a:solidFill>
                  <a:srgbClr val="00AC2E"/>
                </a:solidFill>
                <a:latin typeface="Arial" panose="020B0604020202020204" pitchFamily="34" charset="0"/>
                <a:cs typeface="Arial" panose="020B0604020202020204" pitchFamily="34" charset="0"/>
              </a:rPr>
              <a:t>МОБИЛЬНОЕ ПРИЛОЖЕНИЕ ДЛЯ ПОКУПАТЕЛЕЙ</a:t>
            </a:r>
            <a:endParaRPr lang="ru-UA" sz="2800" b="1" cap="none" dirty="0">
              <a:solidFill>
                <a:srgbClr val="00AC2E"/>
              </a:solidFill>
              <a:latin typeface="Arial" panose="020B0604020202020204" pitchFamily="34" charset="0"/>
              <a:cs typeface="Arial" panose="020B0604020202020204" pitchFamily="34" charset="0"/>
            </a:endParaRPr>
          </a:p>
        </p:txBody>
      </p:sp>
      <p:grpSp>
        <p:nvGrpSpPr>
          <p:cNvPr id="43" name="Группа 42">
            <a:extLst>
              <a:ext uri="{FF2B5EF4-FFF2-40B4-BE49-F238E27FC236}">
                <a16:creationId xmlns:a16="http://schemas.microsoft.com/office/drawing/2014/main" id="{52946926-9E3D-4BAF-B578-830AAC17F9AD}"/>
              </a:ext>
            </a:extLst>
          </p:cNvPr>
          <p:cNvGrpSpPr/>
          <p:nvPr/>
        </p:nvGrpSpPr>
        <p:grpSpPr>
          <a:xfrm>
            <a:off x="661866" y="1311425"/>
            <a:ext cx="10080000" cy="1105111"/>
            <a:chOff x="661866" y="1742774"/>
            <a:chExt cx="10080000" cy="1105111"/>
          </a:xfrm>
        </p:grpSpPr>
        <p:pic>
          <p:nvPicPr>
            <p:cNvPr id="20" name="Рисунок 19">
              <a:extLst>
                <a:ext uri="{FF2B5EF4-FFF2-40B4-BE49-F238E27FC236}">
                  <a16:creationId xmlns:a16="http://schemas.microsoft.com/office/drawing/2014/main" id="{866654A2-7EA3-4B29-8B64-748039C1D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66" y="1746221"/>
              <a:ext cx="1059526" cy="1062293"/>
            </a:xfrm>
            <a:prstGeom prst="rect">
              <a:avLst/>
            </a:prstGeom>
          </p:spPr>
        </p:pic>
        <p:pic>
          <p:nvPicPr>
            <p:cNvPr id="4" name="Рисунок 3">
              <a:extLst>
                <a:ext uri="{FF2B5EF4-FFF2-40B4-BE49-F238E27FC236}">
                  <a16:creationId xmlns:a16="http://schemas.microsoft.com/office/drawing/2014/main" id="{55C4C488-4860-4D75-B412-38F92CF45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1258" y="2009529"/>
              <a:ext cx="1059527" cy="587844"/>
            </a:xfrm>
            <a:prstGeom prst="rect">
              <a:avLst/>
            </a:prstGeom>
          </p:spPr>
        </p:pic>
        <p:sp>
          <p:nvSpPr>
            <p:cNvPr id="22" name="Прямоугольник 21">
              <a:extLst>
                <a:ext uri="{FF2B5EF4-FFF2-40B4-BE49-F238E27FC236}">
                  <a16:creationId xmlns:a16="http://schemas.microsoft.com/office/drawing/2014/main" id="{EA0B6163-BA2E-41E6-B6BC-84DD00E8A19D}"/>
                </a:ext>
              </a:extLst>
            </p:cNvPr>
            <p:cNvSpPr/>
            <p:nvPr/>
          </p:nvSpPr>
          <p:spPr>
            <a:xfrm>
              <a:off x="3497708" y="1742774"/>
              <a:ext cx="7244158" cy="1105111"/>
            </a:xfrm>
            <a:prstGeom prst="rect">
              <a:avLst/>
            </a:prstGeom>
          </p:spPr>
          <p:txBody>
            <a:bodyPr wrap="square">
              <a:spAutoFit/>
            </a:bodyPr>
            <a:lstStyle/>
            <a:p>
              <a:pPr>
                <a:lnSpc>
                  <a:spcPct val="130000"/>
                </a:lnSpc>
              </a:pPr>
              <a:r>
                <a:rPr lang="ru-RU"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Работает с 1</a:t>
              </a:r>
              <a:r>
                <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a:t>
              </a:r>
              <a:r>
                <a:rPr lang="ru-RU"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и</a:t>
              </a:r>
              <a:r>
                <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2D</a:t>
              </a:r>
              <a:r>
                <a:rPr lang="ru-RU"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кодами</a:t>
              </a: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a:p>
              <a:pPr>
                <a:lnSpc>
                  <a:spcPct val="130000"/>
                </a:lnSpc>
              </a:pPr>
              <a:endParaRPr lang="en-US" sz="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a:p>
              <a:pPr lvl="1">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Кодами </a:t>
              </a:r>
              <a:r>
                <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OnlyOriginal </a:t>
              </a:r>
              <a:r>
                <a:rPr lang="uk-UA"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в форматах </a:t>
              </a:r>
              <a:r>
                <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QR-code</a:t>
              </a:r>
              <a:r>
                <a:rPr lang="uk-UA"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и</a:t>
              </a:r>
              <a:r>
                <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US" sz="1600" dirty="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Datamatrix</a:t>
              </a:r>
              <a:endParaRPr lang="uk-UA"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a:p>
              <a:pPr lvl="1">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Международными </a:t>
              </a:r>
              <a:r>
                <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EAN </a:t>
              </a:r>
              <a:r>
                <a:rPr lang="uk-UA"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в формате </a:t>
              </a:r>
              <a:r>
                <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barcode</a:t>
              </a:r>
              <a:endPar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pic>
          <p:nvPicPr>
            <p:cNvPr id="14" name="Рисунок 13">
              <a:extLst>
                <a:ext uri="{FF2B5EF4-FFF2-40B4-BE49-F238E27FC236}">
                  <a16:creationId xmlns:a16="http://schemas.microsoft.com/office/drawing/2014/main" id="{6468D29E-4056-4D06-9BAA-FBAE6A1858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9929" y="2504827"/>
              <a:ext cx="231843" cy="283363"/>
            </a:xfrm>
            <a:prstGeom prst="rect">
              <a:avLst/>
            </a:prstGeom>
          </p:spPr>
        </p:pic>
        <p:pic>
          <p:nvPicPr>
            <p:cNvPr id="23" name="Рисунок 22">
              <a:extLst>
                <a:ext uri="{FF2B5EF4-FFF2-40B4-BE49-F238E27FC236}">
                  <a16:creationId xmlns:a16="http://schemas.microsoft.com/office/drawing/2014/main" id="{686476FD-0A66-4395-8D63-0BF41FCA46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9929" y="2201963"/>
              <a:ext cx="231843" cy="283363"/>
            </a:xfrm>
            <a:prstGeom prst="rect">
              <a:avLst/>
            </a:prstGeom>
          </p:spPr>
        </p:pic>
      </p:grpSp>
      <p:sp>
        <p:nvSpPr>
          <p:cNvPr id="25" name="Прямоугольник 24">
            <a:extLst>
              <a:ext uri="{FF2B5EF4-FFF2-40B4-BE49-F238E27FC236}">
                <a16:creationId xmlns:a16="http://schemas.microsoft.com/office/drawing/2014/main" id="{16718FF1-CA9E-4A69-BB07-F4D36D50A6F0}"/>
              </a:ext>
            </a:extLst>
          </p:cNvPr>
          <p:cNvSpPr/>
          <p:nvPr/>
        </p:nvSpPr>
        <p:spPr>
          <a:xfrm>
            <a:off x="661866" y="2606519"/>
            <a:ext cx="7244158" cy="384914"/>
          </a:xfrm>
          <a:prstGeom prst="rect">
            <a:avLst/>
          </a:prstGeom>
        </p:spPr>
        <p:txBody>
          <a:bodyPr wrap="square">
            <a:spAutoFit/>
          </a:bodyPr>
          <a:lstStyle/>
          <a:p>
            <a:pPr>
              <a:lnSpc>
                <a:spcPct val="130000"/>
              </a:lnSpc>
            </a:pPr>
            <a:r>
              <a:rPr lang="ru-RU"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Доступный пользователю функционал:</a:t>
            </a: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7" name="Группа 26">
            <a:extLst>
              <a:ext uri="{FF2B5EF4-FFF2-40B4-BE49-F238E27FC236}">
                <a16:creationId xmlns:a16="http://schemas.microsoft.com/office/drawing/2014/main" id="{6F50A0E9-17E7-4823-A796-4EC68216800D}"/>
              </a:ext>
            </a:extLst>
          </p:cNvPr>
          <p:cNvGrpSpPr/>
          <p:nvPr/>
        </p:nvGrpSpPr>
        <p:grpSpPr>
          <a:xfrm>
            <a:off x="978619" y="6160552"/>
            <a:ext cx="7639664" cy="384914"/>
            <a:chOff x="1075707" y="3700733"/>
            <a:chExt cx="7639664" cy="384914"/>
          </a:xfrm>
        </p:grpSpPr>
        <p:pic>
          <p:nvPicPr>
            <p:cNvPr id="24" name="Рисунок 23">
              <a:extLst>
                <a:ext uri="{FF2B5EF4-FFF2-40B4-BE49-F238E27FC236}">
                  <a16:creationId xmlns:a16="http://schemas.microsoft.com/office/drawing/2014/main" id="{11A92AED-34F8-4E7E-86B5-ED7811AF4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26" name="Прямоугольник 25">
              <a:extLst>
                <a:ext uri="{FF2B5EF4-FFF2-40B4-BE49-F238E27FC236}">
                  <a16:creationId xmlns:a16="http://schemas.microsoft.com/office/drawing/2014/main" id="{6884B1EE-EAEA-47DB-B526-AB67FA754DDA}"/>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Профиль пользователя + интеграция с соцсетями</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28" name="Группа 27">
            <a:extLst>
              <a:ext uri="{FF2B5EF4-FFF2-40B4-BE49-F238E27FC236}">
                <a16:creationId xmlns:a16="http://schemas.microsoft.com/office/drawing/2014/main" id="{45FC00E4-EBB2-4959-80DA-894D8C4C6D98}"/>
              </a:ext>
            </a:extLst>
          </p:cNvPr>
          <p:cNvGrpSpPr/>
          <p:nvPr/>
        </p:nvGrpSpPr>
        <p:grpSpPr>
          <a:xfrm>
            <a:off x="978619" y="5408501"/>
            <a:ext cx="7639664" cy="384914"/>
            <a:chOff x="1075707" y="3700733"/>
            <a:chExt cx="7639664" cy="384914"/>
          </a:xfrm>
        </p:grpSpPr>
        <p:pic>
          <p:nvPicPr>
            <p:cNvPr id="29" name="Рисунок 28">
              <a:extLst>
                <a:ext uri="{FF2B5EF4-FFF2-40B4-BE49-F238E27FC236}">
                  <a16:creationId xmlns:a16="http://schemas.microsoft.com/office/drawing/2014/main" id="{F72E7542-8D2F-40F5-8E3C-C05B6B62C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30" name="Прямоугольник 29">
              <a:extLst>
                <a:ext uri="{FF2B5EF4-FFF2-40B4-BE49-F238E27FC236}">
                  <a16:creationId xmlns:a16="http://schemas.microsoft.com/office/drawing/2014/main" id="{75EAD767-4C8D-4CDC-8F8F-7A49C8603DFE}"/>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История сканирований/проверок</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31" name="Группа 30">
            <a:extLst>
              <a:ext uri="{FF2B5EF4-FFF2-40B4-BE49-F238E27FC236}">
                <a16:creationId xmlns:a16="http://schemas.microsoft.com/office/drawing/2014/main" id="{3B639B60-CD82-4C8B-A125-C19E1DF75791}"/>
              </a:ext>
            </a:extLst>
          </p:cNvPr>
          <p:cNvGrpSpPr/>
          <p:nvPr/>
        </p:nvGrpSpPr>
        <p:grpSpPr>
          <a:xfrm>
            <a:off x="978619" y="3410967"/>
            <a:ext cx="7639664" cy="384914"/>
            <a:chOff x="1075707" y="3700733"/>
            <a:chExt cx="7639664" cy="384914"/>
          </a:xfrm>
        </p:grpSpPr>
        <p:pic>
          <p:nvPicPr>
            <p:cNvPr id="32" name="Рисунок 31">
              <a:extLst>
                <a:ext uri="{FF2B5EF4-FFF2-40B4-BE49-F238E27FC236}">
                  <a16:creationId xmlns:a16="http://schemas.microsoft.com/office/drawing/2014/main" id="{E147F50F-C366-463B-8EC7-0E2E546D5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33" name="Прямоугольник 32">
              <a:extLst>
                <a:ext uri="{FF2B5EF4-FFF2-40B4-BE49-F238E27FC236}">
                  <a16:creationId xmlns:a16="http://schemas.microsoft.com/office/drawing/2014/main" id="{8225A0AB-3903-42ED-8E85-3C81692523BD}"/>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Справочник добавок, встречающихся в продуктах</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34" name="Группа 33">
            <a:extLst>
              <a:ext uri="{FF2B5EF4-FFF2-40B4-BE49-F238E27FC236}">
                <a16:creationId xmlns:a16="http://schemas.microsoft.com/office/drawing/2014/main" id="{ED8A35DD-9C0C-4A2F-B96B-AFB08CB8A4F1}"/>
              </a:ext>
            </a:extLst>
          </p:cNvPr>
          <p:cNvGrpSpPr/>
          <p:nvPr/>
        </p:nvGrpSpPr>
        <p:grpSpPr>
          <a:xfrm>
            <a:off x="978619" y="5764593"/>
            <a:ext cx="7639664" cy="384914"/>
            <a:chOff x="1075707" y="3700733"/>
            <a:chExt cx="7639664" cy="384914"/>
          </a:xfrm>
        </p:grpSpPr>
        <p:pic>
          <p:nvPicPr>
            <p:cNvPr id="35" name="Рисунок 34">
              <a:extLst>
                <a:ext uri="{FF2B5EF4-FFF2-40B4-BE49-F238E27FC236}">
                  <a16:creationId xmlns:a16="http://schemas.microsoft.com/office/drawing/2014/main" id="{56BB14B4-E2E1-4CE7-9FBB-4C7E7B3BA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36" name="Прямоугольник 35">
              <a:extLst>
                <a:ext uri="{FF2B5EF4-FFF2-40B4-BE49-F238E27FC236}">
                  <a16:creationId xmlns:a16="http://schemas.microsoft.com/office/drawing/2014/main" id="{42379CF3-57E8-4168-ACDD-59B18257E28B}"/>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Кабинет пользователя</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37" name="Группа 36">
            <a:extLst>
              <a:ext uri="{FF2B5EF4-FFF2-40B4-BE49-F238E27FC236}">
                <a16:creationId xmlns:a16="http://schemas.microsoft.com/office/drawing/2014/main" id="{D4B411D7-E11C-4071-8889-28A792E72A54}"/>
              </a:ext>
            </a:extLst>
          </p:cNvPr>
          <p:cNvGrpSpPr/>
          <p:nvPr/>
        </p:nvGrpSpPr>
        <p:grpSpPr>
          <a:xfrm>
            <a:off x="978619" y="3816796"/>
            <a:ext cx="7639664" cy="384914"/>
            <a:chOff x="1075707" y="3700733"/>
            <a:chExt cx="7639664" cy="384914"/>
          </a:xfrm>
        </p:grpSpPr>
        <p:pic>
          <p:nvPicPr>
            <p:cNvPr id="38" name="Рисунок 37">
              <a:extLst>
                <a:ext uri="{FF2B5EF4-FFF2-40B4-BE49-F238E27FC236}">
                  <a16:creationId xmlns:a16="http://schemas.microsoft.com/office/drawing/2014/main" id="{3E869ED4-7112-46F2-A7B8-E2D6C8299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39" name="Прямоугольник 38">
              <a:extLst>
                <a:ext uri="{FF2B5EF4-FFF2-40B4-BE49-F238E27FC236}">
                  <a16:creationId xmlns:a16="http://schemas.microsoft.com/office/drawing/2014/main" id="{6A2A8692-0D17-48BA-9665-3B5FB32DBF9F}"/>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Отзыв о продукте и его оценка</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40" name="Группа 39">
            <a:extLst>
              <a:ext uri="{FF2B5EF4-FFF2-40B4-BE49-F238E27FC236}">
                <a16:creationId xmlns:a16="http://schemas.microsoft.com/office/drawing/2014/main" id="{26F8DE84-A2C5-45D5-AB3C-BF318FA2EDC8}"/>
              </a:ext>
            </a:extLst>
          </p:cNvPr>
          <p:cNvGrpSpPr/>
          <p:nvPr/>
        </p:nvGrpSpPr>
        <p:grpSpPr>
          <a:xfrm>
            <a:off x="986866" y="3007048"/>
            <a:ext cx="8312582" cy="379078"/>
            <a:chOff x="1075707" y="3700733"/>
            <a:chExt cx="8312582" cy="379078"/>
          </a:xfrm>
        </p:grpSpPr>
        <p:pic>
          <p:nvPicPr>
            <p:cNvPr id="41" name="Рисунок 40">
              <a:extLst>
                <a:ext uri="{FF2B5EF4-FFF2-40B4-BE49-F238E27FC236}">
                  <a16:creationId xmlns:a16="http://schemas.microsoft.com/office/drawing/2014/main" id="{8690120E-E627-4CFD-AEB4-63AE8ADEA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42" name="Прямоугольник 41">
              <a:extLst>
                <a:ext uri="{FF2B5EF4-FFF2-40B4-BE49-F238E27FC236}">
                  <a16:creationId xmlns:a16="http://schemas.microsoft.com/office/drawing/2014/main" id="{BA9B0011-E4E8-4A98-8B39-9980216DC610}"/>
                </a:ext>
              </a:extLst>
            </p:cNvPr>
            <p:cNvSpPr/>
            <p:nvPr/>
          </p:nvSpPr>
          <p:spPr>
            <a:xfrm>
              <a:off x="1471213" y="3700733"/>
              <a:ext cx="7917076" cy="379078"/>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В результатах сканирования – фото, состав продукта, его происхождение и др.</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44" name="Группа 43">
            <a:extLst>
              <a:ext uri="{FF2B5EF4-FFF2-40B4-BE49-F238E27FC236}">
                <a16:creationId xmlns:a16="http://schemas.microsoft.com/office/drawing/2014/main" id="{33ABD068-BFFC-475C-8764-F87E3858B956}"/>
              </a:ext>
            </a:extLst>
          </p:cNvPr>
          <p:cNvGrpSpPr/>
          <p:nvPr/>
        </p:nvGrpSpPr>
        <p:grpSpPr>
          <a:xfrm>
            <a:off x="978619" y="4214762"/>
            <a:ext cx="7639664" cy="384914"/>
            <a:chOff x="1075707" y="3700733"/>
            <a:chExt cx="7639664" cy="384914"/>
          </a:xfrm>
        </p:grpSpPr>
        <p:pic>
          <p:nvPicPr>
            <p:cNvPr id="45" name="Рисунок 44">
              <a:extLst>
                <a:ext uri="{FF2B5EF4-FFF2-40B4-BE49-F238E27FC236}">
                  <a16:creationId xmlns:a16="http://schemas.microsoft.com/office/drawing/2014/main" id="{0651EF30-A1BB-4E99-AB73-AF521D0C8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46" name="Прямоугольник 45">
              <a:extLst>
                <a:ext uri="{FF2B5EF4-FFF2-40B4-BE49-F238E27FC236}">
                  <a16:creationId xmlns:a16="http://schemas.microsoft.com/office/drawing/2014/main" id="{C248502D-B233-4404-882A-1EFEAE838C51}"/>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Отправить комментарий с фото</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47" name="Группа 46">
            <a:extLst>
              <a:ext uri="{FF2B5EF4-FFF2-40B4-BE49-F238E27FC236}">
                <a16:creationId xmlns:a16="http://schemas.microsoft.com/office/drawing/2014/main" id="{F6D96E0D-77AF-44B3-B851-CAA105FDD7BC}"/>
              </a:ext>
            </a:extLst>
          </p:cNvPr>
          <p:cNvGrpSpPr/>
          <p:nvPr/>
        </p:nvGrpSpPr>
        <p:grpSpPr>
          <a:xfrm>
            <a:off x="978619" y="4589172"/>
            <a:ext cx="7639664" cy="384914"/>
            <a:chOff x="1075707" y="3700733"/>
            <a:chExt cx="7639664" cy="384914"/>
          </a:xfrm>
        </p:grpSpPr>
        <p:pic>
          <p:nvPicPr>
            <p:cNvPr id="48" name="Рисунок 47">
              <a:extLst>
                <a:ext uri="{FF2B5EF4-FFF2-40B4-BE49-F238E27FC236}">
                  <a16:creationId xmlns:a16="http://schemas.microsoft.com/office/drawing/2014/main" id="{ECB1CE62-582E-459A-9E51-AA376AB787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49" name="Прямоугольник 48">
              <a:extLst>
                <a:ext uri="{FF2B5EF4-FFF2-40B4-BE49-F238E27FC236}">
                  <a16:creationId xmlns:a16="http://schemas.microsoft.com/office/drawing/2014/main" id="{79A94530-61FD-442C-A8B4-74AA1CE6AAC8}"/>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Рейтинг продукта</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50" name="Группа 49">
            <a:extLst>
              <a:ext uri="{FF2B5EF4-FFF2-40B4-BE49-F238E27FC236}">
                <a16:creationId xmlns:a16="http://schemas.microsoft.com/office/drawing/2014/main" id="{340FF790-C5E6-423E-9174-1F3002003F3D}"/>
              </a:ext>
            </a:extLst>
          </p:cNvPr>
          <p:cNvGrpSpPr/>
          <p:nvPr/>
        </p:nvGrpSpPr>
        <p:grpSpPr>
          <a:xfrm>
            <a:off x="978619" y="4994093"/>
            <a:ext cx="7639664" cy="384914"/>
            <a:chOff x="1075707" y="3700733"/>
            <a:chExt cx="7639664" cy="384914"/>
          </a:xfrm>
        </p:grpSpPr>
        <p:pic>
          <p:nvPicPr>
            <p:cNvPr id="51" name="Рисунок 50">
              <a:extLst>
                <a:ext uri="{FF2B5EF4-FFF2-40B4-BE49-F238E27FC236}">
                  <a16:creationId xmlns:a16="http://schemas.microsoft.com/office/drawing/2014/main" id="{241994FC-5E4A-45EE-B39B-9E492E7EA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707" y="3766124"/>
              <a:ext cx="231843" cy="283363"/>
            </a:xfrm>
            <a:prstGeom prst="rect">
              <a:avLst/>
            </a:prstGeom>
          </p:spPr>
        </p:pic>
        <p:sp>
          <p:nvSpPr>
            <p:cNvPr id="52" name="Прямоугольник 51">
              <a:extLst>
                <a:ext uri="{FF2B5EF4-FFF2-40B4-BE49-F238E27FC236}">
                  <a16:creationId xmlns:a16="http://schemas.microsoft.com/office/drawing/2014/main" id="{E019FE66-F137-480D-892D-DD8517EFEFF4}"/>
                </a:ext>
              </a:extLst>
            </p:cNvPr>
            <p:cNvSpPr/>
            <p:nvPr/>
          </p:nvSpPr>
          <p:spPr>
            <a:xfrm>
              <a:off x="1471213" y="3700733"/>
              <a:ext cx="7244158" cy="384914"/>
            </a:xfrm>
            <a:prstGeom prst="rect">
              <a:avLst/>
            </a:prstGeom>
          </p:spPr>
          <p:txBody>
            <a:bodyPr wrap="square">
              <a:spAutoFit/>
            </a:bodyPr>
            <a:lstStyle/>
            <a:p>
              <a:pPr>
                <a:lnSpc>
                  <a:spcPct val="130000"/>
                </a:lnSpc>
              </a:pPr>
              <a:r>
                <a:rPr lang="ru-R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Геймификация и бонусы из разных источников</a:t>
              </a:r>
              <a:endParaRPr lang="en-US"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sp>
        <p:nvSpPr>
          <p:cNvPr id="53" name="Номер слайда 1">
            <a:extLst>
              <a:ext uri="{FF2B5EF4-FFF2-40B4-BE49-F238E27FC236}">
                <a16:creationId xmlns:a16="http://schemas.microsoft.com/office/drawing/2014/main" id="{C4202BF7-75C5-4404-9965-58E54992ABF9}"/>
              </a:ext>
            </a:extLst>
          </p:cNvPr>
          <p:cNvSpPr>
            <a:spLocks noGrp="1"/>
          </p:cNvSpPr>
          <p:nvPr>
            <p:ph type="sldNum" sz="quarter" idx="12"/>
          </p:nvPr>
        </p:nvSpPr>
        <p:spPr>
          <a:xfrm>
            <a:off x="11839400" y="6451348"/>
            <a:ext cx="277510" cy="357355"/>
          </a:xfrm>
        </p:spPr>
        <p:txBody>
          <a:bodyPr/>
          <a:lstStyle/>
          <a:p>
            <a:fld id="{54CCF686-9805-4E3D-8C15-843DD58B8978}" type="slidenum">
              <a:rPr lang="ru-UA" smtClean="0">
                <a:latin typeface="Arial" panose="020B0604020202020204" pitchFamily="34" charset="0"/>
                <a:cs typeface="Arial" panose="020B0604020202020204" pitchFamily="34" charset="0"/>
              </a:rPr>
              <a:t>9</a:t>
            </a:fld>
            <a:endParaRPr lang="ru-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403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устая тень">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8512</TotalTime>
  <Words>1170</Words>
  <Application>Microsoft Office PowerPoint</Application>
  <PresentationFormat>Широкоэкранный</PresentationFormat>
  <Paragraphs>150</Paragraphs>
  <Slides>15</Slides>
  <Notes>11</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TomaSans-Bold</vt:lpstr>
      <vt:lpstr>Wingdings 3</vt:lpstr>
      <vt:lpstr>Calibri</vt:lpstr>
      <vt:lpstr>Tw Cen MT</vt:lpstr>
      <vt:lpstr>Arial</vt:lpstr>
      <vt:lpstr>PT Sans</vt:lpstr>
      <vt:lpstr>Интеграл</vt:lpstr>
      <vt:lpstr>"Современные информационные системы, как эффективный инструмент защиты товаров и документов от фальсификации" </vt:lpstr>
      <vt:lpstr>Презентация PowerPoint</vt:lpstr>
      <vt:lpstr>ПРИЗНАКИ оригИналА</vt:lpstr>
      <vt:lpstr>СОСТОЯНИЕ рЫнкА</vt:lpstr>
      <vt:lpstr>ДовЕРИЕ ПОТРЕБИТЕЛЯ</vt:lpstr>
      <vt:lpstr>ДовЕРИЕ через ИННОВАЦИИ</vt:lpstr>
      <vt:lpstr>УНИКАЛЬНОСТЬ при помощи ИННОВАЦИИ</vt:lpstr>
      <vt:lpstr>Принцип рАботЫ СИСТЕМЫ ONLY ORIGINAL</vt:lpstr>
      <vt:lpstr>Презентация PowerPoint</vt:lpstr>
      <vt:lpstr>ДЛЯ ЧЕГО НАШ ПРОДУКТ</vt:lpstr>
      <vt:lpstr>Презентация PowerPoint</vt:lpstr>
      <vt:lpstr>Презентация PowerPoint</vt:lpstr>
      <vt:lpstr>Презентация PowerPoint</vt:lpstr>
      <vt:lpstr>Презентация PowerPoint</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Only Original</dc:title>
  <dc:creator>Александр Полищук</dc:creator>
  <cp:lastModifiedBy>Максим Трембовецкий</cp:lastModifiedBy>
  <cp:revision>329</cp:revision>
  <cp:lastPrinted>2019-05-16T04:05:17Z</cp:lastPrinted>
  <dcterms:created xsi:type="dcterms:W3CDTF">2018-03-26T07:34:25Z</dcterms:created>
  <dcterms:modified xsi:type="dcterms:W3CDTF">2019-05-16T04:35:04Z</dcterms:modified>
</cp:coreProperties>
</file>