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8" r:id="rId2"/>
    <p:sldId id="259" r:id="rId3"/>
    <p:sldId id="293" r:id="rId4"/>
    <p:sldId id="287" r:id="rId5"/>
    <p:sldId id="288" r:id="rId6"/>
    <p:sldId id="289" r:id="rId7"/>
    <p:sldId id="290" r:id="rId8"/>
    <p:sldId id="291" r:id="rId9"/>
    <p:sldId id="292" r:id="rId10"/>
    <p:sldId id="294" r:id="rId11"/>
    <p:sldId id="299" r:id="rId12"/>
    <p:sldId id="295" r:id="rId13"/>
    <p:sldId id="296" r:id="rId14"/>
    <p:sldId id="302" r:id="rId15"/>
    <p:sldId id="297" r:id="rId16"/>
    <p:sldId id="298" r:id="rId17"/>
    <p:sldId id="300" r:id="rId18"/>
    <p:sldId id="301"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30" r:id="rId39"/>
    <p:sldId id="331" r:id="rId40"/>
    <p:sldId id="322" r:id="rId41"/>
    <p:sldId id="323" r:id="rId42"/>
    <p:sldId id="324" r:id="rId43"/>
    <p:sldId id="325" r:id="rId44"/>
    <p:sldId id="326" r:id="rId45"/>
    <p:sldId id="327" r:id="rId46"/>
    <p:sldId id="328" r:id="rId47"/>
    <p:sldId id="329" r:id="rId48"/>
    <p:sldId id="332" r:id="rId49"/>
    <p:sldId id="333" r:id="rId50"/>
    <p:sldId id="286" r:id="rId5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39069500-490A-AC47-BA23-69417AF67B92}">
          <p14:sldIdLst>
            <p14:sldId id="258"/>
            <p14:sldId id="259"/>
            <p14:sldId id="293"/>
            <p14:sldId id="287"/>
            <p14:sldId id="288"/>
            <p14:sldId id="289"/>
            <p14:sldId id="290"/>
            <p14:sldId id="291"/>
            <p14:sldId id="292"/>
            <p14:sldId id="294"/>
            <p14:sldId id="299"/>
            <p14:sldId id="295"/>
            <p14:sldId id="296"/>
            <p14:sldId id="302"/>
            <p14:sldId id="297"/>
            <p14:sldId id="298"/>
            <p14:sldId id="300"/>
            <p14:sldId id="301"/>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30"/>
            <p14:sldId id="331"/>
            <p14:sldId id="322"/>
            <p14:sldId id="323"/>
            <p14:sldId id="324"/>
            <p14:sldId id="325"/>
            <p14:sldId id="326"/>
            <p14:sldId id="327"/>
            <p14:sldId id="328"/>
            <p14:sldId id="329"/>
            <p14:sldId id="332"/>
            <p14:sldId id="333"/>
            <p14:sldId id="28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94699"/>
  </p:normalViewPr>
  <p:slideViewPr>
    <p:cSldViewPr snapToGrid="0" snapToObjects="1" showGuides="1">
      <p:cViewPr varScale="1">
        <p:scale>
          <a:sx n="107" d="100"/>
          <a:sy n="107" d="100"/>
        </p:scale>
        <p:origin x="1832"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0" d="100"/>
          <a:sy n="170" d="100"/>
        </p:scale>
        <p:origin x="6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hyperlink" Target="https://www.itu.int/dms_pubrec/itu-r/rec/m/R-REC-M.2083-0-201509-I!!PDF-E.pdf" TargetMode="External"/><Relationship Id="rId1" Type="http://schemas.openxmlformats.org/officeDocument/2006/relationships/hyperlink" Target="http://www.itu.int/rec/R-REC-M.2012/en"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itu.int/dms_pubrec/itu-r/rec/m/R-REC-M.2083-0-201509-I!!PDF-E.pdf" TargetMode="External"/><Relationship Id="rId1" Type="http://schemas.openxmlformats.org/officeDocument/2006/relationships/hyperlink" Target="http://www.itu.int/rec/R-REC-M.2012/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8E415-F7C9-4D4B-ABFF-DFC3C89D59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2ED9006C-F337-4C6B-85A3-ED7D30F7C066}">
      <dgm:prSet phldrT="[Text]" custT="1"/>
      <dgm:spPr/>
      <dgm:t>
        <a:bodyPr/>
        <a:lstStyle/>
        <a:p>
          <a:r>
            <a:rPr lang="en-US" sz="2400" b="1" noProof="0" dirty="0">
              <a:latin typeface="Calibri" panose="020F0502020204030204" pitchFamily="34" charset="0"/>
              <a:cs typeface="Calibri" panose="020F0502020204030204" pitchFamily="34" charset="0"/>
            </a:rPr>
            <a:t>IMT standards</a:t>
          </a:r>
        </a:p>
      </dgm:t>
    </dgm:pt>
    <dgm:pt modelId="{72DFD164-0FAB-479A-BAF9-D9FB2C1E14EF}" type="parTrans" cxnId="{499B0F5B-7AE5-4EDB-95ED-60B966716940}">
      <dgm:prSet/>
      <dgm:spPr/>
      <dgm:t>
        <a:bodyPr/>
        <a:lstStyle/>
        <a:p>
          <a:endParaRPr lang="en-US" noProof="0" dirty="0"/>
        </a:p>
      </dgm:t>
    </dgm:pt>
    <dgm:pt modelId="{54B997A4-7854-4630-B45A-5F8C4D3E29E1}" type="sibTrans" cxnId="{499B0F5B-7AE5-4EDB-95ED-60B966716940}">
      <dgm:prSet/>
      <dgm:spPr/>
      <dgm:t>
        <a:bodyPr/>
        <a:lstStyle/>
        <a:p>
          <a:endParaRPr lang="en-US" noProof="0" dirty="0"/>
        </a:p>
      </dgm:t>
    </dgm:pt>
    <dgm:pt modelId="{91C715BC-6741-4C16-9DE9-CBAFC1E0DBED}">
      <dgm:prSet phldrT="[Text]" custT="1"/>
      <dgm:spPr/>
      <dgm:t>
        <a:bodyPr/>
        <a:lstStyle/>
        <a:p>
          <a:r>
            <a:rPr lang="en-US" sz="2200" noProof="0" dirty="0">
              <a:latin typeface="Calibri" panose="020F0502020204030204" pitchFamily="34" charset="0"/>
              <a:cs typeface="Calibri" panose="020F0502020204030204" pitchFamily="34" charset="0"/>
            </a:rPr>
            <a:t>IMT concept</a:t>
          </a:r>
          <a:endParaRPr lang="en-US" sz="2400" noProof="0" dirty="0">
            <a:latin typeface="Calibri" panose="020F0502020204030204" pitchFamily="34" charset="0"/>
            <a:cs typeface="Calibri" panose="020F0502020204030204" pitchFamily="34" charset="0"/>
          </a:endParaRPr>
        </a:p>
      </dgm:t>
    </dgm:pt>
    <dgm:pt modelId="{74B94DEE-A888-4B60-ACB7-FEA0A72FC92F}" type="parTrans" cxnId="{39E2582E-E5AE-4A14-AA5B-C4D78B3C71C7}">
      <dgm:prSet/>
      <dgm:spPr/>
      <dgm:t>
        <a:bodyPr/>
        <a:lstStyle/>
        <a:p>
          <a:endParaRPr lang="en-US" noProof="0" dirty="0"/>
        </a:p>
      </dgm:t>
    </dgm:pt>
    <dgm:pt modelId="{A6E6F3B2-7538-4787-9F33-63BF68591B6A}" type="sibTrans" cxnId="{39E2582E-E5AE-4A14-AA5B-C4D78B3C71C7}">
      <dgm:prSet/>
      <dgm:spPr/>
      <dgm:t>
        <a:bodyPr/>
        <a:lstStyle/>
        <a:p>
          <a:endParaRPr lang="en-US" noProof="0" dirty="0"/>
        </a:p>
      </dgm:t>
    </dgm:pt>
    <dgm:pt modelId="{A07256EE-F37E-4C70-B468-D2441C6FAD5D}">
      <dgm:prSet phldrT="[Text]" custT="1"/>
      <dgm:spPr/>
      <dgm:t>
        <a:bodyPr/>
        <a:lstStyle/>
        <a:p>
          <a:r>
            <a:rPr lang="en-US" sz="2400" b="1" noProof="0" dirty="0">
              <a:latin typeface="Calibri" panose="020F0502020204030204" pitchFamily="34" charset="0"/>
              <a:cs typeface="Calibri" panose="020F0502020204030204" pitchFamily="34" charset="0"/>
            </a:rPr>
            <a:t>Spectrum for IMT</a:t>
          </a:r>
        </a:p>
      </dgm:t>
    </dgm:pt>
    <dgm:pt modelId="{01E74076-CD36-4B6F-8373-5A3E099DB7BB}" type="parTrans" cxnId="{99530E44-6BCD-404B-BD41-00E405972942}">
      <dgm:prSet/>
      <dgm:spPr/>
      <dgm:t>
        <a:bodyPr/>
        <a:lstStyle/>
        <a:p>
          <a:endParaRPr lang="en-US" noProof="0" dirty="0"/>
        </a:p>
      </dgm:t>
    </dgm:pt>
    <dgm:pt modelId="{6F82D3E9-C671-469D-BA35-155090139BEE}" type="sibTrans" cxnId="{99530E44-6BCD-404B-BD41-00E405972942}">
      <dgm:prSet/>
      <dgm:spPr/>
      <dgm:t>
        <a:bodyPr/>
        <a:lstStyle/>
        <a:p>
          <a:endParaRPr lang="en-US" noProof="0" dirty="0"/>
        </a:p>
      </dgm:t>
    </dgm:pt>
    <dgm:pt modelId="{4BA0E55B-5816-494A-9DC2-EF0C28592BC0}">
      <dgm:prSet phldrT="[Text]" custT="1"/>
      <dgm:spPr/>
      <dgm:t>
        <a:bodyPr/>
        <a:lstStyle/>
        <a:p>
          <a:r>
            <a:rPr lang="en-US" sz="2200" noProof="0" dirty="0">
              <a:latin typeface="Calibri" panose="020F0502020204030204" pitchFamily="34" charset="0"/>
              <a:cs typeface="Calibri" panose="020F0502020204030204" pitchFamily="34" charset="0"/>
            </a:rPr>
            <a:t>Spectrum allocation</a:t>
          </a:r>
        </a:p>
      </dgm:t>
    </dgm:pt>
    <dgm:pt modelId="{12ADC2FB-6C3D-4920-935F-947FE31C1869}" type="parTrans" cxnId="{6FC434A9-361B-492C-800D-8C38362A2756}">
      <dgm:prSet/>
      <dgm:spPr/>
      <dgm:t>
        <a:bodyPr/>
        <a:lstStyle/>
        <a:p>
          <a:endParaRPr lang="en-US" noProof="0" dirty="0"/>
        </a:p>
      </dgm:t>
    </dgm:pt>
    <dgm:pt modelId="{3DDC1825-C596-4DE8-9C7E-2435367BFB6B}" type="sibTrans" cxnId="{6FC434A9-361B-492C-800D-8C38362A2756}">
      <dgm:prSet/>
      <dgm:spPr/>
      <dgm:t>
        <a:bodyPr/>
        <a:lstStyle/>
        <a:p>
          <a:endParaRPr lang="en-US" noProof="0" dirty="0"/>
        </a:p>
      </dgm:t>
    </dgm:pt>
    <dgm:pt modelId="{86CC71CA-F691-4119-A2FE-C610704F6E91}">
      <dgm:prSet phldrT="[Text]" custT="1"/>
      <dgm:spPr/>
      <dgm:t>
        <a:bodyPr/>
        <a:lstStyle/>
        <a:p>
          <a:r>
            <a:rPr lang="en-US" sz="2400" b="1" noProof="0" dirty="0">
              <a:latin typeface="Calibri" panose="020F0502020204030204" pitchFamily="34" charset="0"/>
              <a:cs typeface="Calibri" panose="020F0502020204030204" pitchFamily="34" charset="0"/>
            </a:rPr>
            <a:t>Dissemination of information</a:t>
          </a:r>
        </a:p>
      </dgm:t>
    </dgm:pt>
    <dgm:pt modelId="{6BAEA945-0889-4AF3-A90E-4CEBC95519A2}" type="parTrans" cxnId="{7D161086-A6E2-43E4-A217-2C56B276FF44}">
      <dgm:prSet/>
      <dgm:spPr/>
      <dgm:t>
        <a:bodyPr/>
        <a:lstStyle/>
        <a:p>
          <a:endParaRPr lang="en-US" noProof="0" dirty="0"/>
        </a:p>
      </dgm:t>
    </dgm:pt>
    <dgm:pt modelId="{9BC10174-215B-4489-9425-9542388B6008}" type="sibTrans" cxnId="{7D161086-A6E2-43E4-A217-2C56B276FF44}">
      <dgm:prSet/>
      <dgm:spPr/>
      <dgm:t>
        <a:bodyPr/>
        <a:lstStyle/>
        <a:p>
          <a:endParaRPr lang="en-US" noProof="0" dirty="0"/>
        </a:p>
      </dgm:t>
    </dgm:pt>
    <dgm:pt modelId="{88D540E7-3817-42B5-99A1-8F882820A53C}">
      <dgm:prSet phldrT="[Text]" custT="1"/>
      <dgm:spPr/>
      <dgm:t>
        <a:bodyPr/>
        <a:lstStyle/>
        <a:p>
          <a:r>
            <a:rPr lang="en-US" sz="2200" noProof="0" dirty="0">
              <a:latin typeface="Calibri" panose="020F0502020204030204" pitchFamily="34" charset="0"/>
              <a:cs typeface="Calibri" panose="020F0502020204030204" pitchFamily="34" charset="0"/>
            </a:rPr>
            <a:t>Development of recommendations and reports</a:t>
          </a:r>
        </a:p>
      </dgm:t>
    </dgm:pt>
    <dgm:pt modelId="{3C2DF6A7-BC93-4C5A-86B6-2762E0931D81}" type="parTrans" cxnId="{1EE631E7-E349-44F7-AF6C-F34C03649A17}">
      <dgm:prSet/>
      <dgm:spPr/>
      <dgm:t>
        <a:bodyPr/>
        <a:lstStyle/>
        <a:p>
          <a:endParaRPr lang="en-US" noProof="0" dirty="0"/>
        </a:p>
      </dgm:t>
    </dgm:pt>
    <dgm:pt modelId="{6D6E672F-A822-43B7-9D74-9F4C998CC7B7}" type="sibTrans" cxnId="{1EE631E7-E349-44F7-AF6C-F34C03649A17}">
      <dgm:prSet/>
      <dgm:spPr/>
      <dgm:t>
        <a:bodyPr/>
        <a:lstStyle/>
        <a:p>
          <a:endParaRPr lang="en-US" noProof="0" dirty="0"/>
        </a:p>
      </dgm:t>
    </dgm:pt>
    <dgm:pt modelId="{5D14DCDA-24BF-4F88-B1DB-AFC2B35177FD}">
      <dgm:prSet custT="1"/>
      <dgm:spPr/>
      <dgm:t>
        <a:bodyPr/>
        <a:lstStyle/>
        <a:p>
          <a:r>
            <a:rPr lang="en-US" sz="2200" noProof="0" dirty="0">
              <a:latin typeface="Calibri" panose="020F0502020204030204" pitchFamily="34" charset="0"/>
              <a:cs typeface="Calibri" panose="020F0502020204030204" pitchFamily="34" charset="0"/>
            </a:rPr>
            <a:t>EMC</a:t>
          </a:r>
        </a:p>
      </dgm:t>
    </dgm:pt>
    <dgm:pt modelId="{3E330349-F020-4C52-B41E-8194A0D37689}" type="parTrans" cxnId="{6C2E104D-BAD7-4FFC-9E03-2D080EE29B69}">
      <dgm:prSet/>
      <dgm:spPr/>
      <dgm:t>
        <a:bodyPr/>
        <a:lstStyle/>
        <a:p>
          <a:endParaRPr lang="en-US" noProof="0" dirty="0"/>
        </a:p>
      </dgm:t>
    </dgm:pt>
    <dgm:pt modelId="{28D05A3F-3388-440D-9D61-E18D32C76F70}" type="sibTrans" cxnId="{6C2E104D-BAD7-4FFC-9E03-2D080EE29B69}">
      <dgm:prSet/>
      <dgm:spPr/>
      <dgm:t>
        <a:bodyPr/>
        <a:lstStyle/>
        <a:p>
          <a:endParaRPr lang="en-US" noProof="0" dirty="0"/>
        </a:p>
      </dgm:t>
    </dgm:pt>
    <dgm:pt modelId="{F85BC691-78A7-4372-ABA3-7A8841E302F0}">
      <dgm:prSet phldrT="[Text]" custT="1"/>
      <dgm:spPr/>
      <dgm:t>
        <a:bodyPr/>
        <a:lstStyle/>
        <a:p>
          <a:r>
            <a:rPr lang="en-US" sz="2200" noProof="0" dirty="0">
              <a:latin typeface="Calibri" panose="020F0502020204030204" pitchFamily="34" charset="0"/>
              <a:cs typeface="Calibri" panose="020F0502020204030204" pitchFamily="34" charset="0"/>
            </a:rPr>
            <a:t>Country cases</a:t>
          </a:r>
        </a:p>
      </dgm:t>
    </dgm:pt>
    <dgm:pt modelId="{0712C74B-C9A3-47C7-9082-37BAF4BDA31C}" type="parTrans" cxnId="{059A617D-5B8A-46A7-A570-12EDDF5CCF53}">
      <dgm:prSet/>
      <dgm:spPr/>
      <dgm:t>
        <a:bodyPr/>
        <a:lstStyle/>
        <a:p>
          <a:endParaRPr lang="en-US" noProof="0" dirty="0"/>
        </a:p>
      </dgm:t>
    </dgm:pt>
    <dgm:pt modelId="{B7538404-B8DD-46B2-BF44-CD054645003D}" type="sibTrans" cxnId="{059A617D-5B8A-46A7-A570-12EDDF5CCF53}">
      <dgm:prSet/>
      <dgm:spPr/>
      <dgm:t>
        <a:bodyPr/>
        <a:lstStyle/>
        <a:p>
          <a:endParaRPr lang="en-US" noProof="0" dirty="0"/>
        </a:p>
      </dgm:t>
    </dgm:pt>
    <dgm:pt modelId="{E05F576E-6C8C-4DB3-BD27-92FA7758C5AE}">
      <dgm:prSet phldrT="[Text]" custT="1"/>
      <dgm:spPr/>
      <dgm:t>
        <a:bodyPr/>
        <a:lstStyle/>
        <a:p>
          <a:r>
            <a:rPr lang="en-US" sz="2200" noProof="0" dirty="0">
              <a:latin typeface="Calibri" panose="020F0502020204030204" pitchFamily="34" charset="0"/>
              <a:cs typeface="Calibri" panose="020F0502020204030204" pitchFamily="34" charset="0"/>
            </a:rPr>
            <a:t>Seminars and conferences</a:t>
          </a:r>
        </a:p>
      </dgm:t>
    </dgm:pt>
    <dgm:pt modelId="{EA41F1C3-1B0F-40C0-B2DF-90C38DFE0905}" type="parTrans" cxnId="{99BDA6D5-4203-407E-9662-5C9460EEDE87}">
      <dgm:prSet/>
      <dgm:spPr/>
      <dgm:t>
        <a:bodyPr/>
        <a:lstStyle/>
        <a:p>
          <a:endParaRPr lang="en-US" noProof="0" dirty="0"/>
        </a:p>
      </dgm:t>
    </dgm:pt>
    <dgm:pt modelId="{64ED9E31-1B7E-4180-8A8E-638968D7F74B}" type="sibTrans" cxnId="{99BDA6D5-4203-407E-9662-5C9460EEDE87}">
      <dgm:prSet/>
      <dgm:spPr/>
      <dgm:t>
        <a:bodyPr/>
        <a:lstStyle/>
        <a:p>
          <a:endParaRPr lang="en-US" noProof="0" dirty="0"/>
        </a:p>
      </dgm:t>
    </dgm:pt>
    <dgm:pt modelId="{B94522C9-CBC1-4D5D-AE18-2F6A2A1A2002}">
      <dgm:prSet custT="1"/>
      <dgm:spPr/>
      <dgm:t>
        <a:bodyPr/>
        <a:lstStyle/>
        <a:p>
          <a:r>
            <a:rPr lang="en-US" sz="2200" noProof="0" dirty="0">
              <a:latin typeface="Calibri" panose="020F0502020204030204" pitchFamily="34" charset="0"/>
              <a:cs typeface="Calibri" panose="020F0502020204030204" pitchFamily="34" charset="0"/>
            </a:rPr>
            <a:t>Identification of IMT bands</a:t>
          </a:r>
        </a:p>
      </dgm:t>
    </dgm:pt>
    <dgm:pt modelId="{13E4AD4D-9A1F-4448-8790-FF7C1211D301}" type="parTrans" cxnId="{CCA9C5BF-DE61-493E-BA9F-3E864784A429}">
      <dgm:prSet/>
      <dgm:spPr/>
      <dgm:t>
        <a:bodyPr/>
        <a:lstStyle/>
        <a:p>
          <a:endParaRPr lang="en-US" noProof="0" dirty="0"/>
        </a:p>
      </dgm:t>
    </dgm:pt>
    <dgm:pt modelId="{DC512627-9C6F-424C-BF69-93026C3379AD}" type="sibTrans" cxnId="{CCA9C5BF-DE61-493E-BA9F-3E864784A429}">
      <dgm:prSet/>
      <dgm:spPr/>
      <dgm:t>
        <a:bodyPr/>
        <a:lstStyle/>
        <a:p>
          <a:endParaRPr lang="en-US" noProof="0" dirty="0"/>
        </a:p>
      </dgm:t>
    </dgm:pt>
    <dgm:pt modelId="{E24C8FF7-6F2E-422B-AD51-9E5393E08FC3}">
      <dgm:prSet custT="1"/>
      <dgm:spPr/>
      <dgm:t>
        <a:bodyPr/>
        <a:lstStyle/>
        <a:p>
          <a:r>
            <a:rPr lang="en-US" sz="2200" noProof="0" dirty="0">
              <a:latin typeface="Calibri" panose="020F0502020204030204" pitchFamily="34" charset="0"/>
              <a:cs typeface="Calibri" panose="020F0502020204030204" pitchFamily="34" charset="0"/>
            </a:rPr>
            <a:t>Technical requirements</a:t>
          </a:r>
        </a:p>
      </dgm:t>
    </dgm:pt>
    <dgm:pt modelId="{911E5DD4-EB6A-47B0-A297-4B7FACAF719A}" type="parTrans" cxnId="{BE38AC8B-599A-457D-B226-295D2AEB3F4B}">
      <dgm:prSet/>
      <dgm:spPr/>
      <dgm:t>
        <a:bodyPr/>
        <a:lstStyle/>
        <a:p>
          <a:endParaRPr lang="en-US" noProof="0" dirty="0"/>
        </a:p>
      </dgm:t>
    </dgm:pt>
    <dgm:pt modelId="{09BCDA1E-AC85-48B1-8649-B6E5C965366D}" type="sibTrans" cxnId="{BE38AC8B-599A-457D-B226-295D2AEB3F4B}">
      <dgm:prSet/>
      <dgm:spPr/>
      <dgm:t>
        <a:bodyPr/>
        <a:lstStyle/>
        <a:p>
          <a:endParaRPr lang="en-US" noProof="0" dirty="0"/>
        </a:p>
      </dgm:t>
    </dgm:pt>
    <dgm:pt modelId="{DAE170A9-926D-4236-B76C-917E7B7FA305}">
      <dgm:prSet custT="1"/>
      <dgm:spPr/>
      <dgm:t>
        <a:bodyPr/>
        <a:lstStyle/>
        <a:p>
          <a:r>
            <a:rPr lang="en-US" sz="2200" noProof="0" dirty="0">
              <a:latin typeface="Calibri" panose="020F0502020204030204" pitchFamily="34" charset="0"/>
              <a:cs typeface="Calibri" panose="020F0502020204030204" pitchFamily="34" charset="0"/>
            </a:rPr>
            <a:t>Assessment of technologies</a:t>
          </a:r>
        </a:p>
      </dgm:t>
    </dgm:pt>
    <dgm:pt modelId="{FF7FBB8F-7FB6-4005-B2F6-A3D4F48EE032}" type="parTrans" cxnId="{3FD757CB-7DE4-4DA5-B0E8-05010D39770A}">
      <dgm:prSet/>
      <dgm:spPr/>
      <dgm:t>
        <a:bodyPr/>
        <a:lstStyle/>
        <a:p>
          <a:endParaRPr lang="en-US" noProof="0" dirty="0"/>
        </a:p>
      </dgm:t>
    </dgm:pt>
    <dgm:pt modelId="{067B0E16-88A3-4171-8DD4-529DBCF3E39A}" type="sibTrans" cxnId="{3FD757CB-7DE4-4DA5-B0E8-05010D39770A}">
      <dgm:prSet/>
      <dgm:spPr/>
      <dgm:t>
        <a:bodyPr/>
        <a:lstStyle/>
        <a:p>
          <a:endParaRPr lang="en-US" noProof="0" dirty="0"/>
        </a:p>
      </dgm:t>
    </dgm:pt>
    <dgm:pt modelId="{9DCD7B2B-0F62-4E8B-A481-74526AC17A42}">
      <dgm:prSet custT="1"/>
      <dgm:spPr/>
      <dgm:t>
        <a:bodyPr/>
        <a:lstStyle/>
        <a:p>
          <a:r>
            <a:rPr lang="en-US" sz="2200" noProof="0" dirty="0">
              <a:latin typeface="Calibri" panose="020F0502020204030204" pitchFamily="34" charset="0"/>
              <a:cs typeface="Calibri" panose="020F0502020204030204" pitchFamily="34" charset="0"/>
            </a:rPr>
            <a:t>IMT standards</a:t>
          </a:r>
        </a:p>
      </dgm:t>
    </dgm:pt>
    <dgm:pt modelId="{D70D5B67-730E-494B-9177-F4F9940D76D4}" type="parTrans" cxnId="{442C0684-7FB7-4799-BB25-84AE2BAB2695}">
      <dgm:prSet/>
      <dgm:spPr/>
      <dgm:t>
        <a:bodyPr/>
        <a:lstStyle/>
        <a:p>
          <a:endParaRPr lang="en-US" noProof="0" dirty="0"/>
        </a:p>
      </dgm:t>
    </dgm:pt>
    <dgm:pt modelId="{A8A77AEE-D490-4862-83A9-19B848ABDD38}" type="sibTrans" cxnId="{442C0684-7FB7-4799-BB25-84AE2BAB2695}">
      <dgm:prSet/>
      <dgm:spPr/>
      <dgm:t>
        <a:bodyPr/>
        <a:lstStyle/>
        <a:p>
          <a:endParaRPr lang="en-US" noProof="0" dirty="0"/>
        </a:p>
      </dgm:t>
    </dgm:pt>
    <dgm:pt modelId="{6AAB3AE6-DB75-4FBB-9FAC-07D9DE425496}" type="pres">
      <dgm:prSet presAssocID="{83C8E415-F7C9-4D4B-ABFF-DFC3C89D590E}" presName="Name0" presStyleCnt="0">
        <dgm:presLayoutVars>
          <dgm:dir/>
          <dgm:animLvl val="lvl"/>
          <dgm:resizeHandles val="exact"/>
        </dgm:presLayoutVars>
      </dgm:prSet>
      <dgm:spPr/>
    </dgm:pt>
    <dgm:pt modelId="{AE059D63-B596-4E22-8F83-1F943B924B74}" type="pres">
      <dgm:prSet presAssocID="{2ED9006C-F337-4C6B-85A3-ED7D30F7C066}" presName="composite" presStyleCnt="0"/>
      <dgm:spPr/>
    </dgm:pt>
    <dgm:pt modelId="{40F4C5B9-31A0-4C30-A2BD-E48CAFB0F3DA}" type="pres">
      <dgm:prSet presAssocID="{2ED9006C-F337-4C6B-85A3-ED7D30F7C066}" presName="parTx" presStyleLbl="alignNode1" presStyleIdx="0" presStyleCnt="3">
        <dgm:presLayoutVars>
          <dgm:chMax val="0"/>
          <dgm:chPref val="0"/>
          <dgm:bulletEnabled val="1"/>
        </dgm:presLayoutVars>
      </dgm:prSet>
      <dgm:spPr/>
    </dgm:pt>
    <dgm:pt modelId="{088FA168-B801-4449-AD63-F40327E2B8A8}" type="pres">
      <dgm:prSet presAssocID="{2ED9006C-F337-4C6B-85A3-ED7D30F7C066}" presName="desTx" presStyleLbl="alignAccFollowNode1" presStyleIdx="0" presStyleCnt="3">
        <dgm:presLayoutVars>
          <dgm:bulletEnabled val="1"/>
        </dgm:presLayoutVars>
      </dgm:prSet>
      <dgm:spPr/>
    </dgm:pt>
    <dgm:pt modelId="{8089DEE5-BC07-4C8B-A030-6E589843A1A9}" type="pres">
      <dgm:prSet presAssocID="{54B997A4-7854-4630-B45A-5F8C4D3E29E1}" presName="space" presStyleCnt="0"/>
      <dgm:spPr/>
    </dgm:pt>
    <dgm:pt modelId="{10CDC89B-73D0-4570-AD59-F7AFA937288E}" type="pres">
      <dgm:prSet presAssocID="{A07256EE-F37E-4C70-B468-D2441C6FAD5D}" presName="composite" presStyleCnt="0"/>
      <dgm:spPr/>
    </dgm:pt>
    <dgm:pt modelId="{AFF34BCC-62DC-49B2-98C2-FD14AB7CCB73}" type="pres">
      <dgm:prSet presAssocID="{A07256EE-F37E-4C70-B468-D2441C6FAD5D}" presName="parTx" presStyleLbl="alignNode1" presStyleIdx="1" presStyleCnt="3" custLinFactNeighborY="-1101">
        <dgm:presLayoutVars>
          <dgm:chMax val="0"/>
          <dgm:chPref val="0"/>
          <dgm:bulletEnabled val="1"/>
        </dgm:presLayoutVars>
      </dgm:prSet>
      <dgm:spPr/>
    </dgm:pt>
    <dgm:pt modelId="{9193B5F2-BA55-4758-A37C-5DE2645D0904}" type="pres">
      <dgm:prSet presAssocID="{A07256EE-F37E-4C70-B468-D2441C6FAD5D}" presName="desTx" presStyleLbl="alignAccFollowNode1" presStyleIdx="1" presStyleCnt="3">
        <dgm:presLayoutVars>
          <dgm:bulletEnabled val="1"/>
        </dgm:presLayoutVars>
      </dgm:prSet>
      <dgm:spPr/>
    </dgm:pt>
    <dgm:pt modelId="{CCB9C87A-11A9-4B7B-8B82-606D5A7B8C23}" type="pres">
      <dgm:prSet presAssocID="{6F82D3E9-C671-469D-BA35-155090139BEE}" presName="space" presStyleCnt="0"/>
      <dgm:spPr/>
    </dgm:pt>
    <dgm:pt modelId="{8EC7C50A-08E2-48F2-8CD5-455D40A133F8}" type="pres">
      <dgm:prSet presAssocID="{86CC71CA-F691-4119-A2FE-C610704F6E91}" presName="composite" presStyleCnt="0"/>
      <dgm:spPr/>
    </dgm:pt>
    <dgm:pt modelId="{E43D6D12-9944-4F77-B19D-4E57D56E8C20}" type="pres">
      <dgm:prSet presAssocID="{86CC71CA-F691-4119-A2FE-C610704F6E91}" presName="parTx" presStyleLbl="alignNode1" presStyleIdx="2" presStyleCnt="3">
        <dgm:presLayoutVars>
          <dgm:chMax val="0"/>
          <dgm:chPref val="0"/>
          <dgm:bulletEnabled val="1"/>
        </dgm:presLayoutVars>
      </dgm:prSet>
      <dgm:spPr/>
    </dgm:pt>
    <dgm:pt modelId="{A444DE0F-A1A8-4F0C-9AF2-C06EF15388D5}" type="pres">
      <dgm:prSet presAssocID="{86CC71CA-F691-4119-A2FE-C610704F6E91}" presName="desTx" presStyleLbl="alignAccFollowNode1" presStyleIdx="2" presStyleCnt="3">
        <dgm:presLayoutVars>
          <dgm:bulletEnabled val="1"/>
        </dgm:presLayoutVars>
      </dgm:prSet>
      <dgm:spPr/>
    </dgm:pt>
  </dgm:ptLst>
  <dgm:cxnLst>
    <dgm:cxn modelId="{0E191F19-62E5-4305-9E1B-C2766E09D550}" type="presOf" srcId="{DAE170A9-926D-4236-B76C-917E7B7FA305}" destId="{088FA168-B801-4449-AD63-F40327E2B8A8}" srcOrd="0" destOrd="2" presId="urn:microsoft.com/office/officeart/2005/8/layout/hList1"/>
    <dgm:cxn modelId="{DA713D1D-BBA8-4C11-B731-5BB087E461B8}" type="presOf" srcId="{4BA0E55B-5816-494A-9DC2-EF0C28592BC0}" destId="{9193B5F2-BA55-4758-A37C-5DE2645D0904}" srcOrd="0" destOrd="0" presId="urn:microsoft.com/office/officeart/2005/8/layout/hList1"/>
    <dgm:cxn modelId="{8167271E-9882-4D96-AF1D-9DBF1D810949}" type="presOf" srcId="{9DCD7B2B-0F62-4E8B-A481-74526AC17A42}" destId="{088FA168-B801-4449-AD63-F40327E2B8A8}" srcOrd="0" destOrd="3" presId="urn:microsoft.com/office/officeart/2005/8/layout/hList1"/>
    <dgm:cxn modelId="{39E2582E-E5AE-4A14-AA5B-C4D78B3C71C7}" srcId="{2ED9006C-F337-4C6B-85A3-ED7D30F7C066}" destId="{91C715BC-6741-4C16-9DE9-CBAFC1E0DBED}" srcOrd="0" destOrd="0" parTransId="{74B94DEE-A888-4B60-ACB7-FEA0A72FC92F}" sibTransId="{A6E6F3B2-7538-4787-9F33-63BF68591B6A}"/>
    <dgm:cxn modelId="{790A8D3E-CE98-471F-A739-E1D8D1FCB276}" type="presOf" srcId="{5D14DCDA-24BF-4F88-B1DB-AFC2B35177FD}" destId="{9193B5F2-BA55-4758-A37C-5DE2645D0904}" srcOrd="0" destOrd="1" presId="urn:microsoft.com/office/officeart/2005/8/layout/hList1"/>
    <dgm:cxn modelId="{99530E44-6BCD-404B-BD41-00E405972942}" srcId="{83C8E415-F7C9-4D4B-ABFF-DFC3C89D590E}" destId="{A07256EE-F37E-4C70-B468-D2441C6FAD5D}" srcOrd="1" destOrd="0" parTransId="{01E74076-CD36-4B6F-8373-5A3E099DB7BB}" sibTransId="{6F82D3E9-C671-469D-BA35-155090139BEE}"/>
    <dgm:cxn modelId="{6C2E104D-BAD7-4FFC-9E03-2D080EE29B69}" srcId="{A07256EE-F37E-4C70-B468-D2441C6FAD5D}" destId="{5D14DCDA-24BF-4F88-B1DB-AFC2B35177FD}" srcOrd="1" destOrd="0" parTransId="{3E330349-F020-4C52-B41E-8194A0D37689}" sibTransId="{28D05A3F-3388-440D-9D61-E18D32C76F70}"/>
    <dgm:cxn modelId="{8E970B4E-DFFE-4B04-ABF5-7FEFDC98D169}" type="presOf" srcId="{A07256EE-F37E-4C70-B468-D2441C6FAD5D}" destId="{AFF34BCC-62DC-49B2-98C2-FD14AB7CCB73}" srcOrd="0" destOrd="0" presId="urn:microsoft.com/office/officeart/2005/8/layout/hList1"/>
    <dgm:cxn modelId="{DF855F56-9435-4A18-9DB0-09E6B5749AD0}" type="presOf" srcId="{83C8E415-F7C9-4D4B-ABFF-DFC3C89D590E}" destId="{6AAB3AE6-DB75-4FBB-9FAC-07D9DE425496}" srcOrd="0" destOrd="0" presId="urn:microsoft.com/office/officeart/2005/8/layout/hList1"/>
    <dgm:cxn modelId="{499B0F5B-7AE5-4EDB-95ED-60B966716940}" srcId="{83C8E415-F7C9-4D4B-ABFF-DFC3C89D590E}" destId="{2ED9006C-F337-4C6B-85A3-ED7D30F7C066}" srcOrd="0" destOrd="0" parTransId="{72DFD164-0FAB-479A-BAF9-D9FB2C1E14EF}" sibTransId="{54B997A4-7854-4630-B45A-5F8C4D3E29E1}"/>
    <dgm:cxn modelId="{059A617D-5B8A-46A7-A570-12EDDF5CCF53}" srcId="{86CC71CA-F691-4119-A2FE-C610704F6E91}" destId="{F85BC691-78A7-4372-ABA3-7A8841E302F0}" srcOrd="1" destOrd="0" parTransId="{0712C74B-C9A3-47C7-9082-37BAF4BDA31C}" sibTransId="{B7538404-B8DD-46B2-BF44-CD054645003D}"/>
    <dgm:cxn modelId="{442C0684-7FB7-4799-BB25-84AE2BAB2695}" srcId="{2ED9006C-F337-4C6B-85A3-ED7D30F7C066}" destId="{9DCD7B2B-0F62-4E8B-A481-74526AC17A42}" srcOrd="3" destOrd="0" parTransId="{D70D5B67-730E-494B-9177-F4F9940D76D4}" sibTransId="{A8A77AEE-D490-4862-83A9-19B848ABDD38}"/>
    <dgm:cxn modelId="{7D161086-A6E2-43E4-A217-2C56B276FF44}" srcId="{83C8E415-F7C9-4D4B-ABFF-DFC3C89D590E}" destId="{86CC71CA-F691-4119-A2FE-C610704F6E91}" srcOrd="2" destOrd="0" parTransId="{6BAEA945-0889-4AF3-A90E-4CEBC95519A2}" sibTransId="{9BC10174-215B-4489-9425-9542388B6008}"/>
    <dgm:cxn modelId="{BE38AC8B-599A-457D-B226-295D2AEB3F4B}" srcId="{2ED9006C-F337-4C6B-85A3-ED7D30F7C066}" destId="{E24C8FF7-6F2E-422B-AD51-9E5393E08FC3}" srcOrd="1" destOrd="0" parTransId="{911E5DD4-EB6A-47B0-A297-4B7FACAF719A}" sibTransId="{09BCDA1E-AC85-48B1-8649-B6E5C965366D}"/>
    <dgm:cxn modelId="{1CAC3D97-CF8A-468F-B916-BFA1D4047D75}" type="presOf" srcId="{86CC71CA-F691-4119-A2FE-C610704F6E91}" destId="{E43D6D12-9944-4F77-B19D-4E57D56E8C20}" srcOrd="0" destOrd="0" presId="urn:microsoft.com/office/officeart/2005/8/layout/hList1"/>
    <dgm:cxn modelId="{B0F3AD97-B710-4270-87D7-FD3C3719D29A}" type="presOf" srcId="{E24C8FF7-6F2E-422B-AD51-9E5393E08FC3}" destId="{088FA168-B801-4449-AD63-F40327E2B8A8}" srcOrd="0" destOrd="1" presId="urn:microsoft.com/office/officeart/2005/8/layout/hList1"/>
    <dgm:cxn modelId="{F92EF9A0-052E-42E0-9C8D-FEB970088DC6}" type="presOf" srcId="{88D540E7-3817-42B5-99A1-8F882820A53C}" destId="{A444DE0F-A1A8-4F0C-9AF2-C06EF15388D5}" srcOrd="0" destOrd="0" presId="urn:microsoft.com/office/officeart/2005/8/layout/hList1"/>
    <dgm:cxn modelId="{6FC434A9-361B-492C-800D-8C38362A2756}" srcId="{A07256EE-F37E-4C70-B468-D2441C6FAD5D}" destId="{4BA0E55B-5816-494A-9DC2-EF0C28592BC0}" srcOrd="0" destOrd="0" parTransId="{12ADC2FB-6C3D-4920-935F-947FE31C1869}" sibTransId="{3DDC1825-C596-4DE8-9C7E-2435367BFB6B}"/>
    <dgm:cxn modelId="{A20138BC-25C6-4071-A137-A26F84F8D563}" type="presOf" srcId="{B94522C9-CBC1-4D5D-AE18-2F6A2A1A2002}" destId="{9193B5F2-BA55-4758-A37C-5DE2645D0904}" srcOrd="0" destOrd="2" presId="urn:microsoft.com/office/officeart/2005/8/layout/hList1"/>
    <dgm:cxn modelId="{8B299BBE-661E-4910-9061-2D76875A4002}" type="presOf" srcId="{E05F576E-6C8C-4DB3-BD27-92FA7758C5AE}" destId="{A444DE0F-A1A8-4F0C-9AF2-C06EF15388D5}" srcOrd="0" destOrd="2" presId="urn:microsoft.com/office/officeart/2005/8/layout/hList1"/>
    <dgm:cxn modelId="{CCA9C5BF-DE61-493E-BA9F-3E864784A429}" srcId="{A07256EE-F37E-4C70-B468-D2441C6FAD5D}" destId="{B94522C9-CBC1-4D5D-AE18-2F6A2A1A2002}" srcOrd="2" destOrd="0" parTransId="{13E4AD4D-9A1F-4448-8790-FF7C1211D301}" sibTransId="{DC512627-9C6F-424C-BF69-93026C3379AD}"/>
    <dgm:cxn modelId="{C2C4F0BF-C67A-4D80-BF2F-9F6C8BE42276}" type="presOf" srcId="{2ED9006C-F337-4C6B-85A3-ED7D30F7C066}" destId="{40F4C5B9-31A0-4C30-A2BD-E48CAFB0F3DA}" srcOrd="0" destOrd="0" presId="urn:microsoft.com/office/officeart/2005/8/layout/hList1"/>
    <dgm:cxn modelId="{3FD757CB-7DE4-4DA5-B0E8-05010D39770A}" srcId="{2ED9006C-F337-4C6B-85A3-ED7D30F7C066}" destId="{DAE170A9-926D-4236-B76C-917E7B7FA305}" srcOrd="2" destOrd="0" parTransId="{FF7FBB8F-7FB6-4005-B2F6-A3D4F48EE032}" sibTransId="{067B0E16-88A3-4171-8DD4-529DBCF3E39A}"/>
    <dgm:cxn modelId="{99BDA6D5-4203-407E-9662-5C9460EEDE87}" srcId="{86CC71CA-F691-4119-A2FE-C610704F6E91}" destId="{E05F576E-6C8C-4DB3-BD27-92FA7758C5AE}" srcOrd="2" destOrd="0" parTransId="{EA41F1C3-1B0F-40C0-B2DF-90C38DFE0905}" sibTransId="{64ED9E31-1B7E-4180-8A8E-638968D7F74B}"/>
    <dgm:cxn modelId="{A314CDD7-8475-4BA9-A40E-F8285590E600}" type="presOf" srcId="{91C715BC-6741-4C16-9DE9-CBAFC1E0DBED}" destId="{088FA168-B801-4449-AD63-F40327E2B8A8}" srcOrd="0" destOrd="0" presId="urn:microsoft.com/office/officeart/2005/8/layout/hList1"/>
    <dgm:cxn modelId="{1EE631E7-E349-44F7-AF6C-F34C03649A17}" srcId="{86CC71CA-F691-4119-A2FE-C610704F6E91}" destId="{88D540E7-3817-42B5-99A1-8F882820A53C}" srcOrd="0" destOrd="0" parTransId="{3C2DF6A7-BC93-4C5A-86B6-2762E0931D81}" sibTransId="{6D6E672F-A822-43B7-9D74-9F4C998CC7B7}"/>
    <dgm:cxn modelId="{33C5DAF1-476C-46DE-95C6-E048B0B30962}" type="presOf" srcId="{F85BC691-78A7-4372-ABA3-7A8841E302F0}" destId="{A444DE0F-A1A8-4F0C-9AF2-C06EF15388D5}" srcOrd="0" destOrd="1" presId="urn:microsoft.com/office/officeart/2005/8/layout/hList1"/>
    <dgm:cxn modelId="{12C97865-1734-445D-8DEA-39B376DC11F4}" type="presParOf" srcId="{6AAB3AE6-DB75-4FBB-9FAC-07D9DE425496}" destId="{AE059D63-B596-4E22-8F83-1F943B924B74}" srcOrd="0" destOrd="0" presId="urn:microsoft.com/office/officeart/2005/8/layout/hList1"/>
    <dgm:cxn modelId="{00813FF9-72B7-4CA5-A872-5BE9380A5E4D}" type="presParOf" srcId="{AE059D63-B596-4E22-8F83-1F943B924B74}" destId="{40F4C5B9-31A0-4C30-A2BD-E48CAFB0F3DA}" srcOrd="0" destOrd="0" presId="urn:microsoft.com/office/officeart/2005/8/layout/hList1"/>
    <dgm:cxn modelId="{F1F1E20B-3D3B-42D9-BD82-FEB1B386757D}" type="presParOf" srcId="{AE059D63-B596-4E22-8F83-1F943B924B74}" destId="{088FA168-B801-4449-AD63-F40327E2B8A8}" srcOrd="1" destOrd="0" presId="urn:microsoft.com/office/officeart/2005/8/layout/hList1"/>
    <dgm:cxn modelId="{C987B748-AD8E-4235-9F08-A0AD695A1136}" type="presParOf" srcId="{6AAB3AE6-DB75-4FBB-9FAC-07D9DE425496}" destId="{8089DEE5-BC07-4C8B-A030-6E589843A1A9}" srcOrd="1" destOrd="0" presId="urn:microsoft.com/office/officeart/2005/8/layout/hList1"/>
    <dgm:cxn modelId="{9930D21C-6C3B-4703-9466-FC80C7E231D6}" type="presParOf" srcId="{6AAB3AE6-DB75-4FBB-9FAC-07D9DE425496}" destId="{10CDC89B-73D0-4570-AD59-F7AFA937288E}" srcOrd="2" destOrd="0" presId="urn:microsoft.com/office/officeart/2005/8/layout/hList1"/>
    <dgm:cxn modelId="{A1FC485E-724E-4C9A-99D4-D0774A6F8BEF}" type="presParOf" srcId="{10CDC89B-73D0-4570-AD59-F7AFA937288E}" destId="{AFF34BCC-62DC-49B2-98C2-FD14AB7CCB73}" srcOrd="0" destOrd="0" presId="urn:microsoft.com/office/officeart/2005/8/layout/hList1"/>
    <dgm:cxn modelId="{09D177DE-173A-4F3E-ACC2-152369E0A77B}" type="presParOf" srcId="{10CDC89B-73D0-4570-AD59-F7AFA937288E}" destId="{9193B5F2-BA55-4758-A37C-5DE2645D0904}" srcOrd="1" destOrd="0" presId="urn:microsoft.com/office/officeart/2005/8/layout/hList1"/>
    <dgm:cxn modelId="{ADE32352-E774-4A9F-9FB6-641AD31591E1}" type="presParOf" srcId="{6AAB3AE6-DB75-4FBB-9FAC-07D9DE425496}" destId="{CCB9C87A-11A9-4B7B-8B82-606D5A7B8C23}" srcOrd="3" destOrd="0" presId="urn:microsoft.com/office/officeart/2005/8/layout/hList1"/>
    <dgm:cxn modelId="{FF71E281-23D6-49B1-89D8-449AF79EF1E0}" type="presParOf" srcId="{6AAB3AE6-DB75-4FBB-9FAC-07D9DE425496}" destId="{8EC7C50A-08E2-48F2-8CD5-455D40A133F8}" srcOrd="4" destOrd="0" presId="urn:microsoft.com/office/officeart/2005/8/layout/hList1"/>
    <dgm:cxn modelId="{18E2FE1C-AFBD-4E12-985C-1EBCF1E71025}" type="presParOf" srcId="{8EC7C50A-08E2-48F2-8CD5-455D40A133F8}" destId="{E43D6D12-9944-4F77-B19D-4E57D56E8C20}" srcOrd="0" destOrd="0" presId="urn:microsoft.com/office/officeart/2005/8/layout/hList1"/>
    <dgm:cxn modelId="{9DD05F55-EDAA-4085-A661-84B75BF50715}" type="presParOf" srcId="{8EC7C50A-08E2-48F2-8CD5-455D40A133F8}" destId="{A444DE0F-A1A8-4F0C-9AF2-C06EF15388D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873AB-0F2A-4A01-8D21-37DBF93708F2}" type="doc">
      <dgm:prSet loTypeId="urn:microsoft.com/office/officeart/2008/layout/HorizontalMultiLevelHierarchy" loCatId="hierarchy" qsTypeId="urn:microsoft.com/office/officeart/2005/8/quickstyle/simple2" qsCatId="simple" csTypeId="urn:microsoft.com/office/officeart/2005/8/colors/colorful3" csCatId="colorful" phldr="1"/>
      <dgm:spPr/>
      <dgm:t>
        <a:bodyPr/>
        <a:lstStyle/>
        <a:p>
          <a:endParaRPr lang="en-US"/>
        </a:p>
      </dgm:t>
    </dgm:pt>
    <dgm:pt modelId="{F39E812A-D194-4BF4-8FE0-0D478CF476DD}">
      <dgm:prSet phldrT="[Text]" custT="1"/>
      <dgm:spPr>
        <a:solidFill>
          <a:srgbClr val="0070C0"/>
        </a:solidFill>
      </dgm:spPr>
      <dgm:t>
        <a:bodyPr/>
        <a:lstStyle/>
        <a:p>
          <a:r>
            <a:rPr lang="en-US" sz="1800" dirty="0">
              <a:latin typeface="Calibri" panose="020F0502020204030204" pitchFamily="34" charset="0"/>
              <a:cs typeface="Calibri" panose="020F0502020204030204" pitchFamily="34" charset="0"/>
            </a:rPr>
            <a:t>International Mobile Telecommunications</a:t>
          </a:r>
        </a:p>
        <a:p>
          <a:r>
            <a:rPr lang="en-US" sz="2100" dirty="0">
              <a:latin typeface="Calibri" panose="020F0502020204030204" pitchFamily="34" charset="0"/>
              <a:cs typeface="Calibri" panose="020F0502020204030204" pitchFamily="34" charset="0"/>
            </a:rPr>
            <a:t>IMT</a:t>
          </a:r>
        </a:p>
      </dgm:t>
    </dgm:pt>
    <dgm:pt modelId="{6F74B63F-62F9-483D-A58B-0AD22549419C}" type="parTrans" cxnId="{FBE3DA92-16EC-402E-8B4B-D4543AE12C70}">
      <dgm:prSet/>
      <dgm:spPr/>
      <dgm:t>
        <a:bodyPr/>
        <a:lstStyle/>
        <a:p>
          <a:endParaRPr lang="en-US">
            <a:solidFill>
              <a:srgbClr val="111111"/>
            </a:solidFill>
            <a:latin typeface="Calibri" panose="020F0502020204030204" pitchFamily="34" charset="0"/>
            <a:cs typeface="Calibri" panose="020F0502020204030204" pitchFamily="34" charset="0"/>
          </a:endParaRPr>
        </a:p>
      </dgm:t>
    </dgm:pt>
    <dgm:pt modelId="{66B80179-68ED-4F5F-92AA-B3DDD5ABD8CA}" type="sibTrans" cxnId="{FBE3DA92-16EC-402E-8B4B-D4543AE12C70}">
      <dgm:prSet/>
      <dgm:spPr/>
      <dgm:t>
        <a:bodyPr/>
        <a:lstStyle/>
        <a:p>
          <a:endParaRPr lang="en-US">
            <a:solidFill>
              <a:srgbClr val="111111"/>
            </a:solidFill>
            <a:latin typeface="Calibri" panose="020F0502020204030204" pitchFamily="34" charset="0"/>
            <a:cs typeface="Calibri" panose="020F0502020204030204" pitchFamily="34" charset="0"/>
          </a:endParaRPr>
        </a:p>
      </dgm:t>
    </dgm:pt>
    <dgm:pt modelId="{984277F0-E0CE-45B7-991F-11B13FB509A6}">
      <dgm:prSet phldrT="[Text]" custT="1"/>
      <dgm:spPr>
        <a:solidFill>
          <a:srgbClr val="FFC000"/>
        </a:solidFill>
      </dgm:spPr>
      <dgm:t>
        <a:bodyPr/>
        <a:lstStyle/>
        <a:p>
          <a:r>
            <a:rPr lang="en-US" sz="1600" dirty="0">
              <a:solidFill>
                <a:srgbClr val="111111"/>
              </a:solidFill>
              <a:latin typeface="Calibri" panose="020F0502020204030204" pitchFamily="34" charset="0"/>
              <a:cs typeface="Calibri" panose="020F0502020204030204" pitchFamily="34" charset="0"/>
            </a:rPr>
            <a:t>IMT 2000</a:t>
          </a:r>
        </a:p>
        <a:p>
          <a:r>
            <a:rPr lang="en-GB" sz="1600" dirty="0">
              <a:solidFill>
                <a:srgbClr val="111111"/>
              </a:solidFill>
              <a:latin typeface="Calibri" panose="020F0502020204030204" pitchFamily="34" charset="0"/>
              <a:cs typeface="Calibri" panose="020F0502020204030204" pitchFamily="34" charset="0"/>
            </a:rPr>
            <a:t>Rec. </a:t>
          </a:r>
          <a:r>
            <a:rPr lang="en-GB" sz="1600" dirty="0">
              <a:solidFill>
                <a:srgbClr val="111111"/>
              </a:solidFill>
              <a:latin typeface="Calibri" panose="020F0502020204030204" pitchFamily="34" charset="0"/>
              <a:cs typeface="Calibri" panose="020F0502020204030204" pitchFamily="34" charset="0"/>
              <a:hlinkClick xmlns:r="http://schemas.openxmlformats.org/officeDocument/2006/relationships" r:id="rId1"/>
            </a:rPr>
            <a:t>ITU-R M.1457-10</a:t>
          </a:r>
          <a:endParaRPr lang="en-US" sz="1600" dirty="0">
            <a:solidFill>
              <a:srgbClr val="111111"/>
            </a:solidFill>
            <a:latin typeface="Calibri" panose="020F0502020204030204" pitchFamily="34" charset="0"/>
            <a:cs typeface="Calibri" panose="020F0502020204030204" pitchFamily="34" charset="0"/>
          </a:endParaRPr>
        </a:p>
      </dgm:t>
    </dgm:pt>
    <dgm:pt modelId="{1824CAD5-8384-4A12-B2A3-D962DF1410EB}" type="parTrans" cxnId="{F9ACB028-F26F-41B0-B1FC-F5835801A3F8}">
      <dgm:prSet/>
      <dgm:spPr/>
      <dgm:t>
        <a:bodyPr/>
        <a:lstStyle/>
        <a:p>
          <a:endParaRPr lang="en-US" dirty="0">
            <a:solidFill>
              <a:srgbClr val="111111"/>
            </a:solidFill>
            <a:latin typeface="Calibri" panose="020F0502020204030204" pitchFamily="34" charset="0"/>
            <a:cs typeface="Calibri" panose="020F0502020204030204" pitchFamily="34" charset="0"/>
          </a:endParaRPr>
        </a:p>
      </dgm:t>
    </dgm:pt>
    <dgm:pt modelId="{D7E019C8-8A9E-4C8D-B397-D7A2E564F359}" type="sibTrans" cxnId="{F9ACB028-F26F-41B0-B1FC-F5835801A3F8}">
      <dgm:prSet/>
      <dgm:spPr/>
      <dgm:t>
        <a:bodyPr/>
        <a:lstStyle/>
        <a:p>
          <a:endParaRPr lang="en-US">
            <a:solidFill>
              <a:srgbClr val="111111"/>
            </a:solidFill>
            <a:latin typeface="Calibri" panose="020F0502020204030204" pitchFamily="34" charset="0"/>
            <a:cs typeface="Calibri" panose="020F0502020204030204" pitchFamily="34" charset="0"/>
          </a:endParaRPr>
        </a:p>
      </dgm:t>
    </dgm:pt>
    <dgm:pt modelId="{9B038C3A-560E-42FB-A7B0-B40B3AA1E88C}">
      <dgm:prSet phldrT="[Text]"/>
      <dgm:spPr>
        <a:solidFill>
          <a:srgbClr val="FFC000"/>
        </a:solidFill>
        <a:ln>
          <a:solidFill>
            <a:schemeClr val="accent1"/>
          </a:solidFill>
        </a:ln>
      </dgm:spPr>
      <dgm:t>
        <a:bodyPr/>
        <a:lstStyle/>
        <a:p>
          <a:pPr marL="114300" indent="0" algn="l"/>
          <a:r>
            <a:rPr lang="en-US" dirty="0">
              <a:solidFill>
                <a:srgbClr val="111111"/>
              </a:solidFill>
              <a:latin typeface="Calibri" panose="020F0502020204030204" pitchFamily="34" charset="0"/>
              <a:cs typeface="Calibri" panose="020F0502020204030204" pitchFamily="34" charset="0"/>
            </a:rPr>
            <a:t>1- IMT-2000 CDMA Direct Spread</a:t>
          </a:r>
        </a:p>
        <a:p>
          <a:pPr marL="114300" indent="0" algn="l"/>
          <a:r>
            <a:rPr lang="en-US" dirty="0">
              <a:solidFill>
                <a:srgbClr val="111111"/>
              </a:solidFill>
              <a:latin typeface="Calibri" panose="020F0502020204030204" pitchFamily="34" charset="0"/>
              <a:cs typeface="Calibri" panose="020F0502020204030204" pitchFamily="34" charset="0"/>
            </a:rPr>
            <a:t>2– IMT-2000 CDMA Multi-Carrier</a:t>
          </a:r>
        </a:p>
        <a:p>
          <a:pPr marL="114300" indent="0" algn="l"/>
          <a:r>
            <a:rPr lang="en-US" dirty="0">
              <a:solidFill>
                <a:srgbClr val="111111"/>
              </a:solidFill>
              <a:latin typeface="Calibri" panose="020F0502020204030204" pitchFamily="34" charset="0"/>
              <a:cs typeface="Calibri" panose="020F0502020204030204" pitchFamily="34" charset="0"/>
            </a:rPr>
            <a:t>3– IMT-2000 CDMA TDD</a:t>
          </a:r>
        </a:p>
        <a:p>
          <a:pPr marL="114300" indent="0" algn="l"/>
          <a:r>
            <a:rPr lang="en-US" dirty="0">
              <a:solidFill>
                <a:srgbClr val="111111"/>
              </a:solidFill>
              <a:latin typeface="Calibri" panose="020F0502020204030204" pitchFamily="34" charset="0"/>
              <a:cs typeface="Calibri" panose="020F0502020204030204" pitchFamily="34" charset="0"/>
            </a:rPr>
            <a:t>4– IMT-2000 TDMA Single-Carrier</a:t>
          </a:r>
        </a:p>
        <a:p>
          <a:pPr marL="114300" indent="0" algn="l"/>
          <a:r>
            <a:rPr lang="en-US" dirty="0">
              <a:solidFill>
                <a:srgbClr val="111111"/>
              </a:solidFill>
              <a:latin typeface="Calibri" panose="020F0502020204030204" pitchFamily="34" charset="0"/>
              <a:cs typeface="Calibri" panose="020F0502020204030204" pitchFamily="34" charset="0"/>
            </a:rPr>
            <a:t>5– IMT-2000 FDMA/TDMA</a:t>
          </a:r>
        </a:p>
        <a:p>
          <a:pPr marL="114300" indent="0" algn="l"/>
          <a:r>
            <a:rPr lang="en-US" dirty="0">
              <a:solidFill>
                <a:srgbClr val="111111"/>
              </a:solidFill>
              <a:latin typeface="Calibri" panose="020F0502020204030204" pitchFamily="34" charset="0"/>
              <a:cs typeface="Calibri" panose="020F0502020204030204" pitchFamily="34" charset="0"/>
            </a:rPr>
            <a:t>6– IMT-2000 OFDMA TDD WMAN</a:t>
          </a:r>
        </a:p>
      </dgm:t>
    </dgm:pt>
    <dgm:pt modelId="{715D18C0-8787-4AB3-8C50-083CE9CD40D4}" type="parTrans" cxnId="{C1D3D1A0-A2B3-4479-B856-EA364CF224A4}">
      <dgm:prSet/>
      <dgm:spPr/>
      <dgm:t>
        <a:bodyPr/>
        <a:lstStyle/>
        <a:p>
          <a:endParaRPr lang="en-US" dirty="0">
            <a:solidFill>
              <a:srgbClr val="111111"/>
            </a:solidFill>
            <a:latin typeface="Calibri" panose="020F0502020204030204" pitchFamily="34" charset="0"/>
            <a:cs typeface="Calibri" panose="020F0502020204030204" pitchFamily="34" charset="0"/>
          </a:endParaRPr>
        </a:p>
      </dgm:t>
    </dgm:pt>
    <dgm:pt modelId="{0986F205-B8C3-442C-B408-0F97C6DE2181}" type="sibTrans" cxnId="{C1D3D1A0-A2B3-4479-B856-EA364CF224A4}">
      <dgm:prSet/>
      <dgm:spPr/>
      <dgm:t>
        <a:bodyPr/>
        <a:lstStyle/>
        <a:p>
          <a:endParaRPr lang="en-US">
            <a:solidFill>
              <a:srgbClr val="111111"/>
            </a:solidFill>
            <a:latin typeface="Calibri" panose="020F0502020204030204" pitchFamily="34" charset="0"/>
            <a:cs typeface="Calibri" panose="020F0502020204030204" pitchFamily="34" charset="0"/>
          </a:endParaRPr>
        </a:p>
      </dgm:t>
    </dgm:pt>
    <dgm:pt modelId="{A813FC03-69FC-42B7-BA75-5C85CA4ABCAE}">
      <dgm:prSet phldrT="[Text]" custT="1"/>
      <dgm:spPr>
        <a:solidFill>
          <a:srgbClr val="92D050"/>
        </a:solidFill>
      </dgm:spPr>
      <dgm:t>
        <a:bodyPr/>
        <a:lstStyle/>
        <a:p>
          <a:r>
            <a:rPr lang="en-US" sz="1600" dirty="0">
              <a:solidFill>
                <a:srgbClr val="111111"/>
              </a:solidFill>
              <a:latin typeface="Calibri" panose="020F0502020204030204" pitchFamily="34" charset="0"/>
              <a:cs typeface="Calibri" panose="020F0502020204030204" pitchFamily="34" charset="0"/>
            </a:rPr>
            <a:t>IMT Advanced</a:t>
          </a:r>
        </a:p>
        <a:p>
          <a:r>
            <a:rPr lang="en-GB" sz="1600" dirty="0">
              <a:solidFill>
                <a:srgbClr val="111111"/>
              </a:solidFill>
              <a:latin typeface="Calibri" panose="020F0502020204030204" pitchFamily="34" charset="0"/>
              <a:cs typeface="Calibri" panose="020F0502020204030204" pitchFamily="34" charset="0"/>
            </a:rPr>
            <a:t>Rec. </a:t>
          </a:r>
          <a:r>
            <a:rPr lang="en-GB" sz="1600" dirty="0">
              <a:solidFill>
                <a:srgbClr val="111111"/>
              </a:solidFill>
              <a:latin typeface="Calibri" panose="020F0502020204030204" pitchFamily="34" charset="0"/>
              <a:cs typeface="Calibri" panose="020F0502020204030204" pitchFamily="34" charset="0"/>
              <a:hlinkClick xmlns:r="http://schemas.openxmlformats.org/officeDocument/2006/relationships" r:id="rId1"/>
            </a:rPr>
            <a:t>ITU-R M.2012</a:t>
          </a:r>
          <a:endParaRPr lang="en-US" sz="1600" dirty="0">
            <a:solidFill>
              <a:srgbClr val="111111"/>
            </a:solidFill>
            <a:latin typeface="Calibri" panose="020F0502020204030204" pitchFamily="34" charset="0"/>
            <a:cs typeface="Calibri" panose="020F0502020204030204" pitchFamily="34" charset="0"/>
          </a:endParaRPr>
        </a:p>
      </dgm:t>
    </dgm:pt>
    <dgm:pt modelId="{8FCADB25-A9B0-46CA-BED4-9DE1468B5A0E}" type="parTrans" cxnId="{3D05F6B4-AF80-40D3-A740-6E6E996EDC06}">
      <dgm:prSet/>
      <dgm:spPr/>
      <dgm:t>
        <a:bodyPr/>
        <a:lstStyle/>
        <a:p>
          <a:endParaRPr lang="en-US" dirty="0">
            <a:solidFill>
              <a:srgbClr val="111111"/>
            </a:solidFill>
            <a:latin typeface="Calibri" panose="020F0502020204030204" pitchFamily="34" charset="0"/>
            <a:cs typeface="Calibri" panose="020F0502020204030204" pitchFamily="34" charset="0"/>
          </a:endParaRPr>
        </a:p>
      </dgm:t>
    </dgm:pt>
    <dgm:pt modelId="{36CB5AA1-9469-48FF-B286-9A52E78D9CBB}" type="sibTrans" cxnId="{3D05F6B4-AF80-40D3-A740-6E6E996EDC06}">
      <dgm:prSet/>
      <dgm:spPr/>
      <dgm:t>
        <a:bodyPr/>
        <a:lstStyle/>
        <a:p>
          <a:endParaRPr lang="en-US">
            <a:solidFill>
              <a:srgbClr val="111111"/>
            </a:solidFill>
            <a:latin typeface="Calibri" panose="020F0502020204030204" pitchFamily="34" charset="0"/>
            <a:cs typeface="Calibri" panose="020F0502020204030204" pitchFamily="34" charset="0"/>
          </a:endParaRPr>
        </a:p>
      </dgm:t>
    </dgm:pt>
    <dgm:pt modelId="{EC474A55-936C-44C8-B4CC-47F80329FE70}">
      <dgm:prSet phldrT="[Text]"/>
      <dgm:spPr>
        <a:solidFill>
          <a:srgbClr val="92D050"/>
        </a:solidFill>
        <a:ln>
          <a:solidFill>
            <a:schemeClr val="accent1"/>
          </a:solidFill>
        </a:ln>
      </dgm:spPr>
      <dgm:t>
        <a:bodyPr/>
        <a:lstStyle/>
        <a:p>
          <a:pPr marL="114300" indent="0" algn="l"/>
          <a:r>
            <a:rPr lang="en-US" dirty="0">
              <a:solidFill>
                <a:srgbClr val="111111"/>
              </a:solidFill>
              <a:latin typeface="Calibri" panose="020F0502020204030204" pitchFamily="34" charset="0"/>
              <a:cs typeface="Calibri" panose="020F0502020204030204" pitchFamily="34" charset="0"/>
            </a:rPr>
            <a:t>1- LTE-Advanced</a:t>
          </a:r>
        </a:p>
        <a:p>
          <a:pPr marL="114300" indent="0" algn="l"/>
          <a:r>
            <a:rPr lang="en-US" dirty="0">
              <a:solidFill>
                <a:srgbClr val="111111"/>
              </a:solidFill>
              <a:latin typeface="Calibri" panose="020F0502020204030204" pitchFamily="34" charset="0"/>
              <a:cs typeface="Calibri" panose="020F0502020204030204" pitchFamily="34" charset="0"/>
            </a:rPr>
            <a:t>2- WirelessMAN-Advanced</a:t>
          </a:r>
        </a:p>
      </dgm:t>
    </dgm:pt>
    <dgm:pt modelId="{29743AC1-AD20-4196-87A9-E223D780FC77}" type="parTrans" cxnId="{901BA6A3-C757-471C-839D-F739C78B6EB3}">
      <dgm:prSet/>
      <dgm:spPr/>
      <dgm:t>
        <a:bodyPr/>
        <a:lstStyle/>
        <a:p>
          <a:endParaRPr lang="en-US" dirty="0">
            <a:solidFill>
              <a:srgbClr val="111111"/>
            </a:solidFill>
            <a:latin typeface="Calibri" panose="020F0502020204030204" pitchFamily="34" charset="0"/>
            <a:cs typeface="Calibri" panose="020F0502020204030204" pitchFamily="34" charset="0"/>
          </a:endParaRPr>
        </a:p>
      </dgm:t>
    </dgm:pt>
    <dgm:pt modelId="{F5DDDA5C-9CAA-4F73-9877-934EDE32A48E}" type="sibTrans" cxnId="{901BA6A3-C757-471C-839D-F739C78B6EB3}">
      <dgm:prSet/>
      <dgm:spPr/>
      <dgm:t>
        <a:bodyPr/>
        <a:lstStyle/>
        <a:p>
          <a:endParaRPr lang="en-US">
            <a:solidFill>
              <a:srgbClr val="111111"/>
            </a:solidFill>
            <a:latin typeface="Calibri" panose="020F0502020204030204" pitchFamily="34" charset="0"/>
            <a:cs typeface="Calibri" panose="020F0502020204030204" pitchFamily="34" charset="0"/>
          </a:endParaRPr>
        </a:p>
      </dgm:t>
    </dgm:pt>
    <dgm:pt modelId="{477D6CCA-5ECA-49AF-8DA2-6CC186C7B6EF}">
      <dgm:prSet custT="1"/>
      <dgm:spPr>
        <a:solidFill>
          <a:schemeClr val="accent1">
            <a:lumMod val="20000"/>
            <a:lumOff val="80000"/>
          </a:schemeClr>
        </a:solidFill>
      </dgm:spPr>
      <dgm:t>
        <a:bodyPr/>
        <a:lstStyle/>
        <a:p>
          <a:r>
            <a:rPr lang="en-US" sz="1600" dirty="0">
              <a:solidFill>
                <a:schemeClr val="tx1"/>
              </a:solidFill>
              <a:latin typeface="Calibri" panose="020F0502020204030204" pitchFamily="34" charset="0"/>
              <a:cs typeface="Calibri" panose="020F0502020204030204" pitchFamily="34" charset="0"/>
            </a:rPr>
            <a:t>IMT 2020</a:t>
          </a:r>
        </a:p>
        <a:p>
          <a:r>
            <a:rPr lang="en-US" sz="1600" dirty="0">
              <a:solidFill>
                <a:schemeClr val="tx1"/>
              </a:solidFill>
              <a:latin typeface="Calibri" panose="020F0502020204030204" pitchFamily="34" charset="0"/>
              <a:cs typeface="Calibri" panose="020F0502020204030204" pitchFamily="34" charset="0"/>
            </a:rPr>
            <a:t>Vision: </a:t>
          </a:r>
          <a:r>
            <a:rPr lang="en-GB" sz="1600" dirty="0">
              <a:solidFill>
                <a:schemeClr val="tx1"/>
              </a:solidFill>
              <a:latin typeface="Calibri" panose="020F0502020204030204" pitchFamily="34" charset="0"/>
              <a:cs typeface="Calibri" panose="020F0502020204030204" pitchFamily="34" charset="0"/>
            </a:rPr>
            <a:t>Rep. ITU-R </a:t>
          </a:r>
          <a:r>
            <a:rPr lang="en-GB" sz="1600" dirty="0">
              <a:solidFill>
                <a:schemeClr val="tx1"/>
              </a:solidFill>
              <a:latin typeface="Calibri" panose="020F0502020204030204" pitchFamily="34" charset="0"/>
              <a:cs typeface="Calibri" panose="020F0502020204030204" pitchFamily="34" charset="0"/>
              <a:hlinkClick xmlns:r="http://schemas.openxmlformats.org/officeDocument/2006/relationships" r:id="rId2"/>
            </a:rPr>
            <a:t>M.2083</a:t>
          </a:r>
          <a:endParaRPr lang="en-US" sz="1600" dirty="0">
            <a:solidFill>
              <a:schemeClr val="tx1"/>
            </a:solidFill>
            <a:latin typeface="Calibri" panose="020F0502020204030204" pitchFamily="34" charset="0"/>
            <a:cs typeface="Calibri" panose="020F0502020204030204" pitchFamily="34" charset="0"/>
          </a:endParaRPr>
        </a:p>
      </dgm:t>
    </dgm:pt>
    <dgm:pt modelId="{318666EF-EE96-4426-9C64-B2943B90C82E}" type="parTrans" cxnId="{36755483-6215-4249-9227-5F44BB6934C6}">
      <dgm:prSet/>
      <dgm:spPr/>
      <dgm:t>
        <a:bodyPr/>
        <a:lstStyle/>
        <a:p>
          <a:endParaRPr lang="en-US" dirty="0">
            <a:latin typeface="Calibri" panose="020F0502020204030204" pitchFamily="34" charset="0"/>
            <a:cs typeface="Calibri" panose="020F0502020204030204" pitchFamily="34" charset="0"/>
          </a:endParaRPr>
        </a:p>
      </dgm:t>
    </dgm:pt>
    <dgm:pt modelId="{22624280-965F-405C-8DA4-A052063A5860}" type="sibTrans" cxnId="{36755483-6215-4249-9227-5F44BB6934C6}">
      <dgm:prSet/>
      <dgm:spPr/>
      <dgm:t>
        <a:bodyPr/>
        <a:lstStyle/>
        <a:p>
          <a:endParaRPr lang="en-US">
            <a:latin typeface="Calibri" panose="020F0502020204030204" pitchFamily="34" charset="0"/>
            <a:cs typeface="Calibri" panose="020F0502020204030204" pitchFamily="34" charset="0"/>
          </a:endParaRPr>
        </a:p>
      </dgm:t>
    </dgm:pt>
    <dgm:pt modelId="{F1112880-D201-46B1-AEED-8B84DC86BC3D}" type="pres">
      <dgm:prSet presAssocID="{290873AB-0F2A-4A01-8D21-37DBF93708F2}" presName="Name0" presStyleCnt="0">
        <dgm:presLayoutVars>
          <dgm:chPref val="1"/>
          <dgm:dir/>
          <dgm:animOne val="branch"/>
          <dgm:animLvl val="lvl"/>
          <dgm:resizeHandles val="exact"/>
        </dgm:presLayoutVars>
      </dgm:prSet>
      <dgm:spPr/>
    </dgm:pt>
    <dgm:pt modelId="{F7E343D1-766E-42B5-B961-89BA7F9F1698}" type="pres">
      <dgm:prSet presAssocID="{F39E812A-D194-4BF4-8FE0-0D478CF476DD}" presName="root1" presStyleCnt="0"/>
      <dgm:spPr/>
    </dgm:pt>
    <dgm:pt modelId="{C87CED71-E9F5-4F4E-BD8E-EF303FFA1190}" type="pres">
      <dgm:prSet presAssocID="{F39E812A-D194-4BF4-8FE0-0D478CF476DD}" presName="LevelOneTextNode" presStyleLbl="node0" presStyleIdx="0" presStyleCnt="1" custScaleY="114418">
        <dgm:presLayoutVars>
          <dgm:chPref val="3"/>
        </dgm:presLayoutVars>
      </dgm:prSet>
      <dgm:spPr/>
    </dgm:pt>
    <dgm:pt modelId="{BDDE0F03-6FCD-4AE3-B1D2-288566A4D164}" type="pres">
      <dgm:prSet presAssocID="{F39E812A-D194-4BF4-8FE0-0D478CF476DD}" presName="level2hierChild" presStyleCnt="0"/>
      <dgm:spPr/>
    </dgm:pt>
    <dgm:pt modelId="{A2BDFD7E-0F9E-409C-9501-757FFC8A9EAF}" type="pres">
      <dgm:prSet presAssocID="{1824CAD5-8384-4A12-B2A3-D962DF1410EB}" presName="conn2-1" presStyleLbl="parChTrans1D2" presStyleIdx="0" presStyleCnt="3"/>
      <dgm:spPr/>
    </dgm:pt>
    <dgm:pt modelId="{330217A1-E994-4BD5-8B5C-260FF099FC58}" type="pres">
      <dgm:prSet presAssocID="{1824CAD5-8384-4A12-B2A3-D962DF1410EB}" presName="connTx" presStyleLbl="parChTrans1D2" presStyleIdx="0" presStyleCnt="3"/>
      <dgm:spPr/>
    </dgm:pt>
    <dgm:pt modelId="{1A94740D-E738-4C6B-AB08-678A217CDE56}" type="pres">
      <dgm:prSet presAssocID="{984277F0-E0CE-45B7-991F-11B13FB509A6}" presName="root2" presStyleCnt="0"/>
      <dgm:spPr/>
    </dgm:pt>
    <dgm:pt modelId="{1298EAEF-B38F-45A2-A1F4-436D3047F751}" type="pres">
      <dgm:prSet presAssocID="{984277F0-E0CE-45B7-991F-11B13FB509A6}" presName="LevelTwoTextNode" presStyleLbl="node2" presStyleIdx="0" presStyleCnt="3">
        <dgm:presLayoutVars>
          <dgm:chPref val="3"/>
        </dgm:presLayoutVars>
      </dgm:prSet>
      <dgm:spPr/>
    </dgm:pt>
    <dgm:pt modelId="{A0067A72-6FD9-4B37-8C10-1AB60C5E79EA}" type="pres">
      <dgm:prSet presAssocID="{984277F0-E0CE-45B7-991F-11B13FB509A6}" presName="level3hierChild" presStyleCnt="0"/>
      <dgm:spPr/>
    </dgm:pt>
    <dgm:pt modelId="{C00BAE2A-D58C-49FE-99A3-2F54F4E4845B}" type="pres">
      <dgm:prSet presAssocID="{715D18C0-8787-4AB3-8C50-083CE9CD40D4}" presName="conn2-1" presStyleLbl="parChTrans1D3" presStyleIdx="0" presStyleCnt="2"/>
      <dgm:spPr/>
    </dgm:pt>
    <dgm:pt modelId="{2DBFAF44-94A7-4861-9711-92A3BFC41FF2}" type="pres">
      <dgm:prSet presAssocID="{715D18C0-8787-4AB3-8C50-083CE9CD40D4}" presName="connTx" presStyleLbl="parChTrans1D3" presStyleIdx="0" presStyleCnt="2"/>
      <dgm:spPr/>
    </dgm:pt>
    <dgm:pt modelId="{3E2C1409-77D0-40E1-9A96-7C52B6138A93}" type="pres">
      <dgm:prSet presAssocID="{9B038C3A-560E-42FB-A7B0-B40B3AA1E88C}" presName="root2" presStyleCnt="0"/>
      <dgm:spPr/>
    </dgm:pt>
    <dgm:pt modelId="{D92014BC-E0BD-4A75-8365-C1012E89ECBD}" type="pres">
      <dgm:prSet presAssocID="{9B038C3A-560E-42FB-A7B0-B40B3AA1E88C}" presName="LevelTwoTextNode" presStyleLbl="node3" presStyleIdx="0" presStyleCnt="2" custScaleX="114850" custScaleY="296169">
        <dgm:presLayoutVars>
          <dgm:chPref val="3"/>
        </dgm:presLayoutVars>
      </dgm:prSet>
      <dgm:spPr/>
    </dgm:pt>
    <dgm:pt modelId="{33C3D414-77EB-407B-A6F7-8C0A2DA2A5F7}" type="pres">
      <dgm:prSet presAssocID="{9B038C3A-560E-42FB-A7B0-B40B3AA1E88C}" presName="level3hierChild" presStyleCnt="0"/>
      <dgm:spPr/>
    </dgm:pt>
    <dgm:pt modelId="{449B8DE2-6F85-4DA6-B7D0-E444967C0C79}" type="pres">
      <dgm:prSet presAssocID="{8FCADB25-A9B0-46CA-BED4-9DE1468B5A0E}" presName="conn2-1" presStyleLbl="parChTrans1D2" presStyleIdx="1" presStyleCnt="3"/>
      <dgm:spPr/>
    </dgm:pt>
    <dgm:pt modelId="{67D0C77F-2B0E-4A58-A2BF-57618C9519FD}" type="pres">
      <dgm:prSet presAssocID="{8FCADB25-A9B0-46CA-BED4-9DE1468B5A0E}" presName="connTx" presStyleLbl="parChTrans1D2" presStyleIdx="1" presStyleCnt="3"/>
      <dgm:spPr/>
    </dgm:pt>
    <dgm:pt modelId="{9FB6E13D-169C-494A-96EE-148239AA5266}" type="pres">
      <dgm:prSet presAssocID="{A813FC03-69FC-42B7-BA75-5C85CA4ABCAE}" presName="root2" presStyleCnt="0"/>
      <dgm:spPr/>
    </dgm:pt>
    <dgm:pt modelId="{8C5184C1-4557-4E4C-85A8-BAA28E3FA8BB}" type="pres">
      <dgm:prSet presAssocID="{A813FC03-69FC-42B7-BA75-5C85CA4ABCAE}" presName="LevelTwoTextNode" presStyleLbl="node2" presStyleIdx="1" presStyleCnt="3">
        <dgm:presLayoutVars>
          <dgm:chPref val="3"/>
        </dgm:presLayoutVars>
      </dgm:prSet>
      <dgm:spPr/>
    </dgm:pt>
    <dgm:pt modelId="{5361ADA8-BAE3-442F-8A2B-62CD71F4854F}" type="pres">
      <dgm:prSet presAssocID="{A813FC03-69FC-42B7-BA75-5C85CA4ABCAE}" presName="level3hierChild" presStyleCnt="0"/>
      <dgm:spPr/>
    </dgm:pt>
    <dgm:pt modelId="{69C307A9-F3B2-42F1-B234-F373F198CDB0}" type="pres">
      <dgm:prSet presAssocID="{29743AC1-AD20-4196-87A9-E223D780FC77}" presName="conn2-1" presStyleLbl="parChTrans1D3" presStyleIdx="1" presStyleCnt="2"/>
      <dgm:spPr/>
    </dgm:pt>
    <dgm:pt modelId="{584FF38E-70ED-4322-B582-85AEAD7DBD0A}" type="pres">
      <dgm:prSet presAssocID="{29743AC1-AD20-4196-87A9-E223D780FC77}" presName="connTx" presStyleLbl="parChTrans1D3" presStyleIdx="1" presStyleCnt="2"/>
      <dgm:spPr/>
    </dgm:pt>
    <dgm:pt modelId="{29B679A6-83C6-42A7-91D7-592B19F6579E}" type="pres">
      <dgm:prSet presAssocID="{EC474A55-936C-44C8-B4CC-47F80329FE70}" presName="root2" presStyleCnt="0"/>
      <dgm:spPr/>
    </dgm:pt>
    <dgm:pt modelId="{0E7AE7BA-106E-4D8E-80D5-18580F51C3E1}" type="pres">
      <dgm:prSet presAssocID="{EC474A55-936C-44C8-B4CC-47F80329FE70}" presName="LevelTwoTextNode" presStyleLbl="node3" presStyleIdx="1" presStyleCnt="2" custScaleX="114850" custScaleY="139322">
        <dgm:presLayoutVars>
          <dgm:chPref val="3"/>
        </dgm:presLayoutVars>
      </dgm:prSet>
      <dgm:spPr/>
    </dgm:pt>
    <dgm:pt modelId="{D808AC2A-D1D1-426F-A4C3-8269AE3D45F0}" type="pres">
      <dgm:prSet presAssocID="{EC474A55-936C-44C8-B4CC-47F80329FE70}" presName="level3hierChild" presStyleCnt="0"/>
      <dgm:spPr/>
    </dgm:pt>
    <dgm:pt modelId="{87024FE7-DD54-4773-B4A9-39271CDED6F3}" type="pres">
      <dgm:prSet presAssocID="{318666EF-EE96-4426-9C64-B2943B90C82E}" presName="conn2-1" presStyleLbl="parChTrans1D2" presStyleIdx="2" presStyleCnt="3"/>
      <dgm:spPr/>
    </dgm:pt>
    <dgm:pt modelId="{FDFB8CCB-C812-4FC1-894A-01CE09F989D4}" type="pres">
      <dgm:prSet presAssocID="{318666EF-EE96-4426-9C64-B2943B90C82E}" presName="connTx" presStyleLbl="parChTrans1D2" presStyleIdx="2" presStyleCnt="3"/>
      <dgm:spPr/>
    </dgm:pt>
    <dgm:pt modelId="{4103A67B-E97D-4ABC-A7AD-04A612F80CFA}" type="pres">
      <dgm:prSet presAssocID="{477D6CCA-5ECA-49AF-8DA2-6CC186C7B6EF}" presName="root2" presStyleCnt="0"/>
      <dgm:spPr/>
    </dgm:pt>
    <dgm:pt modelId="{81938052-B0E9-499E-8119-383C68C90C41}" type="pres">
      <dgm:prSet presAssocID="{477D6CCA-5ECA-49AF-8DA2-6CC186C7B6EF}" presName="LevelTwoTextNode" presStyleLbl="node2" presStyleIdx="2" presStyleCnt="3" custLinFactNeighborX="-459" custLinFactNeighborY="53099">
        <dgm:presLayoutVars>
          <dgm:chPref val="3"/>
        </dgm:presLayoutVars>
      </dgm:prSet>
      <dgm:spPr/>
    </dgm:pt>
    <dgm:pt modelId="{5BBDFBE0-B408-49F3-8203-58FBF586DBBF}" type="pres">
      <dgm:prSet presAssocID="{477D6CCA-5ECA-49AF-8DA2-6CC186C7B6EF}" presName="level3hierChild" presStyleCnt="0"/>
      <dgm:spPr/>
    </dgm:pt>
  </dgm:ptLst>
  <dgm:cxnLst>
    <dgm:cxn modelId="{05A8CA14-8507-4DE9-B4A6-2B46452D9EBA}" type="presOf" srcId="{A813FC03-69FC-42B7-BA75-5C85CA4ABCAE}" destId="{8C5184C1-4557-4E4C-85A8-BAA28E3FA8BB}" srcOrd="0" destOrd="0" presId="urn:microsoft.com/office/officeart/2008/layout/HorizontalMultiLevelHierarchy"/>
    <dgm:cxn modelId="{F9ACB028-F26F-41B0-B1FC-F5835801A3F8}" srcId="{F39E812A-D194-4BF4-8FE0-0D478CF476DD}" destId="{984277F0-E0CE-45B7-991F-11B13FB509A6}" srcOrd="0" destOrd="0" parTransId="{1824CAD5-8384-4A12-B2A3-D962DF1410EB}" sibTransId="{D7E019C8-8A9E-4C8D-B397-D7A2E564F359}"/>
    <dgm:cxn modelId="{8013D533-47E5-48FD-B0C4-F01AD922FB22}" type="presOf" srcId="{8FCADB25-A9B0-46CA-BED4-9DE1468B5A0E}" destId="{67D0C77F-2B0E-4A58-A2BF-57618C9519FD}" srcOrd="1" destOrd="0" presId="urn:microsoft.com/office/officeart/2008/layout/HorizontalMultiLevelHierarchy"/>
    <dgm:cxn modelId="{74BBEC38-DA97-46D4-8A36-246C5C3D103E}" type="presOf" srcId="{EC474A55-936C-44C8-B4CC-47F80329FE70}" destId="{0E7AE7BA-106E-4D8E-80D5-18580F51C3E1}" srcOrd="0" destOrd="0" presId="urn:microsoft.com/office/officeart/2008/layout/HorizontalMultiLevelHierarchy"/>
    <dgm:cxn modelId="{E6D3373C-9BEF-4772-B4C0-36557CDAA5DB}" type="presOf" srcId="{984277F0-E0CE-45B7-991F-11B13FB509A6}" destId="{1298EAEF-B38F-45A2-A1F4-436D3047F751}" srcOrd="0" destOrd="0" presId="urn:microsoft.com/office/officeart/2008/layout/HorizontalMultiLevelHierarchy"/>
    <dgm:cxn modelId="{1A313653-FD5F-46BB-B212-FC68C3030724}" type="presOf" srcId="{29743AC1-AD20-4196-87A9-E223D780FC77}" destId="{69C307A9-F3B2-42F1-B234-F373F198CDB0}" srcOrd="0" destOrd="0" presId="urn:microsoft.com/office/officeart/2008/layout/HorizontalMultiLevelHierarchy"/>
    <dgm:cxn modelId="{5D22B455-199D-4710-BBF9-E4333760ED55}" type="presOf" srcId="{1824CAD5-8384-4A12-B2A3-D962DF1410EB}" destId="{A2BDFD7E-0F9E-409C-9501-757FFC8A9EAF}" srcOrd="0" destOrd="0" presId="urn:microsoft.com/office/officeart/2008/layout/HorizontalMultiLevelHierarchy"/>
    <dgm:cxn modelId="{6C680159-23EA-42E9-BF10-458E93908B07}" type="presOf" srcId="{715D18C0-8787-4AB3-8C50-083CE9CD40D4}" destId="{2DBFAF44-94A7-4861-9711-92A3BFC41FF2}" srcOrd="1" destOrd="0" presId="urn:microsoft.com/office/officeart/2008/layout/HorizontalMultiLevelHierarchy"/>
    <dgm:cxn modelId="{B7747C5E-1542-4ED3-BE9A-95366EB718F2}" type="presOf" srcId="{318666EF-EE96-4426-9C64-B2943B90C82E}" destId="{FDFB8CCB-C812-4FC1-894A-01CE09F989D4}" srcOrd="1" destOrd="0" presId="urn:microsoft.com/office/officeart/2008/layout/HorizontalMultiLevelHierarchy"/>
    <dgm:cxn modelId="{72FCD265-0E2D-4750-BA9B-D35D10221D70}" type="presOf" srcId="{8FCADB25-A9B0-46CA-BED4-9DE1468B5A0E}" destId="{449B8DE2-6F85-4DA6-B7D0-E444967C0C79}" srcOrd="0" destOrd="0" presId="urn:microsoft.com/office/officeart/2008/layout/HorizontalMultiLevelHierarchy"/>
    <dgm:cxn modelId="{1099B466-9A0A-4078-99D4-18F1BE4BF7D1}" type="presOf" srcId="{290873AB-0F2A-4A01-8D21-37DBF93708F2}" destId="{F1112880-D201-46B1-AEED-8B84DC86BC3D}" srcOrd="0" destOrd="0" presId="urn:microsoft.com/office/officeart/2008/layout/HorizontalMultiLevelHierarchy"/>
    <dgm:cxn modelId="{F7FE9073-9A1A-4363-B9F4-91B3B158F142}" type="presOf" srcId="{715D18C0-8787-4AB3-8C50-083CE9CD40D4}" destId="{C00BAE2A-D58C-49FE-99A3-2F54F4E4845B}" srcOrd="0" destOrd="0" presId="urn:microsoft.com/office/officeart/2008/layout/HorizontalMultiLevelHierarchy"/>
    <dgm:cxn modelId="{AD4BB27B-A2E8-4EF2-8261-5A73C193254E}" type="presOf" srcId="{F39E812A-D194-4BF4-8FE0-0D478CF476DD}" destId="{C87CED71-E9F5-4F4E-BD8E-EF303FFA1190}" srcOrd="0" destOrd="0" presId="urn:microsoft.com/office/officeart/2008/layout/HorizontalMultiLevelHierarchy"/>
    <dgm:cxn modelId="{36755483-6215-4249-9227-5F44BB6934C6}" srcId="{F39E812A-D194-4BF4-8FE0-0D478CF476DD}" destId="{477D6CCA-5ECA-49AF-8DA2-6CC186C7B6EF}" srcOrd="2" destOrd="0" parTransId="{318666EF-EE96-4426-9C64-B2943B90C82E}" sibTransId="{22624280-965F-405C-8DA4-A052063A5860}"/>
    <dgm:cxn modelId="{74DB9B85-1447-4F64-AC42-0A329B13FC9E}" type="presOf" srcId="{9B038C3A-560E-42FB-A7B0-B40B3AA1E88C}" destId="{D92014BC-E0BD-4A75-8365-C1012E89ECBD}" srcOrd="0" destOrd="0" presId="urn:microsoft.com/office/officeart/2008/layout/HorizontalMultiLevelHierarchy"/>
    <dgm:cxn modelId="{FBE3DA92-16EC-402E-8B4B-D4543AE12C70}" srcId="{290873AB-0F2A-4A01-8D21-37DBF93708F2}" destId="{F39E812A-D194-4BF4-8FE0-0D478CF476DD}" srcOrd="0" destOrd="0" parTransId="{6F74B63F-62F9-483D-A58B-0AD22549419C}" sibTransId="{66B80179-68ED-4F5F-92AA-B3DDD5ABD8CA}"/>
    <dgm:cxn modelId="{3EE7D997-F088-4EE6-86EF-BC2B1C648057}" type="presOf" srcId="{29743AC1-AD20-4196-87A9-E223D780FC77}" destId="{584FF38E-70ED-4322-B582-85AEAD7DBD0A}" srcOrd="1" destOrd="0" presId="urn:microsoft.com/office/officeart/2008/layout/HorizontalMultiLevelHierarchy"/>
    <dgm:cxn modelId="{C1D3D1A0-A2B3-4479-B856-EA364CF224A4}" srcId="{984277F0-E0CE-45B7-991F-11B13FB509A6}" destId="{9B038C3A-560E-42FB-A7B0-B40B3AA1E88C}" srcOrd="0" destOrd="0" parTransId="{715D18C0-8787-4AB3-8C50-083CE9CD40D4}" sibTransId="{0986F205-B8C3-442C-B408-0F97C6DE2181}"/>
    <dgm:cxn modelId="{901BA6A3-C757-471C-839D-F739C78B6EB3}" srcId="{A813FC03-69FC-42B7-BA75-5C85CA4ABCAE}" destId="{EC474A55-936C-44C8-B4CC-47F80329FE70}" srcOrd="0" destOrd="0" parTransId="{29743AC1-AD20-4196-87A9-E223D780FC77}" sibTransId="{F5DDDA5C-9CAA-4F73-9877-934EDE32A48E}"/>
    <dgm:cxn modelId="{3D05F6B4-AF80-40D3-A740-6E6E996EDC06}" srcId="{F39E812A-D194-4BF4-8FE0-0D478CF476DD}" destId="{A813FC03-69FC-42B7-BA75-5C85CA4ABCAE}" srcOrd="1" destOrd="0" parTransId="{8FCADB25-A9B0-46CA-BED4-9DE1468B5A0E}" sibTransId="{36CB5AA1-9469-48FF-B286-9A52E78D9CBB}"/>
    <dgm:cxn modelId="{9921B6C2-5233-46BB-8970-CB60675CBEE9}" type="presOf" srcId="{318666EF-EE96-4426-9C64-B2943B90C82E}" destId="{87024FE7-DD54-4773-B4A9-39271CDED6F3}" srcOrd="0" destOrd="0" presId="urn:microsoft.com/office/officeart/2008/layout/HorizontalMultiLevelHierarchy"/>
    <dgm:cxn modelId="{CF09B6D0-DA4E-408D-8244-C0A5CDA274D2}" type="presOf" srcId="{477D6CCA-5ECA-49AF-8DA2-6CC186C7B6EF}" destId="{81938052-B0E9-499E-8119-383C68C90C41}" srcOrd="0" destOrd="0" presId="urn:microsoft.com/office/officeart/2008/layout/HorizontalMultiLevelHierarchy"/>
    <dgm:cxn modelId="{6A0AAEF3-BE1C-4F14-BB14-D8D80C35B0C8}" type="presOf" srcId="{1824CAD5-8384-4A12-B2A3-D962DF1410EB}" destId="{330217A1-E994-4BD5-8B5C-260FF099FC58}" srcOrd="1" destOrd="0" presId="urn:microsoft.com/office/officeart/2008/layout/HorizontalMultiLevelHierarchy"/>
    <dgm:cxn modelId="{F1AF6F95-903D-4547-B4B9-658FE2832891}" type="presParOf" srcId="{F1112880-D201-46B1-AEED-8B84DC86BC3D}" destId="{F7E343D1-766E-42B5-B961-89BA7F9F1698}" srcOrd="0" destOrd="0" presId="urn:microsoft.com/office/officeart/2008/layout/HorizontalMultiLevelHierarchy"/>
    <dgm:cxn modelId="{41C25390-AAA3-4632-B3E3-265B7367C623}" type="presParOf" srcId="{F7E343D1-766E-42B5-B961-89BA7F9F1698}" destId="{C87CED71-E9F5-4F4E-BD8E-EF303FFA1190}" srcOrd="0" destOrd="0" presId="urn:microsoft.com/office/officeart/2008/layout/HorizontalMultiLevelHierarchy"/>
    <dgm:cxn modelId="{BCEF0F17-9B83-48E7-A832-3369C8E39533}" type="presParOf" srcId="{F7E343D1-766E-42B5-B961-89BA7F9F1698}" destId="{BDDE0F03-6FCD-4AE3-B1D2-288566A4D164}" srcOrd="1" destOrd="0" presId="urn:microsoft.com/office/officeart/2008/layout/HorizontalMultiLevelHierarchy"/>
    <dgm:cxn modelId="{39C0743F-45D3-4209-AA79-33B97213D99A}" type="presParOf" srcId="{BDDE0F03-6FCD-4AE3-B1D2-288566A4D164}" destId="{A2BDFD7E-0F9E-409C-9501-757FFC8A9EAF}" srcOrd="0" destOrd="0" presId="urn:microsoft.com/office/officeart/2008/layout/HorizontalMultiLevelHierarchy"/>
    <dgm:cxn modelId="{A79644D1-798A-4CDA-9FE9-EF92E0D7639D}" type="presParOf" srcId="{A2BDFD7E-0F9E-409C-9501-757FFC8A9EAF}" destId="{330217A1-E994-4BD5-8B5C-260FF099FC58}" srcOrd="0" destOrd="0" presId="urn:microsoft.com/office/officeart/2008/layout/HorizontalMultiLevelHierarchy"/>
    <dgm:cxn modelId="{3FA5FC19-CE75-4544-B373-EAE305C6942D}" type="presParOf" srcId="{BDDE0F03-6FCD-4AE3-B1D2-288566A4D164}" destId="{1A94740D-E738-4C6B-AB08-678A217CDE56}" srcOrd="1" destOrd="0" presId="urn:microsoft.com/office/officeart/2008/layout/HorizontalMultiLevelHierarchy"/>
    <dgm:cxn modelId="{E446BB14-48DE-441D-A7AE-9C221F2364A0}" type="presParOf" srcId="{1A94740D-E738-4C6B-AB08-678A217CDE56}" destId="{1298EAEF-B38F-45A2-A1F4-436D3047F751}" srcOrd="0" destOrd="0" presId="urn:microsoft.com/office/officeart/2008/layout/HorizontalMultiLevelHierarchy"/>
    <dgm:cxn modelId="{894B0C5E-834A-4E76-97ED-030C1E4ED8E6}" type="presParOf" srcId="{1A94740D-E738-4C6B-AB08-678A217CDE56}" destId="{A0067A72-6FD9-4B37-8C10-1AB60C5E79EA}" srcOrd="1" destOrd="0" presId="urn:microsoft.com/office/officeart/2008/layout/HorizontalMultiLevelHierarchy"/>
    <dgm:cxn modelId="{401E8C8C-6886-42D8-BD6E-2566A6B6F9EB}" type="presParOf" srcId="{A0067A72-6FD9-4B37-8C10-1AB60C5E79EA}" destId="{C00BAE2A-D58C-49FE-99A3-2F54F4E4845B}" srcOrd="0" destOrd="0" presId="urn:microsoft.com/office/officeart/2008/layout/HorizontalMultiLevelHierarchy"/>
    <dgm:cxn modelId="{515C810B-4CBC-4845-9C13-0BA449888F34}" type="presParOf" srcId="{C00BAE2A-D58C-49FE-99A3-2F54F4E4845B}" destId="{2DBFAF44-94A7-4861-9711-92A3BFC41FF2}" srcOrd="0" destOrd="0" presId="urn:microsoft.com/office/officeart/2008/layout/HorizontalMultiLevelHierarchy"/>
    <dgm:cxn modelId="{27A95E8B-4DA7-4284-8AFF-27FBD44D6B49}" type="presParOf" srcId="{A0067A72-6FD9-4B37-8C10-1AB60C5E79EA}" destId="{3E2C1409-77D0-40E1-9A96-7C52B6138A93}" srcOrd="1" destOrd="0" presId="urn:microsoft.com/office/officeart/2008/layout/HorizontalMultiLevelHierarchy"/>
    <dgm:cxn modelId="{2D747ACA-A2A1-49A9-A7F7-74E667C1E197}" type="presParOf" srcId="{3E2C1409-77D0-40E1-9A96-7C52B6138A93}" destId="{D92014BC-E0BD-4A75-8365-C1012E89ECBD}" srcOrd="0" destOrd="0" presId="urn:microsoft.com/office/officeart/2008/layout/HorizontalMultiLevelHierarchy"/>
    <dgm:cxn modelId="{57737CA2-9E25-455F-B1F0-F8ED3CBC1B34}" type="presParOf" srcId="{3E2C1409-77D0-40E1-9A96-7C52B6138A93}" destId="{33C3D414-77EB-407B-A6F7-8C0A2DA2A5F7}" srcOrd="1" destOrd="0" presId="urn:microsoft.com/office/officeart/2008/layout/HorizontalMultiLevelHierarchy"/>
    <dgm:cxn modelId="{15CA9739-782E-41DB-B86D-324BB918BDF1}" type="presParOf" srcId="{BDDE0F03-6FCD-4AE3-B1D2-288566A4D164}" destId="{449B8DE2-6F85-4DA6-B7D0-E444967C0C79}" srcOrd="2" destOrd="0" presId="urn:microsoft.com/office/officeart/2008/layout/HorizontalMultiLevelHierarchy"/>
    <dgm:cxn modelId="{AA8B9C1B-68B1-498A-95AF-1DDC5FA810CD}" type="presParOf" srcId="{449B8DE2-6F85-4DA6-B7D0-E444967C0C79}" destId="{67D0C77F-2B0E-4A58-A2BF-57618C9519FD}" srcOrd="0" destOrd="0" presId="urn:microsoft.com/office/officeart/2008/layout/HorizontalMultiLevelHierarchy"/>
    <dgm:cxn modelId="{65BE7940-9704-4A98-9538-71037B468142}" type="presParOf" srcId="{BDDE0F03-6FCD-4AE3-B1D2-288566A4D164}" destId="{9FB6E13D-169C-494A-96EE-148239AA5266}" srcOrd="3" destOrd="0" presId="urn:microsoft.com/office/officeart/2008/layout/HorizontalMultiLevelHierarchy"/>
    <dgm:cxn modelId="{125E47DA-263D-4281-9A30-B92BD2FB95A2}" type="presParOf" srcId="{9FB6E13D-169C-494A-96EE-148239AA5266}" destId="{8C5184C1-4557-4E4C-85A8-BAA28E3FA8BB}" srcOrd="0" destOrd="0" presId="urn:microsoft.com/office/officeart/2008/layout/HorizontalMultiLevelHierarchy"/>
    <dgm:cxn modelId="{824970E5-1F70-4CDF-8754-697B7A168697}" type="presParOf" srcId="{9FB6E13D-169C-494A-96EE-148239AA5266}" destId="{5361ADA8-BAE3-442F-8A2B-62CD71F4854F}" srcOrd="1" destOrd="0" presId="urn:microsoft.com/office/officeart/2008/layout/HorizontalMultiLevelHierarchy"/>
    <dgm:cxn modelId="{548E7010-D5B3-423D-841C-929FC13E448B}" type="presParOf" srcId="{5361ADA8-BAE3-442F-8A2B-62CD71F4854F}" destId="{69C307A9-F3B2-42F1-B234-F373F198CDB0}" srcOrd="0" destOrd="0" presId="urn:microsoft.com/office/officeart/2008/layout/HorizontalMultiLevelHierarchy"/>
    <dgm:cxn modelId="{9BF01A44-AEC3-4042-B94E-4D7F6F1167E0}" type="presParOf" srcId="{69C307A9-F3B2-42F1-B234-F373F198CDB0}" destId="{584FF38E-70ED-4322-B582-85AEAD7DBD0A}" srcOrd="0" destOrd="0" presId="urn:microsoft.com/office/officeart/2008/layout/HorizontalMultiLevelHierarchy"/>
    <dgm:cxn modelId="{24A086E7-8576-421C-ABCD-0CFDA4EA696B}" type="presParOf" srcId="{5361ADA8-BAE3-442F-8A2B-62CD71F4854F}" destId="{29B679A6-83C6-42A7-91D7-592B19F6579E}" srcOrd="1" destOrd="0" presId="urn:microsoft.com/office/officeart/2008/layout/HorizontalMultiLevelHierarchy"/>
    <dgm:cxn modelId="{2C5FBF04-3B5B-402D-A0B7-1EED8DC61665}" type="presParOf" srcId="{29B679A6-83C6-42A7-91D7-592B19F6579E}" destId="{0E7AE7BA-106E-4D8E-80D5-18580F51C3E1}" srcOrd="0" destOrd="0" presId="urn:microsoft.com/office/officeart/2008/layout/HorizontalMultiLevelHierarchy"/>
    <dgm:cxn modelId="{C294B786-9AE6-4278-8670-99524455AB8F}" type="presParOf" srcId="{29B679A6-83C6-42A7-91D7-592B19F6579E}" destId="{D808AC2A-D1D1-426F-A4C3-8269AE3D45F0}" srcOrd="1" destOrd="0" presId="urn:microsoft.com/office/officeart/2008/layout/HorizontalMultiLevelHierarchy"/>
    <dgm:cxn modelId="{E2A261BE-D543-41E2-8605-6C31BB85709F}" type="presParOf" srcId="{BDDE0F03-6FCD-4AE3-B1D2-288566A4D164}" destId="{87024FE7-DD54-4773-B4A9-39271CDED6F3}" srcOrd="4" destOrd="0" presId="urn:microsoft.com/office/officeart/2008/layout/HorizontalMultiLevelHierarchy"/>
    <dgm:cxn modelId="{860DC7F2-1AF0-4F8D-9DE9-9535ADC01947}" type="presParOf" srcId="{87024FE7-DD54-4773-B4A9-39271CDED6F3}" destId="{FDFB8CCB-C812-4FC1-894A-01CE09F989D4}" srcOrd="0" destOrd="0" presId="urn:microsoft.com/office/officeart/2008/layout/HorizontalMultiLevelHierarchy"/>
    <dgm:cxn modelId="{C1A27C31-C033-4F07-935E-46731BD29EE6}" type="presParOf" srcId="{BDDE0F03-6FCD-4AE3-B1D2-288566A4D164}" destId="{4103A67B-E97D-4ABC-A7AD-04A612F80CFA}" srcOrd="5" destOrd="0" presId="urn:microsoft.com/office/officeart/2008/layout/HorizontalMultiLevelHierarchy"/>
    <dgm:cxn modelId="{28BA4468-F067-4375-A995-A5A6A7C47650}" type="presParOf" srcId="{4103A67B-E97D-4ABC-A7AD-04A612F80CFA}" destId="{81938052-B0E9-499E-8119-383C68C90C41}" srcOrd="0" destOrd="0" presId="urn:microsoft.com/office/officeart/2008/layout/HorizontalMultiLevelHierarchy"/>
    <dgm:cxn modelId="{DF8A1DF0-3B35-441E-A0F9-7E0E402F0B46}" type="presParOf" srcId="{4103A67B-E97D-4ABC-A7AD-04A612F80CFA}" destId="{5BBDFBE0-B408-49F3-8203-58FBF586DBB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C5B9-31A0-4C30-A2BD-E48CAFB0F3DA}">
      <dsp:nvSpPr>
        <dsp:cNvPr id="0" name=""/>
        <dsp:cNvSpPr/>
      </dsp:nvSpPr>
      <dsp:spPr>
        <a:xfrm>
          <a:off x="10345" y="431540"/>
          <a:ext cx="2442487" cy="868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Calibri" panose="020F0502020204030204" pitchFamily="34" charset="0"/>
              <a:cs typeface="Calibri" panose="020F0502020204030204" pitchFamily="34" charset="0"/>
            </a:rPr>
            <a:t>IMT standards</a:t>
          </a:r>
        </a:p>
      </dsp:txBody>
      <dsp:txXfrm>
        <a:off x="10345" y="431540"/>
        <a:ext cx="2442487" cy="868020"/>
      </dsp:txXfrm>
    </dsp:sp>
    <dsp:sp modelId="{088FA168-B801-4449-AD63-F40327E2B8A8}">
      <dsp:nvSpPr>
        <dsp:cNvPr id="0" name=""/>
        <dsp:cNvSpPr/>
      </dsp:nvSpPr>
      <dsp:spPr>
        <a:xfrm>
          <a:off x="10345" y="1299561"/>
          <a:ext cx="2442487" cy="2305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IMT concept</a:t>
          </a:r>
          <a:endParaRPr lang="en-US" sz="2400" kern="1200" noProof="0" dirty="0">
            <a:latin typeface="Calibri" panose="020F0502020204030204" pitchFamily="34" charset="0"/>
            <a:cs typeface="Calibri" panose="020F0502020204030204" pitchFamily="34" charset="0"/>
          </a:endParaRPr>
        </a:p>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Technical requirements</a:t>
          </a:r>
        </a:p>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Assessment of technologies</a:t>
          </a:r>
        </a:p>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IMT standards</a:t>
          </a:r>
        </a:p>
      </dsp:txBody>
      <dsp:txXfrm>
        <a:off x="10345" y="1299561"/>
        <a:ext cx="2442487" cy="2305799"/>
      </dsp:txXfrm>
    </dsp:sp>
    <dsp:sp modelId="{AFF34BCC-62DC-49B2-98C2-FD14AB7CCB73}">
      <dsp:nvSpPr>
        <dsp:cNvPr id="0" name=""/>
        <dsp:cNvSpPr/>
      </dsp:nvSpPr>
      <dsp:spPr>
        <a:xfrm>
          <a:off x="2794780" y="421984"/>
          <a:ext cx="2442487" cy="868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Calibri" panose="020F0502020204030204" pitchFamily="34" charset="0"/>
              <a:cs typeface="Calibri" panose="020F0502020204030204" pitchFamily="34" charset="0"/>
            </a:rPr>
            <a:t>Spectrum for IMT</a:t>
          </a:r>
        </a:p>
      </dsp:txBody>
      <dsp:txXfrm>
        <a:off x="2794780" y="421984"/>
        <a:ext cx="2442487" cy="868020"/>
      </dsp:txXfrm>
    </dsp:sp>
    <dsp:sp modelId="{9193B5F2-BA55-4758-A37C-5DE2645D0904}">
      <dsp:nvSpPr>
        <dsp:cNvPr id="0" name=""/>
        <dsp:cNvSpPr/>
      </dsp:nvSpPr>
      <dsp:spPr>
        <a:xfrm>
          <a:off x="2794780" y="1299561"/>
          <a:ext cx="2442487" cy="2305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Spectrum allocation</a:t>
          </a:r>
        </a:p>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EMC</a:t>
          </a:r>
        </a:p>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Identification of IMT bands</a:t>
          </a:r>
        </a:p>
      </dsp:txBody>
      <dsp:txXfrm>
        <a:off x="2794780" y="1299561"/>
        <a:ext cx="2442487" cy="2305799"/>
      </dsp:txXfrm>
    </dsp:sp>
    <dsp:sp modelId="{E43D6D12-9944-4F77-B19D-4E57D56E8C20}">
      <dsp:nvSpPr>
        <dsp:cNvPr id="0" name=""/>
        <dsp:cNvSpPr/>
      </dsp:nvSpPr>
      <dsp:spPr>
        <a:xfrm>
          <a:off x="5579216" y="431540"/>
          <a:ext cx="2442487" cy="8680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Calibri" panose="020F0502020204030204" pitchFamily="34" charset="0"/>
              <a:cs typeface="Calibri" panose="020F0502020204030204" pitchFamily="34" charset="0"/>
            </a:rPr>
            <a:t>Dissemination of information</a:t>
          </a:r>
        </a:p>
      </dsp:txBody>
      <dsp:txXfrm>
        <a:off x="5579216" y="431540"/>
        <a:ext cx="2442487" cy="868020"/>
      </dsp:txXfrm>
    </dsp:sp>
    <dsp:sp modelId="{A444DE0F-A1A8-4F0C-9AF2-C06EF15388D5}">
      <dsp:nvSpPr>
        <dsp:cNvPr id="0" name=""/>
        <dsp:cNvSpPr/>
      </dsp:nvSpPr>
      <dsp:spPr>
        <a:xfrm>
          <a:off x="5579216" y="1299561"/>
          <a:ext cx="2442487" cy="23057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Development of recommendations and reports</a:t>
          </a:r>
        </a:p>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Country cases</a:t>
          </a:r>
        </a:p>
        <a:p>
          <a:pPr marL="228600" lvl="1" indent="-228600" algn="l" defTabSz="977900">
            <a:lnSpc>
              <a:spcPct val="90000"/>
            </a:lnSpc>
            <a:spcBef>
              <a:spcPct val="0"/>
            </a:spcBef>
            <a:spcAft>
              <a:spcPct val="15000"/>
            </a:spcAft>
            <a:buChar char="•"/>
          </a:pPr>
          <a:r>
            <a:rPr lang="en-US" sz="2200" kern="1200" noProof="0" dirty="0">
              <a:latin typeface="Calibri" panose="020F0502020204030204" pitchFamily="34" charset="0"/>
              <a:cs typeface="Calibri" panose="020F0502020204030204" pitchFamily="34" charset="0"/>
            </a:rPr>
            <a:t>Seminars and conferences</a:t>
          </a:r>
        </a:p>
      </dsp:txBody>
      <dsp:txXfrm>
        <a:off x="5579216" y="1299561"/>
        <a:ext cx="2442487" cy="230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24FE7-DD54-4773-B4A9-39271CDED6F3}">
      <dsp:nvSpPr>
        <dsp:cNvPr id="0" name=""/>
        <dsp:cNvSpPr/>
      </dsp:nvSpPr>
      <dsp:spPr>
        <a:xfrm>
          <a:off x="1689990" y="2395324"/>
          <a:ext cx="461883" cy="1707687"/>
        </a:xfrm>
        <a:custGeom>
          <a:avLst/>
          <a:gdLst/>
          <a:ahLst/>
          <a:cxnLst/>
          <a:rect l="0" t="0" r="0" b="0"/>
          <a:pathLst>
            <a:path>
              <a:moveTo>
                <a:pt x="0" y="0"/>
              </a:moveTo>
              <a:lnTo>
                <a:pt x="230941" y="0"/>
              </a:lnTo>
              <a:lnTo>
                <a:pt x="230941" y="1707687"/>
              </a:lnTo>
              <a:lnTo>
                <a:pt x="461883" y="17076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latin typeface="Calibri" panose="020F0502020204030204" pitchFamily="34" charset="0"/>
            <a:cs typeface="Calibri" panose="020F0502020204030204" pitchFamily="34" charset="0"/>
          </a:endParaRPr>
        </a:p>
      </dsp:txBody>
      <dsp:txXfrm>
        <a:off x="1876705" y="3204941"/>
        <a:ext cx="88452" cy="88452"/>
      </dsp:txXfrm>
    </dsp:sp>
    <dsp:sp modelId="{69C307A9-F3B2-42F1-B234-F373F198CDB0}">
      <dsp:nvSpPr>
        <dsp:cNvPr id="0" name=""/>
        <dsp:cNvSpPr/>
      </dsp:nvSpPr>
      <dsp:spPr>
        <a:xfrm>
          <a:off x="4526386" y="2773858"/>
          <a:ext cx="472732" cy="91440"/>
        </a:xfrm>
        <a:custGeom>
          <a:avLst/>
          <a:gdLst/>
          <a:ahLst/>
          <a:cxnLst/>
          <a:rect l="0" t="0" r="0" b="0"/>
          <a:pathLst>
            <a:path>
              <a:moveTo>
                <a:pt x="0" y="45720"/>
              </a:moveTo>
              <a:lnTo>
                <a:pt x="472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111111"/>
            </a:solidFill>
            <a:latin typeface="Calibri" panose="020F0502020204030204" pitchFamily="34" charset="0"/>
            <a:cs typeface="Calibri" panose="020F0502020204030204" pitchFamily="34" charset="0"/>
          </a:endParaRPr>
        </a:p>
      </dsp:txBody>
      <dsp:txXfrm>
        <a:off x="4750934" y="2807760"/>
        <a:ext cx="23636" cy="23636"/>
      </dsp:txXfrm>
    </dsp:sp>
    <dsp:sp modelId="{449B8DE2-6F85-4DA6-B7D0-E444967C0C79}">
      <dsp:nvSpPr>
        <dsp:cNvPr id="0" name=""/>
        <dsp:cNvSpPr/>
      </dsp:nvSpPr>
      <dsp:spPr>
        <a:xfrm>
          <a:off x="1689990" y="2395324"/>
          <a:ext cx="472732" cy="424254"/>
        </a:xfrm>
        <a:custGeom>
          <a:avLst/>
          <a:gdLst/>
          <a:ahLst/>
          <a:cxnLst/>
          <a:rect l="0" t="0" r="0" b="0"/>
          <a:pathLst>
            <a:path>
              <a:moveTo>
                <a:pt x="0" y="0"/>
              </a:moveTo>
              <a:lnTo>
                <a:pt x="236366" y="0"/>
              </a:lnTo>
              <a:lnTo>
                <a:pt x="236366" y="424254"/>
              </a:lnTo>
              <a:lnTo>
                <a:pt x="472732" y="42425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111111"/>
            </a:solidFill>
            <a:latin typeface="Calibri" panose="020F0502020204030204" pitchFamily="34" charset="0"/>
            <a:cs typeface="Calibri" panose="020F0502020204030204" pitchFamily="34" charset="0"/>
          </a:endParaRPr>
        </a:p>
      </dsp:txBody>
      <dsp:txXfrm>
        <a:off x="1910477" y="2591571"/>
        <a:ext cx="31759" cy="31759"/>
      </dsp:txXfrm>
    </dsp:sp>
    <dsp:sp modelId="{C00BAE2A-D58C-49FE-99A3-2F54F4E4845B}">
      <dsp:nvSpPr>
        <dsp:cNvPr id="0" name=""/>
        <dsp:cNvSpPr/>
      </dsp:nvSpPr>
      <dsp:spPr>
        <a:xfrm>
          <a:off x="4526386" y="1024563"/>
          <a:ext cx="472732" cy="91440"/>
        </a:xfrm>
        <a:custGeom>
          <a:avLst/>
          <a:gdLst/>
          <a:ahLst/>
          <a:cxnLst/>
          <a:rect l="0" t="0" r="0" b="0"/>
          <a:pathLst>
            <a:path>
              <a:moveTo>
                <a:pt x="0" y="45720"/>
              </a:moveTo>
              <a:lnTo>
                <a:pt x="47273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111111"/>
            </a:solidFill>
            <a:latin typeface="Calibri" panose="020F0502020204030204" pitchFamily="34" charset="0"/>
            <a:cs typeface="Calibri" panose="020F0502020204030204" pitchFamily="34" charset="0"/>
          </a:endParaRPr>
        </a:p>
      </dsp:txBody>
      <dsp:txXfrm>
        <a:off x="4750934" y="1058465"/>
        <a:ext cx="23636" cy="23636"/>
      </dsp:txXfrm>
    </dsp:sp>
    <dsp:sp modelId="{A2BDFD7E-0F9E-409C-9501-757FFC8A9EAF}">
      <dsp:nvSpPr>
        <dsp:cNvPr id="0" name=""/>
        <dsp:cNvSpPr/>
      </dsp:nvSpPr>
      <dsp:spPr>
        <a:xfrm>
          <a:off x="1689990" y="1070283"/>
          <a:ext cx="472732" cy="1325040"/>
        </a:xfrm>
        <a:custGeom>
          <a:avLst/>
          <a:gdLst/>
          <a:ahLst/>
          <a:cxnLst/>
          <a:rect l="0" t="0" r="0" b="0"/>
          <a:pathLst>
            <a:path>
              <a:moveTo>
                <a:pt x="0" y="1325040"/>
              </a:moveTo>
              <a:lnTo>
                <a:pt x="236366" y="1325040"/>
              </a:lnTo>
              <a:lnTo>
                <a:pt x="236366" y="0"/>
              </a:lnTo>
              <a:lnTo>
                <a:pt x="47273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111111"/>
            </a:solidFill>
            <a:latin typeface="Calibri" panose="020F0502020204030204" pitchFamily="34" charset="0"/>
            <a:cs typeface="Calibri" panose="020F0502020204030204" pitchFamily="34" charset="0"/>
          </a:endParaRPr>
        </a:p>
      </dsp:txBody>
      <dsp:txXfrm>
        <a:off x="1891185" y="1697632"/>
        <a:ext cx="70342" cy="70342"/>
      </dsp:txXfrm>
    </dsp:sp>
    <dsp:sp modelId="{C87CED71-E9F5-4F4E-BD8E-EF303FFA1190}">
      <dsp:nvSpPr>
        <dsp:cNvPr id="0" name=""/>
        <dsp:cNvSpPr/>
      </dsp:nvSpPr>
      <dsp:spPr>
        <a:xfrm rot="16200000">
          <a:off x="-840138" y="2035009"/>
          <a:ext cx="4339628" cy="720629"/>
        </a:xfrm>
        <a:prstGeom prst="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International Mobile Telecommunications</a:t>
          </a:r>
        </a:p>
        <a:p>
          <a:pPr marL="0" lvl="0" indent="0" algn="ctr" defTabSz="80010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IMT</a:t>
          </a:r>
        </a:p>
      </dsp:txBody>
      <dsp:txXfrm>
        <a:off x="-840138" y="2035009"/>
        <a:ext cx="4339628" cy="720629"/>
      </dsp:txXfrm>
    </dsp:sp>
    <dsp:sp modelId="{1298EAEF-B38F-45A2-A1F4-436D3047F751}">
      <dsp:nvSpPr>
        <dsp:cNvPr id="0" name=""/>
        <dsp:cNvSpPr/>
      </dsp:nvSpPr>
      <dsp:spPr>
        <a:xfrm>
          <a:off x="2162723" y="709969"/>
          <a:ext cx="2363663" cy="720629"/>
        </a:xfrm>
        <a:prstGeom prst="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111111"/>
              </a:solidFill>
              <a:latin typeface="Calibri" panose="020F0502020204030204" pitchFamily="34" charset="0"/>
              <a:cs typeface="Calibri" panose="020F0502020204030204" pitchFamily="34" charset="0"/>
            </a:rPr>
            <a:t>IMT 2000</a:t>
          </a:r>
        </a:p>
        <a:p>
          <a:pPr marL="0" lvl="0" indent="0" algn="ctr" defTabSz="711200">
            <a:lnSpc>
              <a:spcPct val="90000"/>
            </a:lnSpc>
            <a:spcBef>
              <a:spcPct val="0"/>
            </a:spcBef>
            <a:spcAft>
              <a:spcPct val="35000"/>
            </a:spcAft>
            <a:buNone/>
          </a:pPr>
          <a:r>
            <a:rPr lang="en-GB" sz="1600" kern="1200" dirty="0">
              <a:solidFill>
                <a:srgbClr val="111111"/>
              </a:solidFill>
              <a:latin typeface="Calibri" panose="020F0502020204030204" pitchFamily="34" charset="0"/>
              <a:cs typeface="Calibri" panose="020F0502020204030204" pitchFamily="34" charset="0"/>
            </a:rPr>
            <a:t>Rec. </a:t>
          </a:r>
          <a:r>
            <a:rPr lang="en-GB" sz="1600" kern="1200" dirty="0">
              <a:solidFill>
                <a:srgbClr val="111111"/>
              </a:solidFill>
              <a:latin typeface="Calibri" panose="020F0502020204030204" pitchFamily="34" charset="0"/>
              <a:cs typeface="Calibri" panose="020F0502020204030204" pitchFamily="34" charset="0"/>
              <a:hlinkClick xmlns:r="http://schemas.openxmlformats.org/officeDocument/2006/relationships" r:id="rId1"/>
            </a:rPr>
            <a:t>ITU-R M.1457-10</a:t>
          </a:r>
          <a:endParaRPr lang="en-US" sz="1600" kern="1200" dirty="0">
            <a:solidFill>
              <a:srgbClr val="111111"/>
            </a:solidFill>
            <a:latin typeface="Calibri" panose="020F0502020204030204" pitchFamily="34" charset="0"/>
            <a:cs typeface="Calibri" panose="020F0502020204030204" pitchFamily="34" charset="0"/>
          </a:endParaRPr>
        </a:p>
      </dsp:txBody>
      <dsp:txXfrm>
        <a:off x="2162723" y="709969"/>
        <a:ext cx="2363663" cy="720629"/>
      </dsp:txXfrm>
    </dsp:sp>
    <dsp:sp modelId="{D92014BC-E0BD-4A75-8365-C1012E89ECBD}">
      <dsp:nvSpPr>
        <dsp:cNvPr id="0" name=""/>
        <dsp:cNvSpPr/>
      </dsp:nvSpPr>
      <dsp:spPr>
        <a:xfrm>
          <a:off x="4999119" y="3143"/>
          <a:ext cx="2714667" cy="2134279"/>
        </a:xfrm>
        <a:prstGeom prst="rect">
          <a:avLst/>
        </a:prstGeom>
        <a:solidFill>
          <a:srgbClr val="FFC000"/>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1- IMT-2000 CDMA Direct Spread</a:t>
          </a:r>
        </a:p>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2– IMT-2000 CDMA Multi-Carrier</a:t>
          </a:r>
        </a:p>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3– IMT-2000 CDMA TDD</a:t>
          </a:r>
        </a:p>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4– IMT-2000 TDMA Single-Carrier</a:t>
          </a:r>
        </a:p>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5– IMT-2000 FDMA/TDMA</a:t>
          </a:r>
        </a:p>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6– IMT-2000 OFDMA TDD WMAN</a:t>
          </a:r>
        </a:p>
      </dsp:txBody>
      <dsp:txXfrm>
        <a:off x="4999119" y="3143"/>
        <a:ext cx="2714667" cy="2134279"/>
      </dsp:txXfrm>
    </dsp:sp>
    <dsp:sp modelId="{8C5184C1-4557-4E4C-85A8-BAA28E3FA8BB}">
      <dsp:nvSpPr>
        <dsp:cNvPr id="0" name=""/>
        <dsp:cNvSpPr/>
      </dsp:nvSpPr>
      <dsp:spPr>
        <a:xfrm>
          <a:off x="2162723" y="2459263"/>
          <a:ext cx="2363663" cy="720629"/>
        </a:xfrm>
        <a:prstGeom prst="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111111"/>
              </a:solidFill>
              <a:latin typeface="Calibri" panose="020F0502020204030204" pitchFamily="34" charset="0"/>
              <a:cs typeface="Calibri" panose="020F0502020204030204" pitchFamily="34" charset="0"/>
            </a:rPr>
            <a:t>IMT Advanced</a:t>
          </a:r>
        </a:p>
        <a:p>
          <a:pPr marL="0" lvl="0" indent="0" algn="ctr" defTabSz="711200">
            <a:lnSpc>
              <a:spcPct val="90000"/>
            </a:lnSpc>
            <a:spcBef>
              <a:spcPct val="0"/>
            </a:spcBef>
            <a:spcAft>
              <a:spcPct val="35000"/>
            </a:spcAft>
            <a:buNone/>
          </a:pPr>
          <a:r>
            <a:rPr lang="en-GB" sz="1600" kern="1200" dirty="0">
              <a:solidFill>
                <a:srgbClr val="111111"/>
              </a:solidFill>
              <a:latin typeface="Calibri" panose="020F0502020204030204" pitchFamily="34" charset="0"/>
              <a:cs typeface="Calibri" panose="020F0502020204030204" pitchFamily="34" charset="0"/>
            </a:rPr>
            <a:t>Rec. </a:t>
          </a:r>
          <a:r>
            <a:rPr lang="en-GB" sz="1600" kern="1200" dirty="0">
              <a:solidFill>
                <a:srgbClr val="111111"/>
              </a:solidFill>
              <a:latin typeface="Calibri" panose="020F0502020204030204" pitchFamily="34" charset="0"/>
              <a:cs typeface="Calibri" panose="020F0502020204030204" pitchFamily="34" charset="0"/>
              <a:hlinkClick xmlns:r="http://schemas.openxmlformats.org/officeDocument/2006/relationships" r:id="rId1"/>
            </a:rPr>
            <a:t>ITU-R M.2012</a:t>
          </a:r>
          <a:endParaRPr lang="en-US" sz="1600" kern="1200" dirty="0">
            <a:solidFill>
              <a:srgbClr val="111111"/>
            </a:solidFill>
            <a:latin typeface="Calibri" panose="020F0502020204030204" pitchFamily="34" charset="0"/>
            <a:cs typeface="Calibri" panose="020F0502020204030204" pitchFamily="34" charset="0"/>
          </a:endParaRPr>
        </a:p>
      </dsp:txBody>
      <dsp:txXfrm>
        <a:off x="2162723" y="2459263"/>
        <a:ext cx="2363663" cy="720629"/>
      </dsp:txXfrm>
    </dsp:sp>
    <dsp:sp modelId="{0E7AE7BA-106E-4D8E-80D5-18580F51C3E1}">
      <dsp:nvSpPr>
        <dsp:cNvPr id="0" name=""/>
        <dsp:cNvSpPr/>
      </dsp:nvSpPr>
      <dsp:spPr>
        <a:xfrm>
          <a:off x="4999119" y="2317580"/>
          <a:ext cx="2714667" cy="1003994"/>
        </a:xfrm>
        <a:prstGeom prst="rect">
          <a:avLst/>
        </a:prstGeom>
        <a:solidFill>
          <a:srgbClr val="92D050"/>
        </a:solidFill>
        <a:ln w="38100" cap="flat" cmpd="sng" algn="ctr">
          <a:solidFill>
            <a:schemeClr val="accent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1- LTE-Advanced</a:t>
          </a:r>
        </a:p>
        <a:p>
          <a:pPr marL="114300" lvl="0" indent="0" algn="l" defTabSz="622300">
            <a:lnSpc>
              <a:spcPct val="90000"/>
            </a:lnSpc>
            <a:spcBef>
              <a:spcPct val="0"/>
            </a:spcBef>
            <a:spcAft>
              <a:spcPct val="35000"/>
            </a:spcAft>
            <a:buNone/>
          </a:pPr>
          <a:r>
            <a:rPr lang="en-US" sz="1400" kern="1200" dirty="0">
              <a:solidFill>
                <a:srgbClr val="111111"/>
              </a:solidFill>
              <a:latin typeface="Calibri" panose="020F0502020204030204" pitchFamily="34" charset="0"/>
              <a:cs typeface="Calibri" panose="020F0502020204030204" pitchFamily="34" charset="0"/>
            </a:rPr>
            <a:t>2- WirelessMAN-Advanced</a:t>
          </a:r>
        </a:p>
      </dsp:txBody>
      <dsp:txXfrm>
        <a:off x="4999119" y="2317580"/>
        <a:ext cx="2714667" cy="1003994"/>
      </dsp:txXfrm>
    </dsp:sp>
    <dsp:sp modelId="{81938052-B0E9-499E-8119-383C68C90C41}">
      <dsp:nvSpPr>
        <dsp:cNvPr id="0" name=""/>
        <dsp:cNvSpPr/>
      </dsp:nvSpPr>
      <dsp:spPr>
        <a:xfrm>
          <a:off x="2151873" y="3742696"/>
          <a:ext cx="2363663" cy="720629"/>
        </a:xfrm>
        <a:prstGeom prst="rect">
          <a:avLst/>
        </a:prstGeom>
        <a:solidFill>
          <a:schemeClr val="accent1">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IMT 2020</a:t>
          </a:r>
        </a:p>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Vision: </a:t>
          </a:r>
          <a:r>
            <a:rPr lang="en-GB" sz="1600" kern="1200" dirty="0">
              <a:solidFill>
                <a:schemeClr val="tx1"/>
              </a:solidFill>
              <a:latin typeface="Calibri" panose="020F0502020204030204" pitchFamily="34" charset="0"/>
              <a:cs typeface="Calibri" panose="020F0502020204030204" pitchFamily="34" charset="0"/>
            </a:rPr>
            <a:t>Rep. ITU-R </a:t>
          </a:r>
          <a:r>
            <a:rPr lang="en-GB" sz="1600" kern="1200" dirty="0">
              <a:solidFill>
                <a:schemeClr val="tx1"/>
              </a:solidFill>
              <a:latin typeface="Calibri" panose="020F0502020204030204" pitchFamily="34" charset="0"/>
              <a:cs typeface="Calibri" panose="020F0502020204030204" pitchFamily="34" charset="0"/>
              <a:hlinkClick xmlns:r="http://schemas.openxmlformats.org/officeDocument/2006/relationships" r:id="rId2"/>
            </a:rPr>
            <a:t>M.2083</a:t>
          </a:r>
          <a:endParaRPr lang="en-US" sz="1600" kern="1200" dirty="0">
            <a:solidFill>
              <a:schemeClr val="tx1"/>
            </a:solidFill>
            <a:latin typeface="Calibri" panose="020F0502020204030204" pitchFamily="34" charset="0"/>
            <a:cs typeface="Calibri" panose="020F0502020204030204" pitchFamily="34" charset="0"/>
          </a:endParaRPr>
        </a:p>
      </dsp:txBody>
      <dsp:txXfrm>
        <a:off x="2151873" y="3742696"/>
        <a:ext cx="2363663" cy="7206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32452-3746-3341-95BE-425B043A057A}" type="datetimeFigureOut">
              <a:rPr lang="en-US" smtClean="0"/>
              <a:t>5/15/19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305D90-E57A-6D45-8000-6A252EE59F0F}" type="slidenum">
              <a:rPr lang="en-US" smtClean="0"/>
              <a:t>‹#›</a:t>
            </a:fld>
            <a:endParaRPr lang="en-US" dirty="0"/>
          </a:p>
        </p:txBody>
      </p:sp>
    </p:spTree>
    <p:extLst>
      <p:ext uri="{BB962C8B-B14F-4D97-AF65-F5344CB8AC3E}">
        <p14:creationId xmlns:p14="http://schemas.microsoft.com/office/powerpoint/2010/main" val="152264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07C42-881F-814E-AAD7-5E4ACF7C9EFB}" type="datetimeFigureOut">
              <a:rPr lang="en-US" smtClean="0"/>
              <a:t>5/15/19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FE37A-7181-164D-A063-912F8E130180}" type="slidenum">
              <a:rPr lang="en-US" smtClean="0"/>
              <a:t>‹#›</a:t>
            </a:fld>
            <a:endParaRPr lang="en-US" dirty="0"/>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sz="28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effectLst>
                  <a:outerShdw blurRad="50800" dist="50800" dir="5400000" algn="ctr" rotWithShape="0">
                    <a:srgbClr val="00A3E0">
                      <a:alpha val="0"/>
                    </a:srgbClr>
                  </a:outerShdw>
                </a:effectLst>
              </a:defRPr>
            </a:lvl1pPr>
          </a:lstStyle>
          <a:p>
            <a:pPr>
              <a:defRPr/>
            </a:pPr>
            <a:fld id="{10C0A16D-4E84-1B47-B08D-9FBCD0A28C8C}" type="slidenum">
              <a:rPr lang="en-US" smtClean="0"/>
              <a:pPr>
                <a:defRPr/>
              </a:pPr>
              <a:t>‹#›</a:t>
            </a:fld>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dirty="0"/>
          </a:p>
        </p:txBody>
      </p:sp>
    </p:spTree>
    <p:extLst>
      <p:ext uri="{BB962C8B-B14F-4D97-AF65-F5344CB8AC3E}">
        <p14:creationId xmlns:p14="http://schemas.microsoft.com/office/powerpoint/2010/main" val="23155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4"/>
            <a:ext cx="7772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C51C562-FDD7-2A47-AE71-348E4411C925}" type="slidenum">
              <a:rPr lang="en-US"/>
              <a:pPr>
                <a:defRPr/>
              </a:pPr>
              <a:t>‹#›</a:t>
            </a:fld>
            <a:endParaRPr lang="en-US" dirty="0"/>
          </a:p>
        </p:txBody>
      </p:sp>
    </p:spTree>
    <p:extLst>
      <p:ext uri="{BB962C8B-B14F-4D97-AF65-F5344CB8AC3E}">
        <p14:creationId xmlns:p14="http://schemas.microsoft.com/office/powerpoint/2010/main" val="4394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0080"/>
            <a:ext cx="40386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0080"/>
            <a:ext cx="40386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60EBF61-273A-ED48-9D45-E91FD5A9665D}" type="slidenum">
              <a:rPr lang="en-US"/>
              <a:pPr>
                <a:defRPr/>
              </a:pPr>
              <a:t>‹#›</a:t>
            </a:fld>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195096"/>
            <a:ext cx="4040188" cy="63976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956377"/>
            <a:ext cx="4040188" cy="29067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2195096"/>
            <a:ext cx="4041775" cy="63976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956373"/>
            <a:ext cx="4041775" cy="290679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723CAF4F-F2C9-2349-8DC1-8B80D3B72459}" type="slidenum">
              <a:rPr lang="en-US"/>
              <a:pPr>
                <a:defRPr/>
              </a:pPr>
              <a:t>‹#›</a:t>
            </a:fld>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10502A8-4D00-3B46-8A5A-1CFCB17C7BDB}" type="slidenum">
              <a:rPr lang="en-US"/>
              <a:pPr>
                <a:defRPr/>
              </a:pPr>
              <a:t>‹#›</a:t>
            </a:fld>
            <a:endParaRPr lang="en-US" dirty="0"/>
          </a:p>
        </p:txBody>
      </p:sp>
    </p:spTree>
    <p:extLst>
      <p:ext uri="{BB962C8B-B14F-4D97-AF65-F5344CB8AC3E}">
        <p14:creationId xmlns:p14="http://schemas.microsoft.com/office/powerpoint/2010/main" val="18530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03F318-E62F-E347-A0F3-D8159781F29D}" type="slidenum">
              <a:rPr lang="en-US"/>
              <a:pPr>
                <a:defRPr/>
              </a:pPr>
              <a:t>‹#›</a:t>
            </a:fld>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357575"/>
            <a:ext cx="3008313"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57575"/>
            <a:ext cx="5111750" cy="436800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2283195"/>
            <a:ext cx="3008313" cy="344238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45BC6F-CEE7-9546-A399-BFA6F2EF3E5A}" type="slidenum">
              <a:rPr lang="en-US"/>
              <a:pPr>
                <a:defRPr/>
              </a:pPr>
              <a:t>‹#›</a:t>
            </a:fld>
            <a:endParaRPr lang="en-US" dirty="0"/>
          </a:p>
        </p:txBody>
      </p:sp>
    </p:spTree>
    <p:extLst>
      <p:ext uri="{BB962C8B-B14F-4D97-AF65-F5344CB8AC3E}">
        <p14:creationId xmlns:p14="http://schemas.microsoft.com/office/powerpoint/2010/main" val="17162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27573"/>
            <a:ext cx="5486400" cy="3600002"/>
          </a:xfrm>
        </p:spPr>
        <p:txBody>
          <a:bodyPr rtlCol="0">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019E273-69BA-5C45-93D5-C9219F6D01CD}" type="slidenum">
              <a:rPr lang="en-US"/>
              <a:pPr>
                <a:defRPr/>
              </a:pPr>
              <a:t>‹#›</a:t>
            </a:fld>
            <a:endParaRPr lang="en-US" dirty="0"/>
          </a:p>
        </p:txBody>
      </p:sp>
    </p:spTree>
    <p:extLst>
      <p:ext uri="{BB962C8B-B14F-4D97-AF65-F5344CB8AC3E}">
        <p14:creationId xmlns:p14="http://schemas.microsoft.com/office/powerpoint/2010/main" val="214283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5175"/>
            <a:ext cx="9144000" cy="607644"/>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148362"/>
            <a:ext cx="9144000" cy="709643"/>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457200" y="77708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US" altLang="x-none" dirty="0"/>
          </a:p>
        </p:txBody>
      </p:sp>
      <p:sp>
        <p:nvSpPr>
          <p:cNvPr id="1027" name="Text Placeholder 2"/>
          <p:cNvSpPr>
            <a:spLocks noGrp="1"/>
          </p:cNvSpPr>
          <p:nvPr>
            <p:ph type="body" idx="1"/>
          </p:nvPr>
        </p:nvSpPr>
        <p:spPr bwMode="auto">
          <a:xfrm>
            <a:off x="457200" y="1968500"/>
            <a:ext cx="82296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US" altLang="x-none" dirty="0"/>
          </a:p>
        </p:txBody>
      </p:sp>
      <p:sp>
        <p:nvSpPr>
          <p:cNvPr id="6" name="Slide Number Placeholder 5"/>
          <p:cNvSpPr>
            <a:spLocks noGrp="1"/>
          </p:cNvSpPr>
          <p:nvPr>
            <p:ph type="sldNum" sz="quarter" idx="4"/>
          </p:nvPr>
        </p:nvSpPr>
        <p:spPr>
          <a:xfrm>
            <a:off x="457200" y="6304566"/>
            <a:ext cx="2133600" cy="365125"/>
          </a:xfrm>
          <a:prstGeom prst="rect">
            <a:avLst/>
          </a:prstGeom>
          <a:effectLst/>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F5E0CBA3-8948-9844-A202-8FF0E511EF6D}" type="slidenum">
              <a:rPr lang="en-US" smtClean="0"/>
              <a:pPr>
                <a:defRPr/>
              </a:pPr>
              <a:t>‹#›</a:t>
            </a:fld>
            <a:endParaRPr lang="en-US" dirty="0"/>
          </a:p>
        </p:txBody>
      </p:sp>
      <p:sp>
        <p:nvSpPr>
          <p:cNvPr id="9" name="Title Placeholder 1"/>
          <p:cNvSpPr txBox="1">
            <a:spLocks/>
          </p:cNvSpPr>
          <p:nvPr userDrawn="1"/>
        </p:nvSpPr>
        <p:spPr bwMode="auto">
          <a:xfrm>
            <a:off x="391034" y="163017"/>
            <a:ext cx="8229600" cy="40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500" b="1" i="0" kern="1200">
                <a:solidFill>
                  <a:srgbClr val="00A3E0"/>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x-none" sz="1600" b="0" dirty="0">
                <a:solidFill>
                  <a:schemeClr val="bg1"/>
                </a:solidFill>
                <a:latin typeface="Calibri" panose="020F0502020204030204" pitchFamily="34" charset="0"/>
                <a:cs typeface="Calibri" panose="020F0502020204030204" pitchFamily="34" charset="0"/>
              </a:rPr>
              <a:t>ITU Workshop on </a:t>
            </a:r>
            <a:r>
              <a:rPr lang="en" altLang="x-none" sz="1600" b="0" dirty="0">
                <a:solidFill>
                  <a:schemeClr val="bg1"/>
                </a:solidFill>
                <a:latin typeface="Calibri" panose="020F0502020204030204" pitchFamily="34" charset="0"/>
                <a:cs typeface="Calibri" panose="020F0502020204030204" pitchFamily="34" charset="0"/>
              </a:rPr>
              <a:t>“ICT Infrastructure as a Basis for Digital Economy”, Kyiv, Ukraine 14-16 May</a:t>
            </a:r>
            <a:r>
              <a:rPr lang="en-US" altLang="x-none" sz="1600" b="0" dirty="0">
                <a:solidFill>
                  <a:schemeClr val="bg1"/>
                </a:solidFill>
                <a:latin typeface="Calibri" panose="020F0502020204030204" pitchFamily="34" charset="0"/>
                <a:cs typeface="Calibri" panose="020F0502020204030204" pitchFamily="34" charset="0"/>
              </a:rPr>
              <a:t> </a:t>
            </a:r>
          </a:p>
        </p:txBody>
      </p:sp>
      <p:sp>
        <p:nvSpPr>
          <p:cNvPr id="14" name="Triangle 13"/>
          <p:cNvSpPr/>
          <p:nvPr userDrawn="1"/>
        </p:nvSpPr>
        <p:spPr>
          <a:xfrm rot="10800000">
            <a:off x="332894" y="562759"/>
            <a:ext cx="250037" cy="214320"/>
          </a:xfrm>
          <a:prstGeom prst="triangle">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3E0"/>
              </a:solidFill>
            </a:endParaRPr>
          </a:p>
        </p:txBody>
      </p:sp>
      <p:pic>
        <p:nvPicPr>
          <p:cNvPr id="11" name="Picture 10">
            <a:extLst>
              <a:ext uri="{FF2B5EF4-FFF2-40B4-BE49-F238E27FC236}">
                <a16:creationId xmlns:a16="http://schemas.microsoft.com/office/drawing/2014/main" id="{7DA2EDF6-4D81-8B4E-8704-42B4189F5CC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22047" y="6217416"/>
            <a:ext cx="529505" cy="571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457189"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189"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377"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566"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754" algn="ctr" defTabSz="457189" rtl="0" eaLnBrk="1" fontAlgn="base" hangingPunct="1">
        <a:spcBef>
          <a:spcPct val="0"/>
        </a:spcBef>
        <a:spcAft>
          <a:spcPct val="0"/>
        </a:spcAft>
        <a:defRPr sz="4400" b="1">
          <a:solidFill>
            <a:srgbClr val="558ED5"/>
          </a:solidFill>
          <a:latin typeface="Calibri" charset="0"/>
          <a:ea typeface="Calibri" charset="0"/>
          <a:cs typeface="Calibri" charset="0"/>
        </a:defRPr>
      </a:lvl9pPr>
    </p:titleStyle>
    <p:bodyStyle>
      <a:lvl1pPr marL="342891" indent="-342891" algn="l" defTabSz="457189"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32" indent="-285744" algn="l" defTabSz="457189"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2971" indent="-228594" algn="l" defTabSz="457189"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160" indent="-228594" algn="l" defTabSz="457189"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349" indent="-228594" algn="l" defTabSz="457189"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hyperlink" Target="mailto:farid.Nakhli@itu.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tu.int/pub/R-REP-M.2410-2017" TargetMode="External"/><Relationship Id="rId2" Type="http://schemas.openxmlformats.org/officeDocument/2006/relationships/hyperlink" Target="https://www.itu.int/rec/R-REC-M.2083-0-201509-I/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178130" y="2616199"/>
            <a:ext cx="88114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eaLnBrk="1" hangingPunct="1"/>
            <a:r>
              <a:rPr lang="en" altLang="x-none" sz="2800" b="1" dirty="0">
                <a:latin typeface="Calibri" panose="020F0502020204030204" pitchFamily="34" charset="0"/>
                <a:ea typeface="Arial" charset="0"/>
                <a:cs typeface="Calibri" panose="020F0502020204030204" pitchFamily="34" charset="0"/>
              </a:rPr>
              <a:t>Outcomes of the 3rd Annual Spectrum Management Conference for CIS and Central and Eastern Europe</a:t>
            </a:r>
            <a:br>
              <a:rPr lang="en" altLang="x-none" sz="2800" b="1" dirty="0">
                <a:latin typeface="Calibri" panose="020F0502020204030204" pitchFamily="34" charset="0"/>
                <a:ea typeface="Arial" charset="0"/>
                <a:cs typeface="Calibri" panose="020F0502020204030204" pitchFamily="34" charset="0"/>
              </a:rPr>
            </a:br>
            <a:r>
              <a:rPr lang="en" altLang="x-none" sz="2400" dirty="0">
                <a:latin typeface="Calibri" panose="020F0502020204030204" pitchFamily="34" charset="0"/>
                <a:ea typeface="Arial" charset="0"/>
                <a:cs typeface="Calibri" panose="020F0502020204030204" pitchFamily="34" charset="0"/>
              </a:rPr>
              <a:t> (Minsk, Belarus, 8-11 May 2019)</a:t>
            </a:r>
            <a:endParaRPr lang="ru-RU" altLang="x-none" sz="2800" dirty="0">
              <a:latin typeface="Calibri" panose="020F0502020204030204" pitchFamily="34" charset="0"/>
              <a:ea typeface="Arial" charset="0"/>
              <a:cs typeface="Calibri" panose="020F0502020204030204" pitchFamily="34" charset="0"/>
            </a:endParaRPr>
          </a:p>
        </p:txBody>
      </p:sp>
      <p:sp>
        <p:nvSpPr>
          <p:cNvPr id="3076" name="Title 1"/>
          <p:cNvSpPr txBox="1">
            <a:spLocks/>
          </p:cNvSpPr>
          <p:nvPr/>
        </p:nvSpPr>
        <p:spPr bwMode="auto">
          <a:xfrm>
            <a:off x="178131" y="5379521"/>
            <a:ext cx="8811492" cy="74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eaLnBrk="1" hangingPunct="1"/>
            <a:r>
              <a:rPr lang="en-US" altLang="x-none" sz="2000" dirty="0">
                <a:solidFill>
                  <a:schemeClr val="bg1">
                    <a:lumMod val="65000"/>
                  </a:schemeClr>
                </a:solidFill>
                <a:latin typeface="Calibri" panose="020F0502020204030204" pitchFamily="34" charset="0"/>
                <a:ea typeface="Arial" charset="0"/>
                <a:cs typeface="Calibri" panose="020F0502020204030204" pitchFamily="34" charset="0"/>
              </a:rPr>
              <a:t>Farid Nakhli, Programme Officer, ITU Regional Office for CIS</a:t>
            </a:r>
          </a:p>
        </p:txBody>
      </p:sp>
      <p:pic>
        <p:nvPicPr>
          <p:cNvPr id="4" name="Picture 3">
            <a:extLst>
              <a:ext uri="{FF2B5EF4-FFF2-40B4-BE49-F238E27FC236}">
                <a16:creationId xmlns:a16="http://schemas.microsoft.com/office/drawing/2014/main" id="{9BBE5F2D-A657-B34A-BEA6-5D29605CA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913" y="1234506"/>
            <a:ext cx="529505" cy="571533"/>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10</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US" dirty="0">
                <a:latin typeface="Calibri" panose="020F0502020204030204" pitchFamily="34" charset="0"/>
                <a:cs typeface="Calibri" panose="020F0502020204030204" pitchFamily="34" charset="0"/>
              </a:rPr>
              <a:t>WRC-19 preparation</a:t>
            </a:r>
          </a:p>
        </p:txBody>
      </p:sp>
    </p:spTree>
    <p:extLst>
      <p:ext uri="{BB962C8B-B14F-4D97-AF65-F5344CB8AC3E}">
        <p14:creationId xmlns:p14="http://schemas.microsoft.com/office/powerpoint/2010/main" val="199020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11</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US" dirty="0">
                <a:latin typeface="Calibri" panose="020F0502020204030204" pitchFamily="34" charset="0"/>
                <a:cs typeface="Calibri" panose="020F0502020204030204" pitchFamily="34" charset="0"/>
              </a:rPr>
              <a:t>WRC-19</a:t>
            </a:r>
            <a:endParaRPr lang="en"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D880FBC-4E13-E348-AFB7-A06E36272AD6}"/>
              </a:ext>
            </a:extLst>
          </p:cNvPr>
          <p:cNvPicPr>
            <a:picLocks noChangeAspect="1"/>
          </p:cNvPicPr>
          <p:nvPr/>
        </p:nvPicPr>
        <p:blipFill>
          <a:blip r:embed="rId2"/>
          <a:stretch>
            <a:fillRect/>
          </a:stretch>
        </p:blipFill>
        <p:spPr>
          <a:xfrm>
            <a:off x="216565" y="2065196"/>
            <a:ext cx="3099075" cy="2684934"/>
          </a:xfrm>
          <a:prstGeom prst="rect">
            <a:avLst/>
          </a:prstGeom>
        </p:spPr>
      </p:pic>
      <p:pic>
        <p:nvPicPr>
          <p:cNvPr id="11" name="Picture 10">
            <a:extLst>
              <a:ext uri="{FF2B5EF4-FFF2-40B4-BE49-F238E27FC236}">
                <a16:creationId xmlns:a16="http://schemas.microsoft.com/office/drawing/2014/main" id="{A213B6EA-1CC5-5D4D-B4F1-AE8F6632B6E8}"/>
              </a:ext>
            </a:extLst>
          </p:cNvPr>
          <p:cNvPicPr>
            <a:picLocks noChangeAspect="1"/>
          </p:cNvPicPr>
          <p:nvPr/>
        </p:nvPicPr>
        <p:blipFill>
          <a:blip r:embed="rId3"/>
          <a:stretch>
            <a:fillRect/>
          </a:stretch>
        </p:blipFill>
        <p:spPr>
          <a:xfrm>
            <a:off x="3271839" y="2065196"/>
            <a:ext cx="5743818" cy="2575723"/>
          </a:xfrm>
          <a:prstGeom prst="rect">
            <a:avLst/>
          </a:prstGeom>
        </p:spPr>
      </p:pic>
    </p:spTree>
    <p:extLst>
      <p:ext uri="{BB962C8B-B14F-4D97-AF65-F5344CB8AC3E}">
        <p14:creationId xmlns:p14="http://schemas.microsoft.com/office/powerpoint/2010/main" val="223344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12</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US" dirty="0">
                <a:latin typeface="Calibri" panose="020F0502020204030204" pitchFamily="34" charset="0"/>
                <a:cs typeface="Calibri" panose="020F0502020204030204" pitchFamily="34" charset="0"/>
              </a:rPr>
              <a:t>WRC cycle</a:t>
            </a:r>
            <a:endParaRPr lang="en"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AB8EEFE-003B-334D-B9D0-0679878C5FFA}"/>
              </a:ext>
            </a:extLst>
          </p:cNvPr>
          <p:cNvPicPr>
            <a:picLocks noChangeAspect="1"/>
          </p:cNvPicPr>
          <p:nvPr/>
        </p:nvPicPr>
        <p:blipFill>
          <a:blip r:embed="rId2"/>
          <a:stretch>
            <a:fillRect/>
          </a:stretch>
        </p:blipFill>
        <p:spPr>
          <a:xfrm>
            <a:off x="1052962" y="1345630"/>
            <a:ext cx="7038075" cy="4698910"/>
          </a:xfrm>
          <a:prstGeom prst="rect">
            <a:avLst/>
          </a:prstGeom>
        </p:spPr>
      </p:pic>
    </p:spTree>
    <p:extLst>
      <p:ext uri="{BB962C8B-B14F-4D97-AF65-F5344CB8AC3E}">
        <p14:creationId xmlns:p14="http://schemas.microsoft.com/office/powerpoint/2010/main" val="23077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13</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US" dirty="0">
                <a:latin typeface="Calibri" panose="020F0502020204030204" pitchFamily="34" charset="0"/>
                <a:cs typeface="Calibri" panose="020F0502020204030204" pitchFamily="34" charset="0"/>
              </a:rPr>
              <a:t>Overview of preparations</a:t>
            </a:r>
            <a:endParaRPr lang="en"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4E4EF81-E254-9E42-A02E-D1BEE27CEB28}"/>
              </a:ext>
            </a:extLst>
          </p:cNvPr>
          <p:cNvPicPr>
            <a:picLocks noChangeAspect="1"/>
          </p:cNvPicPr>
          <p:nvPr/>
        </p:nvPicPr>
        <p:blipFill>
          <a:blip r:embed="rId2"/>
          <a:stretch>
            <a:fillRect/>
          </a:stretch>
        </p:blipFill>
        <p:spPr>
          <a:xfrm>
            <a:off x="976745" y="1345630"/>
            <a:ext cx="7190509" cy="4626936"/>
          </a:xfrm>
          <a:prstGeom prst="rect">
            <a:avLst/>
          </a:prstGeom>
        </p:spPr>
      </p:pic>
    </p:spTree>
    <p:extLst>
      <p:ext uri="{BB962C8B-B14F-4D97-AF65-F5344CB8AC3E}">
        <p14:creationId xmlns:p14="http://schemas.microsoft.com/office/powerpoint/2010/main" val="2502693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14</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3rd Annual Spectrum Management Conference for CIS and Central and Eastern Europe</a:t>
            </a:r>
          </a:p>
        </p:txBody>
      </p:sp>
    </p:spTree>
    <p:extLst>
      <p:ext uri="{BB962C8B-B14F-4D97-AF65-F5344CB8AC3E}">
        <p14:creationId xmlns:p14="http://schemas.microsoft.com/office/powerpoint/2010/main" val="424438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15</a:t>
            </a:fld>
            <a:endParaRPr lang="en-US" dirty="0"/>
          </a:p>
        </p:txBody>
      </p:sp>
      <p:pic>
        <p:nvPicPr>
          <p:cNvPr id="6" name="Picture 5">
            <a:extLst>
              <a:ext uri="{FF2B5EF4-FFF2-40B4-BE49-F238E27FC236}">
                <a16:creationId xmlns:a16="http://schemas.microsoft.com/office/drawing/2014/main" id="{5453DB1C-F219-2746-9234-D0D284365BE7}"/>
              </a:ext>
            </a:extLst>
          </p:cNvPr>
          <p:cNvPicPr>
            <a:picLocks noChangeAspect="1"/>
          </p:cNvPicPr>
          <p:nvPr/>
        </p:nvPicPr>
        <p:blipFill>
          <a:blip r:embed="rId2"/>
          <a:stretch>
            <a:fillRect/>
          </a:stretch>
        </p:blipFill>
        <p:spPr>
          <a:xfrm>
            <a:off x="1256555" y="1553448"/>
            <a:ext cx="6630889" cy="4420593"/>
          </a:xfrm>
          <a:prstGeom prst="rect">
            <a:avLst/>
          </a:prstGeom>
        </p:spPr>
      </p:pic>
      <p:sp>
        <p:nvSpPr>
          <p:cNvPr id="9" name="Title 4">
            <a:extLst>
              <a:ext uri="{FF2B5EF4-FFF2-40B4-BE49-F238E27FC236}">
                <a16:creationId xmlns:a16="http://schemas.microsoft.com/office/drawing/2014/main" id="{F02A7CFF-532F-8144-B1F5-430EBC9FC73A}"/>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3rd Annual Spectrum Management Conference for CIS and CEE</a:t>
            </a:r>
          </a:p>
        </p:txBody>
      </p:sp>
    </p:spTree>
    <p:extLst>
      <p:ext uri="{BB962C8B-B14F-4D97-AF65-F5344CB8AC3E}">
        <p14:creationId xmlns:p14="http://schemas.microsoft.com/office/powerpoint/2010/main" val="361640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16</a:t>
            </a:fld>
            <a:endParaRPr lang="en-US" dirty="0"/>
          </a:p>
        </p:txBody>
      </p:sp>
      <p:sp>
        <p:nvSpPr>
          <p:cNvPr id="9" name="TextBox 8">
            <a:extLst>
              <a:ext uri="{FF2B5EF4-FFF2-40B4-BE49-F238E27FC236}">
                <a16:creationId xmlns:a16="http://schemas.microsoft.com/office/drawing/2014/main" id="{C801CC7E-5E83-8242-8A85-5FE2AF1CEE8E}"/>
              </a:ext>
            </a:extLst>
          </p:cNvPr>
          <p:cNvSpPr txBox="1"/>
          <p:nvPr/>
        </p:nvSpPr>
        <p:spPr>
          <a:xfrm>
            <a:off x="128343" y="1565654"/>
            <a:ext cx="8887314" cy="253915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t>Venue and date: </a:t>
            </a:r>
            <a:r>
              <a:rPr lang="en-US" sz="2400" dirty="0"/>
              <a:t>Minsk, Belarus, 8-11 April 2019</a:t>
            </a:r>
          </a:p>
          <a:p>
            <a:pPr marL="285750" indent="-285750">
              <a:spcBef>
                <a:spcPts val="600"/>
              </a:spcBef>
              <a:buFont typeface="Arial" panose="020B0604020202020204" pitchFamily="34" charset="0"/>
              <a:buChar char="•"/>
            </a:pPr>
            <a:r>
              <a:rPr lang="en-US" sz="2400" b="1" dirty="0"/>
              <a:t>Organizers: </a:t>
            </a:r>
            <a:r>
              <a:rPr lang="en-US" sz="2400" dirty="0"/>
              <a:t>ITU and Forum Global</a:t>
            </a:r>
          </a:p>
          <a:p>
            <a:pPr marL="285750" indent="-285750">
              <a:spcBef>
                <a:spcPts val="600"/>
              </a:spcBef>
              <a:buFont typeface="Arial" panose="020B0604020202020204" pitchFamily="34" charset="0"/>
              <a:buChar char="•"/>
            </a:pPr>
            <a:r>
              <a:rPr lang="en-US" sz="2400" b="1" dirty="0"/>
              <a:t>Host: </a:t>
            </a:r>
            <a:r>
              <a:rPr lang="en" sz="2400" dirty="0"/>
              <a:t>Ministry of Communication and Informatization of the Republic of Belarus</a:t>
            </a:r>
          </a:p>
          <a:p>
            <a:pPr marL="285750" indent="-285750">
              <a:spcBef>
                <a:spcPts val="600"/>
              </a:spcBef>
              <a:buFont typeface="Arial" panose="020B0604020202020204" pitchFamily="34" charset="0"/>
              <a:buChar char="•"/>
            </a:pPr>
            <a:r>
              <a:rPr lang="en" sz="2400" b="1" dirty="0"/>
              <a:t>Participation:</a:t>
            </a:r>
            <a:r>
              <a:rPr lang="en" sz="2400" dirty="0"/>
              <a:t> over 200 delegates from 30 countries, including representatives of ITU, RCC, CEPT and APT</a:t>
            </a:r>
          </a:p>
        </p:txBody>
      </p:sp>
      <p:sp>
        <p:nvSpPr>
          <p:cNvPr id="13" name="Title 4">
            <a:extLst>
              <a:ext uri="{FF2B5EF4-FFF2-40B4-BE49-F238E27FC236}">
                <a16:creationId xmlns:a16="http://schemas.microsoft.com/office/drawing/2014/main" id="{C04D39A2-C79E-3B4A-9405-515F549F4B16}"/>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3rd Annual Spectrum Management Conference for CIS and CEE</a:t>
            </a:r>
          </a:p>
        </p:txBody>
      </p:sp>
      <p:pic>
        <p:nvPicPr>
          <p:cNvPr id="18" name="Picture 17">
            <a:extLst>
              <a:ext uri="{FF2B5EF4-FFF2-40B4-BE49-F238E27FC236}">
                <a16:creationId xmlns:a16="http://schemas.microsoft.com/office/drawing/2014/main" id="{305A8699-745A-0B4A-B643-F0202FC49BD1}"/>
              </a:ext>
            </a:extLst>
          </p:cNvPr>
          <p:cNvPicPr>
            <a:picLocks noChangeAspect="1"/>
          </p:cNvPicPr>
          <p:nvPr/>
        </p:nvPicPr>
        <p:blipFill>
          <a:blip r:embed="rId2"/>
          <a:stretch>
            <a:fillRect/>
          </a:stretch>
        </p:blipFill>
        <p:spPr>
          <a:xfrm>
            <a:off x="1478874" y="4325913"/>
            <a:ext cx="3016332" cy="1557182"/>
          </a:xfrm>
          <a:prstGeom prst="rect">
            <a:avLst/>
          </a:prstGeom>
        </p:spPr>
      </p:pic>
      <p:pic>
        <p:nvPicPr>
          <p:cNvPr id="20" name="Picture 19">
            <a:extLst>
              <a:ext uri="{FF2B5EF4-FFF2-40B4-BE49-F238E27FC236}">
                <a16:creationId xmlns:a16="http://schemas.microsoft.com/office/drawing/2014/main" id="{2121EEE0-5134-2C45-9C3A-3B1762EC3804}"/>
              </a:ext>
            </a:extLst>
          </p:cNvPr>
          <p:cNvPicPr>
            <a:picLocks noChangeAspect="1"/>
          </p:cNvPicPr>
          <p:nvPr/>
        </p:nvPicPr>
        <p:blipFill>
          <a:blip r:embed="rId3"/>
          <a:stretch>
            <a:fillRect/>
          </a:stretch>
        </p:blipFill>
        <p:spPr>
          <a:xfrm>
            <a:off x="4516978" y="4473627"/>
            <a:ext cx="2875527" cy="1226528"/>
          </a:xfrm>
          <a:prstGeom prst="rect">
            <a:avLst/>
          </a:prstGeom>
        </p:spPr>
      </p:pic>
    </p:spTree>
    <p:extLst>
      <p:ext uri="{BB962C8B-B14F-4D97-AF65-F5344CB8AC3E}">
        <p14:creationId xmlns:p14="http://schemas.microsoft.com/office/powerpoint/2010/main" val="398107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17</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3rd Annual Spectrum Management Conference for CIS and CEE</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344552"/>
            <a:ext cx="8887314" cy="4555093"/>
          </a:xfrm>
          <a:prstGeom prst="rect">
            <a:avLst/>
          </a:prstGeom>
          <a:noFill/>
        </p:spPr>
        <p:txBody>
          <a:bodyPr wrap="square" rtlCol="0">
            <a:spAutoFit/>
          </a:bodyPr>
          <a:lstStyle/>
          <a:p>
            <a:pPr>
              <a:spcBef>
                <a:spcPts val="600"/>
              </a:spcBef>
            </a:pPr>
            <a:r>
              <a:rPr lang="en-US" sz="2000" b="1" dirty="0"/>
              <a:t>Issues discussed:</a:t>
            </a:r>
          </a:p>
          <a:p>
            <a:pPr marL="342900" indent="-342900">
              <a:spcBef>
                <a:spcPts val="600"/>
              </a:spcBef>
              <a:buFont typeface="Arial" panose="020B0604020202020204" pitchFamily="34" charset="0"/>
              <a:buChar char="•"/>
            </a:pPr>
            <a:r>
              <a:rPr lang="en" sz="2000" dirty="0"/>
              <a:t>efficient spectrum usage and further development of terrestrial and satellite radiocommunication in light of WRC-19 preparation</a:t>
            </a:r>
          </a:p>
          <a:p>
            <a:pPr marL="342900" indent="-342900">
              <a:spcBef>
                <a:spcPts val="600"/>
              </a:spcBef>
              <a:buFont typeface="Arial" panose="020B0604020202020204" pitchFamily="34" charset="0"/>
              <a:buChar char="•"/>
            </a:pPr>
            <a:r>
              <a:rPr lang="en" sz="2000" dirty="0"/>
              <a:t>activities of the ITU Radio Regulation Board dedicated to regulation and usage of radiocommunication systems</a:t>
            </a:r>
          </a:p>
          <a:p>
            <a:pPr marL="342900" indent="-342900">
              <a:spcBef>
                <a:spcPts val="600"/>
              </a:spcBef>
              <a:buFont typeface="Arial" panose="020B0604020202020204" pitchFamily="34" charset="0"/>
              <a:buChar char="•"/>
            </a:pPr>
            <a:r>
              <a:rPr lang="en" sz="2000" dirty="0"/>
              <a:t>activities of the ITU Radiocommunication Bureau dedicated to ensuring interference free communication</a:t>
            </a:r>
          </a:p>
          <a:p>
            <a:pPr marL="342900" indent="-342900">
              <a:spcBef>
                <a:spcPts val="600"/>
              </a:spcBef>
              <a:buFont typeface="Arial" panose="020B0604020202020204" pitchFamily="34" charset="0"/>
              <a:buChar char="•"/>
            </a:pPr>
            <a:r>
              <a:rPr lang="en" sz="2000" dirty="0"/>
              <a:t>ITU standards and their application in broadband digital radio systems of different services, including issues of harmonization</a:t>
            </a:r>
          </a:p>
          <a:p>
            <a:pPr marL="342900" indent="-342900">
              <a:spcBef>
                <a:spcPts val="600"/>
              </a:spcBef>
              <a:buFont typeface="Arial" panose="020B0604020202020204" pitchFamily="34" charset="0"/>
              <a:buChar char="•"/>
            </a:pPr>
            <a:r>
              <a:rPr lang="en" sz="2000" dirty="0"/>
              <a:t>use cases of spectrum usage at national, regional and global levels</a:t>
            </a:r>
          </a:p>
          <a:p>
            <a:pPr marL="342900" indent="-342900">
              <a:spcBef>
                <a:spcPts val="600"/>
              </a:spcBef>
              <a:buFont typeface="Arial" panose="020B0604020202020204" pitchFamily="34" charset="0"/>
              <a:buChar char="•"/>
            </a:pPr>
            <a:r>
              <a:rPr lang="en" sz="2000" dirty="0"/>
              <a:t>spectrum for perspective radiocommunication systems and technologies (5G, IMT-2020, high-throughput satellite systems, intelligent transport systems, Internet of Things etc.)</a:t>
            </a:r>
          </a:p>
        </p:txBody>
      </p:sp>
    </p:spTree>
    <p:extLst>
      <p:ext uri="{BB962C8B-B14F-4D97-AF65-F5344CB8AC3E}">
        <p14:creationId xmlns:p14="http://schemas.microsoft.com/office/powerpoint/2010/main" val="25461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18</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3rd Annual Spectrum Management Conference for CIS and CEE</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344552"/>
            <a:ext cx="8887314" cy="3093154"/>
          </a:xfrm>
          <a:prstGeom prst="rect">
            <a:avLst/>
          </a:prstGeom>
          <a:noFill/>
        </p:spPr>
        <p:txBody>
          <a:bodyPr wrap="square" rtlCol="0">
            <a:spAutoFit/>
          </a:bodyPr>
          <a:lstStyle/>
          <a:p>
            <a:pPr>
              <a:spcBef>
                <a:spcPts val="600"/>
              </a:spcBef>
            </a:pPr>
            <a:r>
              <a:rPr lang="en-US" sz="2000" b="1" dirty="0"/>
              <a:t>Issues discussed:</a:t>
            </a:r>
          </a:p>
          <a:p>
            <a:pPr marL="342900" indent="-342900">
              <a:spcBef>
                <a:spcPts val="600"/>
              </a:spcBef>
              <a:buFont typeface="Arial" panose="020B0604020202020204" pitchFamily="34" charset="0"/>
              <a:buChar char="•"/>
            </a:pPr>
            <a:r>
              <a:rPr lang="en" sz="2000" dirty="0"/>
              <a:t>5G rollout approaches taking into account regional specifics</a:t>
            </a:r>
            <a:endParaRPr lang="ru-RU" sz="2000" dirty="0"/>
          </a:p>
          <a:p>
            <a:pPr marL="342900" indent="-342900">
              <a:spcBef>
                <a:spcPts val="600"/>
              </a:spcBef>
              <a:buFont typeface="Arial" panose="020B0604020202020204" pitchFamily="34" charset="0"/>
              <a:buChar char="•"/>
            </a:pPr>
            <a:r>
              <a:rPr lang="en" sz="2000" dirty="0"/>
              <a:t>spectrum for systems and radio technologies of future smart cities</a:t>
            </a:r>
            <a:endParaRPr lang="ru-RU" sz="2000" dirty="0"/>
          </a:p>
          <a:p>
            <a:pPr marL="342900" indent="-342900">
              <a:spcBef>
                <a:spcPts val="600"/>
              </a:spcBef>
              <a:buFont typeface="Arial" panose="020B0604020202020204" pitchFamily="34" charset="0"/>
              <a:buChar char="•"/>
            </a:pPr>
            <a:r>
              <a:rPr lang="en" sz="2000" dirty="0"/>
              <a:t>spectrum usage by public security and emergency systems</a:t>
            </a:r>
            <a:endParaRPr lang="ru-RU" sz="2000" dirty="0"/>
          </a:p>
          <a:p>
            <a:pPr marL="342900" indent="-342900">
              <a:spcBef>
                <a:spcPts val="600"/>
              </a:spcBef>
              <a:buFont typeface="Arial" panose="020B0604020202020204" pitchFamily="34" charset="0"/>
              <a:buChar char="•"/>
            </a:pPr>
            <a:r>
              <a:rPr lang="en" sz="2000" dirty="0"/>
              <a:t>new technologies of radiocommunication systems control</a:t>
            </a:r>
            <a:endParaRPr lang="ru-RU" sz="2000" dirty="0"/>
          </a:p>
          <a:p>
            <a:pPr marL="342900" indent="-342900">
              <a:spcBef>
                <a:spcPts val="600"/>
              </a:spcBef>
              <a:buFont typeface="Arial" panose="020B0604020202020204" pitchFamily="34" charset="0"/>
              <a:buChar char="•"/>
            </a:pPr>
            <a:r>
              <a:rPr lang="en" sz="2000" dirty="0"/>
              <a:t>approaches, indicators and criteria to assess efficiency of spectrum usage</a:t>
            </a:r>
            <a:endParaRPr lang="ru-RU" sz="2000" dirty="0"/>
          </a:p>
          <a:p>
            <a:pPr marL="342900" indent="-342900">
              <a:spcBef>
                <a:spcPts val="600"/>
              </a:spcBef>
              <a:buFont typeface="Arial" panose="020B0604020202020204" pitchFamily="34" charset="0"/>
              <a:buChar char="•"/>
            </a:pPr>
            <a:r>
              <a:rPr lang="en" sz="2000" dirty="0"/>
              <a:t>studies on how emission associated with 5G rollout influences humans</a:t>
            </a:r>
            <a:endParaRPr lang="ru-RU" sz="2000" dirty="0"/>
          </a:p>
          <a:p>
            <a:pPr marL="342900" indent="-342900">
              <a:spcBef>
                <a:spcPts val="600"/>
              </a:spcBef>
              <a:buFont typeface="Arial" panose="020B0604020202020204" pitchFamily="34" charset="0"/>
              <a:buChar char="•"/>
            </a:pPr>
            <a:r>
              <a:rPr lang="en" sz="2000" dirty="0"/>
              <a:t>ITU-R outcomes related to WRC preparation (WRC-19 CPM Report)</a:t>
            </a:r>
          </a:p>
        </p:txBody>
      </p:sp>
    </p:spTree>
    <p:extLst>
      <p:ext uri="{BB962C8B-B14F-4D97-AF65-F5344CB8AC3E}">
        <p14:creationId xmlns:p14="http://schemas.microsoft.com/office/powerpoint/2010/main" val="94296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19</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Positions of regional organizations – RCC</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Sergey Pastukh, Vice-Chairman RCC WG on WRC-19</a:t>
            </a:r>
            <a:endParaRPr lang="en" b="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5A92D04-0B69-0E44-87DE-479B43826FFF}"/>
              </a:ext>
            </a:extLst>
          </p:cNvPr>
          <p:cNvPicPr>
            <a:picLocks noChangeAspect="1"/>
          </p:cNvPicPr>
          <p:nvPr/>
        </p:nvPicPr>
        <p:blipFill>
          <a:blip r:embed="rId2"/>
          <a:stretch>
            <a:fillRect/>
          </a:stretch>
        </p:blipFill>
        <p:spPr>
          <a:xfrm>
            <a:off x="1473758" y="4255249"/>
            <a:ext cx="1548905" cy="1548905"/>
          </a:xfrm>
          <a:prstGeom prst="rect">
            <a:avLst/>
          </a:prstGeom>
        </p:spPr>
      </p:pic>
      <p:pic>
        <p:nvPicPr>
          <p:cNvPr id="9" name="Picture 8">
            <a:extLst>
              <a:ext uri="{FF2B5EF4-FFF2-40B4-BE49-F238E27FC236}">
                <a16:creationId xmlns:a16="http://schemas.microsoft.com/office/drawing/2014/main" id="{29E9E380-67BD-B74C-9980-F5622DAAC379}"/>
              </a:ext>
            </a:extLst>
          </p:cNvPr>
          <p:cNvPicPr>
            <a:picLocks noChangeAspect="1"/>
          </p:cNvPicPr>
          <p:nvPr/>
        </p:nvPicPr>
        <p:blipFill>
          <a:blip r:embed="rId3"/>
          <a:stretch>
            <a:fillRect/>
          </a:stretch>
        </p:blipFill>
        <p:spPr>
          <a:xfrm>
            <a:off x="6121339" y="4255249"/>
            <a:ext cx="1227243" cy="1548000"/>
          </a:xfrm>
          <a:prstGeom prst="rect">
            <a:avLst/>
          </a:prstGeom>
        </p:spPr>
      </p:pic>
    </p:spTree>
    <p:extLst>
      <p:ext uri="{BB962C8B-B14F-4D97-AF65-F5344CB8AC3E}">
        <p14:creationId xmlns:p14="http://schemas.microsoft.com/office/powerpoint/2010/main" val="89769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71421"/>
            <a:ext cx="8887314" cy="651677"/>
          </a:xfrm>
        </p:spPr>
        <p:txBody>
          <a:bodyPr/>
          <a:lstStyle/>
          <a:p>
            <a:pPr algn="ctr"/>
            <a:r>
              <a:rPr lang="en-US" dirty="0">
                <a:latin typeface="Calibri" panose="020F0502020204030204" pitchFamily="34" charset="0"/>
                <a:cs typeface="Calibri" panose="020F0502020204030204" pitchFamily="34" charset="0"/>
              </a:rPr>
              <a:t>Overview</a:t>
            </a:r>
            <a:endParaRPr lang="ru-RU"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F5DF9BD-3D31-324C-B8DE-B835BC292EE2}"/>
              </a:ext>
            </a:extLst>
          </p:cNvPr>
          <p:cNvSpPr txBox="1"/>
          <p:nvPr/>
        </p:nvSpPr>
        <p:spPr>
          <a:xfrm>
            <a:off x="128343" y="1428757"/>
            <a:ext cx="8887314" cy="44319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800" dirty="0"/>
              <a:t>IMT standardization in the ITU-R</a:t>
            </a:r>
          </a:p>
          <a:p>
            <a:pPr marL="285750" indent="-285750">
              <a:spcBef>
                <a:spcPts val="600"/>
              </a:spcBef>
              <a:buFont typeface="Arial" panose="020B0604020202020204" pitchFamily="34" charset="0"/>
              <a:buChar char="•"/>
            </a:pPr>
            <a:r>
              <a:rPr lang="en-US" sz="2800" dirty="0"/>
              <a:t>WRC-19 preparation</a:t>
            </a:r>
          </a:p>
          <a:p>
            <a:pPr marL="285750" indent="-285750">
              <a:spcBef>
                <a:spcPts val="600"/>
              </a:spcBef>
              <a:buFont typeface="Arial" panose="020B0604020202020204" pitchFamily="34" charset="0"/>
              <a:buChar char="•"/>
            </a:pPr>
            <a:r>
              <a:rPr lang="en" sz="2800" dirty="0"/>
              <a:t>3rd Annual Spectrum Management Conference for CIS and Central and Eastern Europe</a:t>
            </a:r>
          </a:p>
          <a:p>
            <a:pPr marL="742950" lvl="1" indent="-285750">
              <a:spcBef>
                <a:spcPts val="600"/>
              </a:spcBef>
              <a:buFont typeface="Arial" panose="020B0604020202020204" pitchFamily="34" charset="0"/>
              <a:buChar char="•"/>
            </a:pPr>
            <a:r>
              <a:rPr lang="en" sz="2800" dirty="0"/>
              <a:t>Overview</a:t>
            </a:r>
          </a:p>
          <a:p>
            <a:pPr marL="742950" lvl="1" indent="-285750">
              <a:spcBef>
                <a:spcPts val="600"/>
              </a:spcBef>
              <a:buFont typeface="Arial" panose="020B0604020202020204" pitchFamily="34" charset="0"/>
              <a:buChar char="•"/>
            </a:pPr>
            <a:r>
              <a:rPr lang="en" sz="2800" dirty="0"/>
              <a:t>Regional organizations: RCC, CEPT and APT</a:t>
            </a:r>
          </a:p>
          <a:p>
            <a:pPr marL="742950" lvl="1" indent="-285750">
              <a:spcBef>
                <a:spcPts val="600"/>
              </a:spcBef>
              <a:buFont typeface="Arial" panose="020B0604020202020204" pitchFamily="34" charset="0"/>
              <a:buChar char="•"/>
            </a:pPr>
            <a:r>
              <a:rPr lang="en" sz="2800" dirty="0"/>
              <a:t>Country cases: UK, Russia, Lithuania, Kyrgyzstan, Romania</a:t>
            </a:r>
          </a:p>
          <a:p>
            <a:pPr marL="742950" lvl="1" indent="-285750">
              <a:spcBef>
                <a:spcPts val="600"/>
              </a:spcBef>
              <a:buFont typeface="Arial" panose="020B0604020202020204" pitchFamily="34" charset="0"/>
              <a:buChar char="•"/>
            </a:pPr>
            <a:r>
              <a:rPr lang="en-US" sz="2800" dirty="0"/>
              <a:t>Industry</a:t>
            </a:r>
            <a:r>
              <a:rPr lang="en" sz="2800" dirty="0"/>
              <a:t>: GSMA, GSA, ESOA</a:t>
            </a:r>
          </a:p>
        </p:txBody>
      </p:sp>
    </p:spTree>
    <p:extLst>
      <p:ext uri="{BB962C8B-B14F-4D97-AF65-F5344CB8AC3E}">
        <p14:creationId xmlns:p14="http://schemas.microsoft.com/office/powerpoint/2010/main" val="410203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20</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000" dirty="0">
                <a:latin typeface="Calibri" panose="020F0502020204030204" pitchFamily="34" charset="0"/>
                <a:cs typeface="Calibri" panose="020F0502020204030204" pitchFamily="34" charset="0"/>
              </a:rPr>
              <a:t>1.13. To consider identification of bands for future  development of IMT, including possible additional  allocations to the MS on a primary basis</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455084"/>
            <a:ext cx="8887314"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1700" dirty="0"/>
              <a:t>The RCC Administrations consider that when developing technical  conditions and regulatory provisions for the allocation of frequency  bands to the MS and their identification for IMT </a:t>
            </a:r>
            <a:r>
              <a:rPr lang="en" sz="1700" b="1" dirty="0"/>
              <a:t>it is necessary to  ensure protection of other services having allocation in the  considered and adjacent frequency bands taking into account the  need in their development</a:t>
            </a:r>
            <a:r>
              <a:rPr lang="en" sz="1700" dirty="0"/>
              <a:t>, first of all for existing systems or those  planned to be used by RCC Administrations.</a:t>
            </a:r>
          </a:p>
          <a:p>
            <a:pPr marL="285750" indent="-285750">
              <a:spcBef>
                <a:spcPts val="600"/>
              </a:spcBef>
              <a:buFont typeface="Arial" panose="020B0604020202020204" pitchFamily="34" charset="0"/>
              <a:buChar char="•"/>
            </a:pPr>
            <a:r>
              <a:rPr lang="en" sz="1700" dirty="0"/>
              <a:t>The RCC Administrations </a:t>
            </a:r>
            <a:r>
              <a:rPr lang="en" sz="1700" b="1" dirty="0"/>
              <a:t>do not oppose the allocation of the frequency band 24.25-25.25 GHz to mobile, excluding aeronautical  mobile, service on a primary global basis</a:t>
            </a:r>
            <a:r>
              <a:rPr lang="en" sz="1700" dirty="0"/>
              <a:t>, </a:t>
            </a:r>
            <a:r>
              <a:rPr lang="en" sz="1700" b="1" dirty="0"/>
              <a:t>as well as the  identification of the frequency band 24.25-27.5 GHz for IMT</a:t>
            </a:r>
            <a:r>
              <a:rPr lang="en" sz="1700" dirty="0"/>
              <a:t> within  land mobile service subject to incorporating the conditions in the  Radio Regulations for IMT stations to protect:</a:t>
            </a:r>
          </a:p>
          <a:p>
            <a:pPr marL="800100" lvl="1" indent="-342900">
              <a:spcBef>
                <a:spcPts val="600"/>
              </a:spcBef>
              <a:buFont typeface="Arial" panose="020B0604020202020204" pitchFamily="34" charset="0"/>
              <a:buChar char="•"/>
            </a:pPr>
            <a:r>
              <a:rPr lang="en" sz="1700" dirty="0"/>
              <a:t>space stations in the Earth exploration-satellite service (EESS) (passive) in the frequency bands 23.6-24 GHz, 50.2-50.4 GHz and  52.6-54.25 GHz from unwanted emissions of IMT stations;</a:t>
            </a:r>
          </a:p>
          <a:p>
            <a:pPr marL="800100" lvl="1" indent="-342900">
              <a:spcBef>
                <a:spcPts val="600"/>
              </a:spcBef>
              <a:buFont typeface="Arial" panose="020B0604020202020204" pitchFamily="34" charset="0"/>
              <a:buChar char="•"/>
            </a:pPr>
            <a:r>
              <a:rPr lang="en" sz="1700" dirty="0"/>
              <a:t>space stations in the fixed-satellite service and inter-satellite service.</a:t>
            </a:r>
          </a:p>
        </p:txBody>
      </p:sp>
    </p:spTree>
    <p:extLst>
      <p:ext uri="{BB962C8B-B14F-4D97-AF65-F5344CB8AC3E}">
        <p14:creationId xmlns:p14="http://schemas.microsoft.com/office/powerpoint/2010/main" val="3186272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21</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000" dirty="0">
                <a:latin typeface="Calibri" panose="020F0502020204030204" pitchFamily="34" charset="0"/>
                <a:cs typeface="Calibri" panose="020F0502020204030204" pitchFamily="34" charset="0"/>
              </a:rPr>
              <a:t>1.13. To consider identification of bands for future  development of IMT, including possible additional  allocations to the MS on a primary basis</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455084"/>
            <a:ext cx="8887314" cy="458587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1700" dirty="0"/>
              <a:t>In order to ensure this protection it is </a:t>
            </a:r>
            <a:r>
              <a:rPr lang="en" sz="1700" b="1" dirty="0"/>
              <a:t>necessary to limit the  emission from IMT base stations in upper hemisphere</a:t>
            </a:r>
            <a:r>
              <a:rPr lang="en" sz="1700" dirty="0"/>
              <a:t>, as well as to  limit unwanted emissions of IMT stations in frequency bands  23.6−24.0 GHz, 50.2−50.4 GHz and 52.6−54.25 GHz allocated to  EESS (passive).</a:t>
            </a:r>
          </a:p>
          <a:p>
            <a:pPr marL="285750" indent="-285750">
              <a:spcBef>
                <a:spcPts val="600"/>
              </a:spcBef>
              <a:buFont typeface="Arial" panose="020B0604020202020204" pitchFamily="34" charset="0"/>
              <a:buChar char="•"/>
            </a:pPr>
            <a:r>
              <a:rPr lang="en" sz="1700" dirty="0"/>
              <a:t>The RCC Administrations </a:t>
            </a:r>
            <a:r>
              <a:rPr lang="en" sz="1700" b="1" dirty="0"/>
              <a:t>oppose allocation of the frequency band  31.8-33.4 GHz to mobile service on a primary basis and  identification of the frequency bands 31.8-33.4 GHz and 42.5-43.5  GHz, 71−76 GHz and 81−86 GHz for IMT systems</a:t>
            </a:r>
            <a:r>
              <a:rPr lang="en" sz="1700" dirty="0"/>
              <a:t>, as the results of  ITU-R studies in these bands have concluded that IMT systems are  incompatible with the stations of the incumbent services.</a:t>
            </a:r>
          </a:p>
          <a:p>
            <a:pPr marL="285750" indent="-285750">
              <a:spcBef>
                <a:spcPts val="600"/>
              </a:spcBef>
              <a:buFont typeface="Arial" panose="020B0604020202020204" pitchFamily="34" charset="0"/>
              <a:buChar char="•"/>
            </a:pPr>
            <a:r>
              <a:rPr lang="en" sz="1700" dirty="0"/>
              <a:t>The RCC Administrations </a:t>
            </a:r>
            <a:r>
              <a:rPr lang="en" sz="1700" b="1" dirty="0"/>
              <a:t>do not support the identification of the  frequency bands 45.5−47.0 GHz and 66−71 GHz for IMT systems  </a:t>
            </a:r>
            <a:r>
              <a:rPr lang="en" sz="1700" dirty="0"/>
              <a:t>until ITU-R concludes the compatibility studies with existing primary  radio services.</a:t>
            </a:r>
          </a:p>
          <a:p>
            <a:pPr marL="285750" indent="-285750">
              <a:spcBef>
                <a:spcPts val="600"/>
              </a:spcBef>
              <a:buFont typeface="Arial" panose="020B0604020202020204" pitchFamily="34" charset="0"/>
              <a:buChar char="•"/>
            </a:pPr>
            <a:r>
              <a:rPr lang="en" sz="1700" dirty="0"/>
              <a:t>Position of the RCC Administrations on </a:t>
            </a:r>
            <a:r>
              <a:rPr lang="en" sz="1700" b="1" dirty="0"/>
              <a:t>frequency bands 37.0−40.5  GHz, 40.5−42.5 GHz, 47.0−50.2 GHz and 50.4−52.6 GHz will be  determined taking into account the need to protect both passive  and active services</a:t>
            </a:r>
            <a:r>
              <a:rPr lang="en" sz="1700" dirty="0"/>
              <a:t>.</a:t>
            </a:r>
          </a:p>
          <a:p>
            <a:pPr marL="285750" indent="-285750">
              <a:spcBef>
                <a:spcPts val="600"/>
              </a:spcBef>
              <a:buFont typeface="Arial" panose="020B0604020202020204" pitchFamily="34" charset="0"/>
              <a:buChar char="•"/>
            </a:pPr>
            <a:r>
              <a:rPr lang="en" sz="1700" dirty="0"/>
              <a:t>The RCC Administrations </a:t>
            </a:r>
            <a:r>
              <a:rPr lang="en" sz="1700" b="1" dirty="0"/>
              <a:t>oppose the consideration of frequency  bands not specified in Resolution 238 (WRC-19) for IMT systems in  this WRC-19 agenda item</a:t>
            </a:r>
            <a:r>
              <a:rPr lang="en" sz="1700" dirty="0"/>
              <a:t>.</a:t>
            </a:r>
          </a:p>
        </p:txBody>
      </p:sp>
    </p:spTree>
    <p:extLst>
      <p:ext uri="{BB962C8B-B14F-4D97-AF65-F5344CB8AC3E}">
        <p14:creationId xmlns:p14="http://schemas.microsoft.com/office/powerpoint/2010/main" val="424841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22</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000" dirty="0">
                <a:latin typeface="Calibri" panose="020F0502020204030204" pitchFamily="34" charset="0"/>
                <a:cs typeface="Calibri" panose="020F0502020204030204" pitchFamily="34" charset="0"/>
              </a:rPr>
              <a:t>9.1.1. Implementation of IMT in the bands 1885-2025 MHz  and 2110-2200 MHz</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455084"/>
            <a:ext cx="8887314" cy="406265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1700" dirty="0"/>
              <a:t>To facilitate compatibility between IMT terrestrial component (in  mobile service) and IMT satellite component (in mobile-satellite  service) in </a:t>
            </a:r>
            <a:r>
              <a:rPr lang="en" sz="1700" b="1" dirty="0"/>
              <a:t>the frequency bands 1980-2010 MHz and 2170-2200  MHz, the RCC Administrations support </a:t>
            </a:r>
            <a:r>
              <a:rPr lang="en-US" sz="1700" b="1" dirty="0"/>
              <a:t>approval</a:t>
            </a:r>
            <a:r>
              <a:rPr lang="en" sz="1700" b="1" dirty="0"/>
              <a:t> of relevant ITU-R  Recommendations and Reports and also relevant RR provisions  facilitating such compatibility</a:t>
            </a:r>
            <a:r>
              <a:rPr lang="en" sz="1700" dirty="0"/>
              <a:t>.</a:t>
            </a:r>
          </a:p>
          <a:p>
            <a:pPr marL="285750" indent="-285750">
              <a:spcBef>
                <a:spcPts val="600"/>
              </a:spcBef>
              <a:buFont typeface="Arial" panose="020B0604020202020204" pitchFamily="34" charset="0"/>
              <a:buChar char="•"/>
            </a:pPr>
            <a:endParaRPr lang="ru-RU" sz="1700" dirty="0"/>
          </a:p>
          <a:p>
            <a:pPr marL="285750" indent="-285750">
              <a:spcBef>
                <a:spcPts val="600"/>
              </a:spcBef>
              <a:buFont typeface="Arial" panose="020B0604020202020204" pitchFamily="34" charset="0"/>
              <a:buChar char="•"/>
            </a:pPr>
            <a:r>
              <a:rPr lang="en" sz="1700" dirty="0"/>
              <a:t>The RCC Administrations are of view that </a:t>
            </a:r>
            <a:r>
              <a:rPr lang="en" sz="1700" b="1" dirty="0"/>
              <a:t>compatibility between IMT  terrestrial component (in mobile service) and IMT satellite component  (in mobile-satellite service) may be achieved through application of  existing provisions of RR Article 9 and introduction of appropriate  modifications to RR Appendices 5 and 7 to identify coordination  thresholds</a:t>
            </a:r>
            <a:r>
              <a:rPr lang="en" sz="1700" dirty="0"/>
              <a:t> between stations in mobile and mobile-satellite services in  the frequency bands under consideration.</a:t>
            </a:r>
            <a:endParaRPr lang="ru-RU" sz="1700" dirty="0"/>
          </a:p>
          <a:p>
            <a:pPr marL="285750" indent="-285750">
              <a:spcBef>
                <a:spcPts val="600"/>
              </a:spcBef>
              <a:buFont typeface="Arial" panose="020B0604020202020204" pitchFamily="34" charset="0"/>
              <a:buChar char="•"/>
            </a:pPr>
            <a:endParaRPr lang="en" sz="1700" dirty="0"/>
          </a:p>
          <a:p>
            <a:pPr marL="285750" indent="-285750">
              <a:spcBef>
                <a:spcPts val="600"/>
              </a:spcBef>
              <a:buFont typeface="Arial" panose="020B0604020202020204" pitchFamily="34" charset="0"/>
              <a:buChar char="•"/>
            </a:pPr>
            <a:r>
              <a:rPr lang="en" sz="1700" dirty="0"/>
              <a:t>The RCC Administrations support adoption of relevant modifications  of RR Appendices 5 and 7, based on the materials of Report ITU-R  M.2292.</a:t>
            </a:r>
          </a:p>
        </p:txBody>
      </p:sp>
    </p:spTree>
    <p:extLst>
      <p:ext uri="{BB962C8B-B14F-4D97-AF65-F5344CB8AC3E}">
        <p14:creationId xmlns:p14="http://schemas.microsoft.com/office/powerpoint/2010/main" val="1459570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23</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000" dirty="0">
                <a:latin typeface="Calibri" panose="020F0502020204030204" pitchFamily="34" charset="0"/>
                <a:cs typeface="Calibri" panose="020F0502020204030204" pitchFamily="34" charset="0"/>
              </a:rPr>
              <a:t>9.1.2. Compatibility of IMT and BSS (sound) in the band  1452-1492 MHz in Regions 1 and 3</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455084"/>
            <a:ext cx="8887314" cy="200054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1700" dirty="0"/>
              <a:t>The RCC Administrations </a:t>
            </a:r>
            <a:r>
              <a:rPr lang="en" sz="1700" b="1" dirty="0"/>
              <a:t>do not oppose the development of relevant regulatory and technical conditions in order to provide compatibility between IMT and broadcasting-satellite service (sound) in the frequency band 1452-1492 MHz in Region 1 </a:t>
            </a:r>
            <a:r>
              <a:rPr lang="en" sz="1700" dirty="0"/>
              <a:t>and these conditions shall only be applied in the territory of countries where this band is identified for IMT.</a:t>
            </a:r>
          </a:p>
          <a:p>
            <a:pPr marL="285750" indent="-285750">
              <a:spcBef>
                <a:spcPts val="600"/>
              </a:spcBef>
              <a:buFont typeface="Arial" panose="020B0604020202020204" pitchFamily="34" charset="0"/>
              <a:buChar char="•"/>
            </a:pPr>
            <a:r>
              <a:rPr lang="en" sz="1700" dirty="0"/>
              <a:t>The RCC Administrations consider that technical conditions and regulatory provisions developed under this issue shall also take into account the need to protect aeronautical telemetry systems in aeronautical mobile service.</a:t>
            </a:r>
          </a:p>
        </p:txBody>
      </p:sp>
    </p:spTree>
    <p:extLst>
      <p:ext uri="{BB962C8B-B14F-4D97-AF65-F5344CB8AC3E}">
        <p14:creationId xmlns:p14="http://schemas.microsoft.com/office/powerpoint/2010/main" val="265299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24</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Positions of regional organizations – CEPT</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Alexandre Kholod, Vice-Chairman ECC CPG</a:t>
            </a:r>
            <a:endParaRPr lang="en"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CA9564D-24D8-5441-96AA-F2895CA672A5}"/>
              </a:ext>
            </a:extLst>
          </p:cNvPr>
          <p:cNvPicPr>
            <a:picLocks noChangeAspect="1"/>
          </p:cNvPicPr>
          <p:nvPr/>
        </p:nvPicPr>
        <p:blipFill>
          <a:blip r:embed="rId2"/>
          <a:stretch>
            <a:fillRect/>
          </a:stretch>
        </p:blipFill>
        <p:spPr>
          <a:xfrm>
            <a:off x="1474662" y="4255249"/>
            <a:ext cx="1548000" cy="1548000"/>
          </a:xfrm>
          <a:prstGeom prst="rect">
            <a:avLst/>
          </a:prstGeom>
        </p:spPr>
      </p:pic>
      <p:pic>
        <p:nvPicPr>
          <p:cNvPr id="8" name="Picture 7">
            <a:extLst>
              <a:ext uri="{FF2B5EF4-FFF2-40B4-BE49-F238E27FC236}">
                <a16:creationId xmlns:a16="http://schemas.microsoft.com/office/drawing/2014/main" id="{2251ACE1-43C0-6545-84FD-1B475DCBC83E}"/>
              </a:ext>
            </a:extLst>
          </p:cNvPr>
          <p:cNvPicPr>
            <a:picLocks noChangeAspect="1"/>
          </p:cNvPicPr>
          <p:nvPr/>
        </p:nvPicPr>
        <p:blipFill>
          <a:blip r:embed="rId3"/>
          <a:stretch>
            <a:fillRect/>
          </a:stretch>
        </p:blipFill>
        <p:spPr>
          <a:xfrm>
            <a:off x="6121340" y="4255249"/>
            <a:ext cx="1227243" cy="1548000"/>
          </a:xfrm>
          <a:prstGeom prst="rect">
            <a:avLst/>
          </a:prstGeom>
        </p:spPr>
      </p:pic>
    </p:spTree>
    <p:extLst>
      <p:ext uri="{BB962C8B-B14F-4D97-AF65-F5344CB8AC3E}">
        <p14:creationId xmlns:p14="http://schemas.microsoft.com/office/powerpoint/2010/main" val="1815648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25</a:t>
            </a:fld>
            <a:endParaRPr lang="en-US" dirty="0"/>
          </a:p>
        </p:txBody>
      </p:sp>
      <p:pic>
        <p:nvPicPr>
          <p:cNvPr id="10" name="Picture 9">
            <a:extLst>
              <a:ext uri="{FF2B5EF4-FFF2-40B4-BE49-F238E27FC236}">
                <a16:creationId xmlns:a16="http://schemas.microsoft.com/office/drawing/2014/main" id="{A7F8D009-61D5-F640-867A-7FE859F90759}"/>
              </a:ext>
            </a:extLst>
          </p:cNvPr>
          <p:cNvPicPr>
            <a:picLocks noChangeAspect="1"/>
          </p:cNvPicPr>
          <p:nvPr/>
        </p:nvPicPr>
        <p:blipFill>
          <a:blip r:embed="rId2"/>
          <a:stretch>
            <a:fillRect/>
          </a:stretch>
        </p:blipFill>
        <p:spPr>
          <a:xfrm>
            <a:off x="228600" y="1489355"/>
            <a:ext cx="8686800" cy="4238991"/>
          </a:xfrm>
          <a:prstGeom prst="rect">
            <a:avLst/>
          </a:prstGeom>
        </p:spPr>
      </p:pic>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Positions of regional organizations – CEPT</a:t>
            </a:r>
          </a:p>
        </p:txBody>
      </p:sp>
    </p:spTree>
    <p:extLst>
      <p:ext uri="{BB962C8B-B14F-4D97-AF65-F5344CB8AC3E}">
        <p14:creationId xmlns:p14="http://schemas.microsoft.com/office/powerpoint/2010/main" val="871388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26</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Positions of regional organizations – CEPT</a:t>
            </a:r>
          </a:p>
        </p:txBody>
      </p:sp>
      <p:pic>
        <p:nvPicPr>
          <p:cNvPr id="3" name="Picture 2">
            <a:extLst>
              <a:ext uri="{FF2B5EF4-FFF2-40B4-BE49-F238E27FC236}">
                <a16:creationId xmlns:a16="http://schemas.microsoft.com/office/drawing/2014/main" id="{64DBCBBC-9873-F447-AD7D-84D5DC1FC4AF}"/>
              </a:ext>
            </a:extLst>
          </p:cNvPr>
          <p:cNvPicPr>
            <a:picLocks noChangeAspect="1"/>
          </p:cNvPicPr>
          <p:nvPr/>
        </p:nvPicPr>
        <p:blipFill>
          <a:blip r:embed="rId2"/>
          <a:stretch>
            <a:fillRect/>
          </a:stretch>
        </p:blipFill>
        <p:spPr>
          <a:xfrm>
            <a:off x="212604" y="1484656"/>
            <a:ext cx="8718791" cy="4244400"/>
          </a:xfrm>
          <a:prstGeom prst="rect">
            <a:avLst/>
          </a:prstGeom>
        </p:spPr>
      </p:pic>
    </p:spTree>
    <p:extLst>
      <p:ext uri="{BB962C8B-B14F-4D97-AF65-F5344CB8AC3E}">
        <p14:creationId xmlns:p14="http://schemas.microsoft.com/office/powerpoint/2010/main" val="2321427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27</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Positions of regional organizations – APT</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US" sz="2000" b="0" dirty="0">
                <a:latin typeface="Calibri" panose="020F0502020204030204" pitchFamily="34" charset="0"/>
                <a:cs typeface="Calibri" panose="020F0502020204030204" pitchFamily="34" charset="0"/>
              </a:rPr>
              <a:t>Kyu-Jin Wee, Chairman APG</a:t>
            </a:r>
            <a:endParaRPr lang="en" b="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37142EB-BADD-CE47-AAE6-7FF2C87DE2D4}"/>
              </a:ext>
            </a:extLst>
          </p:cNvPr>
          <p:cNvPicPr>
            <a:picLocks noChangeAspect="1"/>
          </p:cNvPicPr>
          <p:nvPr/>
        </p:nvPicPr>
        <p:blipFill>
          <a:blip r:embed="rId2"/>
          <a:stretch>
            <a:fillRect/>
          </a:stretch>
        </p:blipFill>
        <p:spPr>
          <a:xfrm>
            <a:off x="1474661" y="4255249"/>
            <a:ext cx="1548000" cy="1548000"/>
          </a:xfrm>
          <a:prstGeom prst="rect">
            <a:avLst/>
          </a:prstGeom>
        </p:spPr>
      </p:pic>
      <p:pic>
        <p:nvPicPr>
          <p:cNvPr id="9" name="Picture 8">
            <a:extLst>
              <a:ext uri="{FF2B5EF4-FFF2-40B4-BE49-F238E27FC236}">
                <a16:creationId xmlns:a16="http://schemas.microsoft.com/office/drawing/2014/main" id="{D5D2AAE8-DBB1-154B-A721-956E33292F9B}"/>
              </a:ext>
            </a:extLst>
          </p:cNvPr>
          <p:cNvPicPr>
            <a:picLocks noChangeAspect="1"/>
          </p:cNvPicPr>
          <p:nvPr/>
        </p:nvPicPr>
        <p:blipFill>
          <a:blip r:embed="rId3"/>
          <a:stretch>
            <a:fillRect/>
          </a:stretch>
        </p:blipFill>
        <p:spPr>
          <a:xfrm>
            <a:off x="6121341" y="4255249"/>
            <a:ext cx="1227243" cy="1548000"/>
          </a:xfrm>
          <a:prstGeom prst="rect">
            <a:avLst/>
          </a:prstGeom>
        </p:spPr>
      </p:pic>
    </p:spTree>
    <p:extLst>
      <p:ext uri="{BB962C8B-B14F-4D97-AF65-F5344CB8AC3E}">
        <p14:creationId xmlns:p14="http://schemas.microsoft.com/office/powerpoint/2010/main" val="4216103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28</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US" sz="2400" dirty="0">
                <a:latin typeface="Calibri" panose="020F0502020204030204" pitchFamily="34" charset="0"/>
                <a:cs typeface="Calibri" panose="020F0502020204030204" pitchFamily="34" charset="0"/>
              </a:rPr>
              <a:t>Agenda Item 1.13 (IMT)</a:t>
            </a:r>
            <a:endParaRPr lang="en"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ABB154B-1037-C64D-9D37-D85B9A09787A}"/>
              </a:ext>
            </a:extLst>
          </p:cNvPr>
          <p:cNvSpPr txBox="1"/>
          <p:nvPr/>
        </p:nvSpPr>
        <p:spPr>
          <a:xfrm>
            <a:off x="128343" y="1455084"/>
            <a:ext cx="8887314" cy="467820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1700" dirty="0"/>
              <a:t>APT Preliminary View supports</a:t>
            </a:r>
          </a:p>
          <a:p>
            <a:pPr marL="742950" lvl="1" indent="-285750">
              <a:spcBef>
                <a:spcPts val="600"/>
              </a:spcBef>
              <a:buFont typeface="Arial" panose="020B0604020202020204" pitchFamily="34" charset="0"/>
              <a:buChar char="•"/>
            </a:pPr>
            <a:r>
              <a:rPr lang="en" sz="1700" b="1" dirty="0"/>
              <a:t>24.25-27.5 GHz </a:t>
            </a:r>
            <a:r>
              <a:rPr lang="en" sz="1700" dirty="0"/>
              <a:t>and to revise Table 1-1 of Resolution 750 (Rev.WRC-15), but the  unwanted emission level was not agreed</a:t>
            </a:r>
          </a:p>
          <a:p>
            <a:pPr marL="742950" lvl="1" indent="-285750">
              <a:spcBef>
                <a:spcPts val="600"/>
              </a:spcBef>
              <a:buFont typeface="Arial" panose="020B0604020202020204" pitchFamily="34" charset="0"/>
              <a:buChar char="•"/>
            </a:pPr>
            <a:r>
              <a:rPr lang="en" sz="1700" b="1" dirty="0"/>
              <a:t>NOC for 31.8-33.4 GHz</a:t>
            </a:r>
          </a:p>
          <a:p>
            <a:pPr marL="742950" lvl="1" indent="-285750">
              <a:spcBef>
                <a:spcPts val="600"/>
              </a:spcBef>
              <a:buFont typeface="Arial" panose="020B0604020202020204" pitchFamily="34" charset="0"/>
              <a:buChar char="•"/>
            </a:pPr>
            <a:r>
              <a:rPr lang="en" sz="1700" b="1" dirty="0"/>
              <a:t>37-40.5 GHz, 40.5-42.5 GHz and 42.5-43.5 GHz, or portions thereof, for IMT</a:t>
            </a:r>
          </a:p>
          <a:p>
            <a:pPr marL="285750" indent="-285750">
              <a:spcBef>
                <a:spcPts val="600"/>
              </a:spcBef>
              <a:buFont typeface="Arial" panose="020B0604020202020204" pitchFamily="34" charset="0"/>
              <a:buChar char="•"/>
            </a:pPr>
            <a:r>
              <a:rPr lang="en" sz="1700" dirty="0"/>
              <a:t>Issues for Consideration at Next APG Meeting</a:t>
            </a:r>
          </a:p>
          <a:p>
            <a:pPr marL="742950" lvl="1" indent="-285750">
              <a:spcBef>
                <a:spcPts val="600"/>
              </a:spcBef>
              <a:buFont typeface="Arial" panose="020B0604020202020204" pitchFamily="34" charset="0"/>
              <a:buChar char="•"/>
            </a:pPr>
            <a:r>
              <a:rPr lang="en" sz="1700" dirty="0"/>
              <a:t>Unwanted emission level to protect EESS(P)</a:t>
            </a:r>
          </a:p>
          <a:p>
            <a:pPr marL="285750" indent="-285750">
              <a:spcBef>
                <a:spcPts val="600"/>
              </a:spcBef>
              <a:buFont typeface="Arial" panose="020B0604020202020204" pitchFamily="34" charset="0"/>
              <a:buChar char="•"/>
            </a:pPr>
            <a:r>
              <a:rPr lang="en" sz="1700" dirty="0"/>
              <a:t>Definition of TRP in Radio Regulations</a:t>
            </a:r>
          </a:p>
          <a:p>
            <a:pPr marL="742950" lvl="1" indent="-285750">
              <a:spcBef>
                <a:spcPts val="600"/>
              </a:spcBef>
              <a:buFont typeface="Arial" panose="020B0604020202020204" pitchFamily="34" charset="0"/>
              <a:buChar char="•"/>
            </a:pPr>
            <a:r>
              <a:rPr lang="en" sz="1700" dirty="0"/>
              <a:t>APG Task Force on TRP will discuss TRP</a:t>
            </a:r>
          </a:p>
          <a:p>
            <a:pPr marL="285750" indent="-285750">
              <a:spcBef>
                <a:spcPts val="600"/>
              </a:spcBef>
              <a:buFont typeface="Arial" panose="020B0604020202020204" pitchFamily="34" charset="0"/>
              <a:buChar char="•"/>
            </a:pPr>
            <a:r>
              <a:rPr lang="en" sz="1700" dirty="0"/>
              <a:t>Protection of FSS</a:t>
            </a:r>
          </a:p>
          <a:p>
            <a:pPr marL="742950" lvl="1" indent="-285750">
              <a:spcBef>
                <a:spcPts val="600"/>
              </a:spcBef>
              <a:buFont typeface="Arial" panose="020B0604020202020204" pitchFamily="34" charset="0"/>
              <a:buChar char="•"/>
            </a:pPr>
            <a:r>
              <a:rPr lang="en" sz="1700" dirty="0"/>
              <a:t>In Band power limits and some operational condition</a:t>
            </a:r>
          </a:p>
          <a:p>
            <a:pPr marL="742950" lvl="1" indent="-285750">
              <a:spcBef>
                <a:spcPts val="600"/>
              </a:spcBef>
              <a:buFont typeface="Arial" panose="020B0604020202020204" pitchFamily="34" charset="0"/>
              <a:buChar char="•"/>
            </a:pPr>
            <a:r>
              <a:rPr lang="en" sz="1700" dirty="0"/>
              <a:t>Article 21.5, the value of +10dBW was introduced in the Second Space Conference in  1971</a:t>
            </a:r>
          </a:p>
          <a:p>
            <a:pPr marL="285750" indent="-285750">
              <a:spcBef>
                <a:spcPts val="600"/>
              </a:spcBef>
              <a:buFont typeface="Arial" panose="020B0604020202020204" pitchFamily="34" charset="0"/>
              <a:buChar char="•"/>
            </a:pPr>
            <a:r>
              <a:rPr lang="en" sz="1700" dirty="0"/>
              <a:t>IMT in Mobile Service(MS) or in Land Mobile Service(LMS)?</a:t>
            </a:r>
          </a:p>
          <a:p>
            <a:pPr marL="742950" lvl="1" indent="-285750">
              <a:spcBef>
                <a:spcPts val="600"/>
              </a:spcBef>
              <a:buFont typeface="Arial" panose="020B0604020202020204" pitchFamily="34" charset="0"/>
              <a:buChar char="•"/>
            </a:pPr>
            <a:r>
              <a:rPr lang="en" sz="1700" dirty="0"/>
              <a:t>APG has not received views to support LMS</a:t>
            </a:r>
          </a:p>
        </p:txBody>
      </p:sp>
    </p:spTree>
    <p:extLst>
      <p:ext uri="{BB962C8B-B14F-4D97-AF65-F5344CB8AC3E}">
        <p14:creationId xmlns:p14="http://schemas.microsoft.com/office/powerpoint/2010/main" val="172264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29</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Country case – United Kingdom</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Chris Woolford, Director, International Spectrum Policy, Ofcom</a:t>
            </a:r>
            <a:endParaRPr lang="en"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B804F5B-D598-544B-A5C8-97B808E9B23A}"/>
              </a:ext>
            </a:extLst>
          </p:cNvPr>
          <p:cNvPicPr>
            <a:picLocks noChangeAspect="1"/>
          </p:cNvPicPr>
          <p:nvPr/>
        </p:nvPicPr>
        <p:blipFill>
          <a:blip r:embed="rId2"/>
          <a:stretch>
            <a:fillRect/>
          </a:stretch>
        </p:blipFill>
        <p:spPr>
          <a:xfrm>
            <a:off x="862660" y="4489702"/>
            <a:ext cx="2160000" cy="1080000"/>
          </a:xfrm>
          <a:prstGeom prst="rect">
            <a:avLst/>
          </a:prstGeom>
        </p:spPr>
      </p:pic>
      <p:pic>
        <p:nvPicPr>
          <p:cNvPr id="8" name="Picture 7">
            <a:extLst>
              <a:ext uri="{FF2B5EF4-FFF2-40B4-BE49-F238E27FC236}">
                <a16:creationId xmlns:a16="http://schemas.microsoft.com/office/drawing/2014/main" id="{2E991183-7F26-8E48-9508-0AD1D40CA958}"/>
              </a:ext>
            </a:extLst>
          </p:cNvPr>
          <p:cNvPicPr>
            <a:picLocks noChangeAspect="1"/>
          </p:cNvPicPr>
          <p:nvPr/>
        </p:nvPicPr>
        <p:blipFill>
          <a:blip r:embed="rId3"/>
          <a:stretch>
            <a:fillRect/>
          </a:stretch>
        </p:blipFill>
        <p:spPr>
          <a:xfrm>
            <a:off x="6121342" y="4255702"/>
            <a:ext cx="1227243" cy="1548000"/>
          </a:xfrm>
          <a:prstGeom prst="rect">
            <a:avLst/>
          </a:prstGeom>
        </p:spPr>
      </p:pic>
    </p:spTree>
    <p:extLst>
      <p:ext uri="{BB962C8B-B14F-4D97-AF65-F5344CB8AC3E}">
        <p14:creationId xmlns:p14="http://schemas.microsoft.com/office/powerpoint/2010/main" val="197663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IMT standardization in the ITU-R</a:t>
            </a:r>
          </a:p>
        </p:txBody>
      </p:sp>
    </p:spTree>
    <p:extLst>
      <p:ext uri="{BB962C8B-B14F-4D97-AF65-F5344CB8AC3E}">
        <p14:creationId xmlns:p14="http://schemas.microsoft.com/office/powerpoint/2010/main" val="96592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30</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Country case – United Kingdom</a:t>
            </a:r>
          </a:p>
        </p:txBody>
      </p:sp>
      <p:pic>
        <p:nvPicPr>
          <p:cNvPr id="5" name="Picture 4">
            <a:extLst>
              <a:ext uri="{FF2B5EF4-FFF2-40B4-BE49-F238E27FC236}">
                <a16:creationId xmlns:a16="http://schemas.microsoft.com/office/drawing/2014/main" id="{7E52330C-9293-2E47-ADB1-76AB6929D1AA}"/>
              </a:ext>
            </a:extLst>
          </p:cNvPr>
          <p:cNvPicPr>
            <a:picLocks noChangeAspect="1"/>
          </p:cNvPicPr>
          <p:nvPr/>
        </p:nvPicPr>
        <p:blipFill>
          <a:blip r:embed="rId2"/>
          <a:stretch>
            <a:fillRect/>
          </a:stretch>
        </p:blipFill>
        <p:spPr>
          <a:xfrm>
            <a:off x="277730" y="1442260"/>
            <a:ext cx="8588539" cy="3632158"/>
          </a:xfrm>
          <a:prstGeom prst="rect">
            <a:avLst/>
          </a:prstGeom>
        </p:spPr>
      </p:pic>
    </p:spTree>
    <p:extLst>
      <p:ext uri="{BB962C8B-B14F-4D97-AF65-F5344CB8AC3E}">
        <p14:creationId xmlns:p14="http://schemas.microsoft.com/office/powerpoint/2010/main" val="3678523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31</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Country case – Russia</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Valery Tikhvinskiy, Deputy General Director on Innovation Technologies, JSC National Research Institute of Technologies and Communications (NIITC) </a:t>
            </a:r>
            <a:endParaRPr lang="en" b="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17740D4-EEAD-1749-99FD-4D7B49D036EF}"/>
              </a:ext>
            </a:extLst>
          </p:cNvPr>
          <p:cNvPicPr>
            <a:picLocks noChangeAspect="1"/>
          </p:cNvPicPr>
          <p:nvPr/>
        </p:nvPicPr>
        <p:blipFill>
          <a:blip r:embed="rId2"/>
          <a:stretch>
            <a:fillRect/>
          </a:stretch>
        </p:blipFill>
        <p:spPr>
          <a:xfrm>
            <a:off x="1399707" y="4489702"/>
            <a:ext cx="1622951" cy="1080000"/>
          </a:xfrm>
          <a:prstGeom prst="rect">
            <a:avLst/>
          </a:prstGeom>
        </p:spPr>
      </p:pic>
      <p:pic>
        <p:nvPicPr>
          <p:cNvPr id="13" name="Picture 12">
            <a:extLst>
              <a:ext uri="{FF2B5EF4-FFF2-40B4-BE49-F238E27FC236}">
                <a16:creationId xmlns:a16="http://schemas.microsoft.com/office/drawing/2014/main" id="{ACAC3542-31CD-014E-927B-D7096A4E69C8}"/>
              </a:ext>
            </a:extLst>
          </p:cNvPr>
          <p:cNvPicPr>
            <a:picLocks noChangeAspect="1"/>
          </p:cNvPicPr>
          <p:nvPr/>
        </p:nvPicPr>
        <p:blipFill>
          <a:blip r:embed="rId3"/>
          <a:stretch>
            <a:fillRect/>
          </a:stretch>
        </p:blipFill>
        <p:spPr>
          <a:xfrm>
            <a:off x="6121344" y="4255702"/>
            <a:ext cx="1227243" cy="1548000"/>
          </a:xfrm>
          <a:prstGeom prst="rect">
            <a:avLst/>
          </a:prstGeom>
        </p:spPr>
      </p:pic>
    </p:spTree>
    <p:extLst>
      <p:ext uri="{BB962C8B-B14F-4D97-AF65-F5344CB8AC3E}">
        <p14:creationId xmlns:p14="http://schemas.microsoft.com/office/powerpoint/2010/main" val="2645243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32</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Frequencies for IMT-2020/5G</a:t>
            </a:r>
          </a:p>
        </p:txBody>
      </p:sp>
      <p:pic>
        <p:nvPicPr>
          <p:cNvPr id="3" name="Picture 2">
            <a:extLst>
              <a:ext uri="{FF2B5EF4-FFF2-40B4-BE49-F238E27FC236}">
                <a16:creationId xmlns:a16="http://schemas.microsoft.com/office/drawing/2014/main" id="{A8A118C3-7621-3F46-9D0F-16764FD6EAE6}"/>
              </a:ext>
            </a:extLst>
          </p:cNvPr>
          <p:cNvPicPr>
            <a:picLocks noChangeAspect="1"/>
          </p:cNvPicPr>
          <p:nvPr/>
        </p:nvPicPr>
        <p:blipFill>
          <a:blip r:embed="rId2"/>
          <a:stretch>
            <a:fillRect/>
          </a:stretch>
        </p:blipFill>
        <p:spPr>
          <a:xfrm>
            <a:off x="188124" y="1568073"/>
            <a:ext cx="8767752" cy="3721854"/>
          </a:xfrm>
          <a:prstGeom prst="rect">
            <a:avLst/>
          </a:prstGeom>
        </p:spPr>
      </p:pic>
    </p:spTree>
    <p:extLst>
      <p:ext uri="{BB962C8B-B14F-4D97-AF65-F5344CB8AC3E}">
        <p14:creationId xmlns:p14="http://schemas.microsoft.com/office/powerpoint/2010/main" val="207830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33</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5G rollout concept</a:t>
            </a:r>
          </a:p>
        </p:txBody>
      </p:sp>
      <p:pic>
        <p:nvPicPr>
          <p:cNvPr id="5" name="Picture 4">
            <a:extLst>
              <a:ext uri="{FF2B5EF4-FFF2-40B4-BE49-F238E27FC236}">
                <a16:creationId xmlns:a16="http://schemas.microsoft.com/office/drawing/2014/main" id="{8939B409-D590-3A4C-ABD0-A1DBC1E83BAB}"/>
              </a:ext>
            </a:extLst>
          </p:cNvPr>
          <p:cNvPicPr>
            <a:picLocks noChangeAspect="1"/>
          </p:cNvPicPr>
          <p:nvPr/>
        </p:nvPicPr>
        <p:blipFill>
          <a:blip r:embed="rId2"/>
          <a:stretch>
            <a:fillRect/>
          </a:stretch>
        </p:blipFill>
        <p:spPr>
          <a:xfrm>
            <a:off x="228600" y="1344552"/>
            <a:ext cx="8686800" cy="4250084"/>
          </a:xfrm>
          <a:prstGeom prst="rect">
            <a:avLst/>
          </a:prstGeom>
        </p:spPr>
      </p:pic>
    </p:spTree>
    <p:extLst>
      <p:ext uri="{BB962C8B-B14F-4D97-AF65-F5344CB8AC3E}">
        <p14:creationId xmlns:p14="http://schemas.microsoft.com/office/powerpoint/2010/main" val="2094805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34</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Country case – Lithuania</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Mindaugas Žilinskas, Deputy Director, Communications Regulatory Authority</a:t>
            </a:r>
            <a:endParaRPr lang="en" b="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5BBF63-CEE8-EE4A-B9DD-164C3319DD28}"/>
              </a:ext>
            </a:extLst>
          </p:cNvPr>
          <p:cNvPicPr>
            <a:picLocks noChangeAspect="1"/>
          </p:cNvPicPr>
          <p:nvPr/>
        </p:nvPicPr>
        <p:blipFill>
          <a:blip r:embed="rId2"/>
          <a:stretch>
            <a:fillRect/>
          </a:stretch>
        </p:blipFill>
        <p:spPr>
          <a:xfrm>
            <a:off x="1222657" y="4489702"/>
            <a:ext cx="1800000" cy="1080000"/>
          </a:xfrm>
          <a:prstGeom prst="rect">
            <a:avLst/>
          </a:prstGeom>
        </p:spPr>
      </p:pic>
      <p:pic>
        <p:nvPicPr>
          <p:cNvPr id="7" name="Picture 6">
            <a:extLst>
              <a:ext uri="{FF2B5EF4-FFF2-40B4-BE49-F238E27FC236}">
                <a16:creationId xmlns:a16="http://schemas.microsoft.com/office/drawing/2014/main" id="{4913BC6A-D362-FD4A-BCE7-4A245A07AA74}"/>
              </a:ext>
            </a:extLst>
          </p:cNvPr>
          <p:cNvPicPr>
            <a:picLocks noChangeAspect="1"/>
          </p:cNvPicPr>
          <p:nvPr/>
        </p:nvPicPr>
        <p:blipFill>
          <a:blip r:embed="rId3"/>
          <a:stretch>
            <a:fillRect/>
          </a:stretch>
        </p:blipFill>
        <p:spPr>
          <a:xfrm>
            <a:off x="6121345" y="4255702"/>
            <a:ext cx="1227243" cy="1548000"/>
          </a:xfrm>
          <a:prstGeom prst="rect">
            <a:avLst/>
          </a:prstGeom>
        </p:spPr>
      </p:pic>
    </p:spTree>
    <p:extLst>
      <p:ext uri="{BB962C8B-B14F-4D97-AF65-F5344CB8AC3E}">
        <p14:creationId xmlns:p14="http://schemas.microsoft.com/office/powerpoint/2010/main" val="298960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35</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Country case – Lithuania</a:t>
            </a:r>
          </a:p>
        </p:txBody>
      </p:sp>
      <p:sp>
        <p:nvSpPr>
          <p:cNvPr id="6" name="TextBox 5">
            <a:extLst>
              <a:ext uri="{FF2B5EF4-FFF2-40B4-BE49-F238E27FC236}">
                <a16:creationId xmlns:a16="http://schemas.microsoft.com/office/drawing/2014/main" id="{49A2B70E-B482-7E4C-9A12-B111EB76EB57}"/>
              </a:ext>
            </a:extLst>
          </p:cNvPr>
          <p:cNvSpPr txBox="1"/>
          <p:nvPr/>
        </p:nvSpPr>
        <p:spPr>
          <a:xfrm>
            <a:off x="128343" y="1455084"/>
            <a:ext cx="8887314" cy="320087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2000" dirty="0"/>
              <a:t>to speed up coordination of frequencies with neighboring  countries and to conclude cross border coordination  agreements for the 5G pioneer bands at first</a:t>
            </a:r>
          </a:p>
          <a:p>
            <a:pPr marL="285750" indent="-285750">
              <a:spcBef>
                <a:spcPts val="600"/>
              </a:spcBef>
              <a:buFont typeface="Arial" panose="020B0604020202020204" pitchFamily="34" charset="0"/>
              <a:buChar char="•"/>
            </a:pPr>
            <a:endParaRPr lang="en" sz="2000" dirty="0"/>
          </a:p>
          <a:p>
            <a:pPr marL="285750" indent="-285750">
              <a:spcBef>
                <a:spcPts val="600"/>
              </a:spcBef>
              <a:buFont typeface="Arial" panose="020B0604020202020204" pitchFamily="34" charset="0"/>
              <a:buChar char="•"/>
            </a:pPr>
            <a:r>
              <a:rPr lang="en" sz="2000" dirty="0"/>
              <a:t>to start preparation of auction conditions in 5G pioneer  band: 700 MHz, 3400-3800 MHz and 26,5-27,5 GHz</a:t>
            </a:r>
          </a:p>
          <a:p>
            <a:pPr marL="285750" indent="-285750">
              <a:spcBef>
                <a:spcPts val="600"/>
              </a:spcBef>
              <a:buFont typeface="Arial" panose="020B0604020202020204" pitchFamily="34" charset="0"/>
              <a:buChar char="•"/>
            </a:pPr>
            <a:endParaRPr lang="en" sz="2000" dirty="0"/>
          </a:p>
          <a:p>
            <a:pPr marL="285750" indent="-285750">
              <a:spcBef>
                <a:spcPts val="600"/>
              </a:spcBef>
              <a:buFont typeface="Arial" panose="020B0604020202020204" pitchFamily="34" charset="0"/>
              <a:buChar char="•"/>
            </a:pPr>
            <a:r>
              <a:rPr lang="en" sz="2000" dirty="0"/>
              <a:t>to relocate television in 700 MHz band, currently used  radio relay links in the bands 3600- 3800 MHz and 26.5-27.5 GHz to other frequency bands</a:t>
            </a:r>
          </a:p>
          <a:p>
            <a:pPr marL="285750" indent="-285750">
              <a:spcBef>
                <a:spcPts val="600"/>
              </a:spcBef>
              <a:buFont typeface="Arial" panose="020B0604020202020204" pitchFamily="34" charset="0"/>
              <a:buChar char="•"/>
            </a:pPr>
            <a:endParaRPr lang="en" sz="1700" dirty="0"/>
          </a:p>
        </p:txBody>
      </p:sp>
    </p:spTree>
    <p:extLst>
      <p:ext uri="{BB962C8B-B14F-4D97-AF65-F5344CB8AC3E}">
        <p14:creationId xmlns:p14="http://schemas.microsoft.com/office/powerpoint/2010/main" val="457019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36</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Country case – Kyrgyzstan</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Zamir Mabetaliev, Deputy Director, State Agency of Communication</a:t>
            </a:r>
            <a:endParaRPr lang="en"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6A39EE2-DF66-A748-B234-B24881319C98}"/>
              </a:ext>
            </a:extLst>
          </p:cNvPr>
          <p:cNvPicPr>
            <a:picLocks noChangeAspect="1"/>
          </p:cNvPicPr>
          <p:nvPr/>
        </p:nvPicPr>
        <p:blipFill>
          <a:blip r:embed="rId2"/>
          <a:stretch>
            <a:fillRect/>
          </a:stretch>
        </p:blipFill>
        <p:spPr>
          <a:xfrm>
            <a:off x="1222656" y="4489702"/>
            <a:ext cx="1800000" cy="1080000"/>
          </a:xfrm>
          <a:prstGeom prst="rect">
            <a:avLst/>
          </a:prstGeom>
        </p:spPr>
      </p:pic>
      <p:pic>
        <p:nvPicPr>
          <p:cNvPr id="9" name="Picture 8">
            <a:extLst>
              <a:ext uri="{FF2B5EF4-FFF2-40B4-BE49-F238E27FC236}">
                <a16:creationId xmlns:a16="http://schemas.microsoft.com/office/drawing/2014/main" id="{6F95E25A-2E11-4E41-9D15-643416819A1F}"/>
              </a:ext>
            </a:extLst>
          </p:cNvPr>
          <p:cNvPicPr>
            <a:picLocks noChangeAspect="1"/>
          </p:cNvPicPr>
          <p:nvPr/>
        </p:nvPicPr>
        <p:blipFill>
          <a:blip r:embed="rId3"/>
          <a:stretch>
            <a:fillRect/>
          </a:stretch>
        </p:blipFill>
        <p:spPr>
          <a:xfrm>
            <a:off x="6121346" y="4255702"/>
            <a:ext cx="1227243" cy="1548000"/>
          </a:xfrm>
          <a:prstGeom prst="rect">
            <a:avLst/>
          </a:prstGeom>
        </p:spPr>
      </p:pic>
    </p:spTree>
    <p:extLst>
      <p:ext uri="{BB962C8B-B14F-4D97-AF65-F5344CB8AC3E}">
        <p14:creationId xmlns:p14="http://schemas.microsoft.com/office/powerpoint/2010/main" val="3120313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37</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Country case – Kyrgyzstan</a:t>
            </a:r>
          </a:p>
        </p:txBody>
      </p:sp>
      <p:sp>
        <p:nvSpPr>
          <p:cNvPr id="6" name="TextBox 5">
            <a:extLst>
              <a:ext uri="{FF2B5EF4-FFF2-40B4-BE49-F238E27FC236}">
                <a16:creationId xmlns:a16="http://schemas.microsoft.com/office/drawing/2014/main" id="{49A2B70E-B482-7E4C-9A12-B111EB76EB57}"/>
              </a:ext>
            </a:extLst>
          </p:cNvPr>
          <p:cNvSpPr txBox="1"/>
          <p:nvPr/>
        </p:nvSpPr>
        <p:spPr>
          <a:xfrm>
            <a:off x="128343" y="1455084"/>
            <a:ext cx="8887314" cy="412420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2000" dirty="0"/>
              <a:t>Since 2017 commercially attractive spectrum is being distributed through auctions</a:t>
            </a:r>
          </a:p>
          <a:p>
            <a:pPr marL="285750" indent="-285750">
              <a:spcBef>
                <a:spcPts val="600"/>
              </a:spcBef>
              <a:buFont typeface="Arial" panose="020B0604020202020204" pitchFamily="34" charset="0"/>
              <a:buChar char="•"/>
            </a:pPr>
            <a:r>
              <a:rPr lang="en" sz="2000" dirty="0"/>
              <a:t>Latest decisions were to put 470-694 MHz and bands in 2.3 GHz to 6 GHz range for auction</a:t>
            </a:r>
          </a:p>
          <a:p>
            <a:pPr marL="285750" indent="-285750">
              <a:spcBef>
                <a:spcPts val="600"/>
              </a:spcBef>
              <a:buFont typeface="Arial" panose="020B0604020202020204" pitchFamily="34" charset="0"/>
              <a:buChar char="•"/>
            </a:pPr>
            <a:r>
              <a:rPr lang="en" sz="2000" dirty="0"/>
              <a:t>Spectrum in 694-790 MHz is allocated to radio broadcasting and mobile services on a primary basis</a:t>
            </a:r>
          </a:p>
          <a:p>
            <a:pPr marL="285750" indent="-285750">
              <a:spcBef>
                <a:spcPts val="600"/>
              </a:spcBef>
              <a:buFont typeface="Arial" panose="020B0604020202020204" pitchFamily="34" charset="0"/>
              <a:buChar char="•"/>
            </a:pPr>
            <a:r>
              <a:rPr lang="en-US" sz="2000" dirty="0"/>
              <a:t>I</a:t>
            </a:r>
            <a:r>
              <a:rPr lang="en" sz="2000" dirty="0"/>
              <a:t>n 2018 Administration of Kyrgyzstan decided to reserve </a:t>
            </a:r>
            <a:r>
              <a:rPr lang="en-US" sz="2000" dirty="0"/>
              <a:t>available</a:t>
            </a:r>
            <a:r>
              <a:rPr lang="en" sz="2000" dirty="0"/>
              <a:t> spectrum in 694-790 MHz, 3600-3640 MHz and 3680-3800 MHz until the end of WRC-19 for prospective use for 5G</a:t>
            </a:r>
          </a:p>
          <a:p>
            <a:pPr marL="285750" indent="-285750">
              <a:spcBef>
                <a:spcPts val="600"/>
              </a:spcBef>
              <a:buFont typeface="Arial" panose="020B0604020202020204" pitchFamily="34" charset="0"/>
              <a:buChar char="•"/>
            </a:pPr>
            <a:r>
              <a:rPr lang="en" sz="2000" dirty="0"/>
              <a:t>Administration of Kyrgyzstan </a:t>
            </a:r>
            <a:r>
              <a:rPr lang="en-US" sz="2000" dirty="0"/>
              <a:t>started to free </a:t>
            </a:r>
            <a:r>
              <a:rPr lang="en" sz="2000" dirty="0"/>
              <a:t>694-790 MHz band from radio broadcasting service</a:t>
            </a:r>
          </a:p>
          <a:p>
            <a:pPr marL="285750" indent="-285750">
              <a:spcBef>
                <a:spcPts val="600"/>
              </a:spcBef>
              <a:buFont typeface="Arial" panose="020B0604020202020204" pitchFamily="34" charset="0"/>
              <a:buChar char="•"/>
            </a:pPr>
            <a:endParaRPr lang="en" sz="1700" dirty="0"/>
          </a:p>
        </p:txBody>
      </p:sp>
    </p:spTree>
    <p:extLst>
      <p:ext uri="{BB962C8B-B14F-4D97-AF65-F5344CB8AC3E}">
        <p14:creationId xmlns:p14="http://schemas.microsoft.com/office/powerpoint/2010/main" val="1588939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38</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Country case – Romania</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Inga Popovici, Legal adviser, National Authority for Management and Regulation in Communications of Romania (ANCOM)</a:t>
            </a:r>
            <a:endParaRPr lang="en" b="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91F7834-B0F3-294E-9C6A-6F500368FA1E}"/>
              </a:ext>
            </a:extLst>
          </p:cNvPr>
          <p:cNvPicPr>
            <a:picLocks noChangeAspect="1"/>
          </p:cNvPicPr>
          <p:nvPr/>
        </p:nvPicPr>
        <p:blipFill>
          <a:blip r:embed="rId2"/>
          <a:stretch>
            <a:fillRect/>
          </a:stretch>
        </p:blipFill>
        <p:spPr>
          <a:xfrm>
            <a:off x="1402655" y="4489702"/>
            <a:ext cx="1620000" cy="1080000"/>
          </a:xfrm>
          <a:prstGeom prst="rect">
            <a:avLst/>
          </a:prstGeom>
        </p:spPr>
      </p:pic>
      <p:pic>
        <p:nvPicPr>
          <p:cNvPr id="8" name="Picture 7">
            <a:extLst>
              <a:ext uri="{FF2B5EF4-FFF2-40B4-BE49-F238E27FC236}">
                <a16:creationId xmlns:a16="http://schemas.microsoft.com/office/drawing/2014/main" id="{83BA1BA6-A2D8-E241-8C4B-4AC7F7EAE64B}"/>
              </a:ext>
            </a:extLst>
          </p:cNvPr>
          <p:cNvPicPr>
            <a:picLocks noChangeAspect="1"/>
          </p:cNvPicPr>
          <p:nvPr/>
        </p:nvPicPr>
        <p:blipFill>
          <a:blip r:embed="rId3"/>
          <a:stretch>
            <a:fillRect/>
          </a:stretch>
        </p:blipFill>
        <p:spPr>
          <a:xfrm>
            <a:off x="6121347" y="4255702"/>
            <a:ext cx="1227243" cy="1548000"/>
          </a:xfrm>
          <a:prstGeom prst="rect">
            <a:avLst/>
          </a:prstGeom>
        </p:spPr>
      </p:pic>
    </p:spTree>
    <p:extLst>
      <p:ext uri="{BB962C8B-B14F-4D97-AF65-F5344CB8AC3E}">
        <p14:creationId xmlns:p14="http://schemas.microsoft.com/office/powerpoint/2010/main" val="3826050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39</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Country case – Romania</a:t>
            </a:r>
          </a:p>
        </p:txBody>
      </p:sp>
      <p:pic>
        <p:nvPicPr>
          <p:cNvPr id="3" name="Picture 2">
            <a:extLst>
              <a:ext uri="{FF2B5EF4-FFF2-40B4-BE49-F238E27FC236}">
                <a16:creationId xmlns:a16="http://schemas.microsoft.com/office/drawing/2014/main" id="{970735DE-3BB4-434D-B840-D50EE3345875}"/>
              </a:ext>
            </a:extLst>
          </p:cNvPr>
          <p:cNvPicPr>
            <a:picLocks noChangeAspect="1"/>
          </p:cNvPicPr>
          <p:nvPr/>
        </p:nvPicPr>
        <p:blipFill>
          <a:blip r:embed="rId2"/>
          <a:stretch>
            <a:fillRect/>
          </a:stretch>
        </p:blipFill>
        <p:spPr>
          <a:xfrm>
            <a:off x="128343" y="1438731"/>
            <a:ext cx="8686800" cy="4201677"/>
          </a:xfrm>
          <a:prstGeom prst="rect">
            <a:avLst/>
          </a:prstGeom>
        </p:spPr>
      </p:pic>
    </p:spTree>
    <p:extLst>
      <p:ext uri="{BB962C8B-B14F-4D97-AF65-F5344CB8AC3E}">
        <p14:creationId xmlns:p14="http://schemas.microsoft.com/office/powerpoint/2010/main" val="273431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2" y="670202"/>
            <a:ext cx="8887314" cy="651677"/>
          </a:xfrm>
        </p:spPr>
        <p:txBody>
          <a:bodyPr/>
          <a:lstStyle/>
          <a:p>
            <a:pPr algn="ctr"/>
            <a:r>
              <a:rPr lang="en" dirty="0">
                <a:latin typeface="Calibri" panose="020F0502020204030204" pitchFamily="34" charset="0"/>
                <a:cs typeface="Calibri" panose="020F0502020204030204" pitchFamily="34" charset="0"/>
              </a:rPr>
              <a:t>IMT standardization in the ITU-R</a:t>
            </a:r>
          </a:p>
        </p:txBody>
      </p:sp>
      <p:graphicFrame>
        <p:nvGraphicFramePr>
          <p:cNvPr id="8" name="Content Placeholder 4">
            <a:extLst>
              <a:ext uri="{FF2B5EF4-FFF2-40B4-BE49-F238E27FC236}">
                <a16:creationId xmlns:a16="http://schemas.microsoft.com/office/drawing/2014/main" id="{DA02EE14-DC08-1B43-8E81-290B885484A9}"/>
              </a:ext>
            </a:extLst>
          </p:cNvPr>
          <p:cNvGraphicFramePr>
            <a:graphicFrameLocks/>
          </p:cNvGraphicFramePr>
          <p:nvPr>
            <p:extLst>
              <p:ext uri="{D42A27DB-BD31-4B8C-83A1-F6EECF244321}">
                <p14:modId xmlns:p14="http://schemas.microsoft.com/office/powerpoint/2010/main" val="1017171689"/>
              </p:ext>
            </p:extLst>
          </p:nvPr>
        </p:nvGraphicFramePr>
        <p:xfrm>
          <a:off x="555975" y="1725641"/>
          <a:ext cx="8032049" cy="4036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068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40</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Industry – GSMA</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 Konstantin Savin, Senior Technology Manager</a:t>
            </a:r>
            <a:endParaRPr lang="en" b="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44B851F-0146-1B4F-80BA-30DD5E225557}"/>
              </a:ext>
            </a:extLst>
          </p:cNvPr>
          <p:cNvPicPr>
            <a:picLocks noChangeAspect="1"/>
          </p:cNvPicPr>
          <p:nvPr/>
        </p:nvPicPr>
        <p:blipFill>
          <a:blip r:embed="rId2"/>
          <a:stretch>
            <a:fillRect/>
          </a:stretch>
        </p:blipFill>
        <p:spPr>
          <a:xfrm>
            <a:off x="1474655" y="4255702"/>
            <a:ext cx="1548000" cy="1548000"/>
          </a:xfrm>
          <a:prstGeom prst="rect">
            <a:avLst/>
          </a:prstGeom>
        </p:spPr>
      </p:pic>
      <p:pic>
        <p:nvPicPr>
          <p:cNvPr id="8" name="Picture 7">
            <a:extLst>
              <a:ext uri="{FF2B5EF4-FFF2-40B4-BE49-F238E27FC236}">
                <a16:creationId xmlns:a16="http://schemas.microsoft.com/office/drawing/2014/main" id="{DC412023-6A1C-9D4B-BD54-8DA8A40C3EA4}"/>
              </a:ext>
            </a:extLst>
          </p:cNvPr>
          <p:cNvPicPr>
            <a:picLocks noChangeAspect="1"/>
          </p:cNvPicPr>
          <p:nvPr/>
        </p:nvPicPr>
        <p:blipFill>
          <a:blip r:embed="rId3"/>
          <a:stretch>
            <a:fillRect/>
          </a:stretch>
        </p:blipFill>
        <p:spPr>
          <a:xfrm>
            <a:off x="6121347" y="4255702"/>
            <a:ext cx="1227243" cy="1548000"/>
          </a:xfrm>
          <a:prstGeom prst="rect">
            <a:avLst/>
          </a:prstGeom>
        </p:spPr>
      </p:pic>
    </p:spTree>
    <p:extLst>
      <p:ext uri="{BB962C8B-B14F-4D97-AF65-F5344CB8AC3E}">
        <p14:creationId xmlns:p14="http://schemas.microsoft.com/office/powerpoint/2010/main" val="313376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41</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Industry – GSMA</a:t>
            </a:r>
          </a:p>
        </p:txBody>
      </p:sp>
      <p:pic>
        <p:nvPicPr>
          <p:cNvPr id="5" name="Picture 4">
            <a:extLst>
              <a:ext uri="{FF2B5EF4-FFF2-40B4-BE49-F238E27FC236}">
                <a16:creationId xmlns:a16="http://schemas.microsoft.com/office/drawing/2014/main" id="{3A91B75B-E549-8149-B000-75EBB4A8920B}"/>
              </a:ext>
            </a:extLst>
          </p:cNvPr>
          <p:cNvPicPr>
            <a:picLocks noChangeAspect="1"/>
          </p:cNvPicPr>
          <p:nvPr/>
        </p:nvPicPr>
        <p:blipFill>
          <a:blip r:embed="rId2"/>
          <a:stretch>
            <a:fillRect/>
          </a:stretch>
        </p:blipFill>
        <p:spPr>
          <a:xfrm>
            <a:off x="556006" y="1344552"/>
            <a:ext cx="8041208" cy="4244400"/>
          </a:xfrm>
          <a:prstGeom prst="rect">
            <a:avLst/>
          </a:prstGeom>
        </p:spPr>
      </p:pic>
    </p:spTree>
    <p:extLst>
      <p:ext uri="{BB962C8B-B14F-4D97-AF65-F5344CB8AC3E}">
        <p14:creationId xmlns:p14="http://schemas.microsoft.com/office/powerpoint/2010/main" val="3268001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42</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Industry – GSMA</a:t>
            </a:r>
          </a:p>
        </p:txBody>
      </p:sp>
      <p:pic>
        <p:nvPicPr>
          <p:cNvPr id="3" name="Picture 2">
            <a:extLst>
              <a:ext uri="{FF2B5EF4-FFF2-40B4-BE49-F238E27FC236}">
                <a16:creationId xmlns:a16="http://schemas.microsoft.com/office/drawing/2014/main" id="{ADFB2CE3-35A1-A749-8F0F-ECE7D3CFA4CD}"/>
              </a:ext>
            </a:extLst>
          </p:cNvPr>
          <p:cNvPicPr>
            <a:picLocks noChangeAspect="1"/>
          </p:cNvPicPr>
          <p:nvPr/>
        </p:nvPicPr>
        <p:blipFill>
          <a:blip r:embed="rId2"/>
          <a:stretch>
            <a:fillRect/>
          </a:stretch>
        </p:blipFill>
        <p:spPr>
          <a:xfrm>
            <a:off x="635661" y="1426319"/>
            <a:ext cx="7872677" cy="4244400"/>
          </a:xfrm>
          <a:prstGeom prst="rect">
            <a:avLst/>
          </a:prstGeom>
        </p:spPr>
      </p:pic>
    </p:spTree>
    <p:extLst>
      <p:ext uri="{BB962C8B-B14F-4D97-AF65-F5344CB8AC3E}">
        <p14:creationId xmlns:p14="http://schemas.microsoft.com/office/powerpoint/2010/main" val="1126986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43</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Industry – GSMA</a:t>
            </a:r>
          </a:p>
        </p:txBody>
      </p:sp>
      <p:pic>
        <p:nvPicPr>
          <p:cNvPr id="3" name="Picture 2">
            <a:extLst>
              <a:ext uri="{FF2B5EF4-FFF2-40B4-BE49-F238E27FC236}">
                <a16:creationId xmlns:a16="http://schemas.microsoft.com/office/drawing/2014/main" id="{FA4DC87A-2EC3-2D43-B71C-37EDB2FB0043}"/>
              </a:ext>
            </a:extLst>
          </p:cNvPr>
          <p:cNvPicPr>
            <a:picLocks noChangeAspect="1"/>
          </p:cNvPicPr>
          <p:nvPr/>
        </p:nvPicPr>
        <p:blipFill>
          <a:blip r:embed="rId2"/>
          <a:stretch>
            <a:fillRect/>
          </a:stretch>
        </p:blipFill>
        <p:spPr>
          <a:xfrm>
            <a:off x="592388" y="1445036"/>
            <a:ext cx="7959223" cy="4244400"/>
          </a:xfrm>
          <a:prstGeom prst="rect">
            <a:avLst/>
          </a:prstGeom>
        </p:spPr>
      </p:pic>
    </p:spTree>
    <p:extLst>
      <p:ext uri="{BB962C8B-B14F-4D97-AF65-F5344CB8AC3E}">
        <p14:creationId xmlns:p14="http://schemas.microsoft.com/office/powerpoint/2010/main" val="402196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44</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Industry – GSA</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  Dmitry Laryushin, Lead coordinator CIS region</a:t>
            </a:r>
            <a:endParaRPr lang="en"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1748112-6454-374B-99B3-4A6D5E7C6E2B}"/>
              </a:ext>
            </a:extLst>
          </p:cNvPr>
          <p:cNvPicPr>
            <a:picLocks noChangeAspect="1"/>
          </p:cNvPicPr>
          <p:nvPr/>
        </p:nvPicPr>
        <p:blipFill>
          <a:blip r:embed="rId2"/>
          <a:stretch>
            <a:fillRect/>
          </a:stretch>
        </p:blipFill>
        <p:spPr>
          <a:xfrm>
            <a:off x="1232517" y="4489702"/>
            <a:ext cx="1790137" cy="1080000"/>
          </a:xfrm>
          <a:prstGeom prst="rect">
            <a:avLst/>
          </a:prstGeom>
        </p:spPr>
      </p:pic>
      <p:pic>
        <p:nvPicPr>
          <p:cNvPr id="9" name="Picture 8">
            <a:extLst>
              <a:ext uri="{FF2B5EF4-FFF2-40B4-BE49-F238E27FC236}">
                <a16:creationId xmlns:a16="http://schemas.microsoft.com/office/drawing/2014/main" id="{662D4FEB-38AF-294F-9229-E06164100E98}"/>
              </a:ext>
            </a:extLst>
          </p:cNvPr>
          <p:cNvPicPr>
            <a:picLocks noChangeAspect="1"/>
          </p:cNvPicPr>
          <p:nvPr/>
        </p:nvPicPr>
        <p:blipFill>
          <a:blip r:embed="rId3"/>
          <a:stretch>
            <a:fillRect/>
          </a:stretch>
        </p:blipFill>
        <p:spPr>
          <a:xfrm>
            <a:off x="6121348" y="4255702"/>
            <a:ext cx="1227243" cy="1548000"/>
          </a:xfrm>
          <a:prstGeom prst="rect">
            <a:avLst/>
          </a:prstGeom>
        </p:spPr>
      </p:pic>
    </p:spTree>
    <p:extLst>
      <p:ext uri="{BB962C8B-B14F-4D97-AF65-F5344CB8AC3E}">
        <p14:creationId xmlns:p14="http://schemas.microsoft.com/office/powerpoint/2010/main" val="2194039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45</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Industry – GSA</a:t>
            </a:r>
          </a:p>
        </p:txBody>
      </p:sp>
      <p:sp>
        <p:nvSpPr>
          <p:cNvPr id="5" name="TextBox 4">
            <a:extLst>
              <a:ext uri="{FF2B5EF4-FFF2-40B4-BE49-F238E27FC236}">
                <a16:creationId xmlns:a16="http://schemas.microsoft.com/office/drawing/2014/main" id="{29D62BB3-840C-7A48-B6EB-5A6BE5C54DA2}"/>
              </a:ext>
            </a:extLst>
          </p:cNvPr>
          <p:cNvSpPr txBox="1"/>
          <p:nvPr/>
        </p:nvSpPr>
        <p:spPr>
          <a:xfrm>
            <a:off x="128343" y="1455084"/>
            <a:ext cx="8887314" cy="378565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 sz="2000" dirty="0"/>
              <a:t>WRC-19 agenda item 1.13: </a:t>
            </a:r>
            <a:r>
              <a:rPr lang="en" sz="2000" b="1" dirty="0"/>
              <a:t>Consider identifying for IMT the 24.25-27.5 GHz and 37-43.5 GHz frequency ranges at WRC-19</a:t>
            </a:r>
          </a:p>
          <a:p>
            <a:pPr marL="742950" lvl="1" indent="-285750">
              <a:spcBef>
                <a:spcPts val="600"/>
              </a:spcBef>
              <a:buFont typeface="Arial" panose="020B0604020202020204" pitchFamily="34" charset="0"/>
              <a:buChar char="•"/>
            </a:pPr>
            <a:r>
              <a:rPr lang="en" sz="2000" dirty="0"/>
              <a:t>Protection of incumbent services is important</a:t>
            </a:r>
          </a:p>
          <a:p>
            <a:pPr marL="742950" lvl="1" indent="-285750">
              <a:spcBef>
                <a:spcPts val="600"/>
              </a:spcBef>
              <a:buFont typeface="Arial" panose="020B0604020202020204" pitchFamily="34" charset="0"/>
              <a:buChar char="•"/>
            </a:pPr>
            <a:r>
              <a:rPr lang="en" sz="2000" dirty="0"/>
              <a:t>However, adopting overly restrictive measures would prevent the use of spectrum in an efficient manner</a:t>
            </a:r>
          </a:p>
          <a:p>
            <a:pPr marL="285750" indent="-285750">
              <a:spcBef>
                <a:spcPts val="600"/>
              </a:spcBef>
              <a:buFont typeface="Arial" panose="020B0604020202020204" pitchFamily="34" charset="0"/>
              <a:buChar char="•"/>
            </a:pPr>
            <a:r>
              <a:rPr lang="en" sz="2000" dirty="0"/>
              <a:t>Other WRC-19 agenda items: Any WRC-19 decisions on agenda items 1.5  and 1.14 should ensure protection of IMT/Mobile Services</a:t>
            </a:r>
          </a:p>
          <a:p>
            <a:pPr marL="285750" indent="-285750">
              <a:spcBef>
                <a:spcPts val="600"/>
              </a:spcBef>
              <a:buFont typeface="Arial" panose="020B0604020202020204" pitchFamily="34" charset="0"/>
              <a:buChar char="•"/>
            </a:pPr>
            <a:r>
              <a:rPr lang="en" sz="2000" dirty="0"/>
              <a:t>Help us </a:t>
            </a:r>
            <a:r>
              <a:rPr lang="en-US" sz="2000" dirty="0"/>
              <a:t>realize</a:t>
            </a:r>
            <a:r>
              <a:rPr lang="en" sz="2000" dirty="0"/>
              <a:t> the 2025 vision - governments are encouraged to make  spectrum available for 5G NR within the low, mid and high ranges, by 2020,  with the appropriate amount of contiguous spectrum per network, as well  as provide regulatory conditions that facilitate cost-effective 5G usage in a  timely manner</a:t>
            </a:r>
          </a:p>
        </p:txBody>
      </p:sp>
    </p:spTree>
    <p:extLst>
      <p:ext uri="{BB962C8B-B14F-4D97-AF65-F5344CB8AC3E}">
        <p14:creationId xmlns:p14="http://schemas.microsoft.com/office/powerpoint/2010/main" val="1128963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46</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3103161"/>
            <a:ext cx="8887314" cy="651677"/>
          </a:xfrm>
        </p:spPr>
        <p:txBody>
          <a:bodyPr/>
          <a:lstStyle/>
          <a:p>
            <a:pPr algn="ctr"/>
            <a:r>
              <a:rPr lang="en" dirty="0">
                <a:latin typeface="Calibri" panose="020F0502020204030204" pitchFamily="34" charset="0"/>
                <a:cs typeface="Calibri" panose="020F0502020204030204" pitchFamily="34" charset="0"/>
              </a:rPr>
              <a:t>Industry – ESOA</a:t>
            </a:r>
            <a:br>
              <a:rPr lang="en"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presented by </a:t>
            </a:r>
            <a:br>
              <a:rPr lang="en" sz="2000" b="0" dirty="0">
                <a:latin typeface="Calibri" panose="020F0502020204030204" pitchFamily="34" charset="0"/>
                <a:cs typeface="Calibri" panose="020F0502020204030204" pitchFamily="34" charset="0"/>
              </a:rPr>
            </a:br>
            <a:r>
              <a:rPr lang="en" sz="2000" b="0" dirty="0">
                <a:latin typeface="Calibri" panose="020F0502020204030204" pitchFamily="34" charset="0"/>
                <a:cs typeface="Calibri" panose="020F0502020204030204" pitchFamily="34" charset="0"/>
              </a:rPr>
              <a:t>  </a:t>
            </a:r>
            <a:r>
              <a:rPr lang="pl" sz="2000" b="0">
                <a:latin typeface="Calibri" panose="020F0502020204030204" pitchFamily="34" charset="0"/>
                <a:cs typeface="Calibri" panose="020F0502020204030204" pitchFamily="34" charset="0"/>
              </a:rPr>
              <a:t>Ivan Zaitsev, Global Spectrum &amp; Policy Regulator</a:t>
            </a:r>
            <a:endParaRPr lang="en" b="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576D434-2D63-9C48-897B-D72C71A500B7}"/>
              </a:ext>
            </a:extLst>
          </p:cNvPr>
          <p:cNvPicPr>
            <a:picLocks noChangeAspect="1"/>
          </p:cNvPicPr>
          <p:nvPr/>
        </p:nvPicPr>
        <p:blipFill>
          <a:blip r:embed="rId2"/>
          <a:stretch>
            <a:fillRect/>
          </a:stretch>
        </p:blipFill>
        <p:spPr>
          <a:xfrm>
            <a:off x="1430182" y="4489702"/>
            <a:ext cx="3141818" cy="1080000"/>
          </a:xfrm>
          <a:prstGeom prst="rect">
            <a:avLst/>
          </a:prstGeom>
        </p:spPr>
      </p:pic>
      <p:pic>
        <p:nvPicPr>
          <p:cNvPr id="8" name="Picture 7">
            <a:extLst>
              <a:ext uri="{FF2B5EF4-FFF2-40B4-BE49-F238E27FC236}">
                <a16:creationId xmlns:a16="http://schemas.microsoft.com/office/drawing/2014/main" id="{A7762B2C-0C07-4D4A-8B33-D347BAE00DF6}"/>
              </a:ext>
            </a:extLst>
          </p:cNvPr>
          <p:cNvPicPr>
            <a:picLocks noChangeAspect="1"/>
          </p:cNvPicPr>
          <p:nvPr/>
        </p:nvPicPr>
        <p:blipFill>
          <a:blip r:embed="rId3"/>
          <a:stretch>
            <a:fillRect/>
          </a:stretch>
        </p:blipFill>
        <p:spPr>
          <a:xfrm>
            <a:off x="6486575" y="4248166"/>
            <a:ext cx="1227243" cy="1548000"/>
          </a:xfrm>
          <a:prstGeom prst="rect">
            <a:avLst/>
          </a:prstGeom>
        </p:spPr>
      </p:pic>
    </p:spTree>
    <p:extLst>
      <p:ext uri="{BB962C8B-B14F-4D97-AF65-F5344CB8AC3E}">
        <p14:creationId xmlns:p14="http://schemas.microsoft.com/office/powerpoint/2010/main" val="3097836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47</a:t>
            </a:fld>
            <a:endParaRPr lang="en-US" dirty="0"/>
          </a:p>
        </p:txBody>
      </p:sp>
      <p:sp>
        <p:nvSpPr>
          <p:cNvPr id="11" name="Title 4">
            <a:extLst>
              <a:ext uri="{FF2B5EF4-FFF2-40B4-BE49-F238E27FC236}">
                <a16:creationId xmlns:a16="http://schemas.microsoft.com/office/drawing/2014/main" id="{0497D4A7-6BF1-7149-8319-2FFD52830BF9}"/>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Industry – ESOA</a:t>
            </a:r>
          </a:p>
        </p:txBody>
      </p:sp>
      <p:pic>
        <p:nvPicPr>
          <p:cNvPr id="5" name="Picture 4">
            <a:extLst>
              <a:ext uri="{FF2B5EF4-FFF2-40B4-BE49-F238E27FC236}">
                <a16:creationId xmlns:a16="http://schemas.microsoft.com/office/drawing/2014/main" id="{8FFA4637-C466-9D4B-8918-70F8263850D5}"/>
              </a:ext>
            </a:extLst>
          </p:cNvPr>
          <p:cNvPicPr>
            <a:picLocks noChangeAspect="1"/>
          </p:cNvPicPr>
          <p:nvPr/>
        </p:nvPicPr>
        <p:blipFill>
          <a:blip r:embed="rId2"/>
          <a:stretch>
            <a:fillRect/>
          </a:stretch>
        </p:blipFill>
        <p:spPr>
          <a:xfrm>
            <a:off x="177564" y="1410625"/>
            <a:ext cx="8788872" cy="4036749"/>
          </a:xfrm>
          <a:prstGeom prst="rect">
            <a:avLst/>
          </a:prstGeom>
        </p:spPr>
      </p:pic>
    </p:spTree>
    <p:extLst>
      <p:ext uri="{BB962C8B-B14F-4D97-AF65-F5344CB8AC3E}">
        <p14:creationId xmlns:p14="http://schemas.microsoft.com/office/powerpoint/2010/main" val="1457320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48</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3rd Annual Spectrum Management Conference for CIS and CEE</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344552"/>
            <a:ext cx="8887314" cy="4478149"/>
          </a:xfrm>
          <a:prstGeom prst="rect">
            <a:avLst/>
          </a:prstGeom>
          <a:noFill/>
        </p:spPr>
        <p:txBody>
          <a:bodyPr wrap="square" rtlCol="0">
            <a:spAutoFit/>
          </a:bodyPr>
          <a:lstStyle/>
          <a:p>
            <a:pPr>
              <a:spcBef>
                <a:spcPts val="600"/>
              </a:spcBef>
            </a:pPr>
            <a:r>
              <a:rPr lang="en-US" sz="2000" b="1" dirty="0"/>
              <a:t>The conference participants noted:</a:t>
            </a:r>
          </a:p>
          <a:p>
            <a:pPr marL="342900" indent="-342900">
              <a:spcBef>
                <a:spcPts val="600"/>
              </a:spcBef>
              <a:buFont typeface="Arial" panose="020B0604020202020204" pitchFamily="34" charset="0"/>
              <a:buChar char="•"/>
            </a:pPr>
            <a:r>
              <a:rPr lang="en-US" sz="2000" dirty="0"/>
              <a:t>complex approach used to discuss considered issues with involvement of wide range of experts</a:t>
            </a:r>
          </a:p>
          <a:p>
            <a:pPr marL="342900" indent="-342900">
              <a:spcBef>
                <a:spcPts val="600"/>
              </a:spcBef>
              <a:buFont typeface="Arial" panose="020B0604020202020204" pitchFamily="34" charset="0"/>
              <a:buChar char="•"/>
            </a:pPr>
            <a:r>
              <a:rPr lang="en-US" sz="2000" dirty="0"/>
              <a:t>high scientific and technical level and practical value of presentations and discussions</a:t>
            </a:r>
          </a:p>
          <a:p>
            <a:pPr marL="342900" indent="-342900">
              <a:spcBef>
                <a:spcPts val="600"/>
              </a:spcBef>
              <a:buFont typeface="Arial" panose="020B0604020202020204" pitchFamily="34" charset="0"/>
              <a:buChar char="•"/>
            </a:pPr>
            <a:r>
              <a:rPr lang="en-US" sz="2000" dirty="0"/>
              <a:t>that spectrum provision is one of key aspects of ICT infrastructure for digital economy and contributes to the implementation of the UN Sustainable Development Goals</a:t>
            </a:r>
          </a:p>
          <a:p>
            <a:pPr marL="342900" indent="-342900">
              <a:spcBef>
                <a:spcPts val="600"/>
              </a:spcBef>
              <a:buFont typeface="Arial" panose="020B0604020202020204" pitchFamily="34" charset="0"/>
              <a:buChar char="•"/>
            </a:pPr>
            <a:r>
              <a:rPr lang="en-US" sz="2000" dirty="0"/>
              <a:t>when implementing new technologies and systems one needs to consider protection of existing systems</a:t>
            </a:r>
          </a:p>
          <a:p>
            <a:pPr marL="342900" indent="-342900">
              <a:spcBef>
                <a:spcPts val="600"/>
              </a:spcBef>
              <a:buFont typeface="Arial" panose="020B0604020202020204" pitchFamily="34" charset="0"/>
              <a:buChar char="•"/>
            </a:pPr>
            <a:r>
              <a:rPr lang="en-US" sz="2000" dirty="0"/>
              <a:t>need to implement radio technologies that enable development of 5G/IMT-2020, IoT/M2M and ITS, taking into account the need to harmonize spectrum and ensure cross-border coordination</a:t>
            </a:r>
          </a:p>
        </p:txBody>
      </p:sp>
    </p:spTree>
    <p:extLst>
      <p:ext uri="{BB962C8B-B14F-4D97-AF65-F5344CB8AC3E}">
        <p14:creationId xmlns:p14="http://schemas.microsoft.com/office/powerpoint/2010/main" val="3972482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49</a:t>
            </a:fld>
            <a:endParaRPr lang="en-US" dirty="0"/>
          </a:p>
        </p:txBody>
      </p:sp>
      <p:sp>
        <p:nvSpPr>
          <p:cNvPr id="8" name="Title 4">
            <a:extLst>
              <a:ext uri="{FF2B5EF4-FFF2-40B4-BE49-F238E27FC236}">
                <a16:creationId xmlns:a16="http://schemas.microsoft.com/office/drawing/2014/main" id="{12437911-9E97-4545-9DE9-F3D52DC185D2}"/>
              </a:ext>
            </a:extLst>
          </p:cNvPr>
          <p:cNvSpPr>
            <a:spLocks noGrp="1"/>
          </p:cNvSpPr>
          <p:nvPr>
            <p:ph type="title"/>
          </p:nvPr>
        </p:nvSpPr>
        <p:spPr>
          <a:xfrm>
            <a:off x="128343" y="692875"/>
            <a:ext cx="8887314" cy="651677"/>
          </a:xfrm>
        </p:spPr>
        <p:txBody>
          <a:bodyPr/>
          <a:lstStyle/>
          <a:p>
            <a:pPr algn="ctr"/>
            <a:r>
              <a:rPr lang="en" sz="2400" dirty="0">
                <a:latin typeface="Calibri" panose="020F0502020204030204" pitchFamily="34" charset="0"/>
                <a:cs typeface="Calibri" panose="020F0502020204030204" pitchFamily="34" charset="0"/>
              </a:rPr>
              <a:t>3rd Annual Spectrum Management Conference for CIS and CEE</a:t>
            </a:r>
          </a:p>
        </p:txBody>
      </p:sp>
      <p:sp>
        <p:nvSpPr>
          <p:cNvPr id="5" name="TextBox 4">
            <a:extLst>
              <a:ext uri="{FF2B5EF4-FFF2-40B4-BE49-F238E27FC236}">
                <a16:creationId xmlns:a16="http://schemas.microsoft.com/office/drawing/2014/main" id="{4B4973DC-0134-1949-8AED-63FC0627C0B3}"/>
              </a:ext>
            </a:extLst>
          </p:cNvPr>
          <p:cNvSpPr txBox="1"/>
          <p:nvPr/>
        </p:nvSpPr>
        <p:spPr>
          <a:xfrm>
            <a:off x="128343" y="1344552"/>
            <a:ext cx="8887314" cy="4093428"/>
          </a:xfrm>
          <a:prstGeom prst="rect">
            <a:avLst/>
          </a:prstGeom>
          <a:noFill/>
        </p:spPr>
        <p:txBody>
          <a:bodyPr wrap="square" rtlCol="0">
            <a:spAutoFit/>
          </a:bodyPr>
          <a:lstStyle/>
          <a:p>
            <a:pPr>
              <a:spcBef>
                <a:spcPts val="600"/>
              </a:spcBef>
            </a:pPr>
            <a:r>
              <a:rPr lang="en-US" sz="2000" b="1" dirty="0"/>
              <a:t>The conference participants noted:</a:t>
            </a:r>
          </a:p>
          <a:p>
            <a:pPr marL="342900" indent="-342900">
              <a:spcBef>
                <a:spcPts val="600"/>
              </a:spcBef>
              <a:buFont typeface="Arial" panose="020B0604020202020204" pitchFamily="34" charset="0"/>
              <a:buChar char="•"/>
            </a:pPr>
            <a:r>
              <a:rPr lang="en-US" sz="2000" dirty="0"/>
              <a:t>that harmonious development of new radio technologies is only possible when there is balance of interests between ensuring required quality of digital services provided to citizens and economic efficiency</a:t>
            </a:r>
          </a:p>
          <a:p>
            <a:pPr marL="342900" indent="-342900">
              <a:spcBef>
                <a:spcPts val="600"/>
              </a:spcBef>
              <a:buFont typeface="Arial" panose="020B0604020202020204" pitchFamily="34" charset="0"/>
              <a:buChar char="•"/>
            </a:pPr>
            <a:r>
              <a:rPr lang="en-US" sz="2000" dirty="0"/>
              <a:t>need to continue to develop methods and criteria of integral assessment of efficiency of spectrum usage</a:t>
            </a:r>
          </a:p>
          <a:p>
            <a:pPr marL="342900" indent="-342900">
              <a:spcBef>
                <a:spcPts val="600"/>
              </a:spcBef>
              <a:buFont typeface="Arial" panose="020B0604020202020204" pitchFamily="34" charset="0"/>
              <a:buChar char="•"/>
            </a:pPr>
            <a:r>
              <a:rPr lang="en-US" sz="2000" dirty="0"/>
              <a:t>that it is reasonable and practically valuable to organize conferences and other events dedicated to usage of spectrum and satellite orbits by radiocommunication systems</a:t>
            </a:r>
          </a:p>
          <a:p>
            <a:pPr marL="342900" indent="-342900">
              <a:spcBef>
                <a:spcPts val="600"/>
              </a:spcBef>
              <a:buFont typeface="Arial" panose="020B0604020202020204" pitchFamily="34" charset="0"/>
              <a:buChar char="•"/>
            </a:pPr>
            <a:r>
              <a:rPr lang="en-US" sz="2000" dirty="0"/>
              <a:t>that this conference was relevant and timely, and its outcomes can be used by expert in their professional activities, including preparation to WRC and other ITU forums</a:t>
            </a:r>
          </a:p>
        </p:txBody>
      </p:sp>
    </p:spTree>
    <p:extLst>
      <p:ext uri="{BB962C8B-B14F-4D97-AF65-F5344CB8AC3E}">
        <p14:creationId xmlns:p14="http://schemas.microsoft.com/office/powerpoint/2010/main" val="284367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5</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 dirty="0">
                <a:latin typeface="Calibri" panose="020F0502020204030204" pitchFamily="34" charset="0"/>
                <a:cs typeface="Calibri" panose="020F0502020204030204" pitchFamily="34" charset="0"/>
              </a:rPr>
              <a:t>ITU standards for IMT</a:t>
            </a:r>
          </a:p>
        </p:txBody>
      </p:sp>
      <p:graphicFrame>
        <p:nvGraphicFramePr>
          <p:cNvPr id="6" name="Diagram 5">
            <a:extLst>
              <a:ext uri="{FF2B5EF4-FFF2-40B4-BE49-F238E27FC236}">
                <a16:creationId xmlns:a16="http://schemas.microsoft.com/office/drawing/2014/main" id="{477D4A5F-BB66-2C4B-940E-64EF27A4FCEC}"/>
              </a:ext>
            </a:extLst>
          </p:cNvPr>
          <p:cNvGraphicFramePr/>
          <p:nvPr>
            <p:extLst>
              <p:ext uri="{D42A27DB-BD31-4B8C-83A1-F6EECF244321}">
                <p14:modId xmlns:p14="http://schemas.microsoft.com/office/powerpoint/2010/main" val="2385539952"/>
              </p:ext>
            </p:extLst>
          </p:nvPr>
        </p:nvGraphicFramePr>
        <p:xfrm>
          <a:off x="230426" y="1428757"/>
          <a:ext cx="8683148" cy="456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083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64CB9-7513-5446-A3B2-1ECC28F636E4}"/>
              </a:ext>
            </a:extLst>
          </p:cNvPr>
          <p:cNvSpPr>
            <a:spLocks noGrp="1"/>
          </p:cNvSpPr>
          <p:nvPr>
            <p:ph type="sldNum" sz="quarter" idx="10"/>
          </p:nvPr>
        </p:nvSpPr>
        <p:spPr/>
        <p:txBody>
          <a:bodyPr/>
          <a:lstStyle/>
          <a:p>
            <a:pPr>
              <a:defRPr/>
            </a:pPr>
            <a:fld id="{48499085-7433-724F-9E90-9943A23C5075}" type="slidenum">
              <a:rPr lang="en-US" smtClean="0"/>
              <a:pPr>
                <a:defRPr/>
              </a:pPr>
              <a:t>50</a:t>
            </a:fld>
            <a:endParaRPr lang="en-US" dirty="0"/>
          </a:p>
        </p:txBody>
      </p:sp>
      <p:sp>
        <p:nvSpPr>
          <p:cNvPr id="5" name="Title 1">
            <a:extLst>
              <a:ext uri="{FF2B5EF4-FFF2-40B4-BE49-F238E27FC236}">
                <a16:creationId xmlns:a16="http://schemas.microsoft.com/office/drawing/2014/main" id="{D412F2E1-80CB-5C4E-9F7F-82B77326D36B}"/>
              </a:ext>
            </a:extLst>
          </p:cNvPr>
          <p:cNvSpPr>
            <a:spLocks noGrp="1"/>
          </p:cNvSpPr>
          <p:nvPr>
            <p:ph type="title"/>
          </p:nvPr>
        </p:nvSpPr>
        <p:spPr>
          <a:xfrm>
            <a:off x="213756" y="2923547"/>
            <a:ext cx="8799615" cy="505455"/>
          </a:xfrm>
        </p:spPr>
        <p:txBody>
          <a:bodyPr/>
          <a:lstStyle/>
          <a:p>
            <a:pPr algn="ctr"/>
            <a:r>
              <a:rPr lang="en-US" sz="3600" dirty="0">
                <a:latin typeface="Calibri" panose="020F0502020204030204" pitchFamily="34" charset="0"/>
                <a:cs typeface="Calibri" panose="020F0502020204030204" pitchFamily="34" charset="0"/>
              </a:rPr>
              <a:t>Thank you for your attention</a:t>
            </a:r>
            <a:endParaRPr lang="ru-RU" sz="3600"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169ACC28-55D7-EF4B-8172-D8B49EFE4198}"/>
              </a:ext>
            </a:extLst>
          </p:cNvPr>
          <p:cNvSpPr/>
          <p:nvPr/>
        </p:nvSpPr>
        <p:spPr>
          <a:xfrm>
            <a:off x="5925786" y="4502929"/>
            <a:ext cx="2897579" cy="1200329"/>
          </a:xfrm>
          <a:prstGeom prst="rect">
            <a:avLst/>
          </a:prstGeom>
        </p:spPr>
        <p:txBody>
          <a:bodyPr wrap="square">
            <a:spAutoFit/>
          </a:bodyPr>
          <a:lstStyle/>
          <a:p>
            <a:pPr eaLnBrk="1" hangingPunct="1"/>
            <a:r>
              <a:rPr lang="en-US" altLang="x-none" dirty="0">
                <a:latin typeface="Calibri" panose="020F0502020204030204" pitchFamily="34" charset="0"/>
                <a:ea typeface="Arial" charset="0"/>
                <a:cs typeface="Calibri" panose="020F0502020204030204" pitchFamily="34" charset="0"/>
              </a:rPr>
              <a:t>Farid Nakhli, </a:t>
            </a:r>
          </a:p>
          <a:p>
            <a:pPr eaLnBrk="1" hangingPunct="1"/>
            <a:r>
              <a:rPr lang="en-US" altLang="x-none" dirty="0">
                <a:latin typeface="Calibri" panose="020F0502020204030204" pitchFamily="34" charset="0"/>
                <a:ea typeface="Arial" charset="0"/>
                <a:cs typeface="Calibri" panose="020F0502020204030204" pitchFamily="34" charset="0"/>
              </a:rPr>
              <a:t>Programme Officer</a:t>
            </a:r>
          </a:p>
          <a:p>
            <a:pPr eaLnBrk="1" hangingPunct="1"/>
            <a:r>
              <a:rPr lang="en-US" altLang="x-none" dirty="0">
                <a:latin typeface="Calibri" panose="020F0502020204030204" pitchFamily="34" charset="0"/>
                <a:ea typeface="Arial" charset="0"/>
                <a:cs typeface="Calibri" panose="020F0502020204030204" pitchFamily="34" charset="0"/>
              </a:rPr>
              <a:t>ITU Regional Office for CIS</a:t>
            </a:r>
            <a:endParaRPr lang="ru-RU" altLang="x-none" dirty="0">
              <a:latin typeface="Calibri" panose="020F0502020204030204" pitchFamily="34" charset="0"/>
              <a:ea typeface="Arial" charset="0"/>
              <a:cs typeface="Calibri" panose="020F0502020204030204" pitchFamily="34" charset="0"/>
            </a:endParaRPr>
          </a:p>
          <a:p>
            <a:pPr eaLnBrk="1" hangingPunct="1"/>
            <a:r>
              <a:rPr lang="en-US" altLang="x-none" dirty="0">
                <a:solidFill>
                  <a:schemeClr val="bg1">
                    <a:lumMod val="65000"/>
                  </a:schemeClr>
                </a:solidFill>
                <a:latin typeface="Calibri" panose="020F0502020204030204" pitchFamily="34" charset="0"/>
                <a:ea typeface="Arial" charset="0"/>
                <a:cs typeface="Calibri" panose="020F0502020204030204" pitchFamily="34" charset="0"/>
                <a:hlinkClick r:id="rId2"/>
              </a:rPr>
              <a:t>farid.nakhli@itu.int</a:t>
            </a:r>
            <a:endParaRPr lang="en-US" altLang="x-none">
              <a:solidFill>
                <a:schemeClr val="bg1">
                  <a:lumMod val="65000"/>
                </a:schemeClr>
              </a:solidFill>
              <a:latin typeface="Calibri" panose="020F0502020204030204" pitchFamily="34" charset="0"/>
              <a:ea typeface="Arial" charset="0"/>
              <a:cs typeface="Calibri" panose="020F0502020204030204" pitchFamily="34" charset="0"/>
            </a:endParaRPr>
          </a:p>
        </p:txBody>
      </p:sp>
    </p:spTree>
    <p:extLst>
      <p:ext uri="{BB962C8B-B14F-4D97-AF65-F5344CB8AC3E}">
        <p14:creationId xmlns:p14="http://schemas.microsoft.com/office/powerpoint/2010/main" val="230267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6</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 dirty="0">
                <a:latin typeface="Calibri" panose="020F0502020204030204" pitchFamily="34" charset="0"/>
                <a:cs typeface="Calibri" panose="020F0502020204030204" pitchFamily="34" charset="0"/>
              </a:rPr>
              <a:t>IMT-2020 standardization</a:t>
            </a:r>
          </a:p>
        </p:txBody>
      </p:sp>
      <p:sp>
        <p:nvSpPr>
          <p:cNvPr id="8" name="TextBox 7">
            <a:extLst>
              <a:ext uri="{FF2B5EF4-FFF2-40B4-BE49-F238E27FC236}">
                <a16:creationId xmlns:a16="http://schemas.microsoft.com/office/drawing/2014/main" id="{1DEF3E3D-BE39-E443-8B73-A66E26428450}"/>
              </a:ext>
            </a:extLst>
          </p:cNvPr>
          <p:cNvSpPr txBox="1"/>
          <p:nvPr/>
        </p:nvSpPr>
        <p:spPr>
          <a:xfrm>
            <a:off x="128343" y="1298130"/>
            <a:ext cx="8887314" cy="483209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100" dirty="0"/>
              <a:t>Detailed studies of IMT-2020 (5G) are ongoing in ITU-R Study Groups, mainly in WP 5D</a:t>
            </a:r>
          </a:p>
          <a:p>
            <a:pPr marL="285750" indent="-285750">
              <a:spcBef>
                <a:spcPts val="600"/>
              </a:spcBef>
              <a:buFont typeface="Arial" panose="020B0604020202020204" pitchFamily="34" charset="0"/>
              <a:buChar char="•"/>
            </a:pPr>
            <a:r>
              <a:rPr lang="en-US" sz="2100" dirty="0"/>
              <a:t>ITU published:</a:t>
            </a:r>
          </a:p>
          <a:p>
            <a:pPr marL="742950" lvl="1" indent="-285750">
              <a:spcBef>
                <a:spcPts val="600"/>
              </a:spcBef>
              <a:buFont typeface="Arial" panose="020B0604020202020204" pitchFamily="34" charset="0"/>
              <a:buChar char="•"/>
            </a:pPr>
            <a:r>
              <a:rPr lang="en" sz="2100" dirty="0"/>
              <a:t>IMT Vision – Framework and overall objectives of the future development of IMT for 2020 and beyond (</a:t>
            </a:r>
            <a:r>
              <a:rPr lang="en-US" sz="2100" dirty="0">
                <a:hlinkClick r:id="rId2"/>
              </a:rPr>
              <a:t>M.2083</a:t>
            </a:r>
            <a:r>
              <a:rPr lang="en" sz="2100" dirty="0"/>
              <a:t>)</a:t>
            </a:r>
          </a:p>
          <a:p>
            <a:pPr marL="742950" lvl="1" indent="-285750">
              <a:spcBef>
                <a:spcPts val="600"/>
              </a:spcBef>
              <a:buFont typeface="Arial" panose="020B0604020202020204" pitchFamily="34" charset="0"/>
              <a:buChar char="•"/>
            </a:pPr>
            <a:r>
              <a:rPr lang="en" sz="2100" dirty="0"/>
              <a:t>Minimum requirements related to technical performance for IMT-2020 radio interface(s) (</a:t>
            </a:r>
            <a:r>
              <a:rPr lang="en" sz="2100" dirty="0">
                <a:hlinkClick r:id="rId3"/>
              </a:rPr>
              <a:t>M.2410</a:t>
            </a:r>
            <a:r>
              <a:rPr lang="en" sz="2100" dirty="0"/>
              <a:t>)</a:t>
            </a:r>
            <a:endParaRPr lang="en-US" sz="2100" dirty="0"/>
          </a:p>
          <a:p>
            <a:pPr marL="285750" indent="-285750">
              <a:spcBef>
                <a:spcPts val="600"/>
              </a:spcBef>
              <a:buFont typeface="Arial" panose="020B0604020202020204" pitchFamily="34" charset="0"/>
              <a:buChar char="•"/>
            </a:pPr>
            <a:r>
              <a:rPr lang="en-US" sz="2100" dirty="0"/>
              <a:t>2018-July 2019 -&gt; time frame to present candidate radio interface technologies for IMT-2020 to be evaluated by independent experts</a:t>
            </a:r>
            <a:endParaRPr lang="ru-RU" sz="2100" dirty="0"/>
          </a:p>
          <a:p>
            <a:pPr marL="285750" indent="-285750">
              <a:spcBef>
                <a:spcPts val="600"/>
              </a:spcBef>
              <a:buFont typeface="Arial" panose="020B0604020202020204" pitchFamily="34" charset="0"/>
              <a:buChar char="•"/>
            </a:pPr>
            <a:r>
              <a:rPr lang="en-US" sz="2100" dirty="0"/>
              <a:t>October 2019 -&gt; consolidation of evaluations in WP 5D, consensus seeking and decision making</a:t>
            </a:r>
          </a:p>
          <a:p>
            <a:pPr marL="285750" indent="-285750">
              <a:spcBef>
                <a:spcPts val="600"/>
              </a:spcBef>
              <a:buFont typeface="Arial" panose="020B0604020202020204" pitchFamily="34" charset="0"/>
              <a:buChar char="•"/>
            </a:pPr>
            <a:r>
              <a:rPr lang="en-US" sz="2100" dirty="0"/>
              <a:t>2020 -&gt; detailed specification for IMT-2020</a:t>
            </a:r>
          </a:p>
          <a:p>
            <a:pPr marL="285750" indent="-285750">
              <a:spcBef>
                <a:spcPts val="600"/>
              </a:spcBef>
              <a:buFont typeface="Arial" panose="020B0604020202020204" pitchFamily="34" charset="0"/>
              <a:buChar char="•"/>
            </a:pPr>
            <a:r>
              <a:rPr lang="en-US" sz="2100" dirty="0"/>
              <a:t>2017-2020 technical and market tests of 5G technologies</a:t>
            </a:r>
            <a:endParaRPr lang="ru-RU" sz="2100" dirty="0"/>
          </a:p>
        </p:txBody>
      </p:sp>
    </p:spTree>
    <p:extLst>
      <p:ext uri="{BB962C8B-B14F-4D97-AF65-F5344CB8AC3E}">
        <p14:creationId xmlns:p14="http://schemas.microsoft.com/office/powerpoint/2010/main" val="417381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7</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 dirty="0">
                <a:latin typeface="Calibri" panose="020F0502020204030204" pitchFamily="34" charset="0"/>
                <a:cs typeface="Calibri" panose="020F0502020204030204" pitchFamily="34" charset="0"/>
              </a:rPr>
              <a:t>Usage scenarios of IMT for 2020 and beyond</a:t>
            </a:r>
          </a:p>
        </p:txBody>
      </p:sp>
      <p:pic>
        <p:nvPicPr>
          <p:cNvPr id="3" name="Picture 2">
            <a:extLst>
              <a:ext uri="{FF2B5EF4-FFF2-40B4-BE49-F238E27FC236}">
                <a16:creationId xmlns:a16="http://schemas.microsoft.com/office/drawing/2014/main" id="{342E98C4-8E11-1C41-9563-FAA098C73F06}"/>
              </a:ext>
            </a:extLst>
          </p:cNvPr>
          <p:cNvPicPr>
            <a:picLocks noChangeAspect="1"/>
          </p:cNvPicPr>
          <p:nvPr/>
        </p:nvPicPr>
        <p:blipFill>
          <a:blip r:embed="rId2"/>
          <a:stretch>
            <a:fillRect/>
          </a:stretch>
        </p:blipFill>
        <p:spPr>
          <a:xfrm>
            <a:off x="918473" y="1345630"/>
            <a:ext cx="7307053" cy="4682556"/>
          </a:xfrm>
          <a:prstGeom prst="rect">
            <a:avLst/>
          </a:prstGeom>
        </p:spPr>
      </p:pic>
    </p:spTree>
    <p:extLst>
      <p:ext uri="{BB962C8B-B14F-4D97-AF65-F5344CB8AC3E}">
        <p14:creationId xmlns:p14="http://schemas.microsoft.com/office/powerpoint/2010/main" val="210628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8</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US" dirty="0">
                <a:latin typeface="Calibri" panose="020F0502020204030204" pitchFamily="34" charset="0"/>
                <a:cs typeface="Calibri" panose="020F0502020204030204" pitchFamily="34" charset="0"/>
              </a:rPr>
              <a:t>Minimum technical performance requirements</a:t>
            </a:r>
            <a:endParaRPr lang="en"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0681A0A-0FA5-E54E-A82D-18D8F573A9A6}"/>
              </a:ext>
            </a:extLst>
          </p:cNvPr>
          <p:cNvSpPr txBox="1"/>
          <p:nvPr/>
        </p:nvSpPr>
        <p:spPr>
          <a:xfrm>
            <a:off x="128343" y="1713145"/>
            <a:ext cx="8887314" cy="343170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t>Peak data rate: </a:t>
            </a:r>
            <a:r>
              <a:rPr lang="en-US" sz="2400" dirty="0"/>
              <a:t>downlink is 20 Gbit/s and uplink is  10 Gbit/s</a:t>
            </a:r>
          </a:p>
          <a:p>
            <a:pPr marL="285750" indent="-285750">
              <a:spcBef>
                <a:spcPts val="600"/>
              </a:spcBef>
              <a:buFont typeface="Arial" panose="020B0604020202020204" pitchFamily="34" charset="0"/>
              <a:buChar char="•"/>
            </a:pPr>
            <a:r>
              <a:rPr lang="en-US" sz="2400" b="1" dirty="0"/>
              <a:t>Peak spectral efficiency: </a:t>
            </a:r>
            <a:r>
              <a:rPr lang="en" sz="2400" dirty="0"/>
              <a:t>downlink is 30 bit/s/Hz and uplink is 15 bit/s/Hz</a:t>
            </a:r>
          </a:p>
          <a:p>
            <a:pPr marL="285750" indent="-285750">
              <a:spcBef>
                <a:spcPts val="600"/>
              </a:spcBef>
              <a:buFont typeface="Arial" panose="020B0604020202020204" pitchFamily="34" charset="0"/>
              <a:buChar char="•"/>
            </a:pPr>
            <a:r>
              <a:rPr lang="en-US" sz="2400" b="1" dirty="0"/>
              <a:t>User experienced data rate:</a:t>
            </a:r>
            <a:r>
              <a:rPr lang="en-US" sz="2400" dirty="0"/>
              <a:t> </a:t>
            </a:r>
            <a:r>
              <a:rPr lang="en" sz="2400" dirty="0"/>
              <a:t>downlink is 100 Mbit/s and uplink is 50 Mbit/s</a:t>
            </a:r>
          </a:p>
          <a:p>
            <a:pPr marL="285750" indent="-285750">
              <a:spcBef>
                <a:spcPts val="600"/>
              </a:spcBef>
              <a:buFont typeface="Arial" panose="020B0604020202020204" pitchFamily="34" charset="0"/>
              <a:buChar char="•"/>
            </a:pPr>
            <a:r>
              <a:rPr lang="en-US" sz="2400" b="1" dirty="0"/>
              <a:t>User plane latency:</a:t>
            </a:r>
            <a:r>
              <a:rPr lang="en-US" sz="2400" dirty="0"/>
              <a:t> 4 ms for eMBB and 1 ms for URLLC</a:t>
            </a:r>
          </a:p>
          <a:p>
            <a:pPr marL="285750" indent="-285750">
              <a:spcBef>
                <a:spcPts val="600"/>
              </a:spcBef>
              <a:buFont typeface="Arial" panose="020B0604020202020204" pitchFamily="34" charset="0"/>
              <a:buChar char="•"/>
            </a:pPr>
            <a:r>
              <a:rPr lang="en-US" sz="2400" b="1" dirty="0"/>
              <a:t>Mobility: </a:t>
            </a:r>
            <a:r>
              <a:rPr lang="en-US" sz="2400" dirty="0"/>
              <a:t>up to 500 km/h</a:t>
            </a:r>
          </a:p>
          <a:p>
            <a:pPr marL="285750" indent="-285750">
              <a:spcBef>
                <a:spcPts val="600"/>
              </a:spcBef>
              <a:buFont typeface="Arial" panose="020B0604020202020204" pitchFamily="34" charset="0"/>
              <a:buChar char="•"/>
            </a:pPr>
            <a:r>
              <a:rPr lang="en-US" sz="2400" b="1" dirty="0"/>
              <a:t>Density: </a:t>
            </a:r>
            <a:r>
              <a:rPr lang="en-US" sz="2400" dirty="0"/>
              <a:t>1 million devices per square kilometer</a:t>
            </a:r>
          </a:p>
        </p:txBody>
      </p:sp>
    </p:spTree>
    <p:extLst>
      <p:ext uri="{BB962C8B-B14F-4D97-AF65-F5344CB8AC3E}">
        <p14:creationId xmlns:p14="http://schemas.microsoft.com/office/powerpoint/2010/main" val="250543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B66D93-88DF-C54E-9DFB-C651C2AD0ABE}"/>
              </a:ext>
            </a:extLst>
          </p:cNvPr>
          <p:cNvSpPr>
            <a:spLocks noGrp="1"/>
          </p:cNvSpPr>
          <p:nvPr>
            <p:ph type="sldNum" sz="quarter" idx="10"/>
          </p:nvPr>
        </p:nvSpPr>
        <p:spPr/>
        <p:txBody>
          <a:bodyPr/>
          <a:lstStyle/>
          <a:p>
            <a:pPr>
              <a:defRPr/>
            </a:pPr>
            <a:fld id="{48499085-7433-724F-9E90-9943A23C5075}" type="slidenum">
              <a:rPr lang="en-US" smtClean="0"/>
              <a:pPr>
                <a:defRPr/>
              </a:pPr>
              <a:t>9</a:t>
            </a:fld>
            <a:endParaRPr lang="en-US" dirty="0"/>
          </a:p>
        </p:txBody>
      </p:sp>
      <p:sp>
        <p:nvSpPr>
          <p:cNvPr id="5" name="Title 4">
            <a:extLst>
              <a:ext uri="{FF2B5EF4-FFF2-40B4-BE49-F238E27FC236}">
                <a16:creationId xmlns:a16="http://schemas.microsoft.com/office/drawing/2014/main" id="{5D856A51-80BF-7E47-8980-93AB1C49E7D8}"/>
              </a:ext>
            </a:extLst>
          </p:cNvPr>
          <p:cNvSpPr>
            <a:spLocks noGrp="1"/>
          </p:cNvSpPr>
          <p:nvPr>
            <p:ph type="title"/>
          </p:nvPr>
        </p:nvSpPr>
        <p:spPr>
          <a:xfrm>
            <a:off x="128343" y="693953"/>
            <a:ext cx="8887314" cy="651677"/>
          </a:xfrm>
        </p:spPr>
        <p:txBody>
          <a:bodyPr/>
          <a:lstStyle/>
          <a:p>
            <a:pPr algn="ctr"/>
            <a:r>
              <a:rPr lang="en-US" dirty="0">
                <a:latin typeface="Calibri" panose="020F0502020204030204" pitchFamily="34" charset="0"/>
                <a:cs typeface="Calibri" panose="020F0502020204030204" pitchFamily="34" charset="0"/>
              </a:rPr>
              <a:t>IMT-Advanced vs IMT-2020</a:t>
            </a:r>
            <a:endParaRPr lang="en"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E38789C-3777-FC4F-BC34-7ED69C705471}"/>
              </a:ext>
            </a:extLst>
          </p:cNvPr>
          <p:cNvPicPr>
            <a:picLocks noChangeAspect="1"/>
          </p:cNvPicPr>
          <p:nvPr/>
        </p:nvPicPr>
        <p:blipFill>
          <a:blip r:embed="rId2"/>
          <a:stretch>
            <a:fillRect/>
          </a:stretch>
        </p:blipFill>
        <p:spPr>
          <a:xfrm>
            <a:off x="223266" y="1815813"/>
            <a:ext cx="3683719" cy="3463876"/>
          </a:xfrm>
          <a:prstGeom prst="rect">
            <a:avLst/>
          </a:prstGeom>
        </p:spPr>
      </p:pic>
      <p:pic>
        <p:nvPicPr>
          <p:cNvPr id="10" name="Picture 9">
            <a:extLst>
              <a:ext uri="{FF2B5EF4-FFF2-40B4-BE49-F238E27FC236}">
                <a16:creationId xmlns:a16="http://schemas.microsoft.com/office/drawing/2014/main" id="{2404A4AF-27CA-F24D-87F2-7C13F80A1824}"/>
              </a:ext>
            </a:extLst>
          </p:cNvPr>
          <p:cNvPicPr>
            <a:picLocks noChangeAspect="1"/>
          </p:cNvPicPr>
          <p:nvPr/>
        </p:nvPicPr>
        <p:blipFill>
          <a:blip r:embed="rId3"/>
          <a:stretch>
            <a:fillRect/>
          </a:stretch>
        </p:blipFill>
        <p:spPr>
          <a:xfrm>
            <a:off x="4229901" y="2062415"/>
            <a:ext cx="4785756" cy="2970671"/>
          </a:xfrm>
          <a:prstGeom prst="rect">
            <a:avLst/>
          </a:prstGeom>
        </p:spPr>
      </p:pic>
    </p:spTree>
    <p:extLst>
      <p:ext uri="{BB962C8B-B14F-4D97-AF65-F5344CB8AC3E}">
        <p14:creationId xmlns:p14="http://schemas.microsoft.com/office/powerpoint/2010/main" val="1533567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FFDFE45-1FD2-0242-A769-F9E68B088529}" vid="{3DDE8F5E-8D15-2F4F-9CB3-160BE45CF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1309</TotalTime>
  <Words>2104</Words>
  <Application>Microsoft Macintosh PowerPoint</Application>
  <PresentationFormat>On-screen Show (4:3)</PresentationFormat>
  <Paragraphs>228</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PowerPoint Presentation</vt:lpstr>
      <vt:lpstr>Overview</vt:lpstr>
      <vt:lpstr>IMT standardization in the ITU-R</vt:lpstr>
      <vt:lpstr>IMT standardization in the ITU-R</vt:lpstr>
      <vt:lpstr>ITU standards for IMT</vt:lpstr>
      <vt:lpstr>IMT-2020 standardization</vt:lpstr>
      <vt:lpstr>Usage scenarios of IMT for 2020 and beyond</vt:lpstr>
      <vt:lpstr>Minimum technical performance requirements</vt:lpstr>
      <vt:lpstr>IMT-Advanced vs IMT-2020</vt:lpstr>
      <vt:lpstr>WRC-19 preparation</vt:lpstr>
      <vt:lpstr>WRC-19</vt:lpstr>
      <vt:lpstr>WRC cycle</vt:lpstr>
      <vt:lpstr>Overview of preparations</vt:lpstr>
      <vt:lpstr>3rd Annual Spectrum Management Conference for CIS and Central and Eastern Europe</vt:lpstr>
      <vt:lpstr>3rd Annual Spectrum Management Conference for CIS and CEE</vt:lpstr>
      <vt:lpstr>3rd Annual Spectrum Management Conference for CIS and CEE</vt:lpstr>
      <vt:lpstr>3rd Annual Spectrum Management Conference for CIS and CEE</vt:lpstr>
      <vt:lpstr>3rd Annual Spectrum Management Conference for CIS and CEE</vt:lpstr>
      <vt:lpstr>Positions of regional organizations – RCC presented by  Sergey Pastukh, Vice-Chairman RCC WG on WRC-19</vt:lpstr>
      <vt:lpstr>1.13. To consider identification of bands for future  development of IMT, including possible additional  allocations to the MS on a primary basis</vt:lpstr>
      <vt:lpstr>1.13. To consider identification of bands for future  development of IMT, including possible additional  allocations to the MS on a primary basis</vt:lpstr>
      <vt:lpstr>9.1.1. Implementation of IMT in the bands 1885-2025 MHz  and 2110-2200 MHz</vt:lpstr>
      <vt:lpstr>9.1.2. Compatibility of IMT and BSS (sound) in the band  1452-1492 MHz in Regions 1 and 3</vt:lpstr>
      <vt:lpstr>Positions of regional organizations – CEPT presented by  Alexandre Kholod, Vice-Chairman ECC CPG</vt:lpstr>
      <vt:lpstr>Positions of regional organizations – CEPT</vt:lpstr>
      <vt:lpstr>Positions of regional organizations – CEPT</vt:lpstr>
      <vt:lpstr>Positions of regional organizations – APT presented by  Kyu-Jin Wee, Chairman APG</vt:lpstr>
      <vt:lpstr>Agenda Item 1.13 (IMT)</vt:lpstr>
      <vt:lpstr>Country case – United Kingdom presented by  Chris Woolford, Director, International Spectrum Policy, Ofcom</vt:lpstr>
      <vt:lpstr>Country case – United Kingdom</vt:lpstr>
      <vt:lpstr>Country case – Russia presented by  Valery Tikhvinskiy, Deputy General Director on Innovation Technologies, JSC National Research Institute of Technologies and Communications (NIITC) </vt:lpstr>
      <vt:lpstr>Frequencies for IMT-2020/5G</vt:lpstr>
      <vt:lpstr>5G rollout concept</vt:lpstr>
      <vt:lpstr>Country case – Lithuania presented by  Mindaugas Žilinskas, Deputy Director, Communications Regulatory Authority</vt:lpstr>
      <vt:lpstr>Country case – Lithuania</vt:lpstr>
      <vt:lpstr>Country case – Kyrgyzstan presented by  Zamir Mabetaliev, Deputy Director, State Agency of Communication</vt:lpstr>
      <vt:lpstr>Country case – Kyrgyzstan</vt:lpstr>
      <vt:lpstr>Country case – Romania presented by  Inga Popovici, Legal adviser, National Authority for Management and Regulation in Communications of Romania (ANCOM)</vt:lpstr>
      <vt:lpstr>Country case – Romania</vt:lpstr>
      <vt:lpstr>Industry – GSMA presented by   Konstantin Savin, Senior Technology Manager</vt:lpstr>
      <vt:lpstr>Industry – GSMA</vt:lpstr>
      <vt:lpstr>Industry – GSMA</vt:lpstr>
      <vt:lpstr>Industry – GSMA</vt:lpstr>
      <vt:lpstr>Industry – GSA presented by    Dmitry Laryushin, Lead coordinator CIS region</vt:lpstr>
      <vt:lpstr>Industry – GSA</vt:lpstr>
      <vt:lpstr>Industry – ESOA presented by    Ivan Zaitsev, Global Spectrum &amp; Policy Regulator</vt:lpstr>
      <vt:lpstr>Industry – ESOA</vt:lpstr>
      <vt:lpstr>3rd Annual Spectrum Management Conference for CIS and CEE</vt:lpstr>
      <vt:lpstr>3rd Annual Spectrum Management Conference for CIS and CEE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instructions</dc:title>
  <dc:creator>Jesús Vicente</dc:creator>
  <cp:lastModifiedBy>Farid Nakhli</cp:lastModifiedBy>
  <cp:revision>137</cp:revision>
  <dcterms:created xsi:type="dcterms:W3CDTF">2018-09-28T14:10:34Z</dcterms:created>
  <dcterms:modified xsi:type="dcterms:W3CDTF">2019-05-15T07:05:27Z</dcterms:modified>
</cp:coreProperties>
</file>