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62" r:id="rId2"/>
    <p:sldId id="300" r:id="rId3"/>
    <p:sldId id="284" r:id="rId4"/>
    <p:sldId id="285" r:id="rId5"/>
    <p:sldId id="286" r:id="rId6"/>
    <p:sldId id="289" r:id="rId7"/>
    <p:sldId id="290" r:id="rId8"/>
    <p:sldId id="291" r:id="rId9"/>
    <p:sldId id="292" r:id="rId10"/>
    <p:sldId id="293" r:id="rId11"/>
    <p:sldId id="296" r:id="rId12"/>
    <p:sldId id="297" r:id="rId13"/>
    <p:sldId id="298" r:id="rId14"/>
    <p:sldId id="299" r:id="rId15"/>
    <p:sldId id="267" r:id="rId16"/>
    <p:sldId id="268" r:id="rId17"/>
    <p:sldId id="269" r:id="rId18"/>
    <p:sldId id="270" r:id="rId19"/>
    <p:sldId id="271" r:id="rId20"/>
    <p:sldId id="272" r:id="rId21"/>
    <p:sldId id="274" r:id="rId22"/>
    <p:sldId id="275" r:id="rId23"/>
    <p:sldId id="282" r:id="rId24"/>
    <p:sldId id="276" r:id="rId25"/>
    <p:sldId id="277" r:id="rId26"/>
    <p:sldId id="283" r:id="rId27"/>
    <p:sldId id="25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7" autoAdjust="0"/>
    <p:restoredTop sz="94653"/>
  </p:normalViewPr>
  <p:slideViewPr>
    <p:cSldViewPr snapToGrid="0" snapToObjects="1" showGuides="1">
      <p:cViewPr varScale="1">
        <p:scale>
          <a:sx n="118" d="100"/>
          <a:sy n="118" d="100"/>
        </p:scale>
        <p:origin x="13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2AF8D-85F7-4FE5-ABD5-E67922C16B03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03E64-860F-44D6-AFDE-9C80E86CF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88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3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pub/T-TUT-HOME-2018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ITU-T/recommendations/rec.aspx?rec=13826" TargetMode="External"/><Relationship Id="rId3" Type="http://schemas.openxmlformats.org/officeDocument/2006/relationships/hyperlink" Target="https://www.itu.int/itu-t/recommendations/rec.aspx?rec=13294" TargetMode="External"/><Relationship Id="rId7" Type="http://schemas.openxmlformats.org/officeDocument/2006/relationships/hyperlink" Target="https://www.itu.int/itu-t/recommendations/rec.aspx?rec=12562" TargetMode="External"/><Relationship Id="rId2" Type="http://schemas.openxmlformats.org/officeDocument/2006/relationships/hyperlink" Target="https://www.itu.int/itu-t/recommendations/rec.aspx?rec=1283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itu-t/recommendations/rec.aspx?rec=12097" TargetMode="External"/><Relationship Id="rId5" Type="http://schemas.openxmlformats.org/officeDocument/2006/relationships/hyperlink" Target="https://www.itu.int/itu-t/recommendations/rec.aspx?rec=11810" TargetMode="External"/><Relationship Id="rId4" Type="http://schemas.openxmlformats.org/officeDocument/2006/relationships/hyperlink" Target="https://www.itu.int/itu-t/recommendations/rec.aspx?rec=1256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5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itu-t/recommendations/rec.aspx?rec=12838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itu-t/recommendations/rec.aspx?rec=13082" TargetMode="External"/><Relationship Id="rId2" Type="http://schemas.openxmlformats.org/officeDocument/2006/relationships/hyperlink" Target="https://www.itu.int/itu-t/recommendations/rec.aspx?rec=1278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tu.int/ITU-T/aap/aapid/8105/show.aspx" TargetMode="External"/><Relationship Id="rId4" Type="http://schemas.openxmlformats.org/officeDocument/2006/relationships/hyperlink" Target="https://www.itu.int/ITU-T/aap/aapid/8104/show.aspx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pub/T-TUT-HOME-2018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85900" y="2984444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405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85900" y="4540197"/>
            <a:ext cx="6172200" cy="5577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600"/>
              </a:spcAft>
            </a:pPr>
            <a:endParaRPr lang="en-US" sz="21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Standardization of Broadband Access </a:t>
            </a:r>
            <a:r>
              <a:rPr lang="en-US" sz="2800" dirty="0"/>
              <a:t>and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IMT-2020/5G transport support in ITU-T SG15</a:t>
            </a:r>
            <a:endParaRPr lang="en-US" sz="2800" dirty="0"/>
          </a:p>
        </p:txBody>
      </p:sp>
      <p:sp>
        <p:nvSpPr>
          <p:cNvPr id="9" name="Content Placeholder 8"/>
          <p:cNvSpPr>
            <a:spLocks noGrp="1"/>
          </p:cNvSpPr>
          <p:nvPr>
            <p:ph type="subTitle" idx="1"/>
          </p:nvPr>
        </p:nvSpPr>
        <p:spPr>
          <a:xfrm>
            <a:off x="1371600" y="4160940"/>
            <a:ext cx="6400800" cy="1157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700" b="1" dirty="0" smtClean="0"/>
              <a:t>ITU/TSB</a:t>
            </a:r>
            <a:endParaRPr lang="en-US" sz="2700" b="1" dirty="0"/>
          </a:p>
          <a:p>
            <a:pPr marL="0" indent="0" algn="ctr">
              <a:buNone/>
            </a:pPr>
            <a:r>
              <a:rPr lang="en-US" sz="2700" b="1" dirty="0"/>
              <a:t>Hiroshi </a:t>
            </a:r>
            <a:r>
              <a:rPr lang="en-US" sz="2700" b="1" dirty="0" smtClean="0"/>
              <a:t>OTA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150" b="1" dirty="0"/>
              <a:t/>
            </a:r>
            <a:br>
              <a:rPr lang="en-US" sz="150" b="1" dirty="0"/>
            </a:br>
            <a:r>
              <a:rPr lang="en-US" sz="150" b="1" dirty="0"/>
              <a:t/>
            </a:r>
            <a:br>
              <a:rPr lang="en-US" sz="150" b="1" dirty="0"/>
            </a:br>
            <a:r>
              <a:rPr lang="en-US" sz="450" b="1" i="1" dirty="0"/>
              <a:t> </a:t>
            </a:r>
            <a:r>
              <a:rPr lang="en-US" sz="450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50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50" dirty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sz="4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4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4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115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292" y="497348"/>
            <a:ext cx="8124403" cy="733264"/>
          </a:xfrm>
        </p:spPr>
        <p:txBody>
          <a:bodyPr>
            <a:noAutofit/>
          </a:bodyPr>
          <a:lstStyle/>
          <a:p>
            <a:r>
              <a:rPr lang="en-US" sz="3200" dirty="0" err="1"/>
              <a:t>G.fast</a:t>
            </a:r>
            <a:r>
              <a:rPr lang="en-US" sz="3200" dirty="0"/>
              <a:t>/</a:t>
            </a:r>
            <a:r>
              <a:rPr lang="en-US" sz="3200" dirty="0" err="1"/>
              <a:t>FTTdp</a:t>
            </a:r>
            <a:r>
              <a:rPr lang="en-US" sz="3200" dirty="0"/>
              <a:t>: Fibre To The distribution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753" y="1614681"/>
            <a:ext cx="7865457" cy="5624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One </a:t>
            </a:r>
            <a:r>
              <a:rPr lang="en-US" sz="1600" dirty="0" err="1"/>
              <a:t>FTTdp</a:t>
            </a:r>
            <a:r>
              <a:rPr lang="en-US" sz="1600" dirty="0"/>
              <a:t> architecture benefit is that the DPU equipment typically serves 1-20 lines, making it small enough to place on a pole, in a hand-hole or in a small pedestal or in basement</a:t>
            </a:r>
          </a:p>
          <a:p>
            <a:endParaRPr lang="en-US" sz="2000" dirty="0"/>
          </a:p>
        </p:txBody>
      </p:sp>
      <p:pic>
        <p:nvPicPr>
          <p:cNvPr id="4" name="Picture 5" descr="MCj043484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996" y="2900811"/>
            <a:ext cx="1410891" cy="1410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id:image001.png@01CF16B1.0EAF0F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034" y="3367335"/>
            <a:ext cx="642938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MCj0424760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859" y="3083966"/>
            <a:ext cx="821531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MCj0424760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719" y="4174975"/>
            <a:ext cx="821531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://images1.hellotrade.com/data2/JV/WS/HELLOTD-939122/opx5200_front_med-250x25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470" y="2841732"/>
            <a:ext cx="1419072" cy="1419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10"/>
          <p:cNvCxnSpPr>
            <a:cxnSpLocks noChangeShapeType="1"/>
          </p:cNvCxnSpPr>
          <p:nvPr/>
        </p:nvCxnSpPr>
        <p:spPr bwMode="auto">
          <a:xfrm>
            <a:off x="2658142" y="3633243"/>
            <a:ext cx="757835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63"/>
          <p:cNvCxnSpPr>
            <a:cxnSpLocks noChangeShapeType="1"/>
          </p:cNvCxnSpPr>
          <p:nvPr/>
        </p:nvCxnSpPr>
        <p:spPr bwMode="auto">
          <a:xfrm flipV="1">
            <a:off x="4257150" y="3684244"/>
            <a:ext cx="906065" cy="3273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64"/>
          <p:cNvCxnSpPr>
            <a:cxnSpLocks noChangeShapeType="1"/>
          </p:cNvCxnSpPr>
          <p:nvPr/>
        </p:nvCxnSpPr>
        <p:spPr bwMode="auto">
          <a:xfrm flipV="1">
            <a:off x="4537543" y="3364356"/>
            <a:ext cx="418504" cy="314923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66"/>
          <p:cNvCxnSpPr>
            <a:cxnSpLocks noChangeShapeType="1"/>
          </p:cNvCxnSpPr>
          <p:nvPr/>
        </p:nvCxnSpPr>
        <p:spPr bwMode="auto">
          <a:xfrm>
            <a:off x="4529209" y="3679278"/>
            <a:ext cx="424755" cy="334165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106"/>
          <p:cNvSpPr>
            <a:spLocks noChangeArrowheads="1"/>
          </p:cNvSpPr>
          <p:nvPr/>
        </p:nvSpPr>
        <p:spPr bwMode="auto">
          <a:xfrm>
            <a:off x="4526535" y="3627985"/>
            <a:ext cx="98822" cy="119063"/>
          </a:xfrm>
          <a:prstGeom prst="ellipse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6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7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6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7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nl-BE" altLang="en-US" sz="135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20" name="Straight Connector 15"/>
          <p:cNvCxnSpPr>
            <a:cxnSpLocks noChangeShapeType="1"/>
          </p:cNvCxnSpPr>
          <p:nvPr/>
        </p:nvCxnSpPr>
        <p:spPr bwMode="auto">
          <a:xfrm>
            <a:off x="5619819" y="3883273"/>
            <a:ext cx="889993" cy="150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15"/>
          <p:cNvCxnSpPr>
            <a:cxnSpLocks noChangeShapeType="1"/>
          </p:cNvCxnSpPr>
          <p:nvPr/>
        </p:nvCxnSpPr>
        <p:spPr bwMode="auto">
          <a:xfrm flipV="1">
            <a:off x="5564455" y="3679279"/>
            <a:ext cx="957263" cy="2014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15"/>
          <p:cNvCxnSpPr>
            <a:cxnSpLocks noChangeShapeType="1"/>
            <a:endCxn id="8" idx="1"/>
          </p:cNvCxnSpPr>
          <p:nvPr/>
        </p:nvCxnSpPr>
        <p:spPr bwMode="auto">
          <a:xfrm>
            <a:off x="5600173" y="3885852"/>
            <a:ext cx="921545" cy="73917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Box 30"/>
          <p:cNvSpPr txBox="1">
            <a:spLocks noChangeArrowheads="1"/>
          </p:cNvSpPr>
          <p:nvPr/>
        </p:nvSpPr>
        <p:spPr bwMode="auto">
          <a:xfrm>
            <a:off x="1493804" y="4282530"/>
            <a:ext cx="2228850" cy="1015663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6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7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6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7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200" b="1" u="sng" dirty="0">
                <a:solidFill>
                  <a:srgbClr val="000000"/>
                </a:solidFill>
              </a:rPr>
              <a:t>DPU backhaul options: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-G-PON, XG-PON1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-EPON, 10GEPON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-Point-to-Point </a:t>
            </a:r>
            <a:r>
              <a:rPr lang="en-US" altLang="en-US" sz="1200" dirty="0" err="1">
                <a:solidFill>
                  <a:srgbClr val="000000"/>
                </a:solidFill>
              </a:rPr>
              <a:t>fibre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-bonded VDSL2 copper</a:t>
            </a:r>
          </a:p>
        </p:txBody>
      </p:sp>
      <p:sp>
        <p:nvSpPr>
          <p:cNvPr id="28" name="TextBox 100"/>
          <p:cNvSpPr txBox="1">
            <a:spLocks noChangeArrowheads="1"/>
          </p:cNvSpPr>
          <p:nvPr/>
        </p:nvSpPr>
        <p:spPr bwMode="auto">
          <a:xfrm>
            <a:off x="4016942" y="4282531"/>
            <a:ext cx="2697956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6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7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6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7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200" b="1" u="sng" dirty="0">
                <a:solidFill>
                  <a:srgbClr val="000000"/>
                </a:solidFill>
              </a:rPr>
              <a:t>Copper drop options: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-G.fast (opt: reverse power)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-VDSL2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-Vectored VDSL2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-IEEE 802.3 BASE-T</a:t>
            </a:r>
          </a:p>
        </p:txBody>
      </p:sp>
      <p:sp>
        <p:nvSpPr>
          <p:cNvPr id="29" name="TextBox 14"/>
          <p:cNvSpPr txBox="1">
            <a:spLocks noChangeArrowheads="1"/>
          </p:cNvSpPr>
          <p:nvPr/>
        </p:nvSpPr>
        <p:spPr bwMode="auto">
          <a:xfrm>
            <a:off x="1996750" y="2678959"/>
            <a:ext cx="146367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6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7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6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7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500" dirty="0">
                <a:solidFill>
                  <a:schemeClr val="tx1"/>
                </a:solidFill>
              </a:rPr>
              <a:t>Central office</a:t>
            </a:r>
          </a:p>
        </p:txBody>
      </p:sp>
      <p:sp>
        <p:nvSpPr>
          <p:cNvPr id="31" name="TextBox 24"/>
          <p:cNvSpPr txBox="1">
            <a:spLocks noChangeArrowheads="1"/>
          </p:cNvSpPr>
          <p:nvPr/>
        </p:nvSpPr>
        <p:spPr bwMode="auto">
          <a:xfrm>
            <a:off x="4016942" y="2468709"/>
            <a:ext cx="93910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6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7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6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7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500" dirty="0">
                <a:solidFill>
                  <a:schemeClr val="tx1"/>
                </a:solidFill>
              </a:rPr>
              <a:t>Street Cabinet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5033736" y="2704114"/>
            <a:ext cx="156127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6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7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6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7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Distribution Point Unit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500" dirty="0">
                <a:solidFill>
                  <a:schemeClr val="tx1"/>
                </a:solidFill>
              </a:rPr>
              <a:t>DPU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3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480" y="726337"/>
            <a:ext cx="7477040" cy="633125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Dynamic Time Assignment (i-DTA)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38" y="1684082"/>
            <a:ext cx="8213416" cy="4320207"/>
          </a:xfrm>
        </p:spPr>
        <p:txBody>
          <a:bodyPr>
            <a:noAutofit/>
          </a:bodyPr>
          <a:lstStyle/>
          <a:p>
            <a:r>
              <a:rPr lang="en-US" sz="2400" dirty="0"/>
              <a:t>Approved April 2017 as part of G.9701 Annex T/X</a:t>
            </a:r>
          </a:p>
          <a:p>
            <a:pPr lvl="1"/>
            <a:r>
              <a:rPr lang="en-US" sz="1800" dirty="0"/>
              <a:t>Operation without coordination across lines (i-DTA)</a:t>
            </a:r>
          </a:p>
          <a:p>
            <a:pPr lvl="1"/>
            <a:endParaRPr lang="en-US" sz="900" dirty="0"/>
          </a:p>
          <a:p>
            <a:r>
              <a:rPr lang="en-US" sz="2400" dirty="0"/>
              <a:t>Concepts:</a:t>
            </a:r>
          </a:p>
          <a:p>
            <a:pPr lvl="1"/>
            <a:r>
              <a:rPr lang="en-US" sz="1800" dirty="0"/>
              <a:t>AN/DPU system monitors up/down throughput needs</a:t>
            </a:r>
            <a:endParaRPr lang="en-GB" sz="1800" dirty="0"/>
          </a:p>
          <a:p>
            <a:pPr lvl="1"/>
            <a:r>
              <a:rPr lang="en-US" sz="1800" dirty="0"/>
              <a:t>Requests FTU-O to change the TDD up/down ratio</a:t>
            </a:r>
          </a:p>
          <a:p>
            <a:pPr lvl="1"/>
            <a:r>
              <a:rPr lang="en-US" sz="1800" dirty="0"/>
              <a:t>FTU-O and FTU-R implement the change synchronously and seamlessly</a:t>
            </a:r>
          </a:p>
          <a:p>
            <a:pPr lvl="1"/>
            <a:r>
              <a:rPr lang="en-US" sz="1800" dirty="0"/>
              <a:t>Up/down ratio between 5/30 and 30/5 with default 7/28</a:t>
            </a:r>
          </a:p>
          <a:p>
            <a:pPr lvl="1"/>
            <a:endParaRPr lang="en-US" sz="900" dirty="0"/>
          </a:p>
          <a:p>
            <a:r>
              <a:rPr lang="en-US" sz="2400" dirty="0"/>
              <a:t>Use case:</a:t>
            </a:r>
          </a:p>
          <a:p>
            <a:pPr lvl="1"/>
            <a:r>
              <a:rPr lang="en-US" sz="1800" dirty="0"/>
              <a:t>Improve end user experience (</a:t>
            </a:r>
            <a:r>
              <a:rPr lang="en-US" sz="1800" dirty="0" err="1"/>
              <a:t>QoE</a:t>
            </a:r>
            <a:r>
              <a:rPr lang="en-US" sz="1800" dirty="0"/>
              <a:t>) by dynamically allocating the aggregate capacity to the direction that best serves the instantaneous needs of the user’s applications.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83178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73" y="428625"/>
            <a:ext cx="6778653" cy="857250"/>
          </a:xfrm>
        </p:spPr>
        <p:txBody>
          <a:bodyPr>
            <a:noAutofit/>
          </a:bodyPr>
          <a:lstStyle/>
          <a:p>
            <a:r>
              <a:rPr lang="en-US" altLang="en-US" sz="3000" dirty="0"/>
              <a:t>Emerging </a:t>
            </a:r>
            <a:r>
              <a:rPr lang="en-US" altLang="en-US" sz="3200" dirty="0" err="1"/>
              <a:t>G.mgfast</a:t>
            </a:r>
            <a:r>
              <a:rPr lang="en-US" altLang="en-US" sz="3000" dirty="0"/>
              <a:t> - Multi-Gigabit fast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430" y="1576001"/>
            <a:ext cx="8189140" cy="4561319"/>
          </a:xfrm>
        </p:spPr>
        <p:txBody>
          <a:bodyPr>
            <a:noAutofit/>
          </a:bodyPr>
          <a:lstStyle/>
          <a:p>
            <a:pPr lvl="1"/>
            <a:r>
              <a:rPr lang="en-US" sz="2000" dirty="0" err="1"/>
              <a:t>G.mgfast</a:t>
            </a:r>
            <a:r>
              <a:rPr lang="en-US" sz="2000" dirty="0"/>
              <a:t> is the project defining the </a:t>
            </a:r>
            <a:r>
              <a:rPr lang="en-US" sz="2000" dirty="0" err="1"/>
              <a:t>MGfast</a:t>
            </a:r>
            <a:r>
              <a:rPr lang="en-US" sz="2000" dirty="0"/>
              <a:t> technology</a:t>
            </a:r>
            <a:endParaRPr lang="en-GB" sz="2000" dirty="0"/>
          </a:p>
          <a:p>
            <a:pPr lvl="1"/>
            <a:r>
              <a:rPr lang="en-GB" sz="2000" dirty="0"/>
              <a:t>New project to address functionality beyond </a:t>
            </a:r>
            <a:r>
              <a:rPr lang="en-GB" sz="2000" dirty="0" err="1"/>
              <a:t>G.fast</a:t>
            </a:r>
            <a:endParaRPr lang="en-GB" sz="2000" dirty="0"/>
          </a:p>
          <a:p>
            <a:pPr lvl="2"/>
            <a:r>
              <a:rPr lang="en-GB" sz="1600" dirty="0"/>
              <a:t>Profiles beyond 212 MHz (e.g., 424 MHz and 848 MHz)</a:t>
            </a:r>
          </a:p>
          <a:p>
            <a:pPr lvl="2"/>
            <a:r>
              <a:rPr lang="en-GB" sz="1600" dirty="0"/>
              <a:t>Full-duplex operation (echo cancelled mode)</a:t>
            </a:r>
          </a:p>
          <a:p>
            <a:pPr lvl="2"/>
            <a:r>
              <a:rPr lang="en-US" sz="1600" dirty="0"/>
              <a:t>Co-exist with </a:t>
            </a:r>
            <a:r>
              <a:rPr lang="en-US" sz="1600" dirty="0" err="1"/>
              <a:t>G.fast</a:t>
            </a:r>
            <a:r>
              <a:rPr lang="en-US" sz="1600" dirty="0"/>
              <a:t> in overlapping frequency bands through mutual vectoring </a:t>
            </a:r>
            <a:endParaRPr lang="en-GB" sz="1600" dirty="0"/>
          </a:p>
          <a:p>
            <a:pPr lvl="1"/>
            <a:r>
              <a:rPr lang="en-GB" sz="2000" dirty="0"/>
              <a:t>Targets</a:t>
            </a:r>
          </a:p>
          <a:p>
            <a:pPr lvl="2"/>
            <a:r>
              <a:rPr lang="en-GB" sz="1600" dirty="0"/>
              <a:t>Aggregate data rates of 5 - 10 </a:t>
            </a:r>
            <a:r>
              <a:rPr lang="en-GB" sz="1600" dirty="0" err="1"/>
              <a:t>Gbit</a:t>
            </a:r>
            <a:r>
              <a:rPr lang="en-GB" sz="1600" dirty="0"/>
              <a:t>/s over single TP/coax.</a:t>
            </a:r>
          </a:p>
          <a:p>
            <a:pPr lvl="2"/>
            <a:r>
              <a:rPr lang="en-GB" sz="1600" dirty="0"/>
              <a:t>Operation over twisted pair, quad and coaxial cable.</a:t>
            </a:r>
          </a:p>
          <a:p>
            <a:pPr lvl="2"/>
            <a:r>
              <a:rPr lang="en-GB" sz="1600" dirty="0"/>
              <a:t>Consent mid 2019.</a:t>
            </a:r>
          </a:p>
          <a:p>
            <a:pPr lvl="1"/>
            <a:r>
              <a:rPr lang="en-GB" sz="2000" dirty="0"/>
              <a:t>Open points under discussion</a:t>
            </a:r>
          </a:p>
          <a:p>
            <a:pPr lvl="2"/>
            <a:r>
              <a:rPr lang="en-GB" sz="1600" dirty="0"/>
              <a:t>Topologies: (multi?)point-to-(multi?)point</a:t>
            </a:r>
          </a:p>
          <a:p>
            <a:pPr lvl="2"/>
            <a:r>
              <a:rPr lang="en-GB" sz="1600" dirty="0"/>
              <a:t>Advanced coding (e.g., LDPC)</a:t>
            </a:r>
          </a:p>
          <a:p>
            <a:pPr lvl="2"/>
            <a:r>
              <a:rPr lang="en-GB" sz="1600" dirty="0"/>
              <a:t>Multi-stream support for </a:t>
            </a:r>
            <a:r>
              <a:rPr lang="en-GB" sz="1600" dirty="0" err="1"/>
              <a:t>QoS</a:t>
            </a:r>
            <a:r>
              <a:rPr lang="en-GB" sz="1600" dirty="0"/>
              <a:t> differentiation / 5G slicing</a:t>
            </a:r>
          </a:p>
          <a:p>
            <a:pPr lvl="2"/>
            <a:r>
              <a:rPr lang="en-GB" sz="1600" dirty="0"/>
              <a:t>Convergence of access and in-home </a:t>
            </a:r>
            <a:r>
              <a:rPr lang="en-GB" sz="1600" dirty="0" smtClean="0"/>
              <a:t>networking</a:t>
            </a:r>
            <a:endParaRPr lang="en-GB" sz="2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703375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85900" y="412694"/>
            <a:ext cx="6172200" cy="809203"/>
          </a:xfrm>
        </p:spPr>
        <p:txBody>
          <a:bodyPr>
            <a:normAutofit/>
          </a:bodyPr>
          <a:lstStyle/>
          <a:p>
            <a:r>
              <a:rPr lang="en-US" sz="3200" dirty="0"/>
              <a:t>PSD Construction Tools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26141" y="1424199"/>
            <a:ext cx="7974106" cy="4766208"/>
          </a:xfrm>
        </p:spPr>
        <p:txBody>
          <a:bodyPr>
            <a:noAutofit/>
          </a:bodyPr>
          <a:lstStyle/>
          <a:p>
            <a:r>
              <a:rPr lang="en-US" sz="2400" dirty="0"/>
              <a:t>Subcarrier masking</a:t>
            </a:r>
          </a:p>
          <a:p>
            <a:pPr lvl="1"/>
            <a:r>
              <a:rPr lang="en-GB" sz="1600" dirty="0"/>
              <a:t>Eliminates transmission on one or more subcarriers</a:t>
            </a:r>
          </a:p>
          <a:p>
            <a:pPr lvl="1"/>
            <a:r>
              <a:rPr lang="en-US" sz="1600" dirty="0"/>
              <a:t>A subcarrier mask (SM) </a:t>
            </a:r>
            <a:r>
              <a:rPr lang="en-GB" sz="1600" dirty="0"/>
              <a:t>is defined as a number of masked frequency bands (start - stop subcarrier index)</a:t>
            </a:r>
            <a:endParaRPr lang="en-US" sz="1600" dirty="0"/>
          </a:p>
          <a:p>
            <a:r>
              <a:rPr lang="en-US" sz="2400" dirty="0"/>
              <a:t>Notching of specific frequency bands</a:t>
            </a:r>
          </a:p>
          <a:p>
            <a:pPr lvl="1"/>
            <a:r>
              <a:rPr lang="en-GB" sz="1600" dirty="0"/>
              <a:t>To protect radio services one or more specific frequency bands can be notched</a:t>
            </a:r>
          </a:p>
          <a:p>
            <a:pPr lvl="1"/>
            <a:r>
              <a:rPr lang="en-US" sz="1600" dirty="0"/>
              <a:t>Notch in the notching mask (NM) in defined start and end subcarrier index</a:t>
            </a:r>
          </a:p>
          <a:p>
            <a:pPr lvl="1"/>
            <a:r>
              <a:rPr lang="en-US" sz="1600" dirty="0"/>
              <a:t>Within the notched band, all subcarriers shall be turned off and emission shall be at least 20 dB below the limit mask</a:t>
            </a:r>
          </a:p>
          <a:p>
            <a:r>
              <a:rPr lang="en-US" sz="2400" dirty="0"/>
              <a:t>PSD shaping</a:t>
            </a:r>
          </a:p>
          <a:p>
            <a:pPr lvl="1"/>
            <a:r>
              <a:rPr lang="en-GB" sz="1600" dirty="0"/>
              <a:t>Power spectral density (PSD) shaping allows reduction of the transmit PSD mask in some parts of the spectrum</a:t>
            </a:r>
          </a:p>
          <a:p>
            <a:pPr lvl="1"/>
            <a:r>
              <a:rPr lang="en-GB" sz="1600" dirty="0"/>
              <a:t>PSD shaping mask (PSM)</a:t>
            </a:r>
            <a:r>
              <a:rPr lang="en-US" sz="1600" dirty="0"/>
              <a:t> consists of one or more frequency segments. The boundaries of the segments are defined by set breakpoints</a:t>
            </a:r>
          </a:p>
          <a:p>
            <a:pPr lvl="1"/>
            <a:r>
              <a:rPr lang="en-US" sz="1600" dirty="0"/>
              <a:t>Transceiver shall support at least 32 PSM breakpoints</a:t>
            </a:r>
          </a:p>
        </p:txBody>
      </p:sp>
    </p:spTree>
    <p:extLst>
      <p:ext uri="{BB962C8B-B14F-4D97-AF65-F5344CB8AC3E}">
        <p14:creationId xmlns:p14="http://schemas.microsoft.com/office/powerpoint/2010/main" val="4229051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31179" y="496805"/>
            <a:ext cx="7865458" cy="857250"/>
          </a:xfrm>
        </p:spPr>
        <p:txBody>
          <a:bodyPr>
            <a:normAutofit/>
          </a:bodyPr>
          <a:lstStyle/>
          <a:p>
            <a:r>
              <a:rPr lang="en-US" sz="3200" dirty="0" err="1"/>
              <a:t>G.fast</a:t>
            </a:r>
            <a:r>
              <a:rPr lang="en-US" sz="3200" dirty="0"/>
              <a:t> Profiles &amp; Limit PSD </a:t>
            </a:r>
            <a:r>
              <a:rPr lang="en-US" sz="3200" dirty="0" smtClean="0"/>
              <a:t>(ITU-T G.9700</a:t>
            </a:r>
            <a:r>
              <a:rPr lang="en-US" sz="3200" dirty="0"/>
              <a:t>)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sz="half" idx="1"/>
          </p:nvPr>
        </p:nvSpPr>
        <p:spPr>
          <a:xfrm>
            <a:off x="347959" y="1981962"/>
            <a:ext cx="3281814" cy="3167492"/>
          </a:xfrm>
        </p:spPr>
        <p:txBody>
          <a:bodyPr>
            <a:noAutofit/>
          </a:bodyPr>
          <a:lstStyle/>
          <a:p>
            <a:r>
              <a:rPr lang="en-US" sz="2000" dirty="0"/>
              <a:t>G.9700 contains the limit mask definitions for the profiles</a:t>
            </a:r>
          </a:p>
          <a:p>
            <a:pPr lvl="1"/>
            <a:r>
              <a:rPr lang="en-US" sz="1800" dirty="0"/>
              <a:t>106 MHz</a:t>
            </a:r>
          </a:p>
          <a:p>
            <a:pPr lvl="1"/>
            <a:r>
              <a:rPr lang="en-US" sz="1800" dirty="0"/>
              <a:t>212 MHz</a:t>
            </a:r>
          </a:p>
          <a:p>
            <a:r>
              <a:rPr lang="en-US" sz="2000" dirty="0" smtClean="0"/>
              <a:t>G.9700 </a:t>
            </a:r>
            <a:r>
              <a:rPr lang="en-US" sz="2000" dirty="0"/>
              <a:t>provides PSD construction tools (masking, notching, shaping)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3629025" y="3643582"/>
          <a:ext cx="4314825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r:id="rId3" imgW="4538880" imgH="1701360" progId="">
                  <p:embed/>
                </p:oleObj>
              </mc:Choice>
              <mc:Fallback>
                <p:oleObj r:id="rId3" imgW="4538880" imgH="1701360" progId="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9025" y="3643582"/>
                        <a:ext cx="4314825" cy="161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092619" y="4899397"/>
            <a:ext cx="237566" cy="126958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pPr algn="ctr"/>
            <a:r>
              <a:rPr lang="en-US" sz="8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643312" y="2064979"/>
            <a:ext cx="4357688" cy="1543050"/>
            <a:chOff x="3333750" y="1295760"/>
            <a:chExt cx="5810250" cy="2057400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/>
            </p:nvPr>
          </p:nvGraphicFramePr>
          <p:xfrm>
            <a:off x="3333750" y="1295760"/>
            <a:ext cx="5810250" cy="205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5" r:id="rId5" imgW="4798800" imgH="1701360" progId="">
                    <p:embed/>
                  </p:oleObj>
                </mc:Choice>
                <mc:Fallback>
                  <p:oleObj r:id="rId5" imgW="4798800" imgH="1701360" progId="">
                    <p:embed/>
                    <p:pic>
                      <p:nvPicPr>
                        <p:cNvPr id="5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3750" y="1295760"/>
                          <a:ext cx="5810250" cy="2057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3931777" y="2897691"/>
              <a:ext cx="316755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tIns="0" bIns="0" rtlCol="0">
              <a:spAutoFit/>
            </a:bodyPr>
            <a:lstStyle/>
            <a:p>
              <a:pPr algn="ctr"/>
              <a:r>
                <a:rPr lang="en-US" sz="82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45315" y="2885815"/>
              <a:ext cx="457819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tIns="0" bIns="0" rtlCol="0">
              <a:spAutoFit/>
            </a:bodyPr>
            <a:lstStyle/>
            <a:p>
              <a:pPr algn="ctr"/>
              <a:r>
                <a:rPr lang="en-US" sz="82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106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109954" y="4894930"/>
            <a:ext cx="343364" cy="126958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pPr algn="ctr"/>
            <a:r>
              <a:rPr lang="en-US" sz="8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212</a:t>
            </a:r>
          </a:p>
        </p:txBody>
      </p:sp>
    </p:spTree>
    <p:extLst>
      <p:ext uri="{BB962C8B-B14F-4D97-AF65-F5344CB8AC3E}">
        <p14:creationId xmlns:p14="http://schemas.microsoft.com/office/powerpoint/2010/main" val="4069935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776389"/>
            <a:ext cx="7772400" cy="1199933"/>
          </a:xfrm>
        </p:spPr>
        <p:txBody>
          <a:bodyPr>
            <a:noAutofit/>
          </a:bodyPr>
          <a:lstStyle/>
          <a:p>
            <a:pPr algn="ctr"/>
            <a:r>
              <a:rPr lang="en-GB" cap="none" dirty="0"/>
              <a:t>Transport network support of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IMT-2020/5G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9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hlinkClick r:id="rId2"/>
              </a:rPr>
              <a:t>GSTR-TN5G</a:t>
            </a:r>
            <a:r>
              <a:rPr lang="en-US" sz="3200" dirty="0" smtClean="0"/>
              <a:t>: </a:t>
            </a:r>
            <a:r>
              <a:rPr lang="en-CA" sz="3200" dirty="0" smtClean="0"/>
              <a:t>Transport </a:t>
            </a:r>
            <a:r>
              <a:rPr lang="en-CA" sz="3200" dirty="0"/>
              <a:t>network support of </a:t>
            </a:r>
            <a:r>
              <a:rPr lang="en-CA" sz="3200" dirty="0" smtClean="0"/>
              <a:t/>
            </a:r>
            <a:br>
              <a:rPr lang="en-CA" sz="3200" dirty="0" smtClean="0"/>
            </a:br>
            <a:r>
              <a:rPr lang="en-CA" sz="3200" dirty="0" smtClean="0"/>
              <a:t>IMT-2020/5G (Revised in Oct. 2018)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A </a:t>
            </a:r>
            <a:r>
              <a:rPr lang="en-GB" sz="2400" dirty="0"/>
              <a:t>reference model of </a:t>
            </a:r>
            <a:r>
              <a:rPr lang="en-GB" sz="2400" dirty="0" smtClean="0"/>
              <a:t>IMT-2020/5G </a:t>
            </a:r>
            <a:r>
              <a:rPr lang="en-GB" sz="2400" dirty="0"/>
              <a:t>network and a set of deployment scenarios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Requirements </a:t>
            </a:r>
            <a:r>
              <a:rPr lang="en-GB" sz="2400" dirty="0"/>
              <a:t>on transport networks in order to support </a:t>
            </a:r>
            <a:r>
              <a:rPr lang="en-GB" sz="2400" dirty="0" smtClean="0"/>
              <a:t>IMT-2020/5G networks</a:t>
            </a:r>
          </a:p>
          <a:p>
            <a:r>
              <a:rPr lang="en-GB" sz="2400" dirty="0" smtClean="0"/>
              <a:t>Interfaces </a:t>
            </a:r>
            <a:r>
              <a:rPr lang="en-GB" sz="2400" dirty="0"/>
              <a:t>between </a:t>
            </a:r>
            <a:r>
              <a:rPr lang="en-GB" sz="2400" dirty="0" smtClean="0"/>
              <a:t>IMT-2020/5G </a:t>
            </a:r>
            <a:r>
              <a:rPr lang="en-GB" sz="2400" dirty="0"/>
              <a:t>entities and transport </a:t>
            </a:r>
            <a:r>
              <a:rPr lang="en-GB" sz="2400" dirty="0" smtClean="0"/>
              <a:t>networks</a:t>
            </a:r>
          </a:p>
          <a:p>
            <a:r>
              <a:rPr lang="en-US" sz="2400" dirty="0"/>
              <a:t>Aspects of transport network support include network slicing (data plane and control plane), synchronization, and </a:t>
            </a:r>
            <a:r>
              <a:rPr lang="en-US" sz="2400" dirty="0" smtClean="0"/>
              <a:t>Control/Management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41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973" y="399465"/>
            <a:ext cx="8229600" cy="598394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Fronthaul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010" y="1201034"/>
            <a:ext cx="7959523" cy="2147581"/>
          </a:xfrm>
        </p:spPr>
        <p:txBody>
          <a:bodyPr>
            <a:noAutofit/>
          </a:bodyPr>
          <a:lstStyle/>
          <a:p>
            <a:r>
              <a:rPr lang="en-US" sz="2000" dirty="0"/>
              <a:t>Conventionally, </a:t>
            </a:r>
            <a:r>
              <a:rPr lang="en-GB" sz="2000" dirty="0"/>
              <a:t>the </a:t>
            </a:r>
            <a:r>
              <a:rPr lang="en-GB" sz="2000" dirty="0" err="1"/>
              <a:t>fronthaul</a:t>
            </a:r>
            <a:r>
              <a:rPr lang="en-GB" sz="2000" dirty="0"/>
              <a:t> link is between RF and the remaining L1/L2/L3 functions (Option 8 split point)</a:t>
            </a:r>
          </a:p>
          <a:p>
            <a:r>
              <a:rPr lang="en-GB" sz="2000" dirty="0"/>
              <a:t>Option 8 centralizes high layer functions but requires stringent latency and high bandwidth</a:t>
            </a:r>
          </a:p>
          <a:p>
            <a:r>
              <a:rPr lang="en-GB" sz="2000" dirty="0"/>
              <a:t>It is critical to consider </a:t>
            </a:r>
            <a:r>
              <a:rPr lang="en-GB" sz="2000" dirty="0" err="1"/>
              <a:t>tradeoffs</a:t>
            </a:r>
            <a:r>
              <a:rPr lang="en-GB" sz="2000" dirty="0"/>
              <a:t> between throughput, latency, and functional centralization.</a:t>
            </a:r>
            <a:endParaRPr lang="en-US" sz="2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03412" y="1851666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204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03" y="3269181"/>
            <a:ext cx="8055739" cy="241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03412" y="345901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902377" y="5687155"/>
            <a:ext cx="733924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ea typeface="MS Mincho" panose="02020609040205080304" pitchFamily="49" charset="-128"/>
              </a:rPr>
              <a:t>Signal processing chain of 4G and 5G wireless base stations and optional split points</a:t>
            </a:r>
          </a:p>
          <a:p>
            <a:r>
              <a:rPr lang="en-US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source: </a:t>
            </a:r>
            <a:r>
              <a:rPr lang="en-GB" sz="1200" dirty="0">
                <a:latin typeface="Times New Roman" panose="02020603050405020304" pitchFamily="18" charset="0"/>
                <a:ea typeface="MS Mincho" panose="02020609040205080304" pitchFamily="49" charset="-128"/>
              </a:rPr>
              <a:t>3GPP TR 38.801, “Technical Specification Group Radio Access Network; Study on new radio access technology: Radio access architecture and interfaces”, March 2017</a:t>
            </a: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358995"/>
            <a:ext cx="2133600" cy="365125"/>
          </a:xfrm>
        </p:spPr>
        <p:txBody>
          <a:bodyPr/>
          <a:lstStyle/>
          <a:p>
            <a:fld id="{283C63E4-F9BE-C24A-B4FF-309EB18BA564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501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1"/>
          <p:cNvSpPr txBox="1">
            <a:spLocks/>
          </p:cNvSpPr>
          <p:nvPr/>
        </p:nvSpPr>
        <p:spPr bwMode="auto">
          <a:xfrm>
            <a:off x="335326" y="527309"/>
            <a:ext cx="8516938" cy="7260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t" anchorCtr="0" compatLnSpc="1"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en-US" sz="3600" b="1" kern="0" dirty="0" err="1">
                <a:solidFill>
                  <a:srgbClr val="008ED3"/>
                </a:solidFill>
                <a:latin typeface="+mn-lt"/>
              </a:rPr>
              <a:t>Fronthaul</a:t>
            </a:r>
            <a:r>
              <a:rPr lang="en-US" sz="3600" b="1" kern="0" dirty="0">
                <a:solidFill>
                  <a:srgbClr val="008ED3"/>
                </a:solidFill>
                <a:latin typeface="+mn-lt"/>
              </a:rPr>
              <a:t> by PON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1070314" y="1691168"/>
            <a:ext cx="6930207" cy="4040972"/>
            <a:chOff x="2161169" y="837614"/>
            <a:chExt cx="6930206" cy="4040971"/>
          </a:xfrm>
        </p:grpSpPr>
        <p:sp>
          <p:nvSpPr>
            <p:cNvPr id="9" name="正方形/長方形 41"/>
            <p:cNvSpPr>
              <a:spLocks noChangeArrowheads="1"/>
            </p:cNvSpPr>
            <p:nvPr/>
          </p:nvSpPr>
          <p:spPr bwMode="auto">
            <a:xfrm flipH="1">
              <a:off x="6444208" y="1063625"/>
              <a:ext cx="126669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378">
                <a:defRPr/>
              </a:pPr>
              <a:r>
                <a:rPr lang="en-US" altLang="ja-JP" sz="1600" kern="0" dirty="0" err="1">
                  <a:solidFill>
                    <a:srgbClr val="000000"/>
                  </a:solidFill>
                  <a:ea typeface="HGP創英角ｺﾞｼｯｸUB" pitchFamily="50" charset="-128"/>
                </a:rPr>
                <a:t>FTTCurb</a:t>
              </a:r>
              <a:r>
                <a:rPr lang="en-US" altLang="ja-JP" sz="1600" kern="0" dirty="0">
                  <a:solidFill>
                    <a:srgbClr val="000000"/>
                  </a:solidFill>
                  <a:ea typeface="HGP創英角ｺﾞｼｯｸUB" pitchFamily="50" charset="-128"/>
                </a:rPr>
                <a:t>/Cab</a:t>
              </a:r>
              <a:endParaRPr lang="ja-JP" altLang="en-US" sz="1600" kern="0" dirty="0">
                <a:solidFill>
                  <a:srgbClr val="000000"/>
                </a:solidFill>
                <a:ea typeface="HGP創英角ｺﾞｼｯｸUB" pitchFamily="50" charset="-128"/>
              </a:endParaRPr>
            </a:p>
          </p:txBody>
        </p:sp>
        <p:sp>
          <p:nvSpPr>
            <p:cNvPr id="10" name="正方形/長方形 41"/>
            <p:cNvSpPr>
              <a:spLocks noChangeArrowheads="1"/>
            </p:cNvSpPr>
            <p:nvPr/>
          </p:nvSpPr>
          <p:spPr bwMode="auto">
            <a:xfrm flipH="1">
              <a:off x="6446600" y="1635646"/>
              <a:ext cx="60625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378">
                <a:defRPr/>
              </a:pPr>
              <a:r>
                <a:rPr lang="en-US" altLang="ja-JP" sz="1600" kern="0" dirty="0">
                  <a:solidFill>
                    <a:srgbClr val="000000"/>
                  </a:solidFill>
                  <a:ea typeface="HGP創英角ｺﾞｼｯｸUB" pitchFamily="50" charset="-128"/>
                </a:rPr>
                <a:t>FTTH</a:t>
              </a:r>
              <a:endParaRPr lang="ja-JP" altLang="en-US" sz="1600" kern="0" dirty="0">
                <a:solidFill>
                  <a:srgbClr val="000000"/>
                </a:solidFill>
                <a:ea typeface="HGP創英角ｺﾞｼｯｸUB" pitchFamily="50" charset="-128"/>
              </a:endParaRPr>
            </a:p>
          </p:txBody>
        </p:sp>
        <p:sp>
          <p:nvSpPr>
            <p:cNvPr id="11" name="正方形/長方形 41"/>
            <p:cNvSpPr>
              <a:spLocks noChangeArrowheads="1"/>
            </p:cNvSpPr>
            <p:nvPr/>
          </p:nvSpPr>
          <p:spPr bwMode="auto">
            <a:xfrm flipH="1">
              <a:off x="6990080" y="2436211"/>
              <a:ext cx="114807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378">
                <a:defRPr/>
              </a:pPr>
              <a:r>
                <a:rPr lang="en-US" altLang="ja-JP" sz="1600" kern="0" dirty="0" err="1">
                  <a:solidFill>
                    <a:srgbClr val="000000"/>
                  </a:solidFill>
                  <a:ea typeface="HGP創英角ｺﾞｼｯｸUB" pitchFamily="50" charset="-128"/>
                </a:rPr>
                <a:t>FTTBuilding</a:t>
              </a:r>
              <a:endParaRPr lang="ja-JP" altLang="en-US" sz="1600" kern="0" dirty="0">
                <a:solidFill>
                  <a:srgbClr val="000000"/>
                </a:solidFill>
                <a:ea typeface="HGP創英角ｺﾞｼｯｸUB" pitchFamily="50" charset="-128"/>
              </a:endParaRPr>
            </a:p>
          </p:txBody>
        </p:sp>
        <p:sp>
          <p:nvSpPr>
            <p:cNvPr id="12" name="正方形/長方形 41"/>
            <p:cNvSpPr>
              <a:spLocks noChangeArrowheads="1"/>
            </p:cNvSpPr>
            <p:nvPr/>
          </p:nvSpPr>
          <p:spPr bwMode="auto">
            <a:xfrm flipH="1">
              <a:off x="6471298" y="3579862"/>
              <a:ext cx="97494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378">
                <a:defRPr/>
              </a:pPr>
              <a:r>
                <a:rPr lang="en-US" altLang="ja-JP" sz="1600" kern="0" dirty="0" err="1">
                  <a:solidFill>
                    <a:srgbClr val="000000"/>
                  </a:solidFill>
                  <a:ea typeface="HGP創英角ｺﾞｼｯｸUB" pitchFamily="50" charset="-128"/>
                </a:rPr>
                <a:t>FTTOffice</a:t>
              </a:r>
              <a:endParaRPr lang="ja-JP" altLang="en-US" sz="1600" kern="0" dirty="0">
                <a:solidFill>
                  <a:srgbClr val="FF0000"/>
                </a:solidFill>
                <a:ea typeface="HGP創英角ｺﾞｼｯｸUB" pitchFamily="50" charset="-128"/>
              </a:endParaRPr>
            </a:p>
          </p:txBody>
        </p:sp>
        <p:sp>
          <p:nvSpPr>
            <p:cNvPr id="13" name="Text Box 110"/>
            <p:cNvSpPr txBox="1">
              <a:spLocks noChangeArrowheads="1"/>
            </p:cNvSpPr>
            <p:nvPr/>
          </p:nvSpPr>
          <p:spPr bwMode="auto">
            <a:xfrm flipH="1">
              <a:off x="3914371" y="2143823"/>
              <a:ext cx="9079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9pPr>
            </a:lstStyle>
            <a:p>
              <a:pPr algn="ctr" defTabSz="914378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kern="0" dirty="0">
                  <a:solidFill>
                    <a:srgbClr val="000000"/>
                  </a:solidFill>
                  <a:latin typeface="+mn-lt"/>
                </a:rPr>
                <a:t>Optical splitter</a:t>
              </a:r>
            </a:p>
          </p:txBody>
        </p:sp>
        <p:sp>
          <p:nvSpPr>
            <p:cNvPr id="14" name="Line 91"/>
            <p:cNvSpPr>
              <a:spLocks noChangeShapeType="1"/>
            </p:cNvSpPr>
            <p:nvPr/>
          </p:nvSpPr>
          <p:spPr bwMode="auto">
            <a:xfrm>
              <a:off x="4209288" y="1835062"/>
              <a:ext cx="1138180" cy="87881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>
                <a:defRPr/>
              </a:pPr>
              <a:endParaRPr lang="ja-JP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Line 91"/>
            <p:cNvSpPr>
              <a:spLocks noChangeShapeType="1"/>
            </p:cNvSpPr>
            <p:nvPr/>
          </p:nvSpPr>
          <p:spPr bwMode="auto">
            <a:xfrm flipV="1">
              <a:off x="4209287" y="1200609"/>
              <a:ext cx="731447" cy="60431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>
                <a:defRPr/>
              </a:pPr>
              <a:endParaRPr lang="ja-JP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" name="Line 91"/>
            <p:cNvSpPr>
              <a:spLocks noChangeShapeType="1"/>
            </p:cNvSpPr>
            <p:nvPr/>
          </p:nvSpPr>
          <p:spPr bwMode="auto">
            <a:xfrm>
              <a:off x="4209287" y="1804923"/>
              <a:ext cx="1123325" cy="6027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>
                <a:defRPr/>
              </a:pPr>
              <a:endParaRPr lang="ja-JP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円/楕円 45"/>
            <p:cNvSpPr>
              <a:spLocks noChangeArrowheads="1"/>
            </p:cNvSpPr>
            <p:nvPr/>
          </p:nvSpPr>
          <p:spPr bwMode="auto">
            <a:xfrm flipH="1">
              <a:off x="4209287" y="1602600"/>
              <a:ext cx="242318" cy="41476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9pPr>
            </a:lstStyle>
            <a:p>
              <a:pPr defTabSz="914378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ja-JP" altLang="en-US" sz="1600" ker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837614"/>
              <a:ext cx="552450" cy="395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2250" y="2140027"/>
              <a:ext cx="1215443" cy="750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9379" y="3006189"/>
              <a:ext cx="1004051" cy="1030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1405" y="4113187"/>
              <a:ext cx="428887" cy="765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1248492"/>
              <a:ext cx="552450" cy="395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3520" y="1671518"/>
              <a:ext cx="552450" cy="395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正方形/長方形 154"/>
            <p:cNvSpPr>
              <a:spLocks noChangeArrowheads="1"/>
            </p:cNvSpPr>
            <p:nvPr/>
          </p:nvSpPr>
          <p:spPr bwMode="auto">
            <a:xfrm flipH="1">
              <a:off x="5332612" y="1713042"/>
              <a:ext cx="501182" cy="30432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46800" rIns="0" bIns="46800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9pPr>
            </a:lstStyle>
            <a:p>
              <a:pPr algn="ctr" defTabSz="914378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ja-JP" sz="1600" kern="0" dirty="0">
                  <a:solidFill>
                    <a:srgbClr val="000000"/>
                  </a:solidFill>
                  <a:latin typeface="+mn-lt"/>
                </a:rPr>
                <a:t>ONU</a:t>
              </a:r>
              <a:endParaRPr kumimoji="0" lang="ja-JP" altLang="en-US" sz="1600" kern="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7" name="Line 91"/>
            <p:cNvSpPr>
              <a:spLocks noChangeShapeType="1"/>
            </p:cNvSpPr>
            <p:nvPr/>
          </p:nvSpPr>
          <p:spPr bwMode="auto">
            <a:xfrm flipV="1">
              <a:off x="5226905" y="1048937"/>
              <a:ext cx="610287" cy="151671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defTabSz="914378">
                <a:defRPr/>
              </a:pPr>
              <a:endParaRPr lang="ja-JP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Line 91"/>
            <p:cNvSpPr>
              <a:spLocks noChangeShapeType="1"/>
            </p:cNvSpPr>
            <p:nvPr/>
          </p:nvSpPr>
          <p:spPr bwMode="auto">
            <a:xfrm>
              <a:off x="5223507" y="1232901"/>
              <a:ext cx="613685" cy="213234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defTabSz="914378">
                <a:defRPr/>
              </a:pPr>
              <a:endParaRPr lang="ja-JP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" name="正方形/長方形 154"/>
            <p:cNvSpPr>
              <a:spLocks noChangeArrowheads="1"/>
            </p:cNvSpPr>
            <p:nvPr/>
          </p:nvSpPr>
          <p:spPr bwMode="auto">
            <a:xfrm flipH="1">
              <a:off x="4831430" y="1048938"/>
              <a:ext cx="501182" cy="303344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46800" rIns="0" bIns="46800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9pPr>
            </a:lstStyle>
            <a:p>
              <a:pPr algn="ctr" defTabSz="914378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ja-JP" sz="1600" kern="0" dirty="0">
                  <a:solidFill>
                    <a:srgbClr val="000000"/>
                  </a:solidFill>
                  <a:latin typeface="+mn-lt"/>
                </a:rPr>
                <a:t>ONU</a:t>
              </a:r>
              <a:endParaRPr kumimoji="0" lang="ja-JP" altLang="en-US" sz="1600" kern="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" name="正方形/長方形 154"/>
            <p:cNvSpPr>
              <a:spLocks noChangeArrowheads="1"/>
            </p:cNvSpPr>
            <p:nvPr/>
          </p:nvSpPr>
          <p:spPr bwMode="auto">
            <a:xfrm flipH="1">
              <a:off x="5347469" y="2561720"/>
              <a:ext cx="501182" cy="30432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46800" rIns="0" bIns="46800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9pPr>
            </a:lstStyle>
            <a:p>
              <a:pPr algn="ctr" defTabSz="914378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ja-JP" sz="1600" kern="0" dirty="0">
                  <a:solidFill>
                    <a:srgbClr val="000000"/>
                  </a:solidFill>
                  <a:latin typeface="+mn-lt"/>
                </a:rPr>
                <a:t>ONU</a:t>
              </a:r>
              <a:endParaRPr kumimoji="0" lang="ja-JP" altLang="en-US" sz="1600" kern="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30" name="正方形/長方形 41"/>
            <p:cNvSpPr>
              <a:spLocks noChangeArrowheads="1"/>
            </p:cNvSpPr>
            <p:nvPr/>
          </p:nvSpPr>
          <p:spPr bwMode="auto">
            <a:xfrm flipH="1">
              <a:off x="6510219" y="4283649"/>
              <a:ext cx="25811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378">
                <a:defRPr/>
              </a:pPr>
              <a:r>
                <a:rPr lang="en-US" altLang="ja-JP" sz="1600" kern="0" dirty="0" err="1">
                  <a:solidFill>
                    <a:srgbClr val="000000"/>
                  </a:solidFill>
                  <a:ea typeface="HGP創英角ｺﾞｼｯｸUB" pitchFamily="50" charset="-128"/>
                </a:rPr>
                <a:t>FTTCell</a:t>
              </a:r>
              <a:endParaRPr lang="en-US" altLang="ja-JP" sz="1600" kern="0" dirty="0">
                <a:solidFill>
                  <a:srgbClr val="000000"/>
                </a:solidFill>
                <a:ea typeface="HGP創英角ｺﾞｼｯｸUB" pitchFamily="50" charset="-128"/>
              </a:endParaRPr>
            </a:p>
            <a:p>
              <a:pPr defTabSz="914378">
                <a:defRPr/>
              </a:pPr>
              <a:r>
                <a:rPr lang="en-US" altLang="ja-JP" sz="1600" kern="0" dirty="0">
                  <a:solidFill>
                    <a:srgbClr val="000000"/>
                  </a:solidFill>
                  <a:ea typeface="HGP創英角ｺﾞｼｯｸUB" pitchFamily="50" charset="-128"/>
                </a:rPr>
                <a:t>(Mobile Backhaul/</a:t>
              </a:r>
              <a:r>
                <a:rPr lang="en-US" altLang="ja-JP" sz="1600" kern="0" dirty="0" err="1">
                  <a:solidFill>
                    <a:srgbClr val="000000"/>
                  </a:solidFill>
                  <a:ea typeface="HGP創英角ｺﾞｼｯｸUB" pitchFamily="50" charset="-128"/>
                </a:rPr>
                <a:t>Fronthaul</a:t>
              </a:r>
              <a:r>
                <a:rPr lang="en-US" altLang="ja-JP" sz="1600" kern="0" dirty="0">
                  <a:solidFill>
                    <a:srgbClr val="000000"/>
                  </a:solidFill>
                  <a:ea typeface="HGP創英角ｺﾞｼｯｸUB" pitchFamily="50" charset="-128"/>
                </a:rPr>
                <a:t>)</a:t>
              </a:r>
              <a:endParaRPr lang="ja-JP" altLang="en-US" sz="1600" kern="0" dirty="0">
                <a:solidFill>
                  <a:srgbClr val="000000"/>
                </a:solidFill>
                <a:ea typeface="HGP創英角ｺﾞｼｯｸUB" pitchFamily="50" charset="-128"/>
              </a:endParaRPr>
            </a:p>
          </p:txBody>
        </p:sp>
        <p:sp>
          <p:nvSpPr>
            <p:cNvPr id="31" name="Text Box 110"/>
            <p:cNvSpPr txBox="1">
              <a:spLocks noChangeArrowheads="1"/>
            </p:cNvSpPr>
            <p:nvPr/>
          </p:nvSpPr>
          <p:spPr bwMode="auto">
            <a:xfrm flipH="1">
              <a:off x="3967423" y="4365237"/>
              <a:ext cx="9079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9pPr>
            </a:lstStyle>
            <a:p>
              <a:pPr algn="ctr" defTabSz="914378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kern="0" dirty="0">
                  <a:solidFill>
                    <a:srgbClr val="000000"/>
                  </a:solidFill>
                  <a:latin typeface="+mn-lt"/>
                </a:rPr>
                <a:t>Optical splitter</a:t>
              </a:r>
            </a:p>
          </p:txBody>
        </p:sp>
        <p:sp>
          <p:nvSpPr>
            <p:cNvPr id="32" name="Line 91"/>
            <p:cNvSpPr>
              <a:spLocks noChangeShapeType="1"/>
            </p:cNvSpPr>
            <p:nvPr/>
          </p:nvSpPr>
          <p:spPr bwMode="auto">
            <a:xfrm>
              <a:off x="4262340" y="4056476"/>
              <a:ext cx="1335720" cy="53959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>
                <a:defRPr/>
              </a:pPr>
              <a:endParaRPr lang="ja-JP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Line 91"/>
            <p:cNvSpPr>
              <a:spLocks noChangeShapeType="1"/>
            </p:cNvSpPr>
            <p:nvPr/>
          </p:nvSpPr>
          <p:spPr bwMode="auto">
            <a:xfrm flipV="1">
              <a:off x="4262339" y="3597467"/>
              <a:ext cx="961168" cy="42887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>
                <a:defRPr/>
              </a:pPr>
              <a:endParaRPr lang="ja-JP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5" name="円/楕円 45"/>
            <p:cNvSpPr>
              <a:spLocks noChangeArrowheads="1"/>
            </p:cNvSpPr>
            <p:nvPr/>
          </p:nvSpPr>
          <p:spPr bwMode="auto">
            <a:xfrm flipH="1">
              <a:off x="4262339" y="3824014"/>
              <a:ext cx="242318" cy="41476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9pPr>
            </a:lstStyle>
            <a:p>
              <a:pPr defTabSz="914378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ja-JP" altLang="en-US" sz="1600" ker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36" name="正方形/長方形 154"/>
            <p:cNvSpPr>
              <a:spLocks noChangeArrowheads="1"/>
            </p:cNvSpPr>
            <p:nvPr/>
          </p:nvSpPr>
          <p:spPr bwMode="auto">
            <a:xfrm flipH="1">
              <a:off x="5183468" y="3445795"/>
              <a:ext cx="501182" cy="303344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46800" rIns="0" bIns="46800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9pPr>
            </a:lstStyle>
            <a:p>
              <a:pPr algn="ctr" defTabSz="914378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ja-JP" sz="1600" kern="0" dirty="0">
                  <a:solidFill>
                    <a:srgbClr val="000000"/>
                  </a:solidFill>
                  <a:latin typeface="+mn-lt"/>
                </a:rPr>
                <a:t>ONU</a:t>
              </a:r>
              <a:endParaRPr kumimoji="0" lang="ja-JP" altLang="en-US" sz="1600" kern="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37" name="正方形/長方形 154"/>
            <p:cNvSpPr>
              <a:spLocks noChangeArrowheads="1"/>
            </p:cNvSpPr>
            <p:nvPr/>
          </p:nvSpPr>
          <p:spPr bwMode="auto">
            <a:xfrm flipH="1">
              <a:off x="5434059" y="4516150"/>
              <a:ext cx="501182" cy="303344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46800" rIns="0" bIns="46800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9pPr>
            </a:lstStyle>
            <a:p>
              <a:pPr algn="ctr" defTabSz="914378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ja-JP" sz="1600" kern="0" dirty="0">
                  <a:solidFill>
                    <a:srgbClr val="000000"/>
                  </a:solidFill>
                  <a:latin typeface="+mn-lt"/>
                </a:rPr>
                <a:t>ONU</a:t>
              </a:r>
              <a:endParaRPr kumimoji="0" lang="ja-JP" altLang="en-US" sz="1600" kern="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38" name="Line 91"/>
            <p:cNvSpPr>
              <a:spLocks noChangeShapeType="1"/>
            </p:cNvSpPr>
            <p:nvPr/>
          </p:nvSpPr>
          <p:spPr bwMode="auto">
            <a:xfrm>
              <a:off x="2411760" y="1804922"/>
              <a:ext cx="1797529" cy="522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>
                <a:defRPr/>
              </a:pPr>
              <a:endParaRPr lang="ja-JP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0" name="Line 91"/>
            <p:cNvSpPr>
              <a:spLocks noChangeShapeType="1"/>
            </p:cNvSpPr>
            <p:nvPr/>
          </p:nvSpPr>
          <p:spPr bwMode="auto">
            <a:xfrm>
              <a:off x="2464811" y="4053863"/>
              <a:ext cx="1797529" cy="522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>
                <a:defRPr/>
              </a:pPr>
              <a:endParaRPr lang="ja-JP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1" name="正方形/長方形 154"/>
            <p:cNvSpPr>
              <a:spLocks noChangeArrowheads="1"/>
            </p:cNvSpPr>
            <p:nvPr/>
          </p:nvSpPr>
          <p:spPr bwMode="auto">
            <a:xfrm flipH="1">
              <a:off x="2161169" y="1643780"/>
              <a:ext cx="501182" cy="303344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46800" rIns="0" bIns="46800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9pPr>
            </a:lstStyle>
            <a:p>
              <a:pPr algn="ctr" defTabSz="914378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ja-JP" sz="1600" kern="0" dirty="0">
                  <a:solidFill>
                    <a:srgbClr val="000000"/>
                  </a:solidFill>
                  <a:latin typeface="+mn-lt"/>
                </a:rPr>
                <a:t>OLT</a:t>
              </a:r>
              <a:endParaRPr kumimoji="0" lang="ja-JP" altLang="en-US" sz="1600" kern="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42" name="正方形/長方形 154"/>
            <p:cNvSpPr>
              <a:spLocks noChangeArrowheads="1"/>
            </p:cNvSpPr>
            <p:nvPr/>
          </p:nvSpPr>
          <p:spPr bwMode="auto">
            <a:xfrm flipH="1">
              <a:off x="2161169" y="3919816"/>
              <a:ext cx="501182" cy="303344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46800" rIns="0" bIns="46800" anchor="ctr"/>
            <a:lstStyle>
              <a:lvl1pPr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Char char="ü"/>
                <a:defRPr kumimoji="1" sz="120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</a:defRPr>
              </a:lvl9pPr>
            </a:lstStyle>
            <a:p>
              <a:pPr algn="ctr" defTabSz="914378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ja-JP" sz="1600" kern="0" dirty="0">
                  <a:solidFill>
                    <a:srgbClr val="000000"/>
                  </a:solidFill>
                  <a:latin typeface="+mn-lt"/>
                </a:rPr>
                <a:t>OLT</a:t>
              </a:r>
              <a:endParaRPr kumimoji="0" lang="ja-JP" altLang="en-US" sz="1600" kern="0" dirty="0">
                <a:solidFill>
                  <a:srgbClr val="000000"/>
                </a:solidFill>
                <a:latin typeface="+mn-lt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3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3193"/>
            <a:ext cx="8229600" cy="7461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Standards and supplements on PON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8682"/>
            <a:ext cx="8229600" cy="4957893"/>
          </a:xfrm>
        </p:spPr>
        <p:txBody>
          <a:bodyPr>
            <a:noAutofit/>
          </a:bodyPr>
          <a:lstStyle/>
          <a:p>
            <a:r>
              <a:rPr lang="en-US" sz="2800" dirty="0" smtClean="0"/>
              <a:t>Related Recommendations include:</a:t>
            </a:r>
          </a:p>
          <a:p>
            <a:pPr lvl="1"/>
            <a:r>
              <a:rPr lang="en-US" sz="2400" dirty="0" smtClean="0"/>
              <a:t>G.9807 series (XGS PON) – </a:t>
            </a:r>
            <a:r>
              <a:rPr lang="en-US" sz="2400" dirty="0" smtClean="0">
                <a:hlinkClick r:id="rId2"/>
              </a:rPr>
              <a:t>G.9807.1</a:t>
            </a:r>
            <a:r>
              <a:rPr lang="en-US" sz="2400" dirty="0" smtClean="0"/>
              <a:t> (10G symmetric PON), </a:t>
            </a:r>
            <a:r>
              <a:rPr lang="en-US" sz="2400" dirty="0" smtClean="0">
                <a:hlinkClick r:id="rId3"/>
              </a:rPr>
              <a:t>G.9807.2</a:t>
            </a:r>
            <a:r>
              <a:rPr lang="en-US" sz="2400" dirty="0" smtClean="0"/>
              <a:t> (reach extension)</a:t>
            </a:r>
          </a:p>
          <a:p>
            <a:pPr lvl="1"/>
            <a:r>
              <a:rPr lang="en-US" sz="2400" dirty="0" smtClean="0"/>
              <a:t>G.989 series (NGPON2) - </a:t>
            </a:r>
            <a:r>
              <a:rPr lang="en-GB" sz="2400" dirty="0"/>
              <a:t>40-Gigabit-capable passive optical networks </a:t>
            </a:r>
            <a:r>
              <a:rPr lang="en-GB" sz="2400" dirty="0" smtClean="0"/>
              <a:t>(</a:t>
            </a:r>
            <a:r>
              <a:rPr lang="en-GB" sz="2400" dirty="0" smtClean="0">
                <a:hlinkClick r:id="rId4"/>
              </a:rPr>
              <a:t>G.989</a:t>
            </a:r>
            <a:r>
              <a:rPr lang="en-GB" sz="2400" dirty="0" smtClean="0"/>
              <a:t> (Definitions), </a:t>
            </a:r>
            <a:r>
              <a:rPr lang="en-GB" sz="2400" dirty="0" smtClean="0">
                <a:hlinkClick r:id="rId5"/>
              </a:rPr>
              <a:t>G.989.1</a:t>
            </a:r>
            <a:r>
              <a:rPr lang="en-GB" sz="2400" dirty="0" smtClean="0"/>
              <a:t> (General requirements), </a:t>
            </a:r>
            <a:r>
              <a:rPr lang="en-GB" sz="2400" dirty="0" smtClean="0">
                <a:hlinkClick r:id="rId6"/>
              </a:rPr>
              <a:t>G.989.2</a:t>
            </a:r>
            <a:r>
              <a:rPr lang="en-GB" sz="2400" dirty="0" smtClean="0"/>
              <a:t> (Physical layer), </a:t>
            </a:r>
            <a:r>
              <a:rPr lang="en-GB" sz="2400" dirty="0" smtClean="0">
                <a:hlinkClick r:id="rId7"/>
              </a:rPr>
              <a:t>G.989.3</a:t>
            </a:r>
            <a:r>
              <a:rPr lang="en-GB" sz="2400" dirty="0" smtClean="0"/>
              <a:t> (TC layer)) </a:t>
            </a:r>
          </a:p>
          <a:p>
            <a:r>
              <a:rPr lang="en-US" sz="2800" dirty="0" smtClean="0"/>
              <a:t>Ongoing work:</a:t>
            </a:r>
          </a:p>
          <a:p>
            <a:pPr lvl="1"/>
            <a:r>
              <a:rPr lang="en-US" sz="2400" dirty="0" smtClean="0">
                <a:hlinkClick r:id="rId8"/>
              </a:rPr>
              <a:t>G.suppl.66</a:t>
            </a:r>
            <a:r>
              <a:rPr lang="en-US" sz="2400" dirty="0" smtClean="0"/>
              <a:t>: </a:t>
            </a:r>
            <a:r>
              <a:rPr lang="en-GB" sz="2400" dirty="0"/>
              <a:t>5G wireless </a:t>
            </a:r>
            <a:r>
              <a:rPr lang="en-GB" sz="2400" dirty="0" err="1"/>
              <a:t>fronthaul</a:t>
            </a:r>
            <a:r>
              <a:rPr lang="en-GB" sz="2400" dirty="0"/>
              <a:t> requirements in a PON context </a:t>
            </a:r>
            <a:endParaRPr lang="en-GB" sz="2400" dirty="0" smtClean="0"/>
          </a:p>
          <a:p>
            <a:pPr lvl="2"/>
            <a:r>
              <a:rPr lang="en-GB" sz="2000" dirty="0" smtClean="0"/>
              <a:t>Requirements </a:t>
            </a:r>
            <a:r>
              <a:rPr lang="en-GB" sz="2000" dirty="0"/>
              <a:t>for 5G wireless </a:t>
            </a:r>
            <a:r>
              <a:rPr lang="en-GB" sz="2000" dirty="0" err="1"/>
              <a:t>fronthaul</a:t>
            </a:r>
            <a:r>
              <a:rPr lang="en-GB" sz="2000" dirty="0"/>
              <a:t> </a:t>
            </a:r>
            <a:r>
              <a:rPr lang="en-GB" sz="2000" dirty="0" smtClean="0"/>
              <a:t>in </a:t>
            </a:r>
            <a:r>
              <a:rPr lang="en-GB" sz="2000" dirty="0"/>
              <a:t>the setting of optical access </a:t>
            </a:r>
            <a:r>
              <a:rPr lang="en-GB" sz="2000" dirty="0" smtClean="0"/>
              <a:t>networks</a:t>
            </a:r>
          </a:p>
          <a:p>
            <a:pPr lvl="2"/>
            <a:r>
              <a:rPr lang="en-GB" sz="2000" dirty="0" smtClean="0"/>
              <a:t>Practical </a:t>
            </a:r>
            <a:r>
              <a:rPr lang="en-GB" sz="2000" dirty="0"/>
              <a:t>passive optical network solutions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6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5868" y="1404422"/>
            <a:ext cx="761169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95000"/>
              </a:lnSpc>
              <a:spcBef>
                <a:spcPts val="281"/>
              </a:spcBef>
              <a:buSzPct val="75000"/>
              <a:defRPr/>
            </a:pPr>
            <a:r>
              <a:rPr lang="en-GB" altLang="ja-JP" sz="2000" dirty="0" smtClean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ITU-T SG15 </a:t>
            </a:r>
            <a:r>
              <a:rPr lang="en-GB" altLang="ja-JP" sz="2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is responsible for the development of </a:t>
            </a:r>
            <a:r>
              <a:rPr lang="en-GB" altLang="ja-JP" sz="2000" b="1" dirty="0">
                <a:solidFill>
                  <a:srgbClr val="0070C0"/>
                </a:solidFill>
                <a:latin typeface="Lato Black" charset="0"/>
                <a:ea typeface="Lato Black" charset="0"/>
                <a:cs typeface="Lato Black" charset="0"/>
              </a:rPr>
              <a:t>standards</a:t>
            </a:r>
            <a:r>
              <a:rPr lang="en-GB" altLang="ja-JP" sz="2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 on</a:t>
            </a:r>
            <a:r>
              <a:rPr lang="en-GB" altLang="ja-JP" sz="2000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: </a:t>
            </a:r>
          </a:p>
        </p:txBody>
      </p:sp>
      <p:sp>
        <p:nvSpPr>
          <p:cNvPr id="5" name="Rectangle 4"/>
          <p:cNvSpPr/>
          <p:nvPr/>
        </p:nvSpPr>
        <p:spPr>
          <a:xfrm>
            <a:off x="5723694" y="2027793"/>
            <a:ext cx="2689668" cy="8817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281"/>
              </a:spcBef>
              <a:buSzPct val="75000"/>
              <a:defRPr/>
            </a:pPr>
            <a:r>
              <a:rPr lang="en-US" altLang="ja-JP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home network and power utility network infrastructures</a:t>
            </a:r>
            <a:endParaRPr lang="en-GB" altLang="ja-JP" b="1" dirty="0">
              <a:solidFill>
                <a:schemeClr val="tx2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965868" y="2043600"/>
            <a:ext cx="2192434" cy="6186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281"/>
              </a:spcBef>
              <a:buSzPct val="75000"/>
              <a:defRPr/>
            </a:pPr>
            <a:r>
              <a:rPr lang="en-GB" altLang="ja-JP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optical transport network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347475" y="2550146"/>
            <a:ext cx="2202140" cy="3554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281"/>
              </a:spcBef>
              <a:buSzPct val="75000"/>
              <a:defRPr/>
            </a:pPr>
            <a:r>
              <a:rPr lang="en-US" altLang="ja-JP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equipment</a:t>
            </a:r>
          </a:p>
        </p:txBody>
      </p:sp>
      <p:sp>
        <p:nvSpPr>
          <p:cNvPr id="76" name="Rectangle 75"/>
          <p:cNvSpPr/>
          <p:nvPr/>
        </p:nvSpPr>
        <p:spPr>
          <a:xfrm>
            <a:off x="3348706" y="2039978"/>
            <a:ext cx="2186579" cy="3554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281"/>
              </a:spcBef>
              <a:buSzPct val="75000"/>
              <a:defRPr/>
            </a:pPr>
            <a:r>
              <a:rPr lang="en-GB" altLang="ja-JP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access network</a:t>
            </a:r>
          </a:p>
        </p:txBody>
      </p:sp>
      <p:sp>
        <p:nvSpPr>
          <p:cNvPr id="3" name="Rectangle 2"/>
          <p:cNvSpPr/>
          <p:nvPr/>
        </p:nvSpPr>
        <p:spPr>
          <a:xfrm>
            <a:off x="969741" y="2965426"/>
            <a:ext cx="219243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systems</a:t>
            </a:r>
            <a:endParaRPr lang="en-US" b="1" dirty="0">
              <a:solidFill>
                <a:schemeClr val="tx2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24296" y="3006090"/>
            <a:ext cx="268886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optical </a:t>
            </a:r>
            <a:r>
              <a:rPr lang="en-US" altLang="ja-JP" b="1" dirty="0" err="1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fibres</a:t>
            </a:r>
            <a:r>
              <a:rPr lang="en-US" altLang="ja-JP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 and cables and their related installation</a:t>
            </a:r>
            <a:endParaRPr lang="en-US" b="1" dirty="0">
              <a:solidFill>
                <a:schemeClr val="tx2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48706" y="3081423"/>
            <a:ext cx="2211772" cy="3554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281"/>
              </a:spcBef>
              <a:buSzPct val="75000"/>
              <a:defRPr/>
            </a:pPr>
            <a:r>
              <a:rPr lang="en-US" altLang="ja-JP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maintenance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42659" y="3680814"/>
            <a:ext cx="2211772" cy="3554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281"/>
              </a:spcBef>
              <a:buSzPct val="75000"/>
              <a:defRPr/>
            </a:pPr>
            <a:r>
              <a:rPr lang="en-US" altLang="ja-JP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management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36109" y="4272189"/>
            <a:ext cx="2211772" cy="3554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281"/>
              </a:spcBef>
              <a:buSzPct val="75000"/>
              <a:defRPr/>
            </a:pPr>
            <a:r>
              <a:rPr lang="en-US" altLang="ja-JP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test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69741" y="3747649"/>
            <a:ext cx="2202066" cy="8817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281"/>
              </a:spcBef>
              <a:buSzPct val="75000"/>
              <a:defRPr/>
            </a:pPr>
            <a:r>
              <a:rPr lang="en-US" altLang="ja-JP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instrumentation </a:t>
            </a:r>
            <a:br>
              <a:rPr lang="en-US" altLang="ja-JP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</a:br>
            <a:r>
              <a:rPr lang="en-US" altLang="ja-JP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and measurement techniques</a:t>
            </a:r>
            <a:endParaRPr lang="en-GB" altLang="ja-JP" b="1" dirty="0">
              <a:solidFill>
                <a:schemeClr val="tx2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24296" y="4009040"/>
            <a:ext cx="2689668" cy="6186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281"/>
              </a:spcBef>
              <a:buSzPct val="75000"/>
              <a:defRPr/>
            </a:pPr>
            <a:r>
              <a:rPr lang="en-US" altLang="ja-JP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control plane technologies </a:t>
            </a:r>
            <a:endParaRPr lang="en-GB" altLang="ja-JP" b="1" dirty="0">
              <a:solidFill>
                <a:schemeClr val="tx2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69741" y="4991170"/>
            <a:ext cx="692242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95000"/>
              </a:lnSpc>
              <a:spcBef>
                <a:spcPts val="281"/>
              </a:spcBef>
              <a:buSzPct val="75000"/>
              <a:defRPr/>
            </a:pPr>
            <a:r>
              <a:rPr lang="en-US" altLang="ja-JP" sz="2000" dirty="0">
                <a:solidFill>
                  <a:schemeClr val="tx2"/>
                </a:solidFill>
                <a:latin typeface="Lato Black" charset="0"/>
                <a:ea typeface="Lato Black" charset="0"/>
                <a:cs typeface="Lato Black" charset="0"/>
              </a:rPr>
              <a:t>to enable the evolution toward intelligent transport networks, including the support of smart-grid applications.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79821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ITU-T SG15 - mandate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9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888712"/>
          </a:xfrm>
        </p:spPr>
        <p:txBody>
          <a:bodyPr>
            <a:noAutofit/>
          </a:bodyPr>
          <a:lstStyle/>
          <a:p>
            <a:r>
              <a:rPr lang="en-US" sz="3200" dirty="0" smtClean="0"/>
              <a:t>Radio over fiber for 5G </a:t>
            </a:r>
            <a:r>
              <a:rPr lang="en-US" sz="3200" dirty="0" err="1" smtClean="0"/>
              <a:t>fronthaul</a:t>
            </a:r>
            <a:r>
              <a:rPr lang="en-US" sz="3200" dirty="0" smtClean="0"/>
              <a:t> (ITU-T G.9803)</a:t>
            </a:r>
            <a:endParaRPr lang="en-US" sz="32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957233"/>
              </p:ext>
            </p:extLst>
          </p:nvPr>
        </p:nvGraphicFramePr>
        <p:xfrm>
          <a:off x="451242" y="1550813"/>
          <a:ext cx="8235558" cy="3943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r:id="rId3" imgW="5895360" imgH="2835360" progId="CorelDraw.Graphic.16">
                  <p:embed/>
                </p:oleObj>
              </mc:Choice>
              <mc:Fallback>
                <p:oleObj r:id="rId3" imgW="5895360" imgH="2835360" progId="CorelDraw.Graphic.16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242" y="1550813"/>
                        <a:ext cx="8235558" cy="39439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863624" y="490600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5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78039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CPRI over OTN for 5G </a:t>
            </a:r>
            <a:r>
              <a:rPr lang="en-US" sz="3200" dirty="0" err="1" smtClean="0"/>
              <a:t>fronthaul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4819"/>
            <a:ext cx="8229600" cy="3420795"/>
          </a:xfrm>
        </p:spPr>
        <p:txBody>
          <a:bodyPr>
            <a:normAutofit/>
          </a:bodyPr>
          <a:lstStyle/>
          <a:p>
            <a:r>
              <a:rPr lang="en-GB" sz="2800" dirty="0">
                <a:hlinkClick r:id="rId2"/>
              </a:rPr>
              <a:t>G Suppl. 56</a:t>
            </a:r>
            <a:r>
              <a:rPr lang="en-GB" sz="2800" dirty="0"/>
              <a:t>: OTN transport of CPRI </a:t>
            </a:r>
            <a:r>
              <a:rPr lang="en-GB" sz="2800" dirty="0" smtClean="0"/>
              <a:t>signals</a:t>
            </a:r>
          </a:p>
          <a:p>
            <a:pPr lvl="1"/>
            <a:r>
              <a:rPr lang="en-GB" sz="2400" dirty="0" smtClean="0"/>
              <a:t>Describes </a:t>
            </a:r>
            <a:r>
              <a:rPr lang="en-GB" sz="2400" dirty="0"/>
              <a:t>alternatives for mapping and multiplexing </a:t>
            </a:r>
            <a:r>
              <a:rPr lang="en-GB" sz="2400" dirty="0" smtClean="0"/>
              <a:t>CPRI </a:t>
            </a:r>
            <a:r>
              <a:rPr lang="en-GB" sz="2400" dirty="0"/>
              <a:t>client signals into the optical transport </a:t>
            </a:r>
            <a:r>
              <a:rPr lang="en-GB" sz="2400" dirty="0" smtClean="0"/>
              <a:t>network </a:t>
            </a:r>
            <a:r>
              <a:rPr lang="en-GB" sz="2400" dirty="0"/>
              <a:t>(OTN</a:t>
            </a:r>
            <a:r>
              <a:rPr lang="en-GB" sz="2400" dirty="0" smtClean="0"/>
              <a:t>)</a:t>
            </a:r>
          </a:p>
          <a:p>
            <a:pPr lvl="1"/>
            <a:r>
              <a:rPr lang="en-GB" sz="2400" dirty="0" smtClean="0"/>
              <a:t>Shows examples but does not specify standard methods</a:t>
            </a:r>
          </a:p>
          <a:p>
            <a:pPr lvl="1"/>
            <a:r>
              <a:rPr lang="en-GB" sz="2400" dirty="0" smtClean="0"/>
              <a:t>Relates to</a:t>
            </a:r>
            <a:r>
              <a:rPr lang="en-US" sz="2400" dirty="0"/>
              <a:t> </a:t>
            </a:r>
            <a:r>
              <a:rPr lang="en-US" sz="2400" dirty="0" smtClean="0"/>
              <a:t>G.872 (OTN architecture), G.709(.x) series (OTN interfaces), G.798 (OTN equipment) and G.959.1 (OTN physical layer interfaces) </a:t>
            </a:r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75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73" y="653098"/>
            <a:ext cx="8876962" cy="611876"/>
          </a:xfrm>
        </p:spPr>
        <p:txBody>
          <a:bodyPr>
            <a:noAutofit/>
          </a:bodyPr>
          <a:lstStyle/>
          <a:p>
            <a:r>
              <a:rPr lang="en-US" sz="3200" dirty="0"/>
              <a:t>Optical transport network (OTN) beyond 100 </a:t>
            </a:r>
            <a:r>
              <a:rPr lang="en-US" sz="3200" dirty="0" err="1"/>
              <a:t>Gbit</a:t>
            </a:r>
            <a:r>
              <a:rPr lang="en-US" sz="3200" dirty="0"/>
              <a:t>/s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3789"/>
            <a:ext cx="8229600" cy="4095832"/>
          </a:xfrm>
        </p:spPr>
        <p:txBody>
          <a:bodyPr>
            <a:noAutofit/>
          </a:bodyPr>
          <a:lstStyle/>
          <a:p>
            <a:r>
              <a:rPr lang="en-GB" sz="2000" dirty="0"/>
              <a:t>ITU-T </a:t>
            </a:r>
            <a:r>
              <a:rPr lang="en-US" sz="2000" dirty="0" smtClean="0">
                <a:hlinkClick r:id="rId2"/>
              </a:rPr>
              <a:t>G.709</a:t>
            </a:r>
            <a:r>
              <a:rPr lang="en-US" sz="2000" dirty="0"/>
              <a:t>: </a:t>
            </a:r>
            <a:r>
              <a:rPr lang="en-GB" sz="2000" dirty="0"/>
              <a:t>Interfaces for the optical transport network</a:t>
            </a:r>
            <a:endParaRPr lang="en-US" sz="2000" dirty="0"/>
          </a:p>
          <a:p>
            <a:r>
              <a:rPr lang="en-GB" sz="2000" dirty="0"/>
              <a:t>ITU-T </a:t>
            </a:r>
            <a:r>
              <a:rPr lang="en-US" sz="2000" dirty="0" smtClean="0">
                <a:hlinkClick r:id="rId3"/>
              </a:rPr>
              <a:t>G.709.1</a:t>
            </a:r>
            <a:r>
              <a:rPr lang="en-US" sz="2000" dirty="0"/>
              <a:t>: Flexible OTN short-reach interface</a:t>
            </a:r>
          </a:p>
          <a:p>
            <a:r>
              <a:rPr lang="en-GB" sz="2000" dirty="0"/>
              <a:t>ITU-T </a:t>
            </a:r>
            <a:r>
              <a:rPr lang="en-US" sz="2000" dirty="0" smtClean="0">
                <a:hlinkClick r:id="rId4"/>
              </a:rPr>
              <a:t>G.709.2</a:t>
            </a:r>
            <a:r>
              <a:rPr lang="en-US" sz="2000" dirty="0"/>
              <a:t>: OTU4 long-reach interface (under approval process)</a:t>
            </a:r>
          </a:p>
          <a:p>
            <a:r>
              <a:rPr lang="en-GB" sz="2000" dirty="0"/>
              <a:t>ITU-T </a:t>
            </a:r>
            <a:r>
              <a:rPr lang="en-US" sz="2000" dirty="0" smtClean="0">
                <a:hlinkClick r:id="rId5"/>
              </a:rPr>
              <a:t>G.709.3</a:t>
            </a:r>
            <a:r>
              <a:rPr lang="en-US" sz="2000" dirty="0"/>
              <a:t>: Flexible OTN long-reach </a:t>
            </a:r>
            <a:r>
              <a:rPr lang="en-US" sz="2000" dirty="0" smtClean="0"/>
              <a:t>interface</a:t>
            </a:r>
          </a:p>
          <a:p>
            <a:r>
              <a:rPr lang="en-US" sz="2000" dirty="0" smtClean="0"/>
              <a:t>G.Sup.5gotn: </a:t>
            </a:r>
            <a:r>
              <a:rPr lang="en-GB" sz="2000" dirty="0"/>
              <a:t>Application of OTN to 5G transport</a:t>
            </a:r>
            <a:r>
              <a:rPr lang="en-US" sz="2000" dirty="0" smtClean="0"/>
              <a:t> (new work item)</a:t>
            </a:r>
          </a:p>
          <a:p>
            <a:pPr lvl="1"/>
            <a:r>
              <a:rPr lang="en-GB" sz="1800" dirty="0"/>
              <a:t>Describes how to use the current OTN standards for this application</a:t>
            </a:r>
          </a:p>
          <a:p>
            <a:pPr lvl="1"/>
            <a:r>
              <a:rPr lang="en-GB" sz="1800" dirty="0"/>
              <a:t>Plan to approve it at </a:t>
            </a:r>
            <a:r>
              <a:rPr lang="en-GB" sz="1800" dirty="0" smtClean="0"/>
              <a:t>July 2019 </a:t>
            </a:r>
            <a:r>
              <a:rPr lang="en-GB" sz="1800" dirty="0"/>
              <a:t>SG15 </a:t>
            </a:r>
            <a:r>
              <a:rPr lang="en-GB" sz="1800" dirty="0" smtClean="0"/>
              <a:t>meeting</a:t>
            </a:r>
            <a:endParaRPr lang="en-US" sz="1800" dirty="0" smtClean="0"/>
          </a:p>
          <a:p>
            <a:r>
              <a:rPr lang="en-GB" sz="2000" dirty="0" smtClean="0"/>
              <a:t>G.ctn5g</a:t>
            </a:r>
            <a:r>
              <a:rPr lang="en-GB" sz="2000" dirty="0"/>
              <a:t>: Characteristics of transport networks to support </a:t>
            </a:r>
            <a:r>
              <a:rPr lang="en-GB" sz="2000" dirty="0" smtClean="0"/>
              <a:t>IMT-2020/5G (</a:t>
            </a:r>
            <a:r>
              <a:rPr lang="en-GB" sz="2000" dirty="0"/>
              <a:t>new work item)</a:t>
            </a:r>
            <a:endParaRPr lang="en-GB" sz="2000" dirty="0" smtClean="0"/>
          </a:p>
          <a:p>
            <a:pPr lvl="1"/>
            <a:r>
              <a:rPr lang="en-GB" sz="1800" dirty="0" smtClean="0"/>
              <a:t>Follow-up </a:t>
            </a:r>
            <a:r>
              <a:rPr lang="en-GB" sz="1800" dirty="0"/>
              <a:t>to </a:t>
            </a:r>
            <a:r>
              <a:rPr lang="en-GB" sz="1800" dirty="0" smtClean="0"/>
              <a:t>GSTR-TN5G: it goes </a:t>
            </a:r>
            <a:r>
              <a:rPr lang="en-GB" sz="1800" dirty="0"/>
              <a:t>down to the </a:t>
            </a:r>
            <a:r>
              <a:rPr lang="en-GB" sz="1800" dirty="0" smtClean="0"/>
              <a:t>lower </a:t>
            </a:r>
            <a:r>
              <a:rPr lang="en-GB" sz="1800" dirty="0"/>
              <a:t>level of </a:t>
            </a:r>
            <a:r>
              <a:rPr lang="en-GB" sz="1800" dirty="0" smtClean="0"/>
              <a:t>details</a:t>
            </a:r>
          </a:p>
          <a:p>
            <a:pPr lvl="1"/>
            <a:r>
              <a:rPr lang="en-GB" sz="1800" dirty="0"/>
              <a:t>Plan to approve it at July 2019 SG15 meeting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53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788045"/>
          </a:xfrm>
        </p:spPr>
        <p:txBody>
          <a:bodyPr>
            <a:noAutofit/>
          </a:bodyPr>
          <a:lstStyle/>
          <a:p>
            <a:r>
              <a:rPr lang="en-US" sz="2800" dirty="0"/>
              <a:t>Wavelength division multiplex (WDM) technologies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3908"/>
            <a:ext cx="8229600" cy="4205759"/>
          </a:xfrm>
        </p:spPr>
        <p:txBody>
          <a:bodyPr>
            <a:normAutofit/>
          </a:bodyPr>
          <a:lstStyle/>
          <a:p>
            <a:r>
              <a:rPr lang="en-GB" sz="2400" dirty="0"/>
              <a:t>ITU-T </a:t>
            </a:r>
            <a:r>
              <a:rPr lang="en-US" sz="2400" dirty="0" smtClean="0"/>
              <a:t>G.695</a:t>
            </a:r>
            <a:r>
              <a:rPr lang="en-US" sz="2400" dirty="0"/>
              <a:t>: Optical interfaces for coarse wavelength division multiplexing </a:t>
            </a:r>
            <a:r>
              <a:rPr lang="en-US" sz="2400" dirty="0" smtClean="0"/>
              <a:t>applications</a:t>
            </a:r>
          </a:p>
          <a:p>
            <a:r>
              <a:rPr lang="en-GB" sz="2400" dirty="0" smtClean="0"/>
              <a:t>ITU-T </a:t>
            </a:r>
            <a:r>
              <a:rPr lang="en-US" sz="2400" dirty="0" smtClean="0"/>
              <a:t>G.698.4: Multichannel bi-directional DWDM applications with port agnostic single-channel optical interfaces</a:t>
            </a:r>
          </a:p>
          <a:p>
            <a:r>
              <a:rPr lang="en-GB" sz="2400" dirty="0" smtClean="0"/>
              <a:t>ITU-T </a:t>
            </a:r>
            <a:r>
              <a:rPr lang="en-US" sz="2400" dirty="0" smtClean="0"/>
              <a:t>G.959.1</a:t>
            </a:r>
            <a:r>
              <a:rPr lang="en-US" sz="2400" dirty="0"/>
              <a:t>: Optical transport networks physical layer </a:t>
            </a:r>
            <a:r>
              <a:rPr lang="en-US" sz="2400" dirty="0" smtClean="0"/>
              <a:t>interfaces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19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358"/>
            <a:ext cx="8229600" cy="72093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Frequency synchronization for 5G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4459"/>
            <a:ext cx="8229600" cy="4983060"/>
          </a:xfrm>
        </p:spPr>
        <p:txBody>
          <a:bodyPr>
            <a:noAutofit/>
          </a:bodyPr>
          <a:lstStyle/>
          <a:p>
            <a:r>
              <a:rPr lang="en-GB" sz="2300" dirty="0"/>
              <a:t>Requirements on performance and management of the frequency synchronization are defined in the ITU-T G.826x </a:t>
            </a:r>
            <a:r>
              <a:rPr lang="en-GB" sz="2300" dirty="0" smtClean="0"/>
              <a:t>series</a:t>
            </a:r>
          </a:p>
          <a:p>
            <a:r>
              <a:rPr lang="en-GB" sz="2300" dirty="0"/>
              <a:t>ITU-T G.8265 describes the architecture and requirements for packet-based frequency distribution in telecom </a:t>
            </a:r>
            <a:r>
              <a:rPr lang="en-GB" sz="2300" dirty="0" smtClean="0"/>
              <a:t>networks</a:t>
            </a:r>
          </a:p>
          <a:p>
            <a:r>
              <a:rPr lang="en-US" sz="2300" dirty="0"/>
              <a:t>ITU-T G.8261 provides the network architecture and requirements related to physical layer-based frequency </a:t>
            </a:r>
            <a:r>
              <a:rPr lang="en-US" sz="2300" dirty="0" smtClean="0"/>
              <a:t>synchronization</a:t>
            </a:r>
          </a:p>
          <a:p>
            <a:r>
              <a:rPr lang="en-US" sz="2300" dirty="0" smtClean="0"/>
              <a:t>ITU-T G.8262.1 is being developed to define enhanced performance requirements of the physical layer clock, and this clock can be used in supporting a more accurate time synchronization</a:t>
            </a:r>
          </a:p>
          <a:p>
            <a:r>
              <a:rPr lang="en-GB" sz="2300" dirty="0" smtClean="0"/>
              <a:t>ITU-T G.8265.1 </a:t>
            </a:r>
            <a:r>
              <a:rPr lang="en-GB" sz="2300" dirty="0"/>
              <a:t>defines the Precision Time Protocol telecom profile for frequency synchronization</a:t>
            </a:r>
            <a:endParaRPr lang="en-US" sz="2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53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4136"/>
            <a:ext cx="8229600" cy="63704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Time synchronization for 5G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2180"/>
            <a:ext cx="8229600" cy="5394121"/>
          </a:xfrm>
        </p:spPr>
        <p:txBody>
          <a:bodyPr>
            <a:noAutofit/>
          </a:bodyPr>
          <a:lstStyle/>
          <a:p>
            <a:r>
              <a:rPr lang="en-GB" sz="1700" dirty="0"/>
              <a:t>Requirements on performance and management of time synchronization are defined in the ITU-T G.827x </a:t>
            </a:r>
            <a:r>
              <a:rPr lang="en-GB" sz="1700" dirty="0" smtClean="0"/>
              <a:t>series</a:t>
            </a:r>
          </a:p>
          <a:p>
            <a:r>
              <a:rPr lang="en-GB" sz="1700" dirty="0" smtClean="0"/>
              <a:t>General </a:t>
            </a:r>
            <a:r>
              <a:rPr lang="en-GB" sz="1700" dirty="0"/>
              <a:t>time synchronization architecture is defined in ITU-T </a:t>
            </a:r>
            <a:r>
              <a:rPr lang="en-GB" sz="1700" dirty="0" smtClean="0"/>
              <a:t>G.8275</a:t>
            </a:r>
          </a:p>
          <a:p>
            <a:r>
              <a:rPr lang="en-GB" sz="1700" dirty="0"/>
              <a:t>Time synchronization requirements and network reference models have been defined by ITU-T G.8271 and ITU-T </a:t>
            </a:r>
            <a:r>
              <a:rPr lang="en-GB" sz="1700" dirty="0" smtClean="0"/>
              <a:t>G.8271.1</a:t>
            </a:r>
          </a:p>
          <a:p>
            <a:pPr lvl="0"/>
            <a:r>
              <a:rPr lang="en-GB" sz="1700" dirty="0"/>
              <a:t>Requirements on performance and management of time synchronization are defined in the ITU-T G.827x series</a:t>
            </a:r>
            <a:endParaRPr lang="en-US" sz="1700" dirty="0"/>
          </a:p>
          <a:p>
            <a:pPr lvl="0"/>
            <a:r>
              <a:rPr lang="en-GB" sz="1700" dirty="0"/>
              <a:t>General time synchronization architecture is defined in ITU-T G.8275</a:t>
            </a:r>
            <a:endParaRPr lang="en-US" sz="1700" dirty="0"/>
          </a:p>
          <a:p>
            <a:pPr lvl="0"/>
            <a:r>
              <a:rPr lang="en-GB" sz="1700" dirty="0"/>
              <a:t>ITU-T </a:t>
            </a:r>
            <a:r>
              <a:rPr lang="en-CA" sz="1700" dirty="0" smtClean="0"/>
              <a:t>G.8273.x </a:t>
            </a:r>
            <a:r>
              <a:rPr lang="en-CA" sz="1700" dirty="0"/>
              <a:t>series of recommendation defines clocks to be used for time synchronization; A new generation of more accurate clocks is being defined addressing the needs of future networks (e.g., Ethernet-based </a:t>
            </a:r>
            <a:r>
              <a:rPr lang="en-CA" sz="1700" dirty="0" err="1"/>
              <a:t>fronthaul</a:t>
            </a:r>
            <a:r>
              <a:rPr lang="en-CA" sz="1700" dirty="0"/>
              <a:t>)</a:t>
            </a:r>
            <a:endParaRPr lang="en-US" sz="1700" dirty="0"/>
          </a:p>
          <a:p>
            <a:pPr lvl="0"/>
            <a:r>
              <a:rPr lang="en-GB" sz="1700" dirty="0"/>
              <a:t>ITU-T </a:t>
            </a:r>
            <a:r>
              <a:rPr lang="en-CA" sz="1700" dirty="0" smtClean="0"/>
              <a:t>G.8275.1 </a:t>
            </a:r>
            <a:r>
              <a:rPr lang="en-CA" sz="1700" dirty="0"/>
              <a:t>defines the Precision Time Protocol telecom profile for phase/time synchronization with full timing support from the network; G.8275.2 defines Precision Time Protocol Telecom Profile for time/phase synchronization with partial timing support from the network</a:t>
            </a:r>
            <a:endParaRPr lang="en-US" sz="1700" dirty="0"/>
          </a:p>
          <a:p>
            <a:r>
              <a:rPr lang="en-GB" sz="1700" dirty="0"/>
              <a:t>Time synchronization requirements and network reference models have been defined by ITU-T G.8271 and ITU-T G.8271.1; New synchronization solutions and network reference models are being developed to allow the distribution of timing with increased accuracy and reliability</a:t>
            </a:r>
            <a:endParaRPr lang="en-US" sz="17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857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114"/>
            <a:ext cx="8229600" cy="1073791"/>
          </a:xfrm>
        </p:spPr>
        <p:txBody>
          <a:bodyPr>
            <a:noAutofit/>
          </a:bodyPr>
          <a:lstStyle/>
          <a:p>
            <a:r>
              <a:rPr lang="en-US" sz="3600" dirty="0"/>
              <a:t>Management &amp; Control of Transport Network supporting IMT-2020/5G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60352"/>
            <a:ext cx="8229600" cy="4555222"/>
          </a:xfrm>
        </p:spPr>
        <p:txBody>
          <a:bodyPr>
            <a:normAutofit fontScale="55000" lnSpcReduction="20000"/>
          </a:bodyPr>
          <a:lstStyle/>
          <a:p>
            <a:r>
              <a:rPr lang="en-GB" dirty="0">
                <a:hlinkClick r:id="rId2"/>
              </a:rPr>
              <a:t>GSTR-TN5G</a:t>
            </a:r>
            <a:r>
              <a:rPr lang="en-GB" dirty="0"/>
              <a:t> (2/2018) </a:t>
            </a:r>
            <a:r>
              <a:rPr lang="en-US" dirty="0"/>
              <a:t>focuses on the requirements on transport networks in order to support IMT-2020/5G networks. </a:t>
            </a:r>
          </a:p>
          <a:p>
            <a:pPr lvl="1"/>
            <a:r>
              <a:rPr lang="en-US" dirty="0"/>
              <a:t>Transport network technologies are those that are in the scope of SG15, including Photonic, OTN, Carrier Ethernet, MPLS-TP and PON, etc.</a:t>
            </a:r>
          </a:p>
          <a:p>
            <a:r>
              <a:rPr lang="en-US" dirty="0"/>
              <a:t>Q14/15 is responsible to develop the specifications for the management &amp; control of transport network resources, encompassing MCC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requirements, protocol-neutral Information Models (IM) and protocol-specific solutions (Data Model – DM) for common transport functionality, and transport technology-specific functionality (e.g., OTN, Carrier Ethernet, MPLS-TP, Photonic).</a:t>
            </a:r>
          </a:p>
          <a:p>
            <a:pPr lvl="1"/>
            <a:r>
              <a:rPr lang="en-US" dirty="0"/>
              <a:t>Common: </a:t>
            </a:r>
            <a:r>
              <a:rPr lang="en-GB" dirty="0"/>
              <a:t>ITU-T </a:t>
            </a:r>
            <a:r>
              <a:rPr lang="en-US" dirty="0" smtClean="0"/>
              <a:t>G.7710 </a:t>
            </a:r>
            <a:r>
              <a:rPr lang="en-US" dirty="0"/>
              <a:t>(Requirements), </a:t>
            </a:r>
            <a:r>
              <a:rPr lang="en-GB" dirty="0"/>
              <a:t>ITU-T </a:t>
            </a:r>
            <a:r>
              <a:rPr lang="en-US" dirty="0" smtClean="0"/>
              <a:t>G.7711 </a:t>
            </a:r>
            <a:r>
              <a:rPr lang="en-US" dirty="0"/>
              <a:t>(Core IM)</a:t>
            </a:r>
          </a:p>
          <a:p>
            <a:pPr lvl="1"/>
            <a:r>
              <a:rPr lang="en-GB" dirty="0"/>
              <a:t>OTN: ITU-T </a:t>
            </a:r>
            <a:r>
              <a:rPr lang="en-GB" dirty="0" smtClean="0"/>
              <a:t>G.874 </a:t>
            </a:r>
            <a:r>
              <a:rPr lang="en-GB" dirty="0"/>
              <a:t>(Requirements), ITU-T </a:t>
            </a:r>
            <a:r>
              <a:rPr lang="en-GB" dirty="0" smtClean="0"/>
              <a:t>G.874.1 </a:t>
            </a:r>
            <a:r>
              <a:rPr lang="en-GB" dirty="0"/>
              <a:t>(Base IM)</a:t>
            </a:r>
          </a:p>
          <a:p>
            <a:pPr lvl="1"/>
            <a:r>
              <a:rPr lang="en-GB" dirty="0"/>
              <a:t>Carrier Ethernet: ITU-T </a:t>
            </a:r>
            <a:r>
              <a:rPr lang="en-GB" dirty="0" smtClean="0"/>
              <a:t>G.8051 </a:t>
            </a:r>
            <a:r>
              <a:rPr lang="en-GB" dirty="0"/>
              <a:t>(Requirements), ITU-T </a:t>
            </a:r>
            <a:r>
              <a:rPr lang="en-GB" dirty="0" smtClean="0"/>
              <a:t>G.8052 </a:t>
            </a:r>
            <a:r>
              <a:rPr lang="en-GB" dirty="0"/>
              <a:t>(Base IM), ITU-T </a:t>
            </a:r>
            <a:r>
              <a:rPr lang="en-GB" dirty="0" smtClean="0"/>
              <a:t>G.8052.1 </a:t>
            </a:r>
            <a:r>
              <a:rPr lang="en-GB" dirty="0"/>
              <a:t>(OAM IM &amp; DM), ITU-T </a:t>
            </a:r>
            <a:r>
              <a:rPr lang="en-GB" dirty="0" smtClean="0"/>
              <a:t>G.8052.2 </a:t>
            </a:r>
            <a:r>
              <a:rPr lang="en-GB" dirty="0"/>
              <a:t>(Resilience IM &amp; DM)</a:t>
            </a:r>
          </a:p>
          <a:p>
            <a:pPr lvl="1"/>
            <a:r>
              <a:rPr lang="en-GB" dirty="0"/>
              <a:t>MPLS-TP: ITU-T </a:t>
            </a:r>
            <a:r>
              <a:rPr lang="en-GB" dirty="0" smtClean="0"/>
              <a:t>G.8151 </a:t>
            </a:r>
            <a:r>
              <a:rPr lang="en-GB" dirty="0"/>
              <a:t>(Requirements), ITU-T </a:t>
            </a:r>
            <a:r>
              <a:rPr lang="en-GB" dirty="0" smtClean="0"/>
              <a:t>G.8152 </a:t>
            </a:r>
            <a:r>
              <a:rPr lang="en-GB" dirty="0"/>
              <a:t>(Base IM) </a:t>
            </a:r>
          </a:p>
          <a:p>
            <a:pPr lvl="1"/>
            <a:r>
              <a:rPr lang="en-GB" dirty="0"/>
              <a:t>Photonic: G.media-mgmt (Requirements and Base IM)</a:t>
            </a:r>
          </a:p>
          <a:p>
            <a:r>
              <a:rPr lang="en-GB" dirty="0"/>
              <a:t>These IM &amp; DM specifications can be used to derive the specific MCC interfaces, such as</a:t>
            </a:r>
          </a:p>
          <a:p>
            <a:pPr lvl="1"/>
            <a:r>
              <a:rPr lang="en-GB" dirty="0"/>
              <a:t>Between transport NEs and SDN controllers, between SDN controllers of adjacent layers, between SDN controllers and Applications, and between SDN controller and administrative </a:t>
            </a:r>
            <a:r>
              <a:rPr lang="en-GB" dirty="0" smtClean="0"/>
              <a:t>role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EB042C-0613-4EEE-BE54-991748250536}"/>
              </a:ext>
            </a:extLst>
          </p:cNvPr>
          <p:cNvSpPr txBox="1"/>
          <p:nvPr/>
        </p:nvSpPr>
        <p:spPr>
          <a:xfrm>
            <a:off x="871872" y="6005973"/>
            <a:ext cx="740025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tabLst>
                <a:tab pos="171450" algn="l"/>
              </a:tabLst>
            </a:pPr>
            <a:r>
              <a:rPr lang="en-US" sz="1350" dirty="0">
                <a:solidFill>
                  <a:srgbClr val="FF0000"/>
                </a:solidFill>
              </a:rPr>
              <a:t>*</a:t>
            </a:r>
            <a:r>
              <a:rPr lang="en-US" sz="135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35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MCC – Management-Control Continuum: The concept whereby management and control functions are considered to be a continuum is known as the management-control continuum (MCC)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05200" y="6404203"/>
            <a:ext cx="2133600" cy="365125"/>
          </a:xfrm>
        </p:spPr>
        <p:txBody>
          <a:bodyPr/>
          <a:lstStyle/>
          <a:p>
            <a:fld id="{283C63E4-F9BE-C24A-B4FF-309EB18BA564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757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578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Broadband access – </a:t>
            </a:r>
            <a:r>
              <a:rPr lang="en-US" sz="3600" dirty="0" smtClean="0"/>
              <a:t>optical fiber </a:t>
            </a:r>
            <a:r>
              <a:rPr lang="en-US" sz="3600" dirty="0" smtClean="0"/>
              <a:t>or copper?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8500"/>
            <a:ext cx="8229600" cy="231218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Q2/15: </a:t>
            </a:r>
            <a:r>
              <a:rPr lang="en-GB" sz="2400" dirty="0"/>
              <a:t>Optical systems for fibre access </a:t>
            </a:r>
            <a:r>
              <a:rPr lang="en-GB" sz="2400" dirty="0" smtClean="0"/>
              <a:t>networks</a:t>
            </a:r>
          </a:p>
          <a:p>
            <a:pPr lvl="1"/>
            <a:r>
              <a:rPr lang="en-GB" sz="2000" dirty="0" smtClean="0"/>
              <a:t>PON (Passive Optical Network)</a:t>
            </a:r>
          </a:p>
          <a:p>
            <a:r>
              <a:rPr lang="en-GB" sz="2400" dirty="0" smtClean="0"/>
              <a:t>Q4/15: </a:t>
            </a:r>
            <a:r>
              <a:rPr lang="en-GB" sz="2400" dirty="0"/>
              <a:t>Broadband access over metallic </a:t>
            </a:r>
            <a:r>
              <a:rPr lang="en-GB" sz="2400" dirty="0" smtClean="0"/>
              <a:t>conductors</a:t>
            </a:r>
          </a:p>
          <a:p>
            <a:pPr lvl="1"/>
            <a:r>
              <a:rPr lang="en-GB" sz="2000" dirty="0" err="1" smtClean="0"/>
              <a:t>xDSL</a:t>
            </a:r>
            <a:r>
              <a:rPr lang="en-GB" sz="2000" dirty="0" smtClean="0"/>
              <a:t> (ADSL, VDSL)</a:t>
            </a:r>
          </a:p>
          <a:p>
            <a:pPr lvl="1"/>
            <a:r>
              <a:rPr lang="en-GB" sz="2000" dirty="0" err="1" smtClean="0"/>
              <a:t>FTTDp</a:t>
            </a:r>
            <a:r>
              <a:rPr lang="en-GB" sz="2000" dirty="0" smtClean="0"/>
              <a:t> (</a:t>
            </a:r>
            <a:r>
              <a:rPr lang="en-GB" sz="2000" dirty="0" err="1" smtClean="0"/>
              <a:t>G.fast</a:t>
            </a:r>
            <a:r>
              <a:rPr lang="en-GB" sz="2000" dirty="0" smtClean="0"/>
              <a:t>, </a:t>
            </a:r>
            <a:r>
              <a:rPr lang="en-GB" sz="2000" dirty="0" err="1" smtClean="0"/>
              <a:t>G.mgfast</a:t>
            </a:r>
            <a:r>
              <a:rPr lang="en-GB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98774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84670"/>
            <a:ext cx="8229600" cy="857250"/>
          </a:xfrm>
        </p:spPr>
        <p:txBody>
          <a:bodyPr>
            <a:noAutofit/>
          </a:bodyPr>
          <a:lstStyle/>
          <a:p>
            <a:r>
              <a:rPr lang="en-US" sz="5400" dirty="0"/>
              <a:t>Optical access</a:t>
            </a:r>
          </a:p>
        </p:txBody>
      </p:sp>
    </p:spTree>
    <p:extLst>
      <p:ext uri="{BB962C8B-B14F-4D97-AF65-F5344CB8AC3E}">
        <p14:creationId xmlns:p14="http://schemas.microsoft.com/office/powerpoint/2010/main" val="2854782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1"/>
          <p:cNvSpPr txBox="1">
            <a:spLocks/>
          </p:cNvSpPr>
          <p:nvPr/>
        </p:nvSpPr>
        <p:spPr bwMode="auto">
          <a:xfrm>
            <a:off x="333375" y="679055"/>
            <a:ext cx="8516938" cy="7830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t" anchorCtr="0" compatLnSpc="1"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en-US" sz="3600" b="1" kern="0" dirty="0" smtClean="0">
                <a:solidFill>
                  <a:srgbClr val="008ED3"/>
                </a:solidFill>
              </a:rPr>
              <a:t>What is PON</a:t>
            </a:r>
            <a:r>
              <a:rPr lang="en-US" sz="3600" b="1" kern="0" dirty="0">
                <a:solidFill>
                  <a:srgbClr val="008ED3"/>
                </a:solidFill>
              </a:rPr>
              <a:t>?</a:t>
            </a:r>
          </a:p>
        </p:txBody>
      </p:sp>
      <p:sp>
        <p:nvSpPr>
          <p:cNvPr id="110" name="正方形/長方形 41"/>
          <p:cNvSpPr>
            <a:spLocks noChangeArrowheads="1"/>
          </p:cNvSpPr>
          <p:nvPr/>
        </p:nvSpPr>
        <p:spPr bwMode="auto">
          <a:xfrm flipH="1">
            <a:off x="4104568" y="3474934"/>
            <a:ext cx="7040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378">
              <a:defRPr/>
            </a:pPr>
            <a:r>
              <a:rPr lang="en-US" altLang="ja-JP" sz="1600" kern="0" dirty="0">
                <a:solidFill>
                  <a:srgbClr val="000000"/>
                </a:solidFill>
                <a:ea typeface="HGP創英角ｺﾞｼｯｸUB" pitchFamily="50" charset="-128"/>
              </a:rPr>
              <a:t>TDMA</a:t>
            </a:r>
            <a:endParaRPr lang="ja-JP" altLang="en-US" sz="1600" kern="0" dirty="0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63" name="Freeform 67"/>
          <p:cNvSpPr>
            <a:spLocks/>
          </p:cNvSpPr>
          <p:nvPr/>
        </p:nvSpPr>
        <p:spPr bwMode="auto">
          <a:xfrm flipH="1">
            <a:off x="6081110" y="2734621"/>
            <a:ext cx="1162531" cy="906833"/>
          </a:xfrm>
          <a:custGeom>
            <a:avLst/>
            <a:gdLst>
              <a:gd name="T0" fmla="*/ 2147483647 w 1344"/>
              <a:gd name="T1" fmla="*/ 0 h 816"/>
              <a:gd name="T2" fmla="*/ 0 w 1344"/>
              <a:gd name="T3" fmla="*/ 2147483647 h 816"/>
              <a:gd name="T4" fmla="*/ 2147483647 w 1344"/>
              <a:gd name="T5" fmla="*/ 2147483647 h 816"/>
              <a:gd name="T6" fmla="*/ 2147483647 w 1344"/>
              <a:gd name="T7" fmla="*/ 2147483647 h 816"/>
              <a:gd name="T8" fmla="*/ 2147483647 w 1344"/>
              <a:gd name="T9" fmla="*/ 2147483647 h 816"/>
              <a:gd name="T10" fmla="*/ 2147483647 w 1344"/>
              <a:gd name="T11" fmla="*/ 2147483647 h 816"/>
              <a:gd name="T12" fmla="*/ 2147483647 w 1344"/>
              <a:gd name="T13" fmla="*/ 2147483647 h 816"/>
              <a:gd name="T14" fmla="*/ 2147483647 w 1344"/>
              <a:gd name="T15" fmla="*/ 0 h 8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816"/>
              <a:gd name="T26" fmla="*/ 1344 w 1344"/>
              <a:gd name="T27" fmla="*/ 816 h 81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816">
                <a:moveTo>
                  <a:pt x="672" y="0"/>
                </a:moveTo>
                <a:lnTo>
                  <a:pt x="0" y="240"/>
                </a:lnTo>
                <a:lnTo>
                  <a:pt x="144" y="240"/>
                </a:lnTo>
                <a:lnTo>
                  <a:pt x="144" y="816"/>
                </a:lnTo>
                <a:lnTo>
                  <a:pt x="1200" y="816"/>
                </a:lnTo>
                <a:lnTo>
                  <a:pt x="1200" y="240"/>
                </a:lnTo>
                <a:lnTo>
                  <a:pt x="1344" y="240"/>
                </a:lnTo>
                <a:lnTo>
                  <a:pt x="672" y="0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defTabSz="914378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endParaRPr lang="ja-JP" altLang="en-US" sz="1100" kern="0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64" name="Freeform 67"/>
          <p:cNvSpPr>
            <a:spLocks/>
          </p:cNvSpPr>
          <p:nvPr/>
        </p:nvSpPr>
        <p:spPr bwMode="auto">
          <a:xfrm flipH="1">
            <a:off x="6236822" y="4122373"/>
            <a:ext cx="1164018" cy="906833"/>
          </a:xfrm>
          <a:custGeom>
            <a:avLst/>
            <a:gdLst>
              <a:gd name="T0" fmla="*/ 2147483647 w 1344"/>
              <a:gd name="T1" fmla="*/ 0 h 816"/>
              <a:gd name="T2" fmla="*/ 0 w 1344"/>
              <a:gd name="T3" fmla="*/ 2147483647 h 816"/>
              <a:gd name="T4" fmla="*/ 2147483647 w 1344"/>
              <a:gd name="T5" fmla="*/ 2147483647 h 816"/>
              <a:gd name="T6" fmla="*/ 2147483647 w 1344"/>
              <a:gd name="T7" fmla="*/ 2147483647 h 816"/>
              <a:gd name="T8" fmla="*/ 2147483647 w 1344"/>
              <a:gd name="T9" fmla="*/ 2147483647 h 816"/>
              <a:gd name="T10" fmla="*/ 2147483647 w 1344"/>
              <a:gd name="T11" fmla="*/ 2147483647 h 816"/>
              <a:gd name="T12" fmla="*/ 2147483647 w 1344"/>
              <a:gd name="T13" fmla="*/ 2147483647 h 816"/>
              <a:gd name="T14" fmla="*/ 2147483647 w 1344"/>
              <a:gd name="T15" fmla="*/ 0 h 8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816"/>
              <a:gd name="T26" fmla="*/ 1344 w 1344"/>
              <a:gd name="T27" fmla="*/ 816 h 81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816">
                <a:moveTo>
                  <a:pt x="672" y="0"/>
                </a:moveTo>
                <a:lnTo>
                  <a:pt x="0" y="240"/>
                </a:lnTo>
                <a:lnTo>
                  <a:pt x="144" y="240"/>
                </a:lnTo>
                <a:lnTo>
                  <a:pt x="144" y="816"/>
                </a:lnTo>
                <a:lnTo>
                  <a:pt x="1200" y="816"/>
                </a:lnTo>
                <a:lnTo>
                  <a:pt x="1200" y="240"/>
                </a:lnTo>
                <a:lnTo>
                  <a:pt x="1344" y="240"/>
                </a:lnTo>
                <a:lnTo>
                  <a:pt x="672" y="0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defTabSz="914378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endParaRPr lang="ja-JP" altLang="en-US" sz="1100" kern="0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65" name="Rectangle 5"/>
          <p:cNvSpPr>
            <a:spLocks noChangeArrowheads="1"/>
          </p:cNvSpPr>
          <p:nvPr/>
        </p:nvSpPr>
        <p:spPr bwMode="auto">
          <a:xfrm flipH="1">
            <a:off x="1120555" y="3153101"/>
            <a:ext cx="1865699" cy="1406335"/>
          </a:xfrm>
          <a:prstGeom prst="rect">
            <a:avLst/>
          </a:prstGeom>
          <a:solidFill>
            <a:srgbClr val="FFFFCC"/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9pPr>
          </a:lstStyle>
          <a:p>
            <a:pPr defTabSz="914378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1400" ker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6" name="Freeform 67"/>
          <p:cNvSpPr>
            <a:spLocks/>
          </p:cNvSpPr>
          <p:nvPr/>
        </p:nvSpPr>
        <p:spPr bwMode="auto">
          <a:xfrm flipH="1">
            <a:off x="7242981" y="3132289"/>
            <a:ext cx="1162531" cy="906833"/>
          </a:xfrm>
          <a:custGeom>
            <a:avLst/>
            <a:gdLst>
              <a:gd name="T0" fmla="*/ 2147483647 w 1344"/>
              <a:gd name="T1" fmla="*/ 0 h 816"/>
              <a:gd name="T2" fmla="*/ 0 w 1344"/>
              <a:gd name="T3" fmla="*/ 2147483647 h 816"/>
              <a:gd name="T4" fmla="*/ 2147483647 w 1344"/>
              <a:gd name="T5" fmla="*/ 2147483647 h 816"/>
              <a:gd name="T6" fmla="*/ 2147483647 w 1344"/>
              <a:gd name="T7" fmla="*/ 2147483647 h 816"/>
              <a:gd name="T8" fmla="*/ 2147483647 w 1344"/>
              <a:gd name="T9" fmla="*/ 2147483647 h 816"/>
              <a:gd name="T10" fmla="*/ 2147483647 w 1344"/>
              <a:gd name="T11" fmla="*/ 2147483647 h 816"/>
              <a:gd name="T12" fmla="*/ 2147483647 w 1344"/>
              <a:gd name="T13" fmla="*/ 2147483647 h 816"/>
              <a:gd name="T14" fmla="*/ 2147483647 w 1344"/>
              <a:gd name="T15" fmla="*/ 0 h 8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816"/>
              <a:gd name="T26" fmla="*/ 1344 w 1344"/>
              <a:gd name="T27" fmla="*/ 816 h 81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816">
                <a:moveTo>
                  <a:pt x="672" y="0"/>
                </a:moveTo>
                <a:lnTo>
                  <a:pt x="0" y="240"/>
                </a:lnTo>
                <a:lnTo>
                  <a:pt x="144" y="240"/>
                </a:lnTo>
                <a:lnTo>
                  <a:pt x="144" y="816"/>
                </a:lnTo>
                <a:lnTo>
                  <a:pt x="1200" y="816"/>
                </a:lnTo>
                <a:lnTo>
                  <a:pt x="1200" y="240"/>
                </a:lnTo>
                <a:lnTo>
                  <a:pt x="1344" y="240"/>
                </a:lnTo>
                <a:lnTo>
                  <a:pt x="672" y="0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defTabSz="914378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endParaRPr lang="ja-JP" altLang="en-US" sz="1100" kern="0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67" name="Text Box 11"/>
          <p:cNvSpPr txBox="1">
            <a:spLocks noChangeArrowheads="1"/>
          </p:cNvSpPr>
          <p:nvPr/>
        </p:nvSpPr>
        <p:spPr bwMode="auto">
          <a:xfrm flipH="1">
            <a:off x="1055236" y="3157780"/>
            <a:ext cx="21377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9pPr>
          </a:lstStyle>
          <a:p>
            <a:pPr algn="ctr" defTabSz="914378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600" kern="0" dirty="0">
                <a:solidFill>
                  <a:srgbClr val="000000"/>
                </a:solidFill>
                <a:latin typeface="+mn-lt"/>
                <a:ea typeface="HG丸ｺﾞｼｯｸM-PRO" pitchFamily="50" charset="-128"/>
              </a:rPr>
              <a:t>Central office</a:t>
            </a:r>
          </a:p>
        </p:txBody>
      </p:sp>
      <p:sp>
        <p:nvSpPr>
          <p:cNvPr id="68" name="Line 91"/>
          <p:cNvSpPr>
            <a:spLocks noChangeShapeType="1"/>
          </p:cNvSpPr>
          <p:nvPr/>
        </p:nvSpPr>
        <p:spPr bwMode="auto">
          <a:xfrm flipH="1" flipV="1">
            <a:off x="2403595" y="4015335"/>
            <a:ext cx="286321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defTabSz="914378">
              <a:defRPr/>
            </a:pPr>
            <a:endParaRPr lang="ja-JP" alt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69" name="正方形/長方形 154"/>
          <p:cNvSpPr>
            <a:spLocks noChangeArrowheads="1"/>
          </p:cNvSpPr>
          <p:nvPr/>
        </p:nvSpPr>
        <p:spPr bwMode="auto">
          <a:xfrm>
            <a:off x="1488467" y="3665983"/>
            <a:ext cx="923187" cy="668975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9pPr>
          </a:lstStyle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+mn-lt"/>
                <a:ea typeface="HG丸ｺﾞｼｯｸM-PRO" pitchFamily="50" charset="-128"/>
              </a:rPr>
              <a:t>OLT</a:t>
            </a:r>
            <a:endParaRPr kumimoji="0" lang="en-US" altLang="ja-JP" sz="160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0" name="Oval 109"/>
          <p:cNvSpPr>
            <a:spLocks noChangeArrowheads="1"/>
          </p:cNvSpPr>
          <p:nvPr/>
        </p:nvSpPr>
        <p:spPr bwMode="auto">
          <a:xfrm flipH="1">
            <a:off x="5262349" y="3923166"/>
            <a:ext cx="108523" cy="107036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9pPr>
          </a:lstStyle>
          <a:p>
            <a:pPr defTabSz="914378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1600" ker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1" name="Text Box 110"/>
          <p:cNvSpPr txBox="1">
            <a:spLocks noChangeArrowheads="1"/>
          </p:cNvSpPr>
          <p:nvPr/>
        </p:nvSpPr>
        <p:spPr bwMode="auto">
          <a:xfrm flipH="1">
            <a:off x="4754227" y="4220488"/>
            <a:ext cx="9079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9pPr>
          </a:lstStyle>
          <a:p>
            <a:pPr algn="ctr" defTabSz="914378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kern="0" dirty="0">
                <a:solidFill>
                  <a:srgbClr val="000000"/>
                </a:solidFill>
                <a:latin typeface="+mn-lt"/>
              </a:rPr>
              <a:t>Optical splitter</a:t>
            </a:r>
          </a:p>
        </p:txBody>
      </p:sp>
      <p:sp>
        <p:nvSpPr>
          <p:cNvPr id="72" name="Line 91"/>
          <p:cNvSpPr>
            <a:spLocks noChangeShapeType="1"/>
          </p:cNvSpPr>
          <p:nvPr/>
        </p:nvSpPr>
        <p:spPr bwMode="auto">
          <a:xfrm>
            <a:off x="5202885" y="3987091"/>
            <a:ext cx="1216049" cy="73587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defTabSz="914378">
              <a:defRPr/>
            </a:pPr>
            <a:endParaRPr lang="ja-JP" alt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73" name="Line 91"/>
          <p:cNvSpPr>
            <a:spLocks noChangeShapeType="1"/>
          </p:cNvSpPr>
          <p:nvPr/>
        </p:nvSpPr>
        <p:spPr bwMode="auto">
          <a:xfrm flipV="1">
            <a:off x="5344113" y="3331495"/>
            <a:ext cx="929132" cy="585725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defTabSz="914378">
              <a:defRPr/>
            </a:pPr>
            <a:endParaRPr lang="ja-JP" alt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74" name="Line 91"/>
          <p:cNvSpPr>
            <a:spLocks noChangeShapeType="1"/>
          </p:cNvSpPr>
          <p:nvPr/>
        </p:nvSpPr>
        <p:spPr bwMode="auto">
          <a:xfrm flipV="1">
            <a:off x="5333706" y="3732879"/>
            <a:ext cx="2096123" cy="282456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defTabSz="914378">
              <a:defRPr/>
            </a:pPr>
            <a:endParaRPr lang="ja-JP" altLang="en-US" sz="1600" kern="0">
              <a:solidFill>
                <a:sysClr val="windowText" lastClr="000000"/>
              </a:solidFill>
            </a:endParaRPr>
          </a:p>
        </p:txBody>
      </p:sp>
      <p:sp>
        <p:nvSpPr>
          <p:cNvPr id="75" name="正方形/長方形 154"/>
          <p:cNvSpPr>
            <a:spLocks noChangeArrowheads="1"/>
          </p:cNvSpPr>
          <p:nvPr/>
        </p:nvSpPr>
        <p:spPr bwMode="auto">
          <a:xfrm flipH="1">
            <a:off x="6273244" y="3087689"/>
            <a:ext cx="802770" cy="489096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46800" rIns="0" bIns="46800" anchor="ctr"/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9pPr>
          </a:lstStyle>
          <a:p>
            <a:pPr algn="ctr" defTabSz="914378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+mn-lt"/>
              </a:rPr>
              <a:t>ONU1</a:t>
            </a:r>
            <a:endParaRPr kumimoji="0" lang="ja-JP" altLang="en-US" sz="160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6" name="正方形/長方形 154"/>
          <p:cNvSpPr>
            <a:spLocks noChangeArrowheads="1"/>
          </p:cNvSpPr>
          <p:nvPr/>
        </p:nvSpPr>
        <p:spPr bwMode="auto">
          <a:xfrm flipH="1">
            <a:off x="7428343" y="3489075"/>
            <a:ext cx="801283" cy="487609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46800" rIns="0" bIns="46800" anchor="ctr"/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9pPr>
          </a:lstStyle>
          <a:p>
            <a:pPr algn="ctr" defTabSz="914378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1600" kern="0">
                <a:solidFill>
                  <a:srgbClr val="000000"/>
                </a:solidFill>
                <a:latin typeface="+mn-lt"/>
              </a:rPr>
              <a:t>ONU2</a:t>
            </a:r>
            <a:endParaRPr kumimoji="0" lang="ja-JP" altLang="en-US" sz="1600" ker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7" name="正方形/長方形 154"/>
          <p:cNvSpPr>
            <a:spLocks noChangeArrowheads="1"/>
          </p:cNvSpPr>
          <p:nvPr/>
        </p:nvSpPr>
        <p:spPr bwMode="auto">
          <a:xfrm flipH="1">
            <a:off x="6418933" y="4479159"/>
            <a:ext cx="799797" cy="487609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46800" rIns="0" bIns="46800" anchor="ctr"/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9pPr>
          </a:lstStyle>
          <a:p>
            <a:pPr algn="ctr" defTabSz="914378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1600" kern="0">
                <a:solidFill>
                  <a:srgbClr val="000000"/>
                </a:solidFill>
                <a:latin typeface="+mn-lt"/>
              </a:rPr>
              <a:t>ONU n</a:t>
            </a:r>
            <a:endParaRPr kumimoji="0" lang="ja-JP" altLang="en-US" sz="1600" ker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8" name="Text Box 110"/>
          <p:cNvSpPr txBox="1">
            <a:spLocks noChangeArrowheads="1"/>
          </p:cNvSpPr>
          <p:nvPr/>
        </p:nvSpPr>
        <p:spPr bwMode="auto">
          <a:xfrm rot="5400000" flipH="1">
            <a:off x="5782663" y="3960666"/>
            <a:ext cx="9083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9pPr>
          </a:lstStyle>
          <a:p>
            <a:pPr algn="ctr" defTabSz="914378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400" kern="0">
                <a:solidFill>
                  <a:srgbClr val="000000"/>
                </a:solidFill>
                <a:latin typeface="+mn-lt"/>
                <a:ea typeface="HG丸ｺﾞｼｯｸM-PRO" pitchFamily="50" charset="-128"/>
              </a:rPr>
              <a:t>…</a:t>
            </a:r>
          </a:p>
        </p:txBody>
      </p:sp>
      <p:sp>
        <p:nvSpPr>
          <p:cNvPr id="80" name="円/楕円 45"/>
          <p:cNvSpPr>
            <a:spLocks noChangeArrowheads="1"/>
          </p:cNvSpPr>
          <p:nvPr/>
        </p:nvSpPr>
        <p:spPr bwMode="auto">
          <a:xfrm flipH="1">
            <a:off x="5164233" y="3781938"/>
            <a:ext cx="242318" cy="414764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9pPr>
          </a:lstStyle>
          <a:p>
            <a:pPr defTabSz="914378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1600" kern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85" name="直線矢印コネクタ 223"/>
          <p:cNvCxnSpPr>
            <a:cxnSpLocks noChangeShapeType="1"/>
          </p:cNvCxnSpPr>
          <p:nvPr/>
        </p:nvCxnSpPr>
        <p:spPr bwMode="auto">
          <a:xfrm flipH="1">
            <a:off x="4104567" y="3856267"/>
            <a:ext cx="547073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" name="直線コネクタ 4"/>
          <p:cNvCxnSpPr>
            <a:cxnSpLocks noChangeShapeType="1"/>
          </p:cNvCxnSpPr>
          <p:nvPr/>
        </p:nvCxnSpPr>
        <p:spPr bwMode="auto">
          <a:xfrm flipH="1">
            <a:off x="6142422" y="3234865"/>
            <a:ext cx="0" cy="331514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" name="直線コネクタ 49"/>
          <p:cNvCxnSpPr>
            <a:cxnSpLocks noChangeShapeType="1"/>
          </p:cNvCxnSpPr>
          <p:nvPr/>
        </p:nvCxnSpPr>
        <p:spPr bwMode="auto">
          <a:xfrm flipH="1">
            <a:off x="7327253" y="3585706"/>
            <a:ext cx="0" cy="331514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" name="直線コネクタ 50"/>
          <p:cNvCxnSpPr>
            <a:cxnSpLocks noChangeShapeType="1"/>
          </p:cNvCxnSpPr>
          <p:nvPr/>
        </p:nvCxnSpPr>
        <p:spPr bwMode="auto">
          <a:xfrm flipH="1">
            <a:off x="6273244" y="4508891"/>
            <a:ext cx="0" cy="333001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9" name="直線矢印コネクタ 7"/>
          <p:cNvCxnSpPr>
            <a:cxnSpLocks noChangeShapeType="1"/>
          </p:cNvCxnSpPr>
          <p:nvPr/>
        </p:nvCxnSpPr>
        <p:spPr bwMode="auto">
          <a:xfrm flipH="1">
            <a:off x="6155803" y="4873111"/>
            <a:ext cx="202179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 type="none" w="sm" len="sm"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0" name="直線矢印コネクタ 53"/>
          <p:cNvCxnSpPr>
            <a:cxnSpLocks noChangeShapeType="1"/>
          </p:cNvCxnSpPr>
          <p:nvPr/>
        </p:nvCxnSpPr>
        <p:spPr bwMode="auto">
          <a:xfrm>
            <a:off x="6167696" y="4940008"/>
            <a:ext cx="202179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 type="none" w="sm" len="sm"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" name="直線コネクタ 56"/>
          <p:cNvCxnSpPr>
            <a:cxnSpLocks noChangeShapeType="1"/>
          </p:cNvCxnSpPr>
          <p:nvPr/>
        </p:nvCxnSpPr>
        <p:spPr bwMode="auto">
          <a:xfrm flipH="1">
            <a:off x="3155656" y="3860728"/>
            <a:ext cx="0" cy="331515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直線矢印コネクタ 57"/>
          <p:cNvCxnSpPr>
            <a:cxnSpLocks noChangeShapeType="1"/>
          </p:cNvCxnSpPr>
          <p:nvPr/>
        </p:nvCxnSpPr>
        <p:spPr bwMode="auto">
          <a:xfrm flipH="1">
            <a:off x="3038215" y="4223461"/>
            <a:ext cx="202179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 type="none" w="sm" len="sm"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" name="直線矢印コネクタ 58"/>
          <p:cNvCxnSpPr>
            <a:cxnSpLocks noChangeShapeType="1"/>
          </p:cNvCxnSpPr>
          <p:nvPr/>
        </p:nvCxnSpPr>
        <p:spPr bwMode="auto">
          <a:xfrm>
            <a:off x="3048621" y="4291845"/>
            <a:ext cx="203666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 type="none" w="sm" len="sm"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" name="Text Box 110"/>
          <p:cNvSpPr txBox="1">
            <a:spLocks noChangeArrowheads="1"/>
          </p:cNvSpPr>
          <p:nvPr/>
        </p:nvSpPr>
        <p:spPr bwMode="auto">
          <a:xfrm flipH="1">
            <a:off x="5653328" y="4966768"/>
            <a:ext cx="11387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kern="0" dirty="0">
                <a:solidFill>
                  <a:srgbClr val="000000"/>
                </a:solidFill>
                <a:latin typeface="+mn-lt"/>
              </a:rPr>
              <a:t>Reference point</a:t>
            </a:r>
          </a:p>
        </p:txBody>
      </p:sp>
      <p:sp>
        <p:nvSpPr>
          <p:cNvPr id="95" name="Text Box 110"/>
          <p:cNvSpPr txBox="1">
            <a:spLocks noChangeArrowheads="1"/>
          </p:cNvSpPr>
          <p:nvPr/>
        </p:nvSpPr>
        <p:spPr bwMode="auto">
          <a:xfrm flipH="1">
            <a:off x="2486682" y="4336444"/>
            <a:ext cx="11387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2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defRPr>
            </a:lvl9pPr>
          </a:lstStyle>
          <a:p>
            <a:pPr algn="ctr" defTabSz="914378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kern="0" dirty="0">
                <a:solidFill>
                  <a:srgbClr val="000000"/>
                </a:solidFill>
                <a:latin typeface="+mn-lt"/>
              </a:rPr>
              <a:t>Reference point</a:t>
            </a:r>
          </a:p>
        </p:txBody>
      </p:sp>
      <p:sp>
        <p:nvSpPr>
          <p:cNvPr id="116" name="矩形 45"/>
          <p:cNvSpPr/>
          <p:nvPr/>
        </p:nvSpPr>
        <p:spPr>
          <a:xfrm>
            <a:off x="979137" y="1504851"/>
            <a:ext cx="7814310" cy="1144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marL="285743" indent="-285743" defTabSz="685148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rgbClr val="FFFFFF"/>
                </a:solidFill>
              </a:rPr>
              <a:t>Passive Optical Network (PON) system</a:t>
            </a:r>
            <a:endParaRPr lang="en-US" altLang="ja-JP" sz="1600" b="1" dirty="0">
              <a:solidFill>
                <a:srgbClr val="FFFFFF"/>
              </a:solidFill>
            </a:endParaRPr>
          </a:p>
          <a:p>
            <a:pPr marL="742931" lvl="1" indent="-285743" defTabSz="685148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rgbClr val="FFFFFF"/>
                </a:solidFill>
              </a:rPr>
              <a:t>A point-to-multipoint optical communication system.</a:t>
            </a:r>
          </a:p>
          <a:p>
            <a:pPr marL="742931" lvl="1" indent="-285743" defTabSz="685148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rgbClr val="FFFFFF"/>
                </a:solidFill>
              </a:rPr>
              <a:t>The most popular system to realize Fiber To The Home (FTTH) in the world.</a:t>
            </a:r>
          </a:p>
          <a:p>
            <a:pPr marL="285743" indent="-285743" defTabSz="685148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rgbClr val="FFFFFF"/>
                </a:solidFill>
              </a:rPr>
              <a:t>Multiple (e.g. 16 to 128) ONUs communicate with an OLT via optical splitter(s).</a:t>
            </a:r>
          </a:p>
        </p:txBody>
      </p:sp>
      <p:sp>
        <p:nvSpPr>
          <p:cNvPr id="117" name="正方形/長方形 41"/>
          <p:cNvSpPr>
            <a:spLocks noChangeArrowheads="1"/>
          </p:cNvSpPr>
          <p:nvPr/>
        </p:nvSpPr>
        <p:spPr bwMode="auto">
          <a:xfrm flipH="1">
            <a:off x="684746" y="5080422"/>
            <a:ext cx="41713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378">
              <a:defRPr/>
            </a:pPr>
            <a:r>
              <a:rPr lang="en-US" altLang="ja-JP" sz="1400" kern="0" dirty="0">
                <a:solidFill>
                  <a:srgbClr val="000000"/>
                </a:solidFill>
                <a:ea typeface="HGP創英角ｺﾞｼｯｸUB" pitchFamily="50" charset="-128"/>
              </a:rPr>
              <a:t>OLT: Optical Line Terminal, ONU: Optical Network Unit</a:t>
            </a:r>
          </a:p>
          <a:p>
            <a:pPr defTabSz="914378">
              <a:defRPr/>
            </a:pPr>
            <a:r>
              <a:rPr lang="en-US" altLang="ja-JP" sz="1400" kern="0" dirty="0">
                <a:solidFill>
                  <a:srgbClr val="000000"/>
                </a:solidFill>
                <a:ea typeface="HGP創英角ｺﾞｼｯｸUB" pitchFamily="50" charset="-128"/>
              </a:rPr>
              <a:t>TDMA: Time Division Multiple Access</a:t>
            </a:r>
            <a:endParaRPr lang="ja-JP" altLang="en-US" sz="1400" kern="0" dirty="0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549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1"/>
          <p:cNvSpPr txBox="1">
            <a:spLocks/>
          </p:cNvSpPr>
          <p:nvPr/>
        </p:nvSpPr>
        <p:spPr bwMode="auto">
          <a:xfrm>
            <a:off x="333375" y="752559"/>
            <a:ext cx="8516938" cy="6716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t" anchorCtr="0" compatLnSpc="1"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en-US" sz="3200" b="1" kern="0" dirty="0">
                <a:solidFill>
                  <a:srgbClr val="008ED3"/>
                </a:solidFill>
              </a:rPr>
              <a:t>Recent progress in PON </a:t>
            </a:r>
            <a:r>
              <a:rPr lang="en-US" sz="3200" b="1" kern="0" dirty="0" smtClean="0">
                <a:solidFill>
                  <a:srgbClr val="008ED3"/>
                </a:solidFill>
              </a:rPr>
              <a:t>standards</a:t>
            </a:r>
            <a:endParaRPr lang="en-US" sz="3200" b="1" kern="0" dirty="0">
              <a:solidFill>
                <a:srgbClr val="008ED3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18" y="1506242"/>
            <a:ext cx="8075852" cy="399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9875" y="391908"/>
            <a:ext cx="8516938" cy="679911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en-US" sz="2800" kern="0" dirty="0">
                <a:solidFill>
                  <a:srgbClr val="008ED3"/>
                </a:solidFill>
                <a:latin typeface="+mj-lt"/>
                <a:cs typeface="+mj-cs"/>
              </a:rPr>
              <a:t>Coexistence of ITU PON Technologies using WDM</a:t>
            </a:r>
          </a:p>
        </p:txBody>
      </p:sp>
      <p:grpSp>
        <p:nvGrpSpPr>
          <p:cNvPr id="72" name="Group 71"/>
          <p:cNvGrpSpPr/>
          <p:nvPr/>
        </p:nvGrpSpPr>
        <p:grpSpPr>
          <a:xfrm>
            <a:off x="656362" y="1412776"/>
            <a:ext cx="8496944" cy="4491030"/>
            <a:chOff x="795270" y="1418622"/>
            <a:chExt cx="8656372" cy="5353047"/>
          </a:xfrm>
        </p:grpSpPr>
        <p:sp>
          <p:nvSpPr>
            <p:cNvPr id="75" name="Text Box 14"/>
            <p:cNvSpPr txBox="1">
              <a:spLocks noChangeArrowheads="1"/>
            </p:cNvSpPr>
            <p:nvPr/>
          </p:nvSpPr>
          <p:spPr bwMode="auto">
            <a:xfrm>
              <a:off x="2905157" y="3036501"/>
              <a:ext cx="2767483" cy="443745"/>
            </a:xfrm>
            <a:prstGeom prst="rect">
              <a:avLst/>
            </a:prstGeom>
            <a:solidFill>
              <a:srgbClr val="FFE9E7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7648" tIns="33824" rIns="67648" bIns="33824"/>
            <a:lstStyle>
              <a:lvl1pPr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defTabSz="914103">
                <a:defRPr/>
              </a:pPr>
              <a:r>
                <a:rPr lang="en-US" sz="1800" b="1" kern="0" dirty="0">
                  <a:solidFill>
                    <a:srgbClr val="FF0000"/>
                  </a:solidFill>
                  <a:latin typeface="Times New Roman" pitchFamily="18" charset="0"/>
                </a:rPr>
                <a:t>CE** </a:t>
              </a:r>
              <a:r>
                <a:rPr lang="en-US" sz="1600" kern="0" dirty="0">
                  <a:solidFill>
                    <a:srgbClr val="4D4D4D"/>
                  </a:solidFill>
                  <a:latin typeface="Times New Roman" pitchFamily="18" charset="0"/>
                </a:rPr>
                <a:t>(Co-Existence Element) </a:t>
              </a:r>
              <a:endParaRPr lang="en-US" sz="3199" kern="0" dirty="0">
                <a:solidFill>
                  <a:srgbClr val="4D4D4D"/>
                </a:solidFill>
              </a:endParaRPr>
            </a:p>
          </p:txBody>
        </p:sp>
        <p:sp>
          <p:nvSpPr>
            <p:cNvPr id="76" name="Rectangle 1395"/>
            <p:cNvSpPr>
              <a:spLocks noChangeArrowheads="1"/>
            </p:cNvSpPr>
            <p:nvPr/>
          </p:nvSpPr>
          <p:spPr bwMode="auto">
            <a:xfrm>
              <a:off x="1024793" y="4427966"/>
              <a:ext cx="1400877" cy="521131"/>
            </a:xfrm>
            <a:prstGeom prst="rect">
              <a:avLst/>
            </a:prstGeom>
            <a:solidFill>
              <a:srgbClr val="067AB4"/>
            </a:solidFill>
            <a:ln w="9525">
              <a:solidFill>
                <a:srgbClr val="4D4D4D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103">
                <a:defRPr/>
              </a:pPr>
              <a:r>
                <a:rPr kumimoji="1" lang="en-US" altLang="zh-TW" sz="1600" b="1" kern="0" dirty="0">
                  <a:solidFill>
                    <a:srgbClr val="FFFFFF"/>
                  </a:solidFill>
                  <a:latin typeface="Times New Roman" pitchFamily="18" charset="0"/>
                  <a:ea typeface="PMingLiU" pitchFamily="18" charset="-120"/>
                </a:rPr>
                <a:t>G-PON </a:t>
              </a:r>
            </a:p>
            <a:p>
              <a:pPr defTabSz="914103">
                <a:defRPr/>
              </a:pPr>
              <a:r>
                <a:rPr kumimoji="1" lang="en-US" altLang="zh-TW" sz="1600" b="1" kern="0" dirty="0">
                  <a:solidFill>
                    <a:srgbClr val="FFFFFF"/>
                  </a:solidFill>
                  <a:latin typeface="Times New Roman" pitchFamily="18" charset="0"/>
                  <a:ea typeface="PMingLiU" pitchFamily="18" charset="-120"/>
                </a:rPr>
                <a:t>OLT</a:t>
              </a:r>
            </a:p>
          </p:txBody>
        </p:sp>
        <p:sp>
          <p:nvSpPr>
            <p:cNvPr id="78" name="Rectangle 1436"/>
            <p:cNvSpPr>
              <a:spLocks noChangeArrowheads="1"/>
            </p:cNvSpPr>
            <p:nvPr/>
          </p:nvSpPr>
          <p:spPr bwMode="auto">
            <a:xfrm>
              <a:off x="5059500" y="2246921"/>
              <a:ext cx="220922" cy="205035"/>
            </a:xfrm>
            <a:prstGeom prst="rect">
              <a:avLst/>
            </a:prstGeom>
            <a:noFill/>
            <a:ln w="25400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defTabSz="914103">
                <a:defRPr/>
              </a:pPr>
              <a:endParaRPr lang="en-US" sz="1799" kern="0" dirty="0">
                <a:solidFill>
                  <a:srgbClr val="4D4D4D"/>
                </a:solidFill>
              </a:endParaRPr>
            </a:p>
          </p:txBody>
        </p:sp>
        <p:sp>
          <p:nvSpPr>
            <p:cNvPr id="79" name="Line 1458"/>
            <p:cNvSpPr>
              <a:spLocks noChangeShapeType="1"/>
            </p:cNvSpPr>
            <p:nvPr/>
          </p:nvSpPr>
          <p:spPr bwMode="auto">
            <a:xfrm flipH="1">
              <a:off x="2452920" y="2234201"/>
              <a:ext cx="432187" cy="2454"/>
            </a:xfrm>
            <a:prstGeom prst="line">
              <a:avLst/>
            </a:prstGeom>
            <a:noFill/>
            <a:ln w="25400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103">
                <a:defRPr/>
              </a:pPr>
              <a:endParaRPr lang="en-US" sz="1799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0" name="Rectangle 1459"/>
            <p:cNvSpPr>
              <a:spLocks noChangeArrowheads="1"/>
            </p:cNvSpPr>
            <p:nvPr/>
          </p:nvSpPr>
          <p:spPr bwMode="auto">
            <a:xfrm>
              <a:off x="6900521" y="2178576"/>
              <a:ext cx="998754" cy="341726"/>
            </a:xfrm>
            <a:prstGeom prst="rect">
              <a:avLst/>
            </a:prstGeom>
            <a:solidFill>
              <a:srgbClr val="067AB4"/>
            </a:solidFill>
            <a:ln w="9525">
              <a:solidFill>
                <a:srgbClr val="4D4D4D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103">
                <a:defRPr/>
              </a:pPr>
              <a:r>
                <a:rPr kumimoji="1" lang="en-US" altLang="zh-TW" sz="1200" b="1" kern="0" dirty="0">
                  <a:solidFill>
                    <a:srgbClr val="FFFFFF"/>
                  </a:solidFill>
                  <a:latin typeface="Times New Roman" pitchFamily="18" charset="0"/>
                  <a:ea typeface="PMingLiU" pitchFamily="18" charset="-120"/>
                </a:rPr>
                <a:t>G-PON </a:t>
              </a:r>
            </a:p>
          </p:txBody>
        </p:sp>
        <p:cxnSp>
          <p:nvCxnSpPr>
            <p:cNvPr id="81" name="AutoShape 1461"/>
            <p:cNvCxnSpPr>
              <a:cxnSpLocks noChangeShapeType="1"/>
              <a:endCxn id="80" idx="1"/>
            </p:cNvCxnSpPr>
            <p:nvPr/>
          </p:nvCxnSpPr>
          <p:spPr bwMode="auto">
            <a:xfrm flipV="1">
              <a:off x="5047227" y="2349439"/>
              <a:ext cx="1853294" cy="11392"/>
            </a:xfrm>
            <a:prstGeom prst="straightConnector1">
              <a:avLst/>
            </a:prstGeom>
            <a:noFill/>
            <a:ln w="25400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" name="Rectangle 1472"/>
            <p:cNvSpPr>
              <a:spLocks noChangeArrowheads="1"/>
            </p:cNvSpPr>
            <p:nvPr/>
          </p:nvSpPr>
          <p:spPr bwMode="auto">
            <a:xfrm>
              <a:off x="6900521" y="1418622"/>
              <a:ext cx="998754" cy="364507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4D4D4D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103">
                <a:defRPr/>
              </a:pPr>
              <a:r>
                <a:rPr lang="en-US" sz="1200" b="1" kern="0" dirty="0">
                  <a:solidFill>
                    <a:srgbClr val="FFFFFF"/>
                  </a:solidFill>
                  <a:latin typeface="Times New Roman" pitchFamily="18" charset="0"/>
                </a:rPr>
                <a:t>XGS-PON</a:t>
              </a:r>
              <a:endParaRPr lang="en-US" altLang="zh-TW" sz="1200" b="1" kern="0" dirty="0">
                <a:solidFill>
                  <a:srgbClr val="FFFFFF"/>
                </a:solidFill>
                <a:latin typeface="Times New Roman" pitchFamily="18" charset="0"/>
                <a:ea typeface="PMingLiU" pitchFamily="18" charset="-120"/>
              </a:endParaRPr>
            </a:p>
          </p:txBody>
        </p:sp>
        <p:cxnSp>
          <p:nvCxnSpPr>
            <p:cNvPr id="83" name="AutoShape 1474"/>
            <p:cNvCxnSpPr>
              <a:cxnSpLocks noChangeShapeType="1"/>
              <a:endCxn id="82" idx="1"/>
            </p:cNvCxnSpPr>
            <p:nvPr/>
          </p:nvCxnSpPr>
          <p:spPr bwMode="auto">
            <a:xfrm flipV="1">
              <a:off x="5736076" y="1600876"/>
              <a:ext cx="1164445" cy="510068"/>
            </a:xfrm>
            <a:prstGeom prst="straightConnector1">
              <a:avLst/>
            </a:prstGeom>
            <a:noFill/>
            <a:ln w="25400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4" name="Text Box 1418"/>
            <p:cNvSpPr txBox="1">
              <a:spLocks noChangeArrowheads="1"/>
            </p:cNvSpPr>
            <p:nvPr/>
          </p:nvSpPr>
          <p:spPr bwMode="auto">
            <a:xfrm>
              <a:off x="1213564" y="2337936"/>
              <a:ext cx="1390078" cy="366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defTabSz="914103">
                <a:defRPr/>
              </a:pPr>
              <a:r>
                <a:rPr kumimoji="1" lang="en-US" altLang="zh-TW" sz="1400" b="1" kern="0" dirty="0">
                  <a:solidFill>
                    <a:srgbClr val="4CA90C"/>
                  </a:solidFill>
                  <a:latin typeface="+mj-lt"/>
                  <a:ea typeface="PMingLiU" pitchFamily="18" charset="-120"/>
                </a:rPr>
                <a:t>1577/1270 nm*</a:t>
              </a:r>
            </a:p>
          </p:txBody>
        </p:sp>
        <p:sp>
          <p:nvSpPr>
            <p:cNvPr id="85" name="Rectangle 1399"/>
            <p:cNvSpPr>
              <a:spLocks noChangeArrowheads="1"/>
            </p:cNvSpPr>
            <p:nvPr/>
          </p:nvSpPr>
          <p:spPr bwMode="auto">
            <a:xfrm>
              <a:off x="1043563" y="1854510"/>
              <a:ext cx="1412983" cy="543657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4D4D4D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103">
                <a:defRPr/>
              </a:pPr>
              <a:r>
                <a:rPr lang="en-US" sz="1600" b="1" kern="0" dirty="0" smtClean="0">
                  <a:solidFill>
                    <a:srgbClr val="FFFFFF"/>
                  </a:solidFill>
                  <a:latin typeface="Times New Roman" pitchFamily="18" charset="0"/>
                </a:rPr>
                <a:t>XGS-PON</a:t>
              </a:r>
              <a:endParaRPr lang="en-US" sz="1600" b="1" kern="0" dirty="0">
                <a:solidFill>
                  <a:srgbClr val="FFFFFF"/>
                </a:solidFill>
                <a:latin typeface="Times New Roman" pitchFamily="18" charset="0"/>
              </a:endParaRPr>
            </a:p>
            <a:p>
              <a:pPr defTabSz="914103">
                <a:defRPr/>
              </a:pPr>
              <a:r>
                <a:rPr lang="en-US" altLang="zh-TW" sz="1600" b="1" kern="0" dirty="0">
                  <a:solidFill>
                    <a:srgbClr val="FFFFFF"/>
                  </a:solidFill>
                  <a:latin typeface="Times New Roman" pitchFamily="18" charset="0"/>
                  <a:ea typeface="PMingLiU" pitchFamily="18" charset="-120"/>
                </a:rPr>
                <a:t>OLT</a:t>
              </a:r>
            </a:p>
          </p:txBody>
        </p:sp>
        <p:sp>
          <p:nvSpPr>
            <p:cNvPr id="86" name="Rectangle 1395"/>
            <p:cNvSpPr>
              <a:spLocks noChangeArrowheads="1"/>
            </p:cNvSpPr>
            <p:nvPr/>
          </p:nvSpPr>
          <p:spPr bwMode="auto">
            <a:xfrm>
              <a:off x="1033574" y="5234198"/>
              <a:ext cx="1419348" cy="534079"/>
            </a:xfrm>
            <a:prstGeom prst="rect">
              <a:avLst/>
            </a:prstGeom>
            <a:solidFill>
              <a:srgbClr val="81017E"/>
            </a:solidFill>
            <a:ln w="9525">
              <a:solidFill>
                <a:srgbClr val="4D4D4D"/>
              </a:solidFill>
              <a:prstDash val="sysDash"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103">
                <a:defRPr/>
              </a:pPr>
              <a:r>
                <a:rPr kumimoji="1" lang="en-US" altLang="zh-TW" sz="1600" b="1" kern="0" dirty="0">
                  <a:solidFill>
                    <a:schemeClr val="bg1"/>
                  </a:solidFill>
                  <a:latin typeface="Times New Roman" pitchFamily="18" charset="0"/>
                  <a:ea typeface="PMingLiU" pitchFamily="18" charset="-120"/>
                </a:rPr>
                <a:t>NG-PON2 </a:t>
              </a:r>
            </a:p>
            <a:p>
              <a:pPr defTabSz="914103">
                <a:defRPr/>
              </a:pPr>
              <a:r>
                <a:rPr kumimoji="1" lang="en-US" altLang="zh-TW" sz="1600" b="1" kern="0" dirty="0">
                  <a:solidFill>
                    <a:schemeClr val="bg1"/>
                  </a:solidFill>
                  <a:latin typeface="Times New Roman" pitchFamily="18" charset="0"/>
                  <a:ea typeface="PMingLiU" pitchFamily="18" charset="-120"/>
                </a:rPr>
                <a:t>OLT</a:t>
              </a:r>
            </a:p>
          </p:txBody>
        </p:sp>
        <p:cxnSp>
          <p:nvCxnSpPr>
            <p:cNvPr id="87" name="AutoShape 1474"/>
            <p:cNvCxnSpPr>
              <a:cxnSpLocks noChangeShapeType="1"/>
              <a:endCxn id="88" idx="1"/>
            </p:cNvCxnSpPr>
            <p:nvPr/>
          </p:nvCxnSpPr>
          <p:spPr bwMode="auto">
            <a:xfrm>
              <a:off x="5736076" y="2615700"/>
              <a:ext cx="1153706" cy="618359"/>
            </a:xfrm>
            <a:prstGeom prst="straightConnector1">
              <a:avLst/>
            </a:prstGeom>
            <a:noFill/>
            <a:ln w="25400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8" name="Rectangle 1472"/>
            <p:cNvSpPr>
              <a:spLocks noChangeArrowheads="1"/>
            </p:cNvSpPr>
            <p:nvPr/>
          </p:nvSpPr>
          <p:spPr bwMode="auto">
            <a:xfrm>
              <a:off x="6889782" y="3024040"/>
              <a:ext cx="1020232" cy="420038"/>
            </a:xfrm>
            <a:prstGeom prst="rect">
              <a:avLst/>
            </a:prstGeom>
            <a:solidFill>
              <a:srgbClr val="81017E"/>
            </a:solidFill>
            <a:ln w="9525">
              <a:solidFill>
                <a:srgbClr val="4D4D4D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103">
                <a:defRPr/>
              </a:pPr>
              <a:r>
                <a:rPr lang="en-US" sz="1200" b="1" kern="0" dirty="0">
                  <a:solidFill>
                    <a:srgbClr val="FFFFFF"/>
                  </a:solidFill>
                  <a:latin typeface="Times New Roman" pitchFamily="18" charset="0"/>
                </a:rPr>
                <a:t>NG-PON2</a:t>
              </a:r>
              <a:endParaRPr lang="en-US" altLang="zh-TW" sz="1200" b="1" kern="0" dirty="0">
                <a:solidFill>
                  <a:srgbClr val="FFFFFF"/>
                </a:solidFill>
                <a:latin typeface="Times New Roman" pitchFamily="18" charset="0"/>
                <a:ea typeface="PMingLiU" pitchFamily="18" charset="-120"/>
              </a:endParaRPr>
            </a:p>
          </p:txBody>
        </p:sp>
        <p:sp>
          <p:nvSpPr>
            <p:cNvPr id="90" name="Text Box 1418"/>
            <p:cNvSpPr txBox="1">
              <a:spLocks noChangeArrowheads="1"/>
            </p:cNvSpPr>
            <p:nvPr/>
          </p:nvSpPr>
          <p:spPr bwMode="auto">
            <a:xfrm>
              <a:off x="976375" y="4136244"/>
              <a:ext cx="1390078" cy="366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1pPr>
              <a:lvl2pPr marL="742950" indent="-285750"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CCCCCC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defTabSz="914103">
                <a:defRPr/>
              </a:pPr>
              <a:r>
                <a:rPr kumimoji="1" lang="en-US" altLang="zh-TW" sz="1400" b="1" kern="0" dirty="0">
                  <a:solidFill>
                    <a:schemeClr val="accent4"/>
                  </a:solidFill>
                  <a:latin typeface="+mj-lt"/>
                  <a:ea typeface="PMingLiU" pitchFamily="18" charset="-120"/>
                </a:rPr>
                <a:t>1490/1310 nm*</a:t>
              </a:r>
              <a:endParaRPr kumimoji="1" lang="el-GR" altLang="zh-TW" sz="1400" b="1" kern="0" dirty="0">
                <a:solidFill>
                  <a:schemeClr val="accent4"/>
                </a:solidFill>
                <a:latin typeface="+mj-lt"/>
                <a:ea typeface="PMingLiU" pitchFamily="18" charset="-120"/>
              </a:endParaRPr>
            </a:p>
          </p:txBody>
        </p:sp>
        <p:cxnSp>
          <p:nvCxnSpPr>
            <p:cNvPr id="91" name="Elbow Connector 90"/>
            <p:cNvCxnSpPr>
              <a:stCxn id="76" idx="3"/>
            </p:cNvCxnSpPr>
            <p:nvPr/>
          </p:nvCxnSpPr>
          <p:spPr bwMode="auto">
            <a:xfrm flipV="1">
              <a:off x="2425670" y="2345867"/>
              <a:ext cx="251432" cy="2342665"/>
            </a:xfrm>
            <a:prstGeom prst="bentConnector2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Elbow Connector 91"/>
            <p:cNvCxnSpPr>
              <a:stCxn id="86" idx="3"/>
            </p:cNvCxnSpPr>
            <p:nvPr/>
          </p:nvCxnSpPr>
          <p:spPr bwMode="auto">
            <a:xfrm flipV="1">
              <a:off x="2452922" y="2447723"/>
              <a:ext cx="315394" cy="3053515"/>
            </a:xfrm>
            <a:prstGeom prst="bentConnector2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3" name="Rectangle 92"/>
            <p:cNvSpPr/>
            <p:nvPr/>
          </p:nvSpPr>
          <p:spPr>
            <a:xfrm>
              <a:off x="1007739" y="4950206"/>
              <a:ext cx="1818166" cy="3668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>
                  <a:solidFill>
                    <a:srgbClr val="81017E"/>
                  </a:solidFill>
                </a:rPr>
                <a:t>1600/1544 nm*</a:t>
              </a:r>
              <a:endParaRPr lang="en-US" sz="1050" b="1" dirty="0">
                <a:solidFill>
                  <a:srgbClr val="81017E"/>
                </a:solidFill>
              </a:endParaRPr>
            </a:p>
          </p:txBody>
        </p:sp>
        <p:sp>
          <p:nvSpPr>
            <p:cNvPr id="94" name="Freeform 1094"/>
            <p:cNvSpPr>
              <a:spLocks/>
            </p:cNvSpPr>
            <p:nvPr/>
          </p:nvSpPr>
          <p:spPr bwMode="auto">
            <a:xfrm>
              <a:off x="4849086" y="2021119"/>
              <a:ext cx="898298" cy="690191"/>
            </a:xfrm>
            <a:custGeom>
              <a:avLst/>
              <a:gdLst>
                <a:gd name="T0" fmla="*/ 2147483647 w 192"/>
                <a:gd name="T1" fmla="*/ 2147483647 h 215"/>
                <a:gd name="T2" fmla="*/ 2147483647 w 192"/>
                <a:gd name="T3" fmla="*/ 2147483647 h 215"/>
                <a:gd name="T4" fmla="*/ 2147483647 w 192"/>
                <a:gd name="T5" fmla="*/ 2147483647 h 215"/>
                <a:gd name="T6" fmla="*/ 2147483647 w 192"/>
                <a:gd name="T7" fmla="*/ 0 h 215"/>
                <a:gd name="T8" fmla="*/ 2147483647 w 192"/>
                <a:gd name="T9" fmla="*/ 0 h 215"/>
                <a:gd name="T10" fmla="*/ 2147483647 w 192"/>
                <a:gd name="T11" fmla="*/ 0 h 215"/>
                <a:gd name="T12" fmla="*/ 2147483647 w 192"/>
                <a:gd name="T13" fmla="*/ 2147483647 h 215"/>
                <a:gd name="T14" fmla="*/ 2147483647 w 192"/>
                <a:gd name="T15" fmla="*/ 2147483647 h 215"/>
                <a:gd name="T16" fmla="*/ 2147483647 w 192"/>
                <a:gd name="T17" fmla="*/ 2147483647 h 215"/>
                <a:gd name="T18" fmla="*/ 2147483647 w 192"/>
                <a:gd name="T19" fmla="*/ 2147483647 h 215"/>
                <a:gd name="T20" fmla="*/ 2147483647 w 192"/>
                <a:gd name="T21" fmla="*/ 2147483647 h 215"/>
                <a:gd name="T22" fmla="*/ 0 w 192"/>
                <a:gd name="T23" fmla="*/ 2147483647 h 215"/>
                <a:gd name="T24" fmla="*/ 0 w 192"/>
                <a:gd name="T25" fmla="*/ 2147483647 h 215"/>
                <a:gd name="T26" fmla="*/ 2147483647 w 192"/>
                <a:gd name="T27" fmla="*/ 2147483647 h 215"/>
                <a:gd name="T28" fmla="*/ 2147483647 w 192"/>
                <a:gd name="T29" fmla="*/ 2147483647 h 215"/>
                <a:gd name="T30" fmla="*/ 2147483647 w 192"/>
                <a:gd name="T31" fmla="*/ 2147483647 h 215"/>
                <a:gd name="T32" fmla="*/ 2147483647 w 192"/>
                <a:gd name="T33" fmla="*/ 2147483647 h 215"/>
                <a:gd name="T34" fmla="*/ 2147483647 w 192"/>
                <a:gd name="T35" fmla="*/ 2147483647 h 215"/>
                <a:gd name="T36" fmla="*/ 2147483647 w 192"/>
                <a:gd name="T37" fmla="*/ 2147483647 h 215"/>
                <a:gd name="T38" fmla="*/ 2147483647 w 192"/>
                <a:gd name="T39" fmla="*/ 2147483647 h 215"/>
                <a:gd name="T40" fmla="*/ 2147483647 w 192"/>
                <a:gd name="T41" fmla="*/ 2147483647 h 215"/>
                <a:gd name="T42" fmla="*/ 2147483647 w 192"/>
                <a:gd name="T43" fmla="*/ 2147483647 h 215"/>
                <a:gd name="T44" fmla="*/ 2147483647 w 192"/>
                <a:gd name="T45" fmla="*/ 2147483647 h 215"/>
                <a:gd name="T46" fmla="*/ 2147483647 w 192"/>
                <a:gd name="T47" fmla="*/ 2147483647 h 215"/>
                <a:gd name="T48" fmla="*/ 2147483647 w 192"/>
                <a:gd name="T49" fmla="*/ 2147483647 h 215"/>
                <a:gd name="T50" fmla="*/ 2147483647 w 192"/>
                <a:gd name="T51" fmla="*/ 2147483647 h 215"/>
                <a:gd name="T52" fmla="*/ 2147483647 w 192"/>
                <a:gd name="T53" fmla="*/ 2147483647 h 215"/>
                <a:gd name="T54" fmla="*/ 2147483647 w 192"/>
                <a:gd name="T55" fmla="*/ 2147483647 h 215"/>
                <a:gd name="T56" fmla="*/ 2147483647 w 192"/>
                <a:gd name="T57" fmla="*/ 2147483647 h 215"/>
                <a:gd name="T58" fmla="*/ 2147483647 w 192"/>
                <a:gd name="T59" fmla="*/ 2147483647 h 215"/>
                <a:gd name="T60" fmla="*/ 2147483647 w 192"/>
                <a:gd name="T61" fmla="*/ 2147483647 h 215"/>
                <a:gd name="T62" fmla="*/ 2147483647 w 192"/>
                <a:gd name="T63" fmla="*/ 2147483647 h 215"/>
                <a:gd name="T64" fmla="*/ 2147483647 w 192"/>
                <a:gd name="T65" fmla="*/ 2147483647 h 215"/>
                <a:gd name="T66" fmla="*/ 2147483647 w 192"/>
                <a:gd name="T67" fmla="*/ 2147483647 h 215"/>
                <a:gd name="T68" fmla="*/ 2147483647 w 192"/>
                <a:gd name="T69" fmla="*/ 2147483647 h 215"/>
                <a:gd name="T70" fmla="*/ 2147483647 w 192"/>
                <a:gd name="T71" fmla="*/ 2147483647 h 215"/>
                <a:gd name="T72" fmla="*/ 2147483647 w 192"/>
                <a:gd name="T73" fmla="*/ 2147483647 h 215"/>
                <a:gd name="T74" fmla="*/ 2147483647 w 192"/>
                <a:gd name="T75" fmla="*/ 2147483647 h 215"/>
                <a:gd name="T76" fmla="*/ 2147483647 w 192"/>
                <a:gd name="T77" fmla="*/ 2147483647 h 215"/>
                <a:gd name="T78" fmla="*/ 2147483647 w 192"/>
                <a:gd name="T79" fmla="*/ 2147483647 h 21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92"/>
                <a:gd name="T121" fmla="*/ 0 h 215"/>
                <a:gd name="T122" fmla="*/ 192 w 192"/>
                <a:gd name="T123" fmla="*/ 215 h 21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92" h="215">
                  <a:moveTo>
                    <a:pt x="192" y="44"/>
                  </a:moveTo>
                  <a:lnTo>
                    <a:pt x="192" y="22"/>
                  </a:lnTo>
                  <a:lnTo>
                    <a:pt x="151" y="22"/>
                  </a:lnTo>
                  <a:lnTo>
                    <a:pt x="151" y="0"/>
                  </a:lnTo>
                  <a:lnTo>
                    <a:pt x="62" y="0"/>
                  </a:lnTo>
                  <a:lnTo>
                    <a:pt x="56" y="1"/>
                  </a:lnTo>
                  <a:lnTo>
                    <a:pt x="51" y="5"/>
                  </a:lnTo>
                  <a:lnTo>
                    <a:pt x="47" y="10"/>
                  </a:lnTo>
                  <a:lnTo>
                    <a:pt x="46" y="17"/>
                  </a:lnTo>
                  <a:lnTo>
                    <a:pt x="46" y="89"/>
                  </a:lnTo>
                  <a:lnTo>
                    <a:pt x="0" y="89"/>
                  </a:lnTo>
                  <a:lnTo>
                    <a:pt x="0" y="127"/>
                  </a:lnTo>
                  <a:lnTo>
                    <a:pt x="46" y="127"/>
                  </a:lnTo>
                  <a:lnTo>
                    <a:pt x="46" y="198"/>
                  </a:lnTo>
                  <a:lnTo>
                    <a:pt x="47" y="205"/>
                  </a:lnTo>
                  <a:lnTo>
                    <a:pt x="51" y="211"/>
                  </a:lnTo>
                  <a:lnTo>
                    <a:pt x="56" y="214"/>
                  </a:lnTo>
                  <a:lnTo>
                    <a:pt x="62" y="215"/>
                  </a:lnTo>
                  <a:lnTo>
                    <a:pt x="151" y="215"/>
                  </a:lnTo>
                  <a:lnTo>
                    <a:pt x="151" y="194"/>
                  </a:lnTo>
                  <a:lnTo>
                    <a:pt x="192" y="194"/>
                  </a:lnTo>
                  <a:lnTo>
                    <a:pt x="192" y="172"/>
                  </a:lnTo>
                  <a:lnTo>
                    <a:pt x="151" y="172"/>
                  </a:lnTo>
                  <a:lnTo>
                    <a:pt x="151" y="156"/>
                  </a:lnTo>
                  <a:lnTo>
                    <a:pt x="192" y="156"/>
                  </a:lnTo>
                  <a:lnTo>
                    <a:pt x="192" y="134"/>
                  </a:lnTo>
                  <a:lnTo>
                    <a:pt x="151" y="134"/>
                  </a:lnTo>
                  <a:lnTo>
                    <a:pt x="151" y="119"/>
                  </a:lnTo>
                  <a:lnTo>
                    <a:pt x="192" y="119"/>
                  </a:lnTo>
                  <a:lnTo>
                    <a:pt x="192" y="97"/>
                  </a:lnTo>
                  <a:lnTo>
                    <a:pt x="151" y="97"/>
                  </a:lnTo>
                  <a:lnTo>
                    <a:pt x="151" y="81"/>
                  </a:lnTo>
                  <a:lnTo>
                    <a:pt x="192" y="81"/>
                  </a:lnTo>
                  <a:lnTo>
                    <a:pt x="192" y="60"/>
                  </a:lnTo>
                  <a:lnTo>
                    <a:pt x="151" y="60"/>
                  </a:lnTo>
                  <a:lnTo>
                    <a:pt x="151" y="44"/>
                  </a:lnTo>
                  <a:lnTo>
                    <a:pt x="192" y="44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en-US" sz="1799" dirty="0">
                  <a:solidFill>
                    <a:schemeClr val="bg1"/>
                  </a:solidFill>
                </a:rPr>
                <a:t>1xN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213564" y="6221391"/>
              <a:ext cx="8238078" cy="5502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tx2"/>
                  </a:solidFill>
                </a:rPr>
                <a:t>  *Downstream and Upstream Center Wavelengths (nm)</a:t>
              </a:r>
            </a:p>
            <a:p>
              <a:r>
                <a:rPr lang="en-US" sz="1200" dirty="0">
                  <a:solidFill>
                    <a:schemeClr val="tx2"/>
                  </a:solidFill>
                </a:rPr>
                <a:t>**Co-existence Element has been defined in ITU-T G.984.5 Amendment 1 along with additional Coexistence solutions </a:t>
              </a:r>
            </a:p>
          </p:txBody>
        </p:sp>
        <p:sp>
          <p:nvSpPr>
            <p:cNvPr id="96" name="Line 1458"/>
            <p:cNvSpPr>
              <a:spLocks noChangeShapeType="1"/>
            </p:cNvSpPr>
            <p:nvPr/>
          </p:nvSpPr>
          <p:spPr bwMode="auto">
            <a:xfrm flipH="1" flipV="1">
              <a:off x="3216119" y="2368733"/>
              <a:ext cx="1632966" cy="3272"/>
            </a:xfrm>
            <a:prstGeom prst="line">
              <a:avLst/>
            </a:prstGeom>
            <a:noFill/>
            <a:ln w="25400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103">
                <a:defRPr/>
              </a:pPr>
              <a:endParaRPr lang="en-US" sz="1799" kern="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97" name="Elbow Connector 96"/>
            <p:cNvCxnSpPr/>
            <p:nvPr/>
          </p:nvCxnSpPr>
          <p:spPr bwMode="auto">
            <a:xfrm>
              <a:off x="2663343" y="2360641"/>
              <a:ext cx="186932" cy="1841"/>
            </a:xfrm>
            <a:prstGeom prst="bentConnector3">
              <a:avLst>
                <a:gd name="adj1" fmla="val 50000"/>
              </a:avLst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Elbow Connector 97"/>
            <p:cNvCxnSpPr/>
            <p:nvPr/>
          </p:nvCxnSpPr>
          <p:spPr bwMode="auto">
            <a:xfrm>
              <a:off x="2768315" y="2466217"/>
              <a:ext cx="81960" cy="3823"/>
            </a:xfrm>
            <a:prstGeom prst="bentConnector3">
              <a:avLst>
                <a:gd name="adj1" fmla="val 50000"/>
              </a:avLst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9" name="Rectangle 1349"/>
            <p:cNvSpPr>
              <a:spLocks noChangeArrowheads="1"/>
            </p:cNvSpPr>
            <p:nvPr/>
          </p:nvSpPr>
          <p:spPr bwMode="auto">
            <a:xfrm>
              <a:off x="795270" y="3908661"/>
              <a:ext cx="3271905" cy="1927667"/>
            </a:xfrm>
            <a:prstGeom prst="rect">
              <a:avLst/>
            </a:prstGeom>
            <a:noFill/>
            <a:ln w="25400">
              <a:solidFill>
                <a:srgbClr val="4D4D4D"/>
              </a:solidFill>
              <a:prstDash val="sysDash"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103">
                <a:defRPr/>
              </a:pPr>
              <a:endParaRPr lang="en-US" sz="2799" kern="0" dirty="0">
                <a:solidFill>
                  <a:srgbClr val="4D4D4D"/>
                </a:solidFill>
              </a:endParaRPr>
            </a:p>
          </p:txBody>
        </p:sp>
        <p:cxnSp>
          <p:nvCxnSpPr>
            <p:cNvPr id="100" name="Straight Connector 99"/>
            <p:cNvCxnSpPr>
              <a:endCxn id="75" idx="0"/>
            </p:cNvCxnSpPr>
            <p:nvPr/>
          </p:nvCxnSpPr>
          <p:spPr>
            <a:xfrm>
              <a:off x="3295608" y="2532486"/>
              <a:ext cx="993291" cy="504015"/>
            </a:xfrm>
            <a:prstGeom prst="line">
              <a:avLst/>
            </a:prstGeom>
            <a:ln w="6350" cmpd="sng">
              <a:solidFill>
                <a:schemeClr val="accent6"/>
              </a:solidFill>
              <a:prstDash val="dash"/>
              <a:head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/>
            <p:cNvSpPr/>
            <p:nvPr/>
          </p:nvSpPr>
          <p:spPr>
            <a:xfrm>
              <a:off x="3910890" y="2236655"/>
              <a:ext cx="312570" cy="27857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656382" y="1886866"/>
              <a:ext cx="1022098" cy="6456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</a:rPr>
                <a:t>G.652 Fiber</a:t>
              </a:r>
            </a:p>
          </p:txBody>
        </p:sp>
        <p:sp>
          <p:nvSpPr>
            <p:cNvPr id="77" name="AutoShape 1404"/>
            <p:cNvSpPr>
              <a:spLocks noChangeArrowheads="1"/>
            </p:cNvSpPr>
            <p:nvPr/>
          </p:nvSpPr>
          <p:spPr bwMode="auto">
            <a:xfrm rot="16200000">
              <a:off x="2686866" y="2183576"/>
              <a:ext cx="690191" cy="36527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4D4D4D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defTabSz="914103">
                <a:defRPr/>
              </a:pPr>
              <a:r>
                <a:rPr lang="en-US" sz="1799" kern="0" dirty="0">
                  <a:solidFill>
                    <a:srgbClr val="4D4D4D"/>
                  </a:solidFill>
                </a:rPr>
                <a:t>CE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558294" y="3903045"/>
              <a:ext cx="2502508" cy="5138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</a:rPr>
                <a:t>Example of a type of Coexistence Element defined in Appendix I of G.984.5</a:t>
              </a:r>
            </a:p>
          </p:txBody>
        </p: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129" y="4000548"/>
            <a:ext cx="2899487" cy="122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8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84670"/>
            <a:ext cx="8229600" cy="857250"/>
          </a:xfrm>
        </p:spPr>
        <p:txBody>
          <a:bodyPr>
            <a:noAutofit/>
          </a:bodyPr>
          <a:lstStyle/>
          <a:p>
            <a:r>
              <a:rPr lang="en-US" sz="5400" dirty="0"/>
              <a:t>Metallic access</a:t>
            </a:r>
          </a:p>
        </p:txBody>
      </p:sp>
    </p:spTree>
    <p:extLst>
      <p:ext uri="{BB962C8B-B14F-4D97-AF65-F5344CB8AC3E}">
        <p14:creationId xmlns:p14="http://schemas.microsoft.com/office/powerpoint/2010/main" val="256542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bgerundetes Rechteck 128"/>
          <p:cNvSpPr/>
          <p:nvPr/>
        </p:nvSpPr>
        <p:spPr bwMode="auto">
          <a:xfrm>
            <a:off x="5205243" y="4527556"/>
            <a:ext cx="2571525" cy="780275"/>
          </a:xfrm>
          <a:prstGeom prst="round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4118"/>
                  <a:invGamma/>
                </a:schemeClr>
              </a:gs>
            </a:gsLst>
            <a:lin ang="2700000" scaled="1"/>
          </a:gradFill>
          <a:ln w="28575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defTabSz="57150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216081" y="744777"/>
            <a:ext cx="8692117" cy="378719"/>
          </a:xfrm>
        </p:spPr>
        <p:txBody>
          <a:bodyPr>
            <a:noAutofit/>
          </a:bodyPr>
          <a:lstStyle/>
          <a:p>
            <a:r>
              <a:rPr lang="en-US" altLang="en-US" sz="2700" dirty="0"/>
              <a:t>Overview of Access Network Solutions with metallic cables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3614" y="3780540"/>
            <a:ext cx="3706729" cy="15435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err="1"/>
              <a:t>G.fast</a:t>
            </a:r>
            <a:r>
              <a:rPr lang="en-US" sz="1400" b="1" dirty="0"/>
              <a:t> and </a:t>
            </a:r>
            <a:r>
              <a:rPr lang="en-US" sz="1400" b="1" dirty="0" err="1"/>
              <a:t>MGfast</a:t>
            </a:r>
            <a:r>
              <a:rPr lang="en-US" sz="1400" b="1" dirty="0"/>
              <a:t> fill an access technology gap</a:t>
            </a:r>
          </a:p>
          <a:p>
            <a:r>
              <a:rPr lang="en-US" sz="1400" dirty="0"/>
              <a:t>Huge gap 100 Mbit/s </a:t>
            </a:r>
            <a:r>
              <a:rPr lang="en-US" sz="1400" dirty="0">
                <a:sym typeface="Wingdings"/>
              </a:rPr>
              <a:t></a:t>
            </a:r>
            <a:r>
              <a:rPr lang="en-US" sz="1400" dirty="0"/>
              <a:t> multi </a:t>
            </a:r>
            <a:r>
              <a:rPr lang="en-US" sz="1400" dirty="0" err="1"/>
              <a:t>Gbit</a:t>
            </a:r>
            <a:r>
              <a:rPr lang="en-US" sz="1400" dirty="0"/>
              <a:t>/s</a:t>
            </a:r>
          </a:p>
          <a:p>
            <a:r>
              <a:rPr lang="en-US" sz="1400" dirty="0"/>
              <a:t>Fiber may not always be possible into the home/apartment</a:t>
            </a:r>
          </a:p>
          <a:p>
            <a:r>
              <a:rPr lang="en-US" sz="1400" dirty="0" err="1"/>
              <a:t>G.fast</a:t>
            </a:r>
            <a:r>
              <a:rPr lang="en-US" sz="1400" dirty="0"/>
              <a:t> and </a:t>
            </a:r>
            <a:r>
              <a:rPr lang="en-US" sz="1400" dirty="0" err="1"/>
              <a:t>G.mgfast</a:t>
            </a:r>
            <a:r>
              <a:rPr lang="en-US" sz="1400" dirty="0"/>
              <a:t> support </a:t>
            </a:r>
            <a:r>
              <a:rPr lang="en-US" sz="1400" dirty="0" err="1"/>
              <a:t>FTTdp</a:t>
            </a:r>
            <a:r>
              <a:rPr lang="en-US" sz="1400" dirty="0"/>
              <a:t> and FTTB architectures.</a:t>
            </a:r>
          </a:p>
        </p:txBody>
      </p:sp>
      <p:cxnSp>
        <p:nvCxnSpPr>
          <p:cNvPr id="6" name="Straight Connector 150"/>
          <p:cNvCxnSpPr/>
          <p:nvPr/>
        </p:nvCxnSpPr>
        <p:spPr>
          <a:xfrm flipV="1">
            <a:off x="4231672" y="3262511"/>
            <a:ext cx="173057" cy="2024"/>
          </a:xfrm>
          <a:prstGeom prst="line">
            <a:avLst/>
          </a:prstGeom>
          <a:ln w="76200" cap="flat" cmpd="tri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48" name="Text Box 15"/>
          <p:cNvSpPr txBox="1">
            <a:spLocks noChangeArrowheads="1"/>
          </p:cNvSpPr>
          <p:nvPr/>
        </p:nvSpPr>
        <p:spPr bwMode="auto">
          <a:xfrm>
            <a:off x="5166632" y="2999934"/>
            <a:ext cx="5517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</a:pPr>
            <a:r>
              <a:rPr lang="de-DE" altLang="en-US" sz="1200" dirty="0">
                <a:solidFill>
                  <a:schemeClr val="accent1"/>
                </a:solidFill>
              </a:rPr>
              <a:t>Short</a:t>
            </a:r>
          </a:p>
        </p:txBody>
      </p:sp>
      <p:sp>
        <p:nvSpPr>
          <p:cNvPr id="6149" name="Text Box 15"/>
          <p:cNvSpPr txBox="1">
            <a:spLocks noChangeArrowheads="1"/>
          </p:cNvSpPr>
          <p:nvPr/>
        </p:nvSpPr>
        <p:spPr bwMode="auto">
          <a:xfrm>
            <a:off x="3866328" y="2136410"/>
            <a:ext cx="136287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  <a:buFont typeface="Trebuchet MS" pitchFamily="34" charset="0"/>
              <a:buNone/>
            </a:pPr>
            <a:r>
              <a:rPr lang="de-DE" altLang="en-US" sz="1350" dirty="0">
                <a:solidFill>
                  <a:schemeClr val="accent1"/>
                </a:solidFill>
              </a:rPr>
              <a:t>Long (&lt;6000m)</a:t>
            </a:r>
          </a:p>
        </p:txBody>
      </p:sp>
      <p:cxnSp>
        <p:nvCxnSpPr>
          <p:cNvPr id="25" name="Straight Connector 50"/>
          <p:cNvCxnSpPr/>
          <p:nvPr/>
        </p:nvCxnSpPr>
        <p:spPr>
          <a:xfrm>
            <a:off x="3600163" y="3270607"/>
            <a:ext cx="1522083" cy="1658017"/>
          </a:xfrm>
          <a:prstGeom prst="line">
            <a:avLst/>
          </a:prstGeom>
          <a:ln w="76200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152" name="Text Box 262"/>
          <p:cNvSpPr txBox="1">
            <a:spLocks noChangeArrowheads="1"/>
          </p:cNvSpPr>
          <p:nvPr/>
        </p:nvSpPr>
        <p:spPr bwMode="auto">
          <a:xfrm>
            <a:off x="6388308" y="2326381"/>
            <a:ext cx="111324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000" rIns="27000">
            <a:spAutoFit/>
          </a:bodyPr>
          <a:lstStyle>
            <a:defPPr>
              <a:defRPr lang="en-US"/>
            </a:defPPr>
            <a:lvl1pPr marL="282575" indent="-282575" algn="r" eaLnBrk="0" hangingPunct="0"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  <a:buFont typeface="Trebuchet MS" pitchFamily="34" charset="0"/>
              <a:buNone/>
              <a:defRPr sz="2000" b="1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de-DE" altLang="en-US" sz="1500" dirty="0"/>
              <a:t>≤25 Mbit/s</a:t>
            </a:r>
          </a:p>
        </p:txBody>
      </p:sp>
      <p:sp>
        <p:nvSpPr>
          <p:cNvPr id="6153" name="Text Box 262"/>
          <p:cNvSpPr txBox="1">
            <a:spLocks noChangeArrowheads="1"/>
          </p:cNvSpPr>
          <p:nvPr/>
        </p:nvSpPr>
        <p:spPr bwMode="auto">
          <a:xfrm>
            <a:off x="6272279" y="2997052"/>
            <a:ext cx="17118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000" rIns="27000">
            <a:spAutoFit/>
          </a:bodyPr>
          <a:lstStyle>
            <a:defPPr>
              <a:defRPr lang="en-US"/>
            </a:defPPr>
            <a:lvl1pPr marL="282575" indent="-282575" algn="r" eaLnBrk="0" hangingPunct="0"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  <a:buFont typeface="Trebuchet MS" pitchFamily="34" charset="0"/>
              <a:buNone/>
              <a:defRPr sz="2000" b="1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9pPr>
          </a:lstStyle>
          <a:p>
            <a:pPr marL="0" indent="0"/>
            <a:r>
              <a:rPr lang="de-DE" altLang="en-US" sz="1500" dirty="0"/>
              <a:t>≤150 </a:t>
            </a:r>
            <a:r>
              <a:rPr lang="de-DE" altLang="en-US" sz="1500" dirty="0" err="1"/>
              <a:t>Mbit</a:t>
            </a:r>
            <a:r>
              <a:rPr lang="de-DE" altLang="en-US" sz="1500" dirty="0"/>
              <a:t>/s (17a)</a:t>
            </a:r>
            <a:br>
              <a:rPr lang="de-DE" altLang="en-US" sz="1500" dirty="0"/>
            </a:br>
            <a:r>
              <a:rPr lang="de-DE" altLang="en-US" sz="1500" dirty="0"/>
              <a:t> ≤400 </a:t>
            </a:r>
            <a:r>
              <a:rPr lang="de-DE" altLang="en-US" sz="1500" dirty="0" err="1"/>
              <a:t>Mbit</a:t>
            </a:r>
            <a:r>
              <a:rPr lang="de-DE" altLang="en-US" sz="1500" dirty="0"/>
              <a:t>/s (35b)</a:t>
            </a:r>
          </a:p>
        </p:txBody>
      </p:sp>
      <p:sp>
        <p:nvSpPr>
          <p:cNvPr id="6154" name="Text Box 262"/>
          <p:cNvSpPr txBox="1">
            <a:spLocks noChangeArrowheads="1"/>
          </p:cNvSpPr>
          <p:nvPr/>
        </p:nvSpPr>
        <p:spPr bwMode="auto">
          <a:xfrm>
            <a:off x="6371126" y="4705992"/>
            <a:ext cx="132776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000" rIns="27000">
            <a:spAutoFit/>
          </a:bodyPr>
          <a:lstStyle>
            <a:lvl1pPr marL="282575" indent="-2825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  <a:buFont typeface="Trebuchet MS" pitchFamily="34" charset="0"/>
              <a:buNone/>
            </a:pPr>
            <a:r>
              <a:rPr lang="de-DE" altLang="en-US" sz="1500" b="1" dirty="0">
                <a:solidFill>
                  <a:schemeClr val="bg1"/>
                </a:solidFill>
              </a:rPr>
              <a:t>≤ 5..10 </a:t>
            </a:r>
            <a:r>
              <a:rPr lang="de-DE" altLang="en-US" sz="1500" b="1" dirty="0" err="1">
                <a:solidFill>
                  <a:schemeClr val="bg1"/>
                </a:solidFill>
              </a:rPr>
              <a:t>Gbit</a:t>
            </a:r>
            <a:r>
              <a:rPr lang="de-DE" altLang="en-US" sz="1500" b="1" dirty="0">
                <a:solidFill>
                  <a:schemeClr val="bg1"/>
                </a:solidFill>
              </a:rPr>
              <a:t>/s</a:t>
            </a:r>
          </a:p>
        </p:txBody>
      </p:sp>
      <p:grpSp>
        <p:nvGrpSpPr>
          <p:cNvPr id="7" name="Gruppieren 87"/>
          <p:cNvGrpSpPr>
            <a:grpSpLocks/>
          </p:cNvGrpSpPr>
          <p:nvPr/>
        </p:nvGrpSpPr>
        <p:grpSpPr bwMode="auto">
          <a:xfrm>
            <a:off x="1620355" y="1685270"/>
            <a:ext cx="1540587" cy="1419749"/>
            <a:chOff x="777875" y="4287557"/>
            <a:chExt cx="2160588" cy="2041525"/>
          </a:xfrm>
        </p:grpSpPr>
        <p:pic>
          <p:nvPicPr>
            <p:cNvPr id="6211" name="Picture 275" descr="Office_Building_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875" y="4287557"/>
              <a:ext cx="2160588" cy="2041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12" name="Rectangle 15"/>
            <p:cNvSpPr>
              <a:spLocks noChangeAspect="1" noChangeArrowheads="1"/>
            </p:cNvSpPr>
            <p:nvPr/>
          </p:nvSpPr>
          <p:spPr bwMode="auto">
            <a:xfrm>
              <a:off x="1050925" y="5111909"/>
              <a:ext cx="1612900" cy="392821"/>
            </a:xfrm>
            <a:prstGeom prst="rect">
              <a:avLst/>
            </a:prstGeom>
            <a:solidFill>
              <a:schemeClr val="bg1">
                <a:alpha val="74901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7500" tIns="32400" rIns="67500" bIns="3240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</a:pPr>
              <a:endParaRPr lang="de-DE" altLang="en-US" sz="1350"/>
            </a:p>
          </p:txBody>
        </p:sp>
      </p:grpSp>
      <p:sp>
        <p:nvSpPr>
          <p:cNvPr id="6158" name="Rectangle 181"/>
          <p:cNvSpPr>
            <a:spLocks noChangeArrowheads="1"/>
          </p:cNvSpPr>
          <p:nvPr/>
        </p:nvSpPr>
        <p:spPr bwMode="auto">
          <a:xfrm>
            <a:off x="2109444" y="1804097"/>
            <a:ext cx="467558" cy="18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altLang="en-US" sz="1200" b="1" dirty="0">
                <a:solidFill>
                  <a:schemeClr val="accent1"/>
                </a:solidFill>
              </a:rPr>
              <a:t>CO</a:t>
            </a:r>
          </a:p>
        </p:txBody>
      </p:sp>
      <p:pic>
        <p:nvPicPr>
          <p:cNvPr id="6160" name="Picture 278" descr="IP_DSL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094" y="2268696"/>
            <a:ext cx="412909" cy="412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AutoShape 272"/>
          <p:cNvSpPr>
            <a:spLocks noChangeArrowheads="1"/>
          </p:cNvSpPr>
          <p:nvPr/>
        </p:nvSpPr>
        <p:spPr bwMode="auto">
          <a:xfrm flipH="1">
            <a:off x="4198274" y="2851626"/>
            <a:ext cx="859214" cy="661868"/>
          </a:xfrm>
          <a:prstGeom prst="roundRect">
            <a:avLst>
              <a:gd name="adj" fmla="val 10745"/>
            </a:avLst>
          </a:prstGeom>
          <a:gradFill rotWithShape="1"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28575" algn="ctr">
            <a:solidFill>
              <a:schemeClr val="accent4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US" sz="1350">
              <a:latin typeface="Arial" charset="0"/>
              <a:cs typeface="Arial" charset="0"/>
            </a:endParaRPr>
          </a:p>
        </p:txBody>
      </p:sp>
      <p:sp>
        <p:nvSpPr>
          <p:cNvPr id="6162" name="Line 150"/>
          <p:cNvSpPr>
            <a:spLocks noChangeShapeType="1"/>
          </p:cNvSpPr>
          <p:nvPr/>
        </p:nvSpPr>
        <p:spPr bwMode="auto">
          <a:xfrm>
            <a:off x="4876334" y="3356629"/>
            <a:ext cx="951309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2400" rIns="67500" bIns="32400" anchor="ctr">
            <a:spAutoFit/>
          </a:bodyPr>
          <a:lstStyle/>
          <a:p>
            <a:endParaRPr lang="en-US" sz="1350" dirty="0"/>
          </a:p>
        </p:txBody>
      </p:sp>
      <p:sp>
        <p:nvSpPr>
          <p:cNvPr id="6163" name="Line 152"/>
          <p:cNvSpPr>
            <a:spLocks noChangeShapeType="1"/>
          </p:cNvSpPr>
          <p:nvPr/>
        </p:nvSpPr>
        <p:spPr bwMode="auto">
          <a:xfrm flipV="1">
            <a:off x="4876334" y="3241257"/>
            <a:ext cx="856178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2400" rIns="67500" bIns="32400" anchor="ctr">
            <a:spAutoFit/>
          </a:bodyPr>
          <a:lstStyle/>
          <a:p>
            <a:endParaRPr lang="en-US" sz="1350"/>
          </a:p>
        </p:txBody>
      </p:sp>
      <p:pic>
        <p:nvPicPr>
          <p:cNvPr id="6164" name="Picture 277" descr="IP_DSLA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427" y="3057069"/>
            <a:ext cx="412909" cy="413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 154"/>
          <p:cNvSpPr/>
          <p:nvPr/>
        </p:nvSpPr>
        <p:spPr>
          <a:xfrm>
            <a:off x="1995083" y="2857698"/>
            <a:ext cx="2468343" cy="406837"/>
          </a:xfrm>
          <a:custGeom>
            <a:avLst/>
            <a:gdLst>
              <a:gd name="connsiteX0" fmla="*/ 0 w 2273059"/>
              <a:gd name="connsiteY0" fmla="*/ 0 h 1076667"/>
              <a:gd name="connsiteX1" fmla="*/ 0 w 2273059"/>
              <a:gd name="connsiteY1" fmla="*/ 1067465 h 1076667"/>
              <a:gd name="connsiteX2" fmla="*/ 2273059 w 2273059"/>
              <a:gd name="connsiteY2" fmla="*/ 1076667 h 1076667"/>
              <a:gd name="connsiteX0" fmla="*/ 0 w 2273059"/>
              <a:gd name="connsiteY0" fmla="*/ 0 h 647113"/>
              <a:gd name="connsiteX1" fmla="*/ 0 w 2273059"/>
              <a:gd name="connsiteY1" fmla="*/ 637911 h 647113"/>
              <a:gd name="connsiteX2" fmla="*/ 2273059 w 2273059"/>
              <a:gd name="connsiteY2" fmla="*/ 647113 h 647113"/>
              <a:gd name="connsiteX0" fmla="*/ 0 w 2554835"/>
              <a:gd name="connsiteY0" fmla="*/ 0 h 637911"/>
              <a:gd name="connsiteX1" fmla="*/ 0 w 2554835"/>
              <a:gd name="connsiteY1" fmla="*/ 637911 h 637911"/>
              <a:gd name="connsiteX2" fmla="*/ 2554835 w 2554835"/>
              <a:gd name="connsiteY2" fmla="*/ 634409 h 63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4835" h="637911">
                <a:moveTo>
                  <a:pt x="0" y="0"/>
                </a:moveTo>
                <a:lnTo>
                  <a:pt x="0" y="637911"/>
                </a:lnTo>
                <a:lnTo>
                  <a:pt x="2554835" y="634409"/>
                </a:lnTo>
              </a:path>
            </a:pathLst>
          </a:custGeom>
          <a:ln w="762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spcBef>
                <a:spcPct val="20000"/>
              </a:spcBef>
              <a:spcAft>
                <a:spcPct val="15000"/>
              </a:spcAft>
              <a:buClr>
                <a:schemeClr val="accent1"/>
              </a:buClr>
              <a:buFont typeface="Trebuchet MS" pitchFamily="34" charset="0"/>
              <a:buChar char="Γ"/>
              <a:defRPr/>
            </a:pPr>
            <a:endParaRPr lang="en-US" sz="1650" dirty="0"/>
          </a:p>
        </p:txBody>
      </p:sp>
      <p:pic>
        <p:nvPicPr>
          <p:cNvPr id="6166" name="Grafik 44" descr="Optical_Splitter.gif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607" y="2995333"/>
            <a:ext cx="551556" cy="55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uppieren 122"/>
          <p:cNvGrpSpPr>
            <a:grpSpLocks/>
          </p:cNvGrpSpPr>
          <p:nvPr/>
        </p:nvGrpSpPr>
        <p:grpSpPr bwMode="auto">
          <a:xfrm>
            <a:off x="5693043" y="3043911"/>
            <a:ext cx="695265" cy="453390"/>
            <a:chOff x="6442076" y="3154363"/>
            <a:chExt cx="1090612" cy="711200"/>
          </a:xfrm>
        </p:grpSpPr>
        <p:grpSp>
          <p:nvGrpSpPr>
            <p:cNvPr id="9" name="Group 254"/>
            <p:cNvGrpSpPr>
              <a:grpSpLocks/>
            </p:cNvGrpSpPr>
            <p:nvPr/>
          </p:nvGrpSpPr>
          <p:grpSpPr bwMode="auto">
            <a:xfrm flipH="1">
              <a:off x="6442076" y="3154363"/>
              <a:ext cx="938212" cy="552450"/>
              <a:chOff x="1224" y="2288"/>
              <a:chExt cx="591" cy="348"/>
            </a:xfrm>
          </p:grpSpPr>
          <p:pic>
            <p:nvPicPr>
              <p:cNvPr id="6208" name="Picture 255" descr="home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24" y="2288"/>
                <a:ext cx="348" cy="3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09" name="Rectangle 256"/>
              <p:cNvSpPr>
                <a:spLocks noChangeArrowheads="1"/>
              </p:cNvSpPr>
              <p:nvPr/>
            </p:nvSpPr>
            <p:spPr bwMode="auto">
              <a:xfrm>
                <a:off x="1550" y="2288"/>
                <a:ext cx="2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825" b="1" dirty="0">
                    <a:solidFill>
                      <a:schemeClr val="accent1"/>
                    </a:solidFill>
                  </a:rPr>
                  <a:t>CPE</a:t>
                </a:r>
              </a:p>
            </p:txBody>
          </p:sp>
          <p:pic>
            <p:nvPicPr>
              <p:cNvPr id="6210" name="Picture 257" descr="DSL_Mode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93" y="2388"/>
                <a:ext cx="185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" name="Group 254"/>
            <p:cNvGrpSpPr>
              <a:grpSpLocks/>
            </p:cNvGrpSpPr>
            <p:nvPr/>
          </p:nvGrpSpPr>
          <p:grpSpPr bwMode="auto">
            <a:xfrm flipH="1">
              <a:off x="6594476" y="3313113"/>
              <a:ext cx="938212" cy="552450"/>
              <a:chOff x="1224" y="2288"/>
              <a:chExt cx="591" cy="348"/>
            </a:xfrm>
          </p:grpSpPr>
          <p:pic>
            <p:nvPicPr>
              <p:cNvPr id="6205" name="Picture 255" descr="home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24" y="2288"/>
                <a:ext cx="348" cy="3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06" name="Rectangle 256"/>
              <p:cNvSpPr>
                <a:spLocks noChangeArrowheads="1"/>
              </p:cNvSpPr>
              <p:nvPr/>
            </p:nvSpPr>
            <p:spPr bwMode="auto">
              <a:xfrm>
                <a:off x="1550" y="2288"/>
                <a:ext cx="2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825" b="1" dirty="0">
                    <a:solidFill>
                      <a:schemeClr val="accent1"/>
                    </a:solidFill>
                  </a:rPr>
                  <a:t>CPE</a:t>
                </a:r>
              </a:p>
            </p:txBody>
          </p:sp>
          <p:pic>
            <p:nvPicPr>
              <p:cNvPr id="6207" name="Picture 257" descr="DSL_Mode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93" y="2388"/>
                <a:ext cx="185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8" name="Freeform 154"/>
          <p:cNvSpPr/>
          <p:nvPr/>
        </p:nvSpPr>
        <p:spPr>
          <a:xfrm>
            <a:off x="1995083" y="2466041"/>
            <a:ext cx="169010" cy="123468"/>
          </a:xfrm>
          <a:custGeom>
            <a:avLst/>
            <a:gdLst>
              <a:gd name="connsiteX0" fmla="*/ 0 w 2273059"/>
              <a:gd name="connsiteY0" fmla="*/ 0 h 1076667"/>
              <a:gd name="connsiteX1" fmla="*/ 0 w 2273059"/>
              <a:gd name="connsiteY1" fmla="*/ 1067465 h 1076667"/>
              <a:gd name="connsiteX2" fmla="*/ 2273059 w 2273059"/>
              <a:gd name="connsiteY2" fmla="*/ 1076667 h 1076667"/>
              <a:gd name="connsiteX0" fmla="*/ 0 w 2273059"/>
              <a:gd name="connsiteY0" fmla="*/ 0 h 647113"/>
              <a:gd name="connsiteX1" fmla="*/ 0 w 2273059"/>
              <a:gd name="connsiteY1" fmla="*/ 637911 h 647113"/>
              <a:gd name="connsiteX2" fmla="*/ 2273059 w 2273059"/>
              <a:gd name="connsiteY2" fmla="*/ 647113 h 647113"/>
              <a:gd name="connsiteX0" fmla="*/ 0 w 2554835"/>
              <a:gd name="connsiteY0" fmla="*/ 0 h 637911"/>
              <a:gd name="connsiteX1" fmla="*/ 0 w 2554835"/>
              <a:gd name="connsiteY1" fmla="*/ 637911 h 637911"/>
              <a:gd name="connsiteX2" fmla="*/ 2554835 w 2554835"/>
              <a:gd name="connsiteY2" fmla="*/ 634409 h 637911"/>
              <a:gd name="connsiteX0" fmla="*/ 0 w 2554835"/>
              <a:gd name="connsiteY0" fmla="*/ 197473 h 197473"/>
              <a:gd name="connsiteX1" fmla="*/ 0 w 2554835"/>
              <a:gd name="connsiteY1" fmla="*/ 3502 h 197473"/>
              <a:gd name="connsiteX2" fmla="*/ 2554835 w 2554835"/>
              <a:gd name="connsiteY2" fmla="*/ 0 h 197473"/>
              <a:gd name="connsiteX0" fmla="*/ 0 w 297488"/>
              <a:gd name="connsiteY0" fmla="*/ 193971 h 193971"/>
              <a:gd name="connsiteX1" fmla="*/ 0 w 297488"/>
              <a:gd name="connsiteY1" fmla="*/ 0 h 193971"/>
              <a:gd name="connsiteX2" fmla="*/ 297488 w 297488"/>
              <a:gd name="connsiteY2" fmla="*/ 12936 h 193971"/>
              <a:gd name="connsiteX0" fmla="*/ 0 w 174932"/>
              <a:gd name="connsiteY0" fmla="*/ 193971 h 193971"/>
              <a:gd name="connsiteX1" fmla="*/ 0 w 174932"/>
              <a:gd name="connsiteY1" fmla="*/ 0 h 193971"/>
              <a:gd name="connsiteX2" fmla="*/ 174932 w 174932"/>
              <a:gd name="connsiteY2" fmla="*/ 0 h 193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932" h="193971">
                <a:moveTo>
                  <a:pt x="0" y="193971"/>
                </a:moveTo>
                <a:lnTo>
                  <a:pt x="0" y="0"/>
                </a:lnTo>
                <a:lnTo>
                  <a:pt x="174932" y="0"/>
                </a:lnTo>
              </a:path>
            </a:pathLst>
          </a:custGeom>
          <a:ln w="762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spcBef>
                <a:spcPct val="20000"/>
              </a:spcBef>
              <a:spcAft>
                <a:spcPct val="15000"/>
              </a:spcAft>
              <a:buClr>
                <a:schemeClr val="accent1"/>
              </a:buClr>
              <a:buFont typeface="Trebuchet MS" pitchFamily="34" charset="0"/>
              <a:buChar char="Γ"/>
              <a:defRPr/>
            </a:pPr>
            <a:endParaRPr lang="en-US" sz="1650" dirty="0"/>
          </a:p>
        </p:txBody>
      </p:sp>
      <p:grpSp>
        <p:nvGrpSpPr>
          <p:cNvPr id="11" name="Gruppieren 121"/>
          <p:cNvGrpSpPr>
            <a:grpSpLocks/>
          </p:cNvGrpSpPr>
          <p:nvPr/>
        </p:nvGrpSpPr>
        <p:grpSpPr bwMode="auto">
          <a:xfrm>
            <a:off x="5595888" y="2185710"/>
            <a:ext cx="792420" cy="546497"/>
            <a:chOff x="6372200" y="1844824"/>
            <a:chExt cx="1243013" cy="857250"/>
          </a:xfrm>
        </p:grpSpPr>
        <p:grpSp>
          <p:nvGrpSpPr>
            <p:cNvPr id="12" name="Group 258"/>
            <p:cNvGrpSpPr>
              <a:grpSpLocks/>
            </p:cNvGrpSpPr>
            <p:nvPr/>
          </p:nvGrpSpPr>
          <p:grpSpPr bwMode="auto">
            <a:xfrm flipH="1">
              <a:off x="6372200" y="1844824"/>
              <a:ext cx="938213" cy="552450"/>
              <a:chOff x="1224" y="2288"/>
              <a:chExt cx="591" cy="348"/>
            </a:xfrm>
          </p:grpSpPr>
          <p:pic>
            <p:nvPicPr>
              <p:cNvPr id="6200" name="Picture 259" descr="home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24" y="2288"/>
                <a:ext cx="348" cy="3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01" name="Rectangle 260"/>
              <p:cNvSpPr>
                <a:spLocks noChangeArrowheads="1"/>
              </p:cNvSpPr>
              <p:nvPr/>
            </p:nvSpPr>
            <p:spPr bwMode="auto">
              <a:xfrm>
                <a:off x="1550" y="2288"/>
                <a:ext cx="2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825" b="1" dirty="0">
                    <a:solidFill>
                      <a:schemeClr val="accent1"/>
                    </a:solidFill>
                  </a:rPr>
                  <a:t>CPE</a:t>
                </a:r>
              </a:p>
            </p:txBody>
          </p:sp>
          <p:pic>
            <p:nvPicPr>
              <p:cNvPr id="6202" name="Picture 261" descr="DSL_Mode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93" y="2388"/>
                <a:ext cx="185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3" name="Group 258"/>
            <p:cNvGrpSpPr>
              <a:grpSpLocks/>
            </p:cNvGrpSpPr>
            <p:nvPr/>
          </p:nvGrpSpPr>
          <p:grpSpPr bwMode="auto">
            <a:xfrm flipH="1">
              <a:off x="6524600" y="1997224"/>
              <a:ext cx="938213" cy="552450"/>
              <a:chOff x="1224" y="2288"/>
              <a:chExt cx="591" cy="348"/>
            </a:xfrm>
          </p:grpSpPr>
          <p:pic>
            <p:nvPicPr>
              <p:cNvPr id="6197" name="Picture 259" descr="home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24" y="2288"/>
                <a:ext cx="348" cy="3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98" name="Rectangle 260"/>
              <p:cNvSpPr>
                <a:spLocks noChangeArrowheads="1"/>
              </p:cNvSpPr>
              <p:nvPr/>
            </p:nvSpPr>
            <p:spPr bwMode="auto">
              <a:xfrm>
                <a:off x="1550" y="2288"/>
                <a:ext cx="2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825" b="1">
                    <a:solidFill>
                      <a:schemeClr val="accent1"/>
                    </a:solidFill>
                  </a:rPr>
                  <a:t>CPE</a:t>
                </a:r>
              </a:p>
            </p:txBody>
          </p:sp>
          <p:pic>
            <p:nvPicPr>
              <p:cNvPr id="6199" name="Picture 261" descr="DSL_Mode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93" y="2388"/>
                <a:ext cx="185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" name="Group 258"/>
            <p:cNvGrpSpPr>
              <a:grpSpLocks/>
            </p:cNvGrpSpPr>
            <p:nvPr/>
          </p:nvGrpSpPr>
          <p:grpSpPr bwMode="auto">
            <a:xfrm flipH="1">
              <a:off x="6677000" y="2149624"/>
              <a:ext cx="938213" cy="552450"/>
              <a:chOff x="1224" y="2288"/>
              <a:chExt cx="591" cy="348"/>
            </a:xfrm>
          </p:grpSpPr>
          <p:pic>
            <p:nvPicPr>
              <p:cNvPr id="6194" name="Picture 259" descr="home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24" y="2288"/>
                <a:ext cx="348" cy="3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95" name="Rectangle 260"/>
              <p:cNvSpPr>
                <a:spLocks noChangeArrowheads="1"/>
              </p:cNvSpPr>
              <p:nvPr/>
            </p:nvSpPr>
            <p:spPr bwMode="auto">
              <a:xfrm>
                <a:off x="1550" y="2288"/>
                <a:ext cx="2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825" b="1" dirty="0">
                    <a:solidFill>
                      <a:schemeClr val="accent1"/>
                    </a:solidFill>
                  </a:rPr>
                  <a:t>CPE</a:t>
                </a:r>
              </a:p>
            </p:txBody>
          </p:sp>
          <p:pic>
            <p:nvPicPr>
              <p:cNvPr id="6196" name="Picture 261" descr="DSL_Mode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93" y="2388"/>
                <a:ext cx="185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6171" name="Line 152"/>
          <p:cNvSpPr>
            <a:spLocks noChangeShapeType="1"/>
          </p:cNvSpPr>
          <p:nvPr/>
        </p:nvSpPr>
        <p:spPr bwMode="auto">
          <a:xfrm>
            <a:off x="2577002" y="2380018"/>
            <a:ext cx="3056332" cy="4049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2400" rIns="67500" bIns="32400" anchor="ctr">
            <a:spAutoFit/>
          </a:bodyPr>
          <a:lstStyle/>
          <a:p>
            <a:endParaRPr lang="en-US" sz="1350"/>
          </a:p>
        </p:txBody>
      </p:sp>
      <p:sp>
        <p:nvSpPr>
          <p:cNvPr id="6172" name="Line 152"/>
          <p:cNvSpPr>
            <a:spLocks noChangeShapeType="1"/>
          </p:cNvSpPr>
          <p:nvPr/>
        </p:nvSpPr>
        <p:spPr bwMode="auto">
          <a:xfrm>
            <a:off x="2577002" y="2477173"/>
            <a:ext cx="3153487" cy="4049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2400" rIns="67500" bIns="32400" anchor="ctr">
            <a:spAutoFit/>
          </a:bodyPr>
          <a:lstStyle/>
          <a:p>
            <a:endParaRPr lang="en-US" sz="1350"/>
          </a:p>
        </p:txBody>
      </p:sp>
      <p:sp>
        <p:nvSpPr>
          <p:cNvPr id="6173" name="Line 152"/>
          <p:cNvSpPr>
            <a:spLocks noChangeShapeType="1"/>
          </p:cNvSpPr>
          <p:nvPr/>
        </p:nvSpPr>
        <p:spPr bwMode="auto">
          <a:xfrm>
            <a:off x="2577002" y="2574328"/>
            <a:ext cx="3250642" cy="4049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2400" rIns="67500" bIns="32400" anchor="ctr">
            <a:spAutoFit/>
          </a:bodyPr>
          <a:lstStyle/>
          <a:p>
            <a:endParaRPr lang="en-US" sz="1350"/>
          </a:p>
        </p:txBody>
      </p:sp>
      <p:sp>
        <p:nvSpPr>
          <p:cNvPr id="6175" name="Text Box 15"/>
          <p:cNvSpPr txBox="1">
            <a:spLocks noChangeArrowheads="1"/>
          </p:cNvSpPr>
          <p:nvPr/>
        </p:nvSpPr>
        <p:spPr bwMode="auto">
          <a:xfrm>
            <a:off x="4330851" y="2828348"/>
            <a:ext cx="74251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  <a:buFont typeface="Trebuchet MS" pitchFamily="34" charset="0"/>
              <a:buNone/>
            </a:pPr>
            <a:r>
              <a:rPr lang="de-DE" altLang="en-US" sz="1350" b="1" dirty="0">
                <a:solidFill>
                  <a:schemeClr val="accent1"/>
                </a:solidFill>
              </a:rPr>
              <a:t>VDSL2</a:t>
            </a:r>
          </a:p>
        </p:txBody>
      </p:sp>
      <p:sp>
        <p:nvSpPr>
          <p:cNvPr id="6176" name="Text Box 15"/>
          <p:cNvSpPr txBox="1">
            <a:spLocks noChangeArrowheads="1"/>
          </p:cNvSpPr>
          <p:nvPr/>
        </p:nvSpPr>
        <p:spPr bwMode="auto">
          <a:xfrm>
            <a:off x="1868420" y="2032891"/>
            <a:ext cx="110799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  <a:buFont typeface="Trebuchet MS" pitchFamily="34" charset="0"/>
              <a:buNone/>
            </a:pPr>
            <a:r>
              <a:rPr lang="de-DE" altLang="en-US" sz="1350" b="1" dirty="0">
                <a:solidFill>
                  <a:schemeClr val="accent1"/>
                </a:solidFill>
              </a:rPr>
              <a:t>ADSL2plus</a:t>
            </a:r>
          </a:p>
        </p:txBody>
      </p:sp>
      <p:sp>
        <p:nvSpPr>
          <p:cNvPr id="129" name="Abgerundetes Rechteck 128"/>
          <p:cNvSpPr/>
          <p:nvPr/>
        </p:nvSpPr>
        <p:spPr bwMode="auto">
          <a:xfrm>
            <a:off x="5205243" y="3655179"/>
            <a:ext cx="2571525" cy="780275"/>
          </a:xfrm>
          <a:prstGeom prst="round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4118"/>
                  <a:invGamma/>
                </a:schemeClr>
              </a:gs>
            </a:gsLst>
            <a:lin ang="2700000" scaled="1"/>
          </a:gradFill>
          <a:ln w="28575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defTabSz="57150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6180" name="Text Box 15"/>
          <p:cNvSpPr txBox="1">
            <a:spLocks noChangeArrowheads="1"/>
          </p:cNvSpPr>
          <p:nvPr/>
        </p:nvSpPr>
        <p:spPr bwMode="auto">
          <a:xfrm>
            <a:off x="5320616" y="3655178"/>
            <a:ext cx="675185" cy="3000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11931" indent="-211931" eaLnBrk="0" hangingPunct="0"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  <a:defRPr/>
            </a:pPr>
            <a:r>
              <a:rPr lang="de-DE" sz="135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G.fast</a:t>
            </a:r>
            <a:endParaRPr lang="de-DE" sz="135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181" name="Text Box 15"/>
          <p:cNvSpPr txBox="1">
            <a:spLocks noChangeArrowheads="1"/>
          </p:cNvSpPr>
          <p:nvPr/>
        </p:nvSpPr>
        <p:spPr bwMode="auto">
          <a:xfrm>
            <a:off x="5442538" y="4248774"/>
            <a:ext cx="183524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  <a:buFont typeface="Trebuchet MS" pitchFamily="34" charset="0"/>
              <a:buNone/>
            </a:pPr>
            <a:r>
              <a:rPr lang="de-DE" altLang="en-US" sz="750" dirty="0" err="1">
                <a:solidFill>
                  <a:schemeClr val="bg1"/>
                </a:solidFill>
              </a:rPr>
              <a:t>Very</a:t>
            </a:r>
            <a:r>
              <a:rPr lang="de-DE" altLang="en-US" sz="750" dirty="0">
                <a:solidFill>
                  <a:schemeClr val="bg1"/>
                </a:solidFill>
              </a:rPr>
              <a:t> </a:t>
            </a:r>
            <a:r>
              <a:rPr lang="de-DE" altLang="en-US" sz="750" dirty="0" err="1">
                <a:solidFill>
                  <a:schemeClr val="bg1"/>
                </a:solidFill>
              </a:rPr>
              <a:t>short</a:t>
            </a:r>
            <a:r>
              <a:rPr lang="de-DE" altLang="en-US" sz="750" dirty="0">
                <a:solidFill>
                  <a:schemeClr val="bg1"/>
                </a:solidFill>
              </a:rPr>
              <a:t> TP </a:t>
            </a:r>
            <a:r>
              <a:rPr lang="de-DE" altLang="en-US" sz="750" dirty="0" err="1">
                <a:solidFill>
                  <a:schemeClr val="bg1"/>
                </a:solidFill>
              </a:rPr>
              <a:t>or</a:t>
            </a:r>
            <a:r>
              <a:rPr lang="de-DE" altLang="en-US" sz="750" dirty="0">
                <a:solidFill>
                  <a:schemeClr val="bg1"/>
                </a:solidFill>
              </a:rPr>
              <a:t> </a:t>
            </a:r>
            <a:r>
              <a:rPr lang="de-DE" altLang="en-US" sz="750" dirty="0" err="1">
                <a:solidFill>
                  <a:schemeClr val="bg1"/>
                </a:solidFill>
              </a:rPr>
              <a:t>coax</a:t>
            </a:r>
            <a:r>
              <a:rPr lang="de-DE" altLang="en-US" sz="750" dirty="0">
                <a:solidFill>
                  <a:schemeClr val="bg1"/>
                </a:solidFill>
              </a:rPr>
              <a:t> (&lt;400m)</a:t>
            </a:r>
            <a:br>
              <a:rPr lang="de-DE" altLang="en-US" sz="750" dirty="0">
                <a:solidFill>
                  <a:schemeClr val="bg1"/>
                </a:solidFill>
              </a:rPr>
            </a:br>
            <a:endParaRPr lang="de-DE" altLang="en-US" sz="750" dirty="0">
              <a:solidFill>
                <a:schemeClr val="bg1"/>
              </a:solidFill>
            </a:endParaRPr>
          </a:p>
        </p:txBody>
      </p:sp>
      <p:sp>
        <p:nvSpPr>
          <p:cNvPr id="6182" name="Text Box 262"/>
          <p:cNvSpPr txBox="1">
            <a:spLocks noChangeArrowheads="1"/>
          </p:cNvSpPr>
          <p:nvPr/>
        </p:nvSpPr>
        <p:spPr bwMode="auto">
          <a:xfrm>
            <a:off x="6462185" y="3943973"/>
            <a:ext cx="1179019" cy="3231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27000" rIns="27000">
            <a:spAutoFit/>
          </a:bodyPr>
          <a:lstStyle/>
          <a:p>
            <a:pPr algn="r" eaLnBrk="0" hangingPunct="0"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  <a:buFont typeface="Trebuchet MS" pitchFamily="34" charset="0"/>
              <a:buNone/>
              <a:defRPr/>
            </a:pPr>
            <a:r>
              <a:rPr lang="de-DE" altLang="en-US" sz="1500" dirty="0">
                <a:solidFill>
                  <a:schemeClr val="bg1"/>
                </a:solidFill>
              </a:rPr>
              <a:t> </a:t>
            </a:r>
            <a:r>
              <a:rPr lang="de-DE" altLang="en-US" sz="1500" b="1" dirty="0">
                <a:solidFill>
                  <a:schemeClr val="bg1"/>
                </a:solidFill>
              </a:rPr>
              <a:t>≤</a:t>
            </a:r>
            <a:r>
              <a:rPr lang="de-DE" altLang="en-US" sz="1500" dirty="0">
                <a:solidFill>
                  <a:schemeClr val="bg1"/>
                </a:solidFill>
              </a:rPr>
              <a:t> </a:t>
            </a:r>
            <a:r>
              <a:rPr lang="de-DE" sz="1500" b="1" dirty="0">
                <a:solidFill>
                  <a:schemeClr val="bg1"/>
                </a:solidFill>
                <a:latin typeface="Arial" charset="0"/>
                <a:cs typeface="Arial" charset="0"/>
              </a:rPr>
              <a:t>1..2 </a:t>
            </a:r>
            <a:r>
              <a:rPr lang="de-DE" sz="15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Gbit</a:t>
            </a:r>
            <a:r>
              <a:rPr lang="de-DE" sz="1500" b="1" dirty="0">
                <a:solidFill>
                  <a:schemeClr val="bg1"/>
                </a:solidFill>
                <a:latin typeface="Arial" charset="0"/>
                <a:cs typeface="Arial" charset="0"/>
              </a:rPr>
              <a:t>/s</a:t>
            </a:r>
          </a:p>
        </p:txBody>
      </p:sp>
      <p:sp>
        <p:nvSpPr>
          <p:cNvPr id="6185" name="Line 150"/>
          <p:cNvSpPr>
            <a:spLocks noChangeShapeType="1"/>
          </p:cNvSpPr>
          <p:nvPr/>
        </p:nvSpPr>
        <p:spPr bwMode="auto">
          <a:xfrm>
            <a:off x="5588803" y="4124824"/>
            <a:ext cx="238839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2400" rIns="67500" bIns="32400" anchor="ctr">
            <a:spAutoFit/>
          </a:bodyPr>
          <a:lstStyle/>
          <a:p>
            <a:endParaRPr lang="en-US" sz="1350"/>
          </a:p>
        </p:txBody>
      </p:sp>
      <p:sp>
        <p:nvSpPr>
          <p:cNvPr id="6186" name="Line 150"/>
          <p:cNvSpPr>
            <a:spLocks noChangeShapeType="1"/>
          </p:cNvSpPr>
          <p:nvPr/>
        </p:nvSpPr>
        <p:spPr bwMode="auto">
          <a:xfrm>
            <a:off x="5545288" y="4124824"/>
            <a:ext cx="318789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67500" tIns="32400" rIns="67500" bIns="32400" anchor="ctr">
            <a:spAutoFit/>
          </a:bodyPr>
          <a:lstStyle/>
          <a:p>
            <a:endParaRPr lang="en-US" sz="1350"/>
          </a:p>
        </p:txBody>
      </p:sp>
      <p:cxnSp>
        <p:nvCxnSpPr>
          <p:cNvPr id="71" name="Straight Connector 50"/>
          <p:cNvCxnSpPr/>
          <p:nvPr/>
        </p:nvCxnSpPr>
        <p:spPr bwMode="auto">
          <a:xfrm>
            <a:off x="3600163" y="3270607"/>
            <a:ext cx="1487180" cy="836686"/>
          </a:xfrm>
          <a:prstGeom prst="line">
            <a:avLst/>
          </a:prstGeom>
          <a:ln w="76200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6159" name="Picture 225" descr="B-RA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447" y="2589509"/>
            <a:ext cx="275273" cy="275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3222864" y="5210156"/>
            <a:ext cx="57900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  <a:buFont typeface="Trebuchet MS" pitchFamily="34" charset="0"/>
              <a:buNone/>
            </a:pPr>
            <a:r>
              <a:rPr lang="de-DE" altLang="en-US" sz="1350" dirty="0">
                <a:solidFill>
                  <a:schemeClr val="accent1"/>
                </a:solidFill>
              </a:rPr>
              <a:t>Fiber</a:t>
            </a:r>
          </a:p>
        </p:txBody>
      </p:sp>
      <p:sp>
        <p:nvSpPr>
          <p:cNvPr id="74" name="Line 152"/>
          <p:cNvSpPr>
            <a:spLocks noChangeShapeType="1"/>
          </p:cNvSpPr>
          <p:nvPr/>
        </p:nvSpPr>
        <p:spPr bwMode="auto">
          <a:xfrm>
            <a:off x="1469004" y="2732206"/>
            <a:ext cx="388443" cy="0"/>
          </a:xfrm>
          <a:prstGeom prst="line">
            <a:avLst/>
          </a:prstGeom>
          <a:noFill/>
          <a:ln w="69850">
            <a:solidFill>
              <a:schemeClr val="accent5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67500" tIns="32400" rIns="67500" bIns="32400" anchor="ctr">
            <a:spAutoFit/>
          </a:bodyPr>
          <a:lstStyle/>
          <a:p>
            <a:endParaRPr lang="en-US" sz="1350" dirty="0"/>
          </a:p>
        </p:txBody>
      </p:sp>
      <p:sp>
        <p:nvSpPr>
          <p:cNvPr id="75" name="Line 152"/>
          <p:cNvSpPr>
            <a:spLocks noChangeShapeType="1"/>
          </p:cNvSpPr>
          <p:nvPr/>
        </p:nvSpPr>
        <p:spPr bwMode="auto">
          <a:xfrm>
            <a:off x="3222864" y="5487155"/>
            <a:ext cx="532838" cy="4073"/>
          </a:xfrm>
          <a:prstGeom prst="line">
            <a:avLst/>
          </a:prstGeom>
          <a:noFill/>
          <a:ln w="69850">
            <a:solidFill>
              <a:schemeClr val="accent5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67500" tIns="32400" rIns="67500" bIns="32400" anchor="ctr">
            <a:spAutoFit/>
          </a:bodyPr>
          <a:lstStyle/>
          <a:p>
            <a:endParaRPr lang="en-US" sz="1350" dirty="0"/>
          </a:p>
        </p:txBody>
      </p:sp>
      <p:sp>
        <p:nvSpPr>
          <p:cNvPr id="76" name="Line 152"/>
          <p:cNvSpPr>
            <a:spLocks noChangeShapeType="1"/>
          </p:cNvSpPr>
          <p:nvPr/>
        </p:nvSpPr>
        <p:spPr bwMode="auto">
          <a:xfrm>
            <a:off x="4023112" y="5491227"/>
            <a:ext cx="73372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67500" tIns="32400" rIns="67500" bIns="32400" anchor="ctr">
            <a:spAutoFit/>
          </a:bodyPr>
          <a:lstStyle/>
          <a:p>
            <a:endParaRPr lang="en-US" sz="1350"/>
          </a:p>
        </p:txBody>
      </p:sp>
      <p:sp>
        <p:nvSpPr>
          <p:cNvPr id="77" name="Text Box 15"/>
          <p:cNvSpPr txBox="1">
            <a:spLocks noChangeArrowheads="1"/>
          </p:cNvSpPr>
          <p:nvPr/>
        </p:nvSpPr>
        <p:spPr bwMode="auto">
          <a:xfrm>
            <a:off x="3975647" y="5223149"/>
            <a:ext cx="84534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2575" indent="-2825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 algn="ctr"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</a:pPr>
            <a:r>
              <a:rPr lang="de-DE" altLang="en-US" sz="1350" dirty="0" err="1">
                <a:solidFill>
                  <a:schemeClr val="accent1"/>
                </a:solidFill>
              </a:rPr>
              <a:t>Copper</a:t>
            </a:r>
            <a:endParaRPr lang="de-DE" altLang="en-US" sz="1350" dirty="0">
              <a:solidFill>
                <a:schemeClr val="accent1"/>
              </a:solidFill>
            </a:endParaRPr>
          </a:p>
        </p:txBody>
      </p:sp>
      <p:sp>
        <p:nvSpPr>
          <p:cNvPr id="78" name="Text Box 15"/>
          <p:cNvSpPr txBox="1">
            <a:spLocks noChangeArrowheads="1"/>
          </p:cNvSpPr>
          <p:nvPr/>
        </p:nvSpPr>
        <p:spPr bwMode="auto">
          <a:xfrm>
            <a:off x="5358061" y="4480230"/>
            <a:ext cx="771365" cy="3000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11931" indent="-211931" eaLnBrk="0" hangingPunct="0"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  <a:defRPr/>
            </a:pPr>
            <a:r>
              <a:rPr lang="de-DE" sz="135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MGfast</a:t>
            </a:r>
            <a:endParaRPr lang="de-DE" sz="135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 Box 15"/>
          <p:cNvSpPr txBox="1">
            <a:spLocks noChangeArrowheads="1"/>
          </p:cNvSpPr>
          <p:nvPr/>
        </p:nvSpPr>
        <p:spPr bwMode="auto">
          <a:xfrm>
            <a:off x="5554923" y="5025020"/>
            <a:ext cx="198662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  <a:buFont typeface="Trebuchet MS" pitchFamily="34" charset="0"/>
              <a:buNone/>
            </a:pPr>
            <a:r>
              <a:rPr lang="de-DE" altLang="en-US" sz="750" dirty="0" err="1">
                <a:solidFill>
                  <a:schemeClr val="bg1"/>
                </a:solidFill>
              </a:rPr>
              <a:t>No</a:t>
            </a:r>
            <a:r>
              <a:rPr lang="de-DE" altLang="en-US" sz="750" dirty="0">
                <a:solidFill>
                  <a:schemeClr val="bg1"/>
                </a:solidFill>
              </a:rPr>
              <a:t> </a:t>
            </a:r>
            <a:r>
              <a:rPr lang="de-DE" altLang="en-US" sz="750" dirty="0" err="1">
                <a:solidFill>
                  <a:schemeClr val="bg1"/>
                </a:solidFill>
              </a:rPr>
              <a:t>drilling</a:t>
            </a:r>
            <a:r>
              <a:rPr lang="de-DE" altLang="en-US" sz="750" dirty="0">
                <a:solidFill>
                  <a:schemeClr val="bg1"/>
                </a:solidFill>
              </a:rPr>
              <a:t> </a:t>
            </a:r>
            <a:br>
              <a:rPr lang="de-DE" altLang="en-US" sz="750" dirty="0">
                <a:solidFill>
                  <a:schemeClr val="bg1"/>
                </a:solidFill>
              </a:rPr>
            </a:br>
            <a:r>
              <a:rPr lang="de-DE" altLang="en-US" sz="750" dirty="0" err="1">
                <a:solidFill>
                  <a:schemeClr val="bg1"/>
                </a:solidFill>
              </a:rPr>
              <a:t>No</a:t>
            </a:r>
            <a:r>
              <a:rPr lang="de-DE" altLang="en-US" sz="750" dirty="0">
                <a:solidFill>
                  <a:schemeClr val="bg1"/>
                </a:solidFill>
              </a:rPr>
              <a:t> </a:t>
            </a:r>
            <a:r>
              <a:rPr lang="de-DE" altLang="en-US" sz="750" dirty="0" err="1">
                <a:solidFill>
                  <a:schemeClr val="bg1"/>
                </a:solidFill>
              </a:rPr>
              <a:t>digging</a:t>
            </a:r>
            <a:r>
              <a:rPr lang="de-DE" altLang="en-US" sz="750" dirty="0">
                <a:solidFill>
                  <a:schemeClr val="bg1"/>
                </a:solidFill>
              </a:rPr>
              <a:t> (&lt;100m TP </a:t>
            </a:r>
            <a:r>
              <a:rPr lang="de-DE" altLang="en-US" sz="750" dirty="0" err="1">
                <a:solidFill>
                  <a:schemeClr val="bg1"/>
                </a:solidFill>
              </a:rPr>
              <a:t>or</a:t>
            </a:r>
            <a:r>
              <a:rPr lang="de-DE" altLang="en-US" sz="750" dirty="0">
                <a:solidFill>
                  <a:schemeClr val="bg1"/>
                </a:solidFill>
              </a:rPr>
              <a:t> </a:t>
            </a:r>
            <a:r>
              <a:rPr lang="de-DE" altLang="en-US" sz="750" dirty="0" err="1">
                <a:solidFill>
                  <a:schemeClr val="bg1"/>
                </a:solidFill>
              </a:rPr>
              <a:t>coax</a:t>
            </a:r>
            <a:r>
              <a:rPr lang="de-DE" altLang="en-US" sz="750" dirty="0">
                <a:solidFill>
                  <a:schemeClr val="bg1"/>
                </a:solidFill>
              </a:rPr>
              <a:t>) </a:t>
            </a:r>
          </a:p>
        </p:txBody>
      </p:sp>
      <p:sp>
        <p:nvSpPr>
          <p:cNvPr id="85" name="Line 150"/>
          <p:cNvSpPr>
            <a:spLocks noChangeShapeType="1"/>
          </p:cNvSpPr>
          <p:nvPr/>
        </p:nvSpPr>
        <p:spPr bwMode="auto">
          <a:xfrm>
            <a:off x="5626249" y="4949877"/>
            <a:ext cx="238839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7500" tIns="32400" rIns="67500" bIns="32400" anchor="ctr">
            <a:spAutoFit/>
          </a:bodyPr>
          <a:lstStyle/>
          <a:p>
            <a:endParaRPr lang="en-US" sz="1350"/>
          </a:p>
        </p:txBody>
      </p:sp>
      <p:sp>
        <p:nvSpPr>
          <p:cNvPr id="86" name="Line 150"/>
          <p:cNvSpPr>
            <a:spLocks noChangeShapeType="1"/>
          </p:cNvSpPr>
          <p:nvPr/>
        </p:nvSpPr>
        <p:spPr bwMode="auto">
          <a:xfrm>
            <a:off x="5582733" y="4949877"/>
            <a:ext cx="318789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67500" tIns="32400" rIns="67500" bIns="32400" anchor="ctr">
            <a:spAutoFit/>
          </a:bodyPr>
          <a:lstStyle/>
          <a:p>
            <a:endParaRPr lang="en-US" sz="1350"/>
          </a:p>
        </p:txBody>
      </p:sp>
      <p:cxnSp>
        <p:nvCxnSpPr>
          <p:cNvPr id="88" name="Straight Connector 50"/>
          <p:cNvCxnSpPr>
            <a:endCxn id="6184" idx="1"/>
          </p:cNvCxnSpPr>
          <p:nvPr/>
        </p:nvCxnSpPr>
        <p:spPr bwMode="auto">
          <a:xfrm>
            <a:off x="5057488" y="4097625"/>
            <a:ext cx="256044" cy="5945"/>
          </a:xfrm>
          <a:prstGeom prst="line">
            <a:avLst/>
          </a:prstGeom>
          <a:ln w="76200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1" name="Straight Connector 50"/>
          <p:cNvCxnSpPr/>
          <p:nvPr/>
        </p:nvCxnSpPr>
        <p:spPr bwMode="auto">
          <a:xfrm>
            <a:off x="5106720" y="4920762"/>
            <a:ext cx="256044" cy="5945"/>
          </a:xfrm>
          <a:prstGeom prst="line">
            <a:avLst/>
          </a:prstGeom>
          <a:ln w="76200"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84" name="Picture 276" descr="IP_DSLAM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977" y="4790977"/>
            <a:ext cx="275273" cy="275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0" name="Group 258"/>
          <p:cNvGrpSpPr>
            <a:grpSpLocks/>
          </p:cNvGrpSpPr>
          <p:nvPr/>
        </p:nvGrpSpPr>
        <p:grpSpPr bwMode="auto">
          <a:xfrm flipH="1">
            <a:off x="5827642" y="4752516"/>
            <a:ext cx="598110" cy="352214"/>
            <a:chOff x="1224" y="2288"/>
            <a:chExt cx="591" cy="348"/>
          </a:xfrm>
        </p:grpSpPr>
        <p:pic>
          <p:nvPicPr>
            <p:cNvPr id="81" name="Picture 259" descr="hom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4" y="2288"/>
              <a:ext cx="348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" name="Rectangle 260"/>
            <p:cNvSpPr>
              <a:spLocks noChangeArrowheads="1"/>
            </p:cNvSpPr>
            <p:nvPr/>
          </p:nvSpPr>
          <p:spPr bwMode="auto">
            <a:xfrm>
              <a:off x="1550" y="2288"/>
              <a:ext cx="265" cy="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25" b="1" dirty="0">
                  <a:solidFill>
                    <a:schemeClr val="accent1"/>
                  </a:solidFill>
                </a:rPr>
                <a:t>CPE</a:t>
              </a:r>
            </a:p>
          </p:txBody>
        </p:sp>
        <p:pic>
          <p:nvPicPr>
            <p:cNvPr id="83" name="Picture 261" descr="DSL_Modem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3" y="2388"/>
              <a:ext cx="185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84" name="Picture 276" descr="IP_DSLAM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531" y="3965924"/>
            <a:ext cx="275273" cy="275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258"/>
          <p:cNvGrpSpPr>
            <a:grpSpLocks/>
          </p:cNvGrpSpPr>
          <p:nvPr/>
        </p:nvGrpSpPr>
        <p:grpSpPr bwMode="auto">
          <a:xfrm flipH="1">
            <a:off x="5790197" y="3927463"/>
            <a:ext cx="598110" cy="352214"/>
            <a:chOff x="1224" y="2288"/>
            <a:chExt cx="591" cy="348"/>
          </a:xfrm>
        </p:grpSpPr>
        <p:pic>
          <p:nvPicPr>
            <p:cNvPr id="6188" name="Picture 259" descr="hom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4" y="2288"/>
              <a:ext cx="348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89" name="Rectangle 260"/>
            <p:cNvSpPr>
              <a:spLocks noChangeArrowheads="1"/>
            </p:cNvSpPr>
            <p:nvPr/>
          </p:nvSpPr>
          <p:spPr bwMode="auto">
            <a:xfrm>
              <a:off x="1550" y="2288"/>
              <a:ext cx="265" cy="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25" b="1" dirty="0">
                  <a:solidFill>
                    <a:schemeClr val="bg2"/>
                  </a:solidFill>
                </a:rPr>
                <a:t>CPE</a:t>
              </a:r>
            </a:p>
          </p:txBody>
        </p:sp>
        <p:pic>
          <p:nvPicPr>
            <p:cNvPr id="6190" name="Picture 261" descr="DSL_Modem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3" y="2388"/>
              <a:ext cx="185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5" name="Text Box 15"/>
          <p:cNvSpPr txBox="1">
            <a:spLocks noChangeArrowheads="1"/>
          </p:cNvSpPr>
          <p:nvPr/>
        </p:nvSpPr>
        <p:spPr bwMode="auto">
          <a:xfrm>
            <a:off x="5075504" y="3330139"/>
            <a:ext cx="766557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>
              <a:spcBef>
                <a:spcPct val="20000"/>
              </a:spcBef>
              <a:spcAft>
                <a:spcPct val="15000"/>
              </a:spcAft>
              <a:buClr>
                <a:srgbClr val="003F72"/>
              </a:buClr>
            </a:pPr>
            <a:r>
              <a:rPr lang="de-DE" altLang="en-US" sz="1050" dirty="0">
                <a:solidFill>
                  <a:schemeClr val="accent1"/>
                </a:solidFill>
              </a:rPr>
              <a:t>(&lt;2500m)</a:t>
            </a:r>
          </a:p>
        </p:txBody>
      </p:sp>
    </p:spTree>
    <p:extLst>
      <p:ext uri="{BB962C8B-B14F-4D97-AF65-F5344CB8AC3E}">
        <p14:creationId xmlns:p14="http://schemas.microsoft.com/office/powerpoint/2010/main" val="346287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1851</Words>
  <Application>Microsoft Office PowerPoint</Application>
  <PresentationFormat>On-screen Show (4:3)</PresentationFormat>
  <Paragraphs>256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3" baseType="lpstr">
      <vt:lpstr>HG丸ｺﾞｼｯｸM-PRO</vt:lpstr>
      <vt:lpstr>HGP創英角ｺﾞｼｯｸUB</vt:lpstr>
      <vt:lpstr>Lato</vt:lpstr>
      <vt:lpstr>Lato Black</vt:lpstr>
      <vt:lpstr>MS Mincho</vt:lpstr>
      <vt:lpstr>ＭＳ Ｐゴシック</vt:lpstr>
      <vt:lpstr>PMingLiU</vt:lpstr>
      <vt:lpstr>宋体</vt:lpstr>
      <vt:lpstr>Arial</vt:lpstr>
      <vt:lpstr>Calibri</vt:lpstr>
      <vt:lpstr>Times New Roman</vt:lpstr>
      <vt:lpstr>Trebuchet MS</vt:lpstr>
      <vt:lpstr>Verdana</vt:lpstr>
      <vt:lpstr>Wingdings</vt:lpstr>
      <vt:lpstr>Office Theme</vt:lpstr>
      <vt:lpstr>CorelDraw.Graphic.16</vt:lpstr>
      <vt:lpstr>Standardization of Broadband Access and  IMT-2020/5G transport support in ITU-T SG15</vt:lpstr>
      <vt:lpstr>ITU-T SG15 - mandate</vt:lpstr>
      <vt:lpstr>Broadband access – optical fiber or copper?</vt:lpstr>
      <vt:lpstr>Optical access</vt:lpstr>
      <vt:lpstr>PowerPoint Presentation</vt:lpstr>
      <vt:lpstr>PowerPoint Presentation</vt:lpstr>
      <vt:lpstr>Coexistence of ITU PON Technologies using WDM</vt:lpstr>
      <vt:lpstr>Metallic access</vt:lpstr>
      <vt:lpstr>Overview of Access Network Solutions with metallic cables</vt:lpstr>
      <vt:lpstr>G.fast/FTTdp: Fibre To The distribution point</vt:lpstr>
      <vt:lpstr>Dynamic Time Assignment (i-DTA)</vt:lpstr>
      <vt:lpstr>Emerging G.mgfast - Multi-Gigabit fast</vt:lpstr>
      <vt:lpstr>PSD Construction Tools</vt:lpstr>
      <vt:lpstr>G.fast Profiles &amp; Limit PSD (ITU-T G.9700)</vt:lpstr>
      <vt:lpstr>Transport network support of  IMT-2020/5G</vt:lpstr>
      <vt:lpstr>GSTR-TN5G: Transport network support of  IMT-2020/5G (Revised in Oct. 2018)</vt:lpstr>
      <vt:lpstr>Fronthaul</vt:lpstr>
      <vt:lpstr>PowerPoint Presentation</vt:lpstr>
      <vt:lpstr>Standards and supplements on PON</vt:lpstr>
      <vt:lpstr>Radio over fiber for 5G fronthaul (ITU-T G.9803)</vt:lpstr>
      <vt:lpstr>CPRI over OTN for 5G fronthaul</vt:lpstr>
      <vt:lpstr>Optical transport network (OTN) beyond 100 Gbit/s</vt:lpstr>
      <vt:lpstr>Wavelength division multiplex (WDM) technologies</vt:lpstr>
      <vt:lpstr>Frequency synchronization for 5G</vt:lpstr>
      <vt:lpstr>Time synchronization for 5G</vt:lpstr>
      <vt:lpstr>Management &amp; Control of Transport Network supporting IMT-2020/5G</vt:lpstr>
      <vt:lpstr>PowerPoint Presentation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Jesús Vicente</dc:creator>
  <cp:lastModifiedBy>OTA, Hiroshi </cp:lastModifiedBy>
  <cp:revision>38</cp:revision>
  <dcterms:created xsi:type="dcterms:W3CDTF">2014-09-01T15:38:30Z</dcterms:created>
  <dcterms:modified xsi:type="dcterms:W3CDTF">2019-05-07T13:04:55Z</dcterms:modified>
</cp:coreProperties>
</file>