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sldIdLst>
    <p:sldId id="273" r:id="rId5"/>
    <p:sldId id="274" r:id="rId6"/>
    <p:sldId id="275" r:id="rId7"/>
    <p:sldId id="276" r:id="rId8"/>
    <p:sldId id="277" r:id="rId9"/>
    <p:sldId id="278" r:id="rId10"/>
    <p:sldId id="280" r:id="rId11"/>
    <p:sldId id="279" r:id="rId12"/>
    <p:sldId id="281"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8" r:id="rId28"/>
    <p:sldId id="299" r:id="rId29"/>
    <p:sldId id="300" r:id="rId30"/>
    <p:sldId id="301" r:id="rId31"/>
    <p:sldId id="319" r:id="rId32"/>
    <p:sldId id="309" r:id="rId33"/>
    <p:sldId id="318" r:id="rId34"/>
    <p:sldId id="262" r:id="rId35"/>
    <p:sldId id="310" r:id="rId36"/>
    <p:sldId id="311" r:id="rId37"/>
    <p:sldId id="312" r:id="rId38"/>
    <p:sldId id="313" r:id="rId39"/>
    <p:sldId id="314" r:id="rId40"/>
    <p:sldId id="315" r:id="rId41"/>
    <p:sldId id="316" r:id="rId42"/>
    <p:sldId id="31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8" autoAdjust="0"/>
    <p:restoredTop sz="94653"/>
  </p:normalViewPr>
  <p:slideViewPr>
    <p:cSldViewPr snapToGrid="0" snapToObjects="1" showGuides="1">
      <p:cViewPr varScale="1">
        <p:scale>
          <a:sx n="118" d="100"/>
          <a:sy n="118" d="100"/>
        </p:scale>
        <p:origin x="216"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9A19D-3314-4219-957B-338443337F68}" type="datetimeFigureOut">
              <a:rPr lang="en-US" smtClean="0"/>
              <a:t>5/7/2019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62B4B-3C55-4999-9727-04C8E55BDC23}" type="slidenum">
              <a:rPr lang="en-US" smtClean="0"/>
              <a:t>‹#›</a:t>
            </a:fld>
            <a:endParaRPr lang="en-US"/>
          </a:p>
        </p:txBody>
      </p:sp>
    </p:spTree>
    <p:extLst>
      <p:ext uri="{BB962C8B-B14F-4D97-AF65-F5344CB8AC3E}">
        <p14:creationId xmlns:p14="http://schemas.microsoft.com/office/powerpoint/2010/main" val="377862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272862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U4SSC is a United Nations Initiative coordinated by ITU and UNECE and supported by other 14 UN agencies to respond to the Sustainable Development Goal 11: "Make cities and human settlements inclusive, safe, resilient and sustainable. The U4SSC was launched in May 2016. It advocates for public policy to encourage the use of ICTs to facilitate and ease the transition to smart sustainable cities.</a:t>
            </a:r>
          </a:p>
          <a:p>
            <a:endParaRPr lang="en-GB" dirty="0" err="1" smtClean="0"/>
          </a:p>
        </p:txBody>
      </p:sp>
      <p:sp>
        <p:nvSpPr>
          <p:cNvPr id="4" name="Slide Number Placeholder 3"/>
          <p:cNvSpPr>
            <a:spLocks noGrp="1"/>
          </p:cNvSpPr>
          <p:nvPr>
            <p:ph type="sldNum" sz="quarter" idx="10"/>
          </p:nvPr>
        </p:nvSpPr>
        <p:spPr/>
        <p:txBody>
          <a:bodyPr/>
          <a:lstStyle/>
          <a:p>
            <a:fld id="{5EE705CD-2A8E-4295-8AE1-56A8802839C6}" type="slidenum">
              <a:rPr lang="en-US" smtClean="0"/>
              <a:t>15</a:t>
            </a:fld>
            <a:endParaRPr lang="en-US"/>
          </a:p>
        </p:txBody>
      </p:sp>
    </p:spTree>
    <p:extLst>
      <p:ext uri="{BB962C8B-B14F-4D97-AF65-F5344CB8AC3E}">
        <p14:creationId xmlns:p14="http://schemas.microsoft.com/office/powerpoint/2010/main" val="205285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a:t>
            </a:r>
            <a:r>
              <a:rPr lang="en-GB" dirty="0" smtClean="0"/>
              <a:t>the U4SSC developed a set of international key performance indicators (KPIs) for Smart Sustainable Cities (SSC) to establish the criteria to evaluate ICT´s contributions in making cities smarter and more sustainable, and to provide cities with the means for self-assessments in order to achieve the sustainable development goals (SDGs). </a:t>
            </a:r>
          </a:p>
          <a:p>
            <a:endParaRPr lang="en-GB" dirty="0" smtClean="0"/>
          </a:p>
          <a:p>
            <a:r>
              <a:rPr lang="en-GB" dirty="0" smtClean="0"/>
              <a:t>This</a:t>
            </a:r>
            <a:r>
              <a:rPr lang="en-GB" baseline="0" dirty="0" smtClean="0"/>
              <a:t> set of </a:t>
            </a:r>
            <a:r>
              <a:rPr lang="en-GB" dirty="0" smtClean="0"/>
              <a:t>KPIs</a:t>
            </a:r>
            <a:r>
              <a:rPr lang="en-GB" baseline="0" dirty="0" smtClean="0"/>
              <a:t> was based on Recommendation ITU-T Y.4903/L.1603. The KPIs were updated with the input received from the 16 UN Agencies members of the U4SSC, cities participating in the Implementation of the KPIs for SSC project and city experts. </a:t>
            </a:r>
            <a:r>
              <a:rPr lang="en-GB" dirty="0" smtClean="0"/>
              <a:t>The</a:t>
            </a:r>
            <a:r>
              <a:rPr lang="en-GB" baseline="0" dirty="0" smtClean="0"/>
              <a:t> list of all the KPIs for SSC along with its collection methodology are contained in this flipbook on Collection Methodology for Key Performance Indicators for Smart Sustainable Cities. </a:t>
            </a:r>
          </a:p>
          <a:p>
            <a:endParaRPr lang="en-GB" baseline="0" dirty="0" smtClean="0"/>
          </a:p>
          <a:p>
            <a:r>
              <a:rPr lang="en-GB" baseline="0" dirty="0" smtClean="0"/>
              <a:t>Additionally, over 50 cities worldwide are already implementing these KPIs.</a:t>
            </a:r>
            <a:endParaRPr lang="en-GB" b="0" baseline="0" dirty="0" smtClean="0"/>
          </a:p>
          <a:p>
            <a:endParaRPr lang="en-US" b="1" dirty="0"/>
          </a:p>
        </p:txBody>
      </p:sp>
      <p:sp>
        <p:nvSpPr>
          <p:cNvPr id="4" name="Slide Number Placeholder 3"/>
          <p:cNvSpPr>
            <a:spLocks noGrp="1"/>
          </p:cNvSpPr>
          <p:nvPr>
            <p:ph type="sldNum" sz="quarter" idx="10"/>
          </p:nvPr>
        </p:nvSpPr>
        <p:spPr/>
        <p:txBody>
          <a:bodyPr/>
          <a:lstStyle/>
          <a:p>
            <a:fld id="{5EE705CD-2A8E-4295-8AE1-56A8802839C6}" type="slidenum">
              <a:rPr lang="en-US" smtClean="0"/>
              <a:t>16</a:t>
            </a:fld>
            <a:endParaRPr lang="en-US"/>
          </a:p>
        </p:txBody>
      </p:sp>
    </p:spTree>
    <p:extLst>
      <p:ext uri="{BB962C8B-B14F-4D97-AF65-F5344CB8AC3E}">
        <p14:creationId xmlns:p14="http://schemas.microsoft.com/office/powerpoint/2010/main" val="388771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E705CD-2A8E-4295-8AE1-56A8802839C6}" type="slidenum">
              <a:rPr lang="en-US" smtClean="0"/>
              <a:t>17</a:t>
            </a:fld>
            <a:endParaRPr lang="en-US"/>
          </a:p>
        </p:txBody>
      </p:sp>
    </p:spTree>
    <p:extLst>
      <p:ext uri="{BB962C8B-B14F-4D97-AF65-F5344CB8AC3E}">
        <p14:creationId xmlns:p14="http://schemas.microsoft.com/office/powerpoint/2010/main" val="280787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sz="1200" kern="1200" dirty="0" err="1" smtClean="0">
                <a:solidFill>
                  <a:schemeClr val="tx1"/>
                </a:solidFill>
                <a:effectLst/>
                <a:latin typeface="+mn-lt"/>
                <a:ea typeface="+mn-ea"/>
                <a:cs typeface="+mn-cs"/>
              </a:rPr>
              <a:t>X.sra-dlt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framework for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X.str-dlt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The security threats and requirements for digital payment services based on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X.sct-dlt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capabilities and threats of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X.ss-dlt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Services based on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X.dlt</a:t>
            </a:r>
            <a:r>
              <a:rPr lang="en-GB" sz="1200" kern="1200" dirty="0" smtClean="0">
                <a:solidFill>
                  <a:schemeClr val="tx1"/>
                </a:solidFill>
                <a:effectLst/>
                <a:latin typeface="+mn-lt"/>
                <a:ea typeface="+mn-ea"/>
                <a:cs typeface="+mn-cs"/>
              </a:rPr>
              <a:t>-sec</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considerations for using DLT data in Identity Management</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X.sa-</a:t>
            </a:r>
            <a:r>
              <a:rPr lang="en-GB" sz="1200" kern="1200" dirty="0" err="1" smtClean="0">
                <a:solidFill>
                  <a:schemeClr val="tx1"/>
                </a:solidFill>
                <a:effectLst/>
                <a:latin typeface="+mn-lt"/>
                <a:ea typeface="+mn-ea"/>
                <a:cs typeface="+mn-cs"/>
              </a:rPr>
              <a:t>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assurance for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X.stov</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threats to online voting using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X.das-mgt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framework for the data access and sharing management system based on the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X.tf-</a:t>
            </a:r>
            <a:r>
              <a:rPr lang="en-GB" sz="1200" kern="1200" dirty="0" err="1" smtClean="0">
                <a:solidFill>
                  <a:schemeClr val="tx1"/>
                </a:solidFill>
                <a:effectLst/>
                <a:latin typeface="+mn-lt"/>
                <a:ea typeface="+mn-ea"/>
                <a:cs typeface="+mn-cs"/>
              </a:rPr>
              <a:t>spd</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Technical framework for secure software programme distribution mechanism based on distributed ledger technology</a:t>
            </a:r>
            <a:endParaRPr lang="en-US"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err="1" smtClean="0">
                <a:solidFill>
                  <a:schemeClr val="tx1"/>
                </a:solidFill>
                <a:effectLst/>
                <a:latin typeface="+mn-lt"/>
                <a:ea typeface="+mn-ea"/>
                <a:cs typeface="+mn-cs"/>
              </a:rPr>
              <a:t>X.srip-dlt</a:t>
            </a:r>
            <a:r>
              <a:rPr lang="en-US" sz="120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Security requirements for intellectual property management based on distributed ledger technology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CAF4F1-4D68-4F43-9B56-BAA80EAEEFF8}" type="slidenum">
              <a:rPr lang="en-US" smtClean="0"/>
              <a:t>21</a:t>
            </a:fld>
            <a:endParaRPr lang="en-US" dirty="0"/>
          </a:p>
        </p:txBody>
      </p:sp>
    </p:spTree>
    <p:extLst>
      <p:ext uri="{BB962C8B-B14F-4D97-AF65-F5344CB8AC3E}">
        <p14:creationId xmlns:p14="http://schemas.microsoft.com/office/powerpoint/2010/main" val="171597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40D93-EE57-4837-8AED-69895BEAE458}" type="slidenum">
              <a:rPr lang="en-US" smtClean="0"/>
              <a:t>22</a:t>
            </a:fld>
            <a:endParaRPr lang="en-US" dirty="0"/>
          </a:p>
        </p:txBody>
      </p:sp>
    </p:spTree>
    <p:extLst>
      <p:ext uri="{BB962C8B-B14F-4D97-AF65-F5344CB8AC3E}">
        <p14:creationId xmlns:p14="http://schemas.microsoft.com/office/powerpoint/2010/main" val="126037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40D93-EE57-4837-8AED-69895BEAE458}" type="slidenum">
              <a:rPr lang="en-US" smtClean="0"/>
              <a:t>24</a:t>
            </a:fld>
            <a:endParaRPr lang="en-US" dirty="0"/>
          </a:p>
        </p:txBody>
      </p:sp>
    </p:spTree>
    <p:extLst>
      <p:ext uri="{BB962C8B-B14F-4D97-AF65-F5344CB8AC3E}">
        <p14:creationId xmlns:p14="http://schemas.microsoft.com/office/powerpoint/2010/main" val="269213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40D93-EE57-4837-8AED-69895BEAE458}" type="slidenum">
              <a:rPr lang="en-US" smtClean="0"/>
              <a:t>25</a:t>
            </a:fld>
            <a:endParaRPr lang="en-US" dirty="0"/>
          </a:p>
        </p:txBody>
      </p:sp>
    </p:spTree>
    <p:extLst>
      <p:ext uri="{BB962C8B-B14F-4D97-AF65-F5344CB8AC3E}">
        <p14:creationId xmlns:p14="http://schemas.microsoft.com/office/powerpoint/2010/main" val="533433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1" dirty="0"/>
              <a:t>1.</a:t>
            </a:r>
            <a:r>
              <a:rPr lang="en-US" b="1" baseline="0" dirty="0"/>
              <a:t> </a:t>
            </a:r>
            <a:r>
              <a:rPr lang="en-US" b="1" dirty="0"/>
              <a:t>1.7 Mb data generated per second per person </a:t>
            </a:r>
            <a:br>
              <a:rPr lang="en-US" b="1" dirty="0"/>
            </a:br>
            <a:r>
              <a:rPr lang="en-US" u="sng" dirty="0"/>
              <a:t>Speaker note:</a:t>
            </a:r>
            <a:r>
              <a:rPr lang="en-US" dirty="0"/>
              <a:t> </a:t>
            </a:r>
            <a:r>
              <a:rPr lang="en-US" i="1" dirty="0"/>
              <a:t>If this were 2020, by the time I have finished presentation this room will have generated roughly</a:t>
            </a:r>
            <a:r>
              <a:rPr lang="en-US" i="1" baseline="0" dirty="0"/>
              <a:t> 40 </a:t>
            </a:r>
            <a:r>
              <a:rPr lang="en-US" i="1" dirty="0"/>
              <a:t>million </a:t>
            </a:r>
            <a:r>
              <a:rPr lang="en-US" i="1" dirty="0" err="1"/>
              <a:t>Mbs</a:t>
            </a:r>
            <a:r>
              <a:rPr lang="en-US" i="1" dirty="0"/>
              <a:t> of data!</a:t>
            </a:r>
            <a:br>
              <a:rPr lang="en-US" i="1" dirty="0"/>
            </a:br>
            <a:endParaRPr lang="en-US" i="1" dirty="0"/>
          </a:p>
          <a:p>
            <a:pPr lvl="1"/>
            <a:r>
              <a:rPr lang="en-US" b="1" dirty="0"/>
              <a:t>2. 2020 will ship 235 million wearables.  </a:t>
            </a:r>
            <a:br>
              <a:rPr lang="en-US" b="1" dirty="0"/>
            </a:br>
            <a:r>
              <a:rPr lang="en-US" u="sng" dirty="0"/>
              <a:t>Speaker note:</a:t>
            </a:r>
            <a:r>
              <a:rPr lang="en-US" dirty="0"/>
              <a:t> </a:t>
            </a:r>
            <a:r>
              <a:rPr lang="en-US" i="1" dirty="0"/>
              <a:t>That’s equal to all of North Africa wearing wearables</a:t>
            </a:r>
          </a:p>
          <a:p>
            <a:pPr lvl="1"/>
            <a:endParaRPr lang="en-US" sz="2800" i="1" dirty="0"/>
          </a:p>
          <a:p>
            <a:pPr lvl="1"/>
            <a:r>
              <a:rPr lang="en-US" b="1" dirty="0"/>
              <a:t>3.</a:t>
            </a:r>
            <a:r>
              <a:rPr lang="en-US" b="1" baseline="0" dirty="0"/>
              <a:t> </a:t>
            </a:r>
            <a:r>
              <a:rPr lang="en-US" b="1" dirty="0"/>
              <a:t>6$ trillion </a:t>
            </a:r>
            <a:r>
              <a:rPr lang="en-US" b="1" dirty="0" err="1"/>
              <a:t>IoT</a:t>
            </a:r>
            <a:r>
              <a:rPr lang="en-US" b="1" dirty="0"/>
              <a:t> market </a:t>
            </a:r>
            <a:br>
              <a:rPr lang="en-US" b="1" dirty="0"/>
            </a:br>
            <a:r>
              <a:rPr lang="en-US" u="sng" dirty="0"/>
              <a:t>Speaker note</a:t>
            </a:r>
            <a:r>
              <a:rPr lang="en-US" i="1" u="sng" dirty="0"/>
              <a:t>:</a:t>
            </a:r>
            <a:r>
              <a:rPr lang="en-US" i="1" dirty="0"/>
              <a:t> Approaching 2020 we are now beyond the hype phase</a:t>
            </a:r>
            <a:br>
              <a:rPr lang="en-US" i="1" dirty="0"/>
            </a:br>
            <a:endParaRPr lang="en-US" i="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i="1" dirty="0"/>
              <a:t>Closing message: Think about what this means for your networks, data-centers, future</a:t>
            </a:r>
            <a:r>
              <a:rPr lang="en-US" i="1" baseline="0" dirty="0"/>
              <a:t> investments in infrastructure and new business models…</a:t>
            </a:r>
            <a:endParaRPr lang="en-US" i="1" dirty="0"/>
          </a:p>
          <a:p>
            <a:pPr lvl="1"/>
            <a:endParaRPr lang="en-US" dirty="0"/>
          </a:p>
        </p:txBody>
      </p:sp>
      <p:sp>
        <p:nvSpPr>
          <p:cNvPr id="4" name="Slide Number Placeholder 3"/>
          <p:cNvSpPr>
            <a:spLocks noGrp="1"/>
          </p:cNvSpPr>
          <p:nvPr>
            <p:ph type="sldNum" sz="quarter" idx="10"/>
          </p:nvPr>
        </p:nvSpPr>
        <p:spPr/>
        <p:txBody>
          <a:bodyPr/>
          <a:lstStyle/>
          <a:p>
            <a:fld id="{E58D668F-8B1A-4BF9-B9C6-F414894733B4}"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658988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D668F-8B1A-4BF9-B9C6-F414894733B4}"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407484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529699-7BD6-49D4-A110-A1092406EC8C}" type="slidenum">
              <a:rPr lang="en-US" smtClean="0"/>
              <a:t>4</a:t>
            </a:fld>
            <a:endParaRPr lang="en-US"/>
          </a:p>
        </p:txBody>
      </p:sp>
    </p:spTree>
    <p:extLst>
      <p:ext uri="{BB962C8B-B14F-4D97-AF65-F5344CB8AC3E}">
        <p14:creationId xmlns:p14="http://schemas.microsoft.com/office/powerpoint/2010/main" val="73341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ef4622067_0_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4ef4622067_0_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4ef4622067_0_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4441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45ECFA5-82D6-4FAA-AC71-4FE3398F1523}" type="slidenum">
              <a:rPr lang="en-US" smtClean="0"/>
              <a:t>9</a:t>
            </a:fld>
            <a:endParaRPr lang="en-US"/>
          </a:p>
        </p:txBody>
      </p:sp>
    </p:spTree>
    <p:extLst>
      <p:ext uri="{BB962C8B-B14F-4D97-AF65-F5344CB8AC3E}">
        <p14:creationId xmlns:p14="http://schemas.microsoft.com/office/powerpoint/2010/main" val="124293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Segoe UI" panose="020B0502040204020203" pitchFamily="34" charset="0"/>
                <a:ea typeface="Segoe UI" panose="020B0502040204020203" pitchFamily="34" charset="0"/>
                <a:cs typeface="Segoe UI" panose="020B0502040204020203" pitchFamily="34" charset="0"/>
              </a:rPr>
              <a:t>Responsible for studies relating to </a:t>
            </a:r>
            <a:r>
              <a:rPr lang="en-GB" sz="1200" dirty="0" err="1" smtClean="0">
                <a:latin typeface="Segoe UI" panose="020B0502040204020203" pitchFamily="34" charset="0"/>
                <a:ea typeface="Segoe UI" panose="020B0502040204020203" pitchFamily="34" charset="0"/>
                <a:cs typeface="Segoe UI" panose="020B0502040204020203" pitchFamily="34" charset="0"/>
              </a:rPr>
              <a:t>IoT</a:t>
            </a:r>
            <a:r>
              <a:rPr lang="en-GB" sz="1200" dirty="0" smtClean="0">
                <a:latin typeface="Segoe UI" panose="020B0502040204020203" pitchFamily="34" charset="0"/>
                <a:ea typeface="Segoe UI" panose="020B0502040204020203" pitchFamily="34" charset="0"/>
                <a:cs typeface="Segoe UI" panose="020B0502040204020203" pitchFamily="34" charset="0"/>
              </a:rPr>
              <a:t> and its applications, and smart cities and communities (SC&amp;C). </a:t>
            </a:r>
          </a:p>
          <a:p>
            <a:r>
              <a:rPr lang="en-GB" sz="12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It includes studies relating to Big data aspects of </a:t>
            </a:r>
            <a:r>
              <a:rPr lang="en-GB" sz="1200" dirty="0" err="1"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IoT</a:t>
            </a:r>
            <a:r>
              <a:rPr lang="en-GB" sz="12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 and SC&amp;C, e-services and smart services for SC&amp;C</a:t>
            </a:r>
            <a:endParaRPr lang="es-ES_tradnl" dirty="0"/>
          </a:p>
        </p:txBody>
      </p:sp>
      <p:sp>
        <p:nvSpPr>
          <p:cNvPr id="4" name="Slide Number Placeholder 3"/>
          <p:cNvSpPr>
            <a:spLocks noGrp="1"/>
          </p:cNvSpPr>
          <p:nvPr>
            <p:ph type="sldNum" sz="quarter" idx="10"/>
          </p:nvPr>
        </p:nvSpPr>
        <p:spPr/>
        <p:txBody>
          <a:bodyPr/>
          <a:lstStyle/>
          <a:p>
            <a:fld id="{1EFFE2D7-4A83-49E3-A118-BD735159EAF0}" type="slidenum">
              <a:rPr lang="es-ES_tradnl" smtClean="0"/>
              <a:t>10</a:t>
            </a:fld>
            <a:endParaRPr lang="es-ES_tradnl"/>
          </a:p>
        </p:txBody>
      </p:sp>
    </p:spTree>
    <p:extLst>
      <p:ext uri="{BB962C8B-B14F-4D97-AF65-F5344CB8AC3E}">
        <p14:creationId xmlns:p14="http://schemas.microsoft.com/office/powerpoint/2010/main" val="240012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err="1" smtClean="0">
                <a:solidFill>
                  <a:srgbClr val="6592B9"/>
                </a:solidFill>
              </a:rPr>
              <a:t>Challenges</a:t>
            </a:r>
            <a:r>
              <a:rPr lang="es-ES_tradnl" b="1" dirty="0" smtClean="0">
                <a:solidFill>
                  <a:srgbClr val="6592B9"/>
                </a:solidFill>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b="1" dirty="0" err="1" smtClean="0">
                <a:solidFill>
                  <a:srgbClr val="6592B9"/>
                </a:solidFill>
              </a:rPr>
              <a:t>Verticals</a:t>
            </a:r>
            <a:r>
              <a:rPr lang="es-ES_tradnl" b="1" dirty="0" smtClean="0">
                <a:solidFill>
                  <a:srgbClr val="6592B9"/>
                </a:solidFill>
              </a:rPr>
              <a:t> </a:t>
            </a:r>
            <a:r>
              <a:rPr lang="es-ES_tradnl" b="1" dirty="0" err="1" smtClean="0">
                <a:solidFill>
                  <a:srgbClr val="6592B9"/>
                </a:solidFill>
              </a:rPr>
              <a:t>today</a:t>
            </a:r>
            <a:r>
              <a:rPr lang="es-ES_tradnl" b="1" dirty="0" smtClean="0">
                <a:solidFill>
                  <a:srgbClr val="6592B9"/>
                </a:solidFill>
              </a:rPr>
              <a:t> (silo </a:t>
            </a:r>
            <a:r>
              <a:rPr lang="es-ES_tradnl" b="1" dirty="0" err="1" smtClean="0">
                <a:solidFill>
                  <a:srgbClr val="6592B9"/>
                </a:solidFill>
              </a:rPr>
              <a:t>structure</a:t>
            </a:r>
            <a:r>
              <a:rPr lang="es-ES_tradnl" b="1" dirty="0" smtClean="0">
                <a:solidFill>
                  <a:srgbClr val="6592B9"/>
                </a:solidFill>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b="1" dirty="0" err="1" smtClean="0">
                <a:solidFill>
                  <a:srgbClr val="6592B9"/>
                </a:solidFill>
              </a:rPr>
              <a:t>Restricted</a:t>
            </a:r>
            <a:r>
              <a:rPr lang="es-ES_tradnl" b="1" dirty="0" smtClean="0">
                <a:solidFill>
                  <a:srgbClr val="6592B9"/>
                </a:solidFill>
              </a:rPr>
              <a:t> </a:t>
            </a:r>
            <a:r>
              <a:rPr lang="es-ES_tradnl" b="1" dirty="0" err="1" smtClean="0">
                <a:solidFill>
                  <a:srgbClr val="6592B9"/>
                </a:solidFill>
              </a:rPr>
              <a:t>knowledge</a:t>
            </a:r>
            <a:endParaRPr lang="es-ES_tradnl" b="1" dirty="0" smtClean="0">
              <a:solidFill>
                <a:srgbClr val="6592B9"/>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b="1" dirty="0" err="1" smtClean="0">
                <a:solidFill>
                  <a:srgbClr val="6592B9"/>
                </a:solidFill>
              </a:rPr>
              <a:t>Inefficiency</a:t>
            </a:r>
            <a:endParaRPr lang="es-ES_tradnl" b="1" dirty="0" smtClean="0">
              <a:solidFill>
                <a:srgbClr val="6592B9"/>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b="1" dirty="0" err="1" smtClean="0">
                <a:solidFill>
                  <a:srgbClr val="6592B9"/>
                </a:solidFill>
              </a:rPr>
              <a:t>Fragmented</a:t>
            </a:r>
            <a:endParaRPr lang="es-ES_tradnl" b="1" dirty="0" smtClean="0">
              <a:solidFill>
                <a:srgbClr val="6592B9"/>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b="1" dirty="0" smtClean="0">
                <a:solidFill>
                  <a:srgbClr val="6592B9"/>
                </a:solidFill>
              </a:rPr>
              <a:t>Security </a:t>
            </a:r>
            <a:r>
              <a:rPr lang="es-ES_tradnl" b="1" dirty="0" err="1" smtClean="0">
                <a:solidFill>
                  <a:srgbClr val="6592B9"/>
                </a:solidFill>
              </a:rPr>
              <a:t>issues</a:t>
            </a:r>
            <a:r>
              <a:rPr lang="es-ES_tradnl" b="1" baseline="0" dirty="0" smtClean="0">
                <a:solidFill>
                  <a:srgbClr val="6592B9"/>
                </a:solidFill>
              </a:rPr>
              <a:t> </a:t>
            </a:r>
            <a:endParaRPr lang="es-ES_tradnl" b="1" dirty="0" smtClean="0">
              <a:solidFill>
                <a:srgbClr val="6592B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1" dirty="0" smtClean="0">
              <a:solidFill>
                <a:srgbClr val="6592B9"/>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dirty="0" err="1" smtClean="0">
                <a:solidFill>
                  <a:srgbClr val="6592B9"/>
                </a:solidFill>
              </a:rPr>
              <a:t>Intelligent</a:t>
            </a:r>
            <a:r>
              <a:rPr lang="es-ES_tradnl" b="1" dirty="0" smtClean="0">
                <a:solidFill>
                  <a:srgbClr val="6592B9"/>
                </a:solidFill>
              </a:rPr>
              <a:t> </a:t>
            </a:r>
            <a:r>
              <a:rPr lang="es-ES_tradnl" b="1" dirty="0" err="1">
                <a:solidFill>
                  <a:srgbClr val="6592B9"/>
                </a:solidFill>
              </a:rPr>
              <a:t>Transport</a:t>
            </a:r>
            <a:r>
              <a:rPr lang="es-ES_tradnl" b="1" dirty="0">
                <a:solidFill>
                  <a:srgbClr val="6592B9"/>
                </a:solidFill>
              </a:rPr>
              <a:t> </a:t>
            </a:r>
            <a:r>
              <a:rPr lang="es-ES_tradnl" b="1" dirty="0" err="1">
                <a:solidFill>
                  <a:srgbClr val="6592B9"/>
                </a:solidFill>
              </a:rPr>
              <a:t>Systems</a:t>
            </a:r>
            <a:r>
              <a:rPr lang="es-ES_tradnl" b="1" dirty="0">
                <a:solidFill>
                  <a:srgbClr val="6592B9"/>
                </a:solidFill>
              </a:rPr>
              <a:t> (ITS) </a:t>
            </a:r>
            <a:r>
              <a:rPr lang="es-ES_tradnl" dirty="0" err="1">
                <a:solidFill>
                  <a:srgbClr val="6592B9"/>
                </a:solidFill>
              </a:rPr>
              <a:t>based</a:t>
            </a:r>
            <a:r>
              <a:rPr lang="es-ES_tradnl" dirty="0">
                <a:solidFill>
                  <a:srgbClr val="6592B9"/>
                </a:solidFill>
              </a:rPr>
              <a:t> </a:t>
            </a:r>
            <a:r>
              <a:rPr lang="es-ES_tradnl" dirty="0" err="1">
                <a:solidFill>
                  <a:srgbClr val="6592B9"/>
                </a:solidFill>
              </a:rPr>
              <a:t>on</a:t>
            </a:r>
            <a:r>
              <a:rPr lang="es-ES_tradnl" dirty="0">
                <a:solidFill>
                  <a:srgbClr val="6592B9"/>
                </a:solidFill>
              </a:rPr>
              <a:t> </a:t>
            </a:r>
            <a:r>
              <a:rPr lang="es-ES_tradnl" dirty="0" err="1">
                <a:solidFill>
                  <a:srgbClr val="6592B9"/>
                </a:solidFill>
              </a:rPr>
              <a:t>the</a:t>
            </a:r>
            <a:r>
              <a:rPr lang="es-ES_tradnl" dirty="0">
                <a:solidFill>
                  <a:srgbClr val="6592B9"/>
                </a:solidFill>
              </a:rPr>
              <a:t> </a:t>
            </a:r>
            <a:r>
              <a:rPr lang="es-ES_tradnl" dirty="0" err="1">
                <a:solidFill>
                  <a:srgbClr val="6592B9"/>
                </a:solidFill>
              </a:rPr>
              <a:t>IoT</a:t>
            </a:r>
            <a:r>
              <a:rPr lang="es-ES_tradnl" dirty="0">
                <a:solidFill>
                  <a:srgbClr val="6592B9"/>
                </a:solidFill>
              </a:rPr>
              <a:t> </a:t>
            </a:r>
            <a:r>
              <a:rPr lang="en-GB" sz="1200" b="0" i="0" kern="1200" dirty="0">
                <a:solidFill>
                  <a:schemeClr val="tx1"/>
                </a:solidFill>
                <a:effectLst/>
                <a:latin typeface="+mn-lt"/>
                <a:ea typeface="+mn-ea"/>
                <a:cs typeface="+mn-cs"/>
              </a:rPr>
              <a:t>aim to provide innovative individual, personalized services relating to different modes of transport and traffic management, to enable users to be better informed and to make safer, more coordinated, and "smarter" use of transport networks.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sng" kern="1200" dirty="0">
                <a:solidFill>
                  <a:schemeClr val="tx1"/>
                </a:solidFill>
                <a:effectLst/>
                <a:latin typeface="+mn-lt"/>
                <a:ea typeface="+mn-ea"/>
                <a:cs typeface="+mn-cs"/>
              </a:rPr>
              <a:t>Integrated sensing and management</a:t>
            </a:r>
            <a:r>
              <a:rPr lang="en-GB" sz="1200" b="0" i="0" kern="1200" dirty="0">
                <a:solidFill>
                  <a:schemeClr val="tx1"/>
                </a:solidFill>
                <a:effectLst/>
                <a:latin typeface="+mn-lt"/>
                <a:ea typeface="+mn-ea"/>
                <a:cs typeface="+mn-cs"/>
              </a:rPr>
              <a:t>: </a:t>
            </a:r>
            <a:r>
              <a:rPr lang="en-GB" sz="1200" u="none" kern="1200" dirty="0">
                <a:solidFill>
                  <a:schemeClr val="tx1"/>
                </a:solidFill>
                <a:effectLst/>
                <a:latin typeface="+mn-lt"/>
                <a:ea typeface="+mn-ea"/>
                <a:cs typeface="+mn-cs"/>
              </a:rPr>
              <a:t>Integrated sensing &amp; management system(ISMS) for SSC is the system to resolve problems </a:t>
            </a:r>
            <a:r>
              <a:rPr lang="en-US" sz="1200" u="none" kern="1200" dirty="0">
                <a:solidFill>
                  <a:schemeClr val="tx1"/>
                </a:solidFill>
                <a:effectLst/>
                <a:latin typeface="+mn-lt"/>
                <a:ea typeface="+mn-ea"/>
                <a:cs typeface="+mn-cs"/>
              </a:rPr>
              <a:t>such as security, criminality, pollution, traffic congestion, inadequate infrastructure, response to natural hazards</a:t>
            </a:r>
            <a:r>
              <a:rPr lang="en-GB" sz="1200" u="none" kern="1200" dirty="0">
                <a:solidFill>
                  <a:schemeClr val="tx1"/>
                </a:solidFill>
                <a:effectLst/>
                <a:latin typeface="+mn-lt"/>
                <a:ea typeface="+mn-ea"/>
                <a:cs typeface="+mn-cs"/>
              </a:rPr>
              <a:t>. ISMS for  SSC aims at satisfying the high-precision, multi-temporal, and full-range sensing as well as integrated, rapid, and efficient management requirements of urban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solidFill>
                <a:srgbClr val="6592B9"/>
              </a:solidFill>
            </a:endParaRPr>
          </a:p>
          <a:p>
            <a:endParaRPr lang="en-US" dirty="0"/>
          </a:p>
        </p:txBody>
      </p:sp>
      <p:sp>
        <p:nvSpPr>
          <p:cNvPr id="4" name="Slide Number Placeholder 3"/>
          <p:cNvSpPr>
            <a:spLocks noGrp="1"/>
          </p:cNvSpPr>
          <p:nvPr>
            <p:ph type="sldNum" sz="quarter" idx="10"/>
          </p:nvPr>
        </p:nvSpPr>
        <p:spPr/>
        <p:txBody>
          <a:bodyPr/>
          <a:lstStyle/>
          <a:p>
            <a:fld id="{1EFFE2D7-4A83-49E3-A118-BD735159EAF0}" type="slidenum">
              <a:rPr lang="es-ES_tradnl" smtClean="0"/>
              <a:t>11</a:t>
            </a:fld>
            <a:endParaRPr lang="es-ES_tradnl"/>
          </a:p>
        </p:txBody>
      </p:sp>
    </p:spTree>
    <p:extLst>
      <p:ext uri="{BB962C8B-B14F-4D97-AF65-F5344CB8AC3E}">
        <p14:creationId xmlns:p14="http://schemas.microsoft.com/office/powerpoint/2010/main" val="283803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9 Recommendations</a:t>
            </a:r>
            <a:r>
              <a:rPr lang="en-US" baseline="0" dirty="0" smtClean="0"/>
              <a:t> consented during the meeting are now approved</a:t>
            </a:r>
            <a:endParaRPr lang="en-GB" dirty="0"/>
          </a:p>
        </p:txBody>
      </p:sp>
      <p:sp>
        <p:nvSpPr>
          <p:cNvPr id="4" name="Slide Number Placeholder 3"/>
          <p:cNvSpPr>
            <a:spLocks noGrp="1"/>
          </p:cNvSpPr>
          <p:nvPr>
            <p:ph type="sldNum" sz="quarter" idx="10"/>
          </p:nvPr>
        </p:nvSpPr>
        <p:spPr/>
        <p:txBody>
          <a:bodyPr/>
          <a:lstStyle/>
          <a:p>
            <a:fld id="{1EFFE2D7-4A83-49E3-A118-BD735159EAF0}" type="slidenum">
              <a:rPr lang="es-ES_tradnl" smtClean="0"/>
              <a:t>12</a:t>
            </a:fld>
            <a:endParaRPr lang="es-ES_tradnl"/>
          </a:p>
        </p:txBody>
      </p:sp>
    </p:spTree>
    <p:extLst>
      <p:ext uri="{BB962C8B-B14F-4D97-AF65-F5344CB8AC3E}">
        <p14:creationId xmlns:p14="http://schemas.microsoft.com/office/powerpoint/2010/main" val="195965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solidFill>
                <a:schemeClr val="accent3">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solidFill>
                <a:schemeClr val="accent3">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1EFFE2D7-4A83-49E3-A118-BD735159EAF0}" type="slidenum">
              <a:rPr lang="es-ES_tradnl" smtClean="0"/>
              <a:t>13</a:t>
            </a:fld>
            <a:endParaRPr lang="es-ES_tradnl"/>
          </a:p>
        </p:txBody>
      </p:sp>
    </p:spTree>
    <p:extLst>
      <p:ext uri="{BB962C8B-B14F-4D97-AF65-F5344CB8AC3E}">
        <p14:creationId xmlns:p14="http://schemas.microsoft.com/office/powerpoint/2010/main" val="58015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dirty="0" smtClean="0">
              <a:solidFill>
                <a:schemeClr val="accent3">
                  <a:lumMod val="50000"/>
                </a:schemeClr>
              </a:solidFill>
            </a:endParaRPr>
          </a:p>
          <a:p>
            <a:endParaRPr lang="en-GB" dirty="0"/>
          </a:p>
        </p:txBody>
      </p:sp>
      <p:sp>
        <p:nvSpPr>
          <p:cNvPr id="4" name="Slide Number Placeholder 3"/>
          <p:cNvSpPr>
            <a:spLocks noGrp="1"/>
          </p:cNvSpPr>
          <p:nvPr>
            <p:ph type="sldNum" sz="quarter" idx="10"/>
          </p:nvPr>
        </p:nvSpPr>
        <p:spPr/>
        <p:txBody>
          <a:bodyPr/>
          <a:lstStyle/>
          <a:p>
            <a:fld id="{1EFFE2D7-4A83-49E3-A118-BD735159EAF0}" type="slidenum">
              <a:rPr lang="es-ES_tradnl" smtClean="0"/>
              <a:t>14</a:t>
            </a:fld>
            <a:endParaRPr lang="es-ES_tradnl"/>
          </a:p>
        </p:txBody>
      </p:sp>
    </p:spTree>
    <p:extLst>
      <p:ext uri="{BB962C8B-B14F-4D97-AF65-F5344CB8AC3E}">
        <p14:creationId xmlns:p14="http://schemas.microsoft.com/office/powerpoint/2010/main" val="289003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37117"/>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
        <p:nvSpPr>
          <p:cNvPr id="5" name="内容占位符 4"/>
          <p:cNvSpPr>
            <a:spLocks noGrp="1"/>
          </p:cNvSpPr>
          <p:nvPr>
            <p:ph sz="quarter" idx="13"/>
          </p:nvPr>
        </p:nvSpPr>
        <p:spPr>
          <a:xfrm>
            <a:off x="4212167" y="6176963"/>
            <a:ext cx="12192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77984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1676400" y="1274763"/>
            <a:ext cx="9144000" cy="548495"/>
          </a:xfrm>
        </p:spPr>
        <p:txBody>
          <a:bodyPr anchor="t">
            <a:normAutofit/>
          </a:bodyPr>
          <a:lstStyle>
            <a:lvl1pPr algn="l">
              <a:defRPr sz="4400" spc="-150">
                <a:latin typeface="AvenirNext LT Pro Regular" panose="020B0504020202020204" pitchFamily="34" charset="0"/>
              </a:defRPr>
            </a:lvl1pPr>
          </a:lstStyle>
          <a:p>
            <a:r>
              <a:rPr lang="en-US" dirty="0"/>
              <a:t>Click to edit Master title style</a:t>
            </a:r>
          </a:p>
        </p:txBody>
      </p:sp>
      <p:sp>
        <p:nvSpPr>
          <p:cNvPr id="9" name="Subtitle 2"/>
          <p:cNvSpPr>
            <a:spLocks noGrp="1"/>
          </p:cNvSpPr>
          <p:nvPr>
            <p:ph type="subTitle" idx="1"/>
          </p:nvPr>
        </p:nvSpPr>
        <p:spPr>
          <a:xfrm>
            <a:off x="1668087" y="1958889"/>
            <a:ext cx="9141229" cy="1655762"/>
          </a:xfrm>
        </p:spPr>
        <p:txBody>
          <a:bodyPr/>
          <a:lstStyle>
            <a:lvl1pPr marL="0" indent="0" algn="l">
              <a:buNone/>
              <a:defRPr sz="2400" spc="-150">
                <a:solidFill>
                  <a:schemeClr val="tx2"/>
                </a:solidFill>
                <a:latin typeface="AvenirNext LT Pro Regular"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1" name="Title 1"/>
          <p:cNvSpPr txBox="1">
            <a:spLocks/>
          </p:cNvSpPr>
          <p:nvPr userDrawn="1"/>
        </p:nvSpPr>
        <p:spPr>
          <a:xfrm>
            <a:off x="1181100" y="541338"/>
            <a:ext cx="9144000" cy="5484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baseline="0">
                <a:solidFill>
                  <a:schemeClr val="bg1"/>
                </a:solidFill>
                <a:latin typeface="Avenir LT Std 45 Book" panose="020B0502020203020204" pitchFamily="34" charset="0"/>
                <a:ea typeface="+mj-ea"/>
                <a:cs typeface="+mj-cs"/>
              </a:defRPr>
            </a:lvl1pPr>
          </a:lstStyle>
          <a:p>
            <a:endParaRPr lang="en-US" dirty="0">
              <a:solidFill>
                <a:schemeClr val="tx1"/>
              </a:solidFill>
            </a:endParaRPr>
          </a:p>
        </p:txBody>
      </p:sp>
      <p:sp>
        <p:nvSpPr>
          <p:cNvPr id="32" name="Rectangle 31"/>
          <p:cNvSpPr/>
          <p:nvPr userDrawn="1"/>
        </p:nvSpPr>
        <p:spPr>
          <a:xfrm>
            <a:off x="867593" y="289742"/>
            <a:ext cx="2316147" cy="369332"/>
          </a:xfrm>
          <a:prstGeom prst="rect">
            <a:avLst/>
          </a:prstGeom>
        </p:spPr>
        <p:txBody>
          <a:bodyPr wrap="none">
            <a:spAutoFit/>
          </a:bodyPr>
          <a:lstStyle/>
          <a:p>
            <a:r>
              <a:rPr lang="en-US" sz="1800" dirty="0">
                <a:solidFill>
                  <a:schemeClr val="tx1"/>
                </a:solidFill>
                <a:latin typeface="AvenirNext LT Pro Regular" panose="020B0504020202020204" pitchFamily="34" charset="0"/>
              </a:rPr>
              <a:t>Setting the standard</a:t>
            </a:r>
          </a:p>
        </p:txBody>
      </p:sp>
      <p:pic>
        <p:nvPicPr>
          <p:cNvPr id="14" name="Picture 2" descr="Image result for itu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360" y="102784"/>
            <a:ext cx="700088" cy="71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594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90262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28545808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B9D89-99F8-49E5-8219-8B45174A291B}" type="datetimeFigureOut">
              <a:rPr lang="en-GB" smtClean="0"/>
              <a:t>07/05/2019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A4E49E-DA55-4E22-98CB-E264EF04F6CE}" type="slidenum">
              <a:rPr lang="en-GB" smtClean="0"/>
              <a:t>‹#›</a:t>
            </a:fld>
            <a:endParaRPr lang="en-GB"/>
          </a:p>
        </p:txBody>
      </p:sp>
    </p:spTree>
    <p:extLst>
      <p:ext uri="{BB962C8B-B14F-4D97-AF65-F5344CB8AC3E}">
        <p14:creationId xmlns:p14="http://schemas.microsoft.com/office/powerpoint/2010/main" val="184954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gif"/><Relationship Id="rId2" Type="http://schemas.openxmlformats.org/officeDocument/2006/relationships/notesSlide" Target="../notesSlides/notesSlide10.xml"/><Relationship Id="rId16" Type="http://schemas.openxmlformats.org/officeDocument/2006/relationships/image" Target="../media/image29.jpe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png"/><Relationship Id="rId10" Type="http://schemas.openxmlformats.org/officeDocument/2006/relationships/image" Target="../media/image23.jpeg"/><Relationship Id="rId19"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itu.int/go/ITU-T-SSC"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gif"/><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www.continental-automotive.com/en-gl/Passenger-Cars/Chassis-Safety/Software-Functions/Integrated-Safety/Automatic-Emergency-Call" TargetMode="External"/><Relationship Id="rId5" Type="http://schemas.openxmlformats.org/officeDocument/2006/relationships/image" Target="../media/image53.jp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6.emf"/><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hyperlink" Target="http://www.itu.int/itu-t/workprog/wp_item.aspx?isn=13688" TargetMode="External"/><Relationship Id="rId7" Type="http://schemas.openxmlformats.org/officeDocument/2006/relationships/hyperlink" Target="http://www.itu.int/itu-t/workprog/wp_item.aspx?isn=1367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itu.int/ITU-T/workprog/wp_item.aspx?isn=14501" TargetMode="External"/><Relationship Id="rId11" Type="http://schemas.openxmlformats.org/officeDocument/2006/relationships/image" Target="../media/image60.emf"/><Relationship Id="rId5" Type="http://schemas.openxmlformats.org/officeDocument/2006/relationships/hyperlink" Target="http://www.itu.int/itu-t/workprog/wp_item.aspx?isn=14501" TargetMode="External"/><Relationship Id="rId10" Type="http://schemas.openxmlformats.org/officeDocument/2006/relationships/image" Target="../media/image59.emf"/><Relationship Id="rId4" Type="http://schemas.openxmlformats.org/officeDocument/2006/relationships/hyperlink" Target="http://www.itu.int/itu-t/workprog/wp_item.aspx?isn=14303" TargetMode="External"/><Relationship Id="rId9" Type="http://schemas.openxmlformats.org/officeDocument/2006/relationships/image" Target="../media/image58.emf"/></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hyperlink" Target="mailto:tsbfgvm@itu.int"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itu.int/en/ITU-T/focusgroups/vm" TargetMode="External"/><Relationship Id="rId5" Type="http://schemas.openxmlformats.org/officeDocument/2006/relationships/image" Target="../media/image61.emf"/><Relationship Id="rId4" Type="http://schemas.openxmlformats.org/officeDocument/2006/relationships/image" Target="../media/image60.emf"/></Relationships>
</file>

<file path=ppt/slides/_rels/slide28.xml.rels><?xml version="1.0" encoding="UTF-8" standalone="yes"?>
<Relationships xmlns="http://schemas.openxmlformats.org/package/2006/relationships"><Relationship Id="rId3" Type="http://schemas.openxmlformats.org/officeDocument/2006/relationships/hyperlink" Target="mailto:tsbfgvm@itu.int" TargetMode="External"/><Relationship Id="rId2" Type="http://schemas.openxmlformats.org/officeDocument/2006/relationships/hyperlink" Target="https://itu.int/en/ITU-T/focusgroups/v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tu.int/en/ITU-T/focusgroups/ml5g/Pages/default.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1981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9" name="Content Placeholder 8"/>
          <p:cNvSpPr>
            <a:spLocks noGrp="1"/>
          </p:cNvSpPr>
          <p:nvPr>
            <p:ph idx="1"/>
          </p:nvPr>
        </p:nvSpPr>
        <p:spPr>
          <a:xfrm>
            <a:off x="1047750" y="2062479"/>
            <a:ext cx="10096500" cy="3591841"/>
          </a:xfrm>
        </p:spPr>
        <p:txBody>
          <a:bodyPr>
            <a:noAutofit/>
          </a:bodyPr>
          <a:lstStyle/>
          <a:p>
            <a:pPr marL="0" indent="0" algn="ctr">
              <a:buNone/>
            </a:pPr>
            <a:r>
              <a:rPr lang="en-US" sz="4000" b="1" dirty="0" smtClean="0"/>
              <a:t>Technologies to support </a:t>
            </a:r>
          </a:p>
          <a:p>
            <a:pPr marL="0" indent="0" algn="ctr">
              <a:buNone/>
            </a:pPr>
            <a:r>
              <a:rPr lang="en-US" sz="4000" b="1" dirty="0" smtClean="0"/>
              <a:t>new/future services and applications</a:t>
            </a:r>
          </a:p>
          <a:p>
            <a:pPr marL="0" indent="0" algn="ctr">
              <a:buNone/>
            </a:pPr>
            <a:endParaRPr lang="en-US" sz="3600" b="1" dirty="0"/>
          </a:p>
          <a:p>
            <a:pPr marL="0" indent="0" algn="ctr">
              <a:buNone/>
            </a:pPr>
            <a:r>
              <a:rPr lang="en-US" sz="3600" b="1" dirty="0" smtClean="0"/>
              <a:t>ITU/TSB</a:t>
            </a:r>
          </a:p>
          <a:p>
            <a:pPr marL="0" indent="0" algn="ctr">
              <a:buNone/>
            </a:pPr>
            <a:r>
              <a:rPr lang="en-US" sz="3600" b="1" dirty="0" smtClean="0"/>
              <a:t>Hiroshi OTA</a:t>
            </a:r>
            <a:r>
              <a:rPr lang="en-US" b="1" dirty="0"/>
              <a:t/>
            </a:r>
            <a:br>
              <a:rPr lang="en-US" b="1" dirty="0"/>
            </a:br>
            <a:r>
              <a:rPr lang="en-US" sz="200" b="1" dirty="0"/>
              <a:t/>
            </a:r>
            <a:br>
              <a:rPr lang="en-US" sz="200" b="1" dirty="0"/>
            </a:br>
            <a:r>
              <a:rPr lang="en-US" sz="200" b="1" dirty="0"/>
              <a:t/>
            </a:r>
            <a:br>
              <a:rPr lang="en-US" sz="200" b="1" dirty="0"/>
            </a:br>
            <a:r>
              <a:rPr lang="en-US" sz="600" b="1" i="1" dirty="0" smtClean="0"/>
              <a:t> </a:t>
            </a:r>
            <a:r>
              <a:rPr lang="en-US" sz="600" dirty="0" smtClean="0">
                <a:latin typeface="Calibri" panose="020F0502020204030204" pitchFamily="34" charset="0"/>
                <a:cs typeface="Arial" panose="020B0604020202020204" pitchFamily="34" charset="0"/>
              </a:rPr>
              <a:t/>
            </a:r>
            <a:br>
              <a:rPr lang="en-US" sz="600" dirty="0" smtClean="0">
                <a:latin typeface="Calibri" panose="020F0502020204030204" pitchFamily="34" charset="0"/>
                <a:cs typeface="Arial" panose="020B0604020202020204" pitchFamily="34" charset="0"/>
              </a:rPr>
            </a:br>
            <a:r>
              <a:rPr lang="en-US" sz="600" dirty="0" smtClean="0">
                <a:latin typeface="Calibri" panose="020F0502020204030204" pitchFamily="34" charset="0"/>
                <a:cs typeface="Arial" panose="020B0604020202020204" pitchFamily="34" charset="0"/>
              </a:rPr>
              <a:t>								</a:t>
            </a:r>
            <a:endParaRPr lang="en-US" sz="600" dirty="0" smtClean="0">
              <a:latin typeface="Calibri" panose="020F0502020204030204" pitchFamily="34" charset="0"/>
              <a:ea typeface="Calibri" panose="020F0502020204030204" pitchFamily="34" charset="0"/>
              <a:cs typeface="Arial" panose="020B0604020202020204" pitchFamily="34" charset="0"/>
            </a:endParaRPr>
          </a:p>
          <a:p>
            <a:endParaRPr lang="en-US" sz="600" dirty="0">
              <a:latin typeface="Calibri" panose="020F0502020204030204" pitchFamily="34" charset="0"/>
              <a:ea typeface="Calibri" panose="020F0502020204030204" pitchFamily="34" charset="0"/>
              <a:cs typeface="Arial" panose="020B0604020202020204" pitchFamily="34" charset="0"/>
            </a:endParaRPr>
          </a:p>
          <a:p>
            <a:endParaRPr lang="en-US" sz="600" dirty="0"/>
          </a:p>
        </p:txBody>
      </p:sp>
      <p:sp>
        <p:nvSpPr>
          <p:cNvPr id="5" name="Slide Number Placeholder 4"/>
          <p:cNvSpPr>
            <a:spLocks noGrp="1"/>
          </p:cNvSpPr>
          <p:nvPr>
            <p:ph type="sldNum" sz="quarter" idx="12"/>
          </p:nvPr>
        </p:nvSpPr>
        <p:spPr/>
        <p:txBody>
          <a:bodyPr/>
          <a:lstStyle/>
          <a:p>
            <a:fld id="{283C63E4-F9BE-C24A-B4FF-309EB18BA564}" type="slidenum">
              <a:rPr lang="en-US" smtClean="0"/>
              <a:t>1</a:t>
            </a:fld>
            <a:endParaRPr lang="en-US"/>
          </a:p>
        </p:txBody>
      </p:sp>
    </p:spTree>
    <p:extLst>
      <p:ext uri="{BB962C8B-B14F-4D97-AF65-F5344CB8AC3E}">
        <p14:creationId xmlns:p14="http://schemas.microsoft.com/office/powerpoint/2010/main" val="13386094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426786" y="2735157"/>
            <a:ext cx="4655502" cy="601249"/>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Segoe UI" panose="020B0502040204020203" pitchFamily="34" charset="0"/>
                <a:ea typeface="Segoe UI" panose="020B0502040204020203" pitchFamily="34" charset="0"/>
                <a:cs typeface="Segoe UI" panose="020B0502040204020203" pitchFamily="34" charset="0"/>
              </a:rPr>
              <a:t>Internet of things (IoT) and its applications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8" name="Rounded Rectangle 7"/>
          <p:cNvSpPr/>
          <p:nvPr/>
        </p:nvSpPr>
        <p:spPr>
          <a:xfrm>
            <a:off x="426786" y="3558135"/>
            <a:ext cx="4655502" cy="601249"/>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Segoe UI" panose="020B0502040204020203" pitchFamily="34" charset="0"/>
                <a:ea typeface="Segoe UI" panose="020B0502040204020203" pitchFamily="34" charset="0"/>
                <a:cs typeface="Segoe UI" panose="020B0502040204020203" pitchFamily="34" charset="0"/>
              </a:rPr>
              <a:t>Smart cities and communities, including its e‑services and smart services</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9" name="Rounded Rectangle 8"/>
          <p:cNvSpPr/>
          <p:nvPr/>
        </p:nvSpPr>
        <p:spPr>
          <a:xfrm>
            <a:off x="426786" y="4381113"/>
            <a:ext cx="4655502" cy="601249"/>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latin typeface="Segoe UI" panose="020B0502040204020203" pitchFamily="34" charset="0"/>
                <a:ea typeface="Segoe UI" panose="020B0502040204020203" pitchFamily="34" charset="0"/>
                <a:cs typeface="Segoe UI" panose="020B0502040204020203" pitchFamily="34" charset="0"/>
              </a:rPr>
              <a:t>Internet </a:t>
            </a:r>
            <a:r>
              <a:rPr lang="en-GB" dirty="0">
                <a:latin typeface="Segoe UI" panose="020B0502040204020203" pitchFamily="34" charset="0"/>
                <a:ea typeface="Segoe UI" panose="020B0502040204020203" pitchFamily="34" charset="0"/>
                <a:cs typeface="Segoe UI" panose="020B0502040204020203" pitchFamily="34" charset="0"/>
              </a:rPr>
              <a:t>of things identification</a:t>
            </a:r>
            <a:endParaRPr lang="es-ES_tradnl"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itle 1"/>
          <p:cNvSpPr txBox="1">
            <a:spLocks/>
          </p:cNvSpPr>
          <p:nvPr/>
        </p:nvSpPr>
        <p:spPr>
          <a:xfrm>
            <a:off x="6821" y="334396"/>
            <a:ext cx="7719391" cy="764683"/>
          </a:xfrm>
          <a:prstGeom prst="homePlate">
            <a:avLst/>
          </a:prstGeom>
          <a:solidFill>
            <a:schemeClr val="tx2"/>
          </a:solidFill>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SG20: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IoT</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Smart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&amp; </a:t>
            </a:r>
            <a:r>
              <a:rPr lang="es-ES_tradnl"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Communities</a:t>
            </a:r>
            <a:r>
              <a:rPr lang="es-ES_tradnl"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lang="es-ES_tradnl"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60" name="Picture 59"/>
          <p:cNvPicPr>
            <a:picLocks noChangeAspect="1"/>
          </p:cNvPicPr>
          <p:nvPr/>
        </p:nvPicPr>
        <p:blipFill>
          <a:blip r:embed="rId4"/>
          <a:stretch>
            <a:fillRect/>
          </a:stretch>
        </p:blipFill>
        <p:spPr>
          <a:xfrm>
            <a:off x="9626339" y="85482"/>
            <a:ext cx="1353476" cy="1353476"/>
          </a:xfrm>
          <a:prstGeom prst="rect">
            <a:avLst/>
          </a:prstGeom>
        </p:spPr>
      </p:pic>
      <p:sp>
        <p:nvSpPr>
          <p:cNvPr id="62" name="Title 1"/>
          <p:cNvSpPr txBox="1">
            <a:spLocks/>
          </p:cNvSpPr>
          <p:nvPr/>
        </p:nvSpPr>
        <p:spPr>
          <a:xfrm>
            <a:off x="6821" y="2118077"/>
            <a:ext cx="2663803" cy="506216"/>
          </a:xfrm>
          <a:prstGeom prst="homePlate">
            <a:avLst/>
          </a:prstGeom>
          <a:solidFill>
            <a:schemeClr val="tx2"/>
          </a:solidFill>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s-ES_tradnl"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Lead </a:t>
            </a:r>
            <a:r>
              <a:rPr lang="es-ES_tradnl" sz="1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Study</a:t>
            </a:r>
            <a:r>
              <a:rPr lang="es-ES_tradnl"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Group</a:t>
            </a:r>
            <a:r>
              <a:rPr lang="es-ES_tradnl"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3" name="Title 1"/>
          <p:cNvSpPr txBox="1">
            <a:spLocks/>
          </p:cNvSpPr>
          <p:nvPr/>
        </p:nvSpPr>
        <p:spPr>
          <a:xfrm>
            <a:off x="6130670" y="1987329"/>
            <a:ext cx="2391666" cy="448486"/>
          </a:xfrm>
          <a:prstGeom prst="homePlate">
            <a:avLst/>
          </a:prstGeom>
          <a:solidFill>
            <a:srgbClr val="1F497D"/>
          </a:solidFill>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s-ES_tradnl"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4 Regional </a:t>
            </a:r>
            <a:r>
              <a:rPr lang="es-ES_tradnl" sz="1800"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Groups</a:t>
            </a:r>
            <a:endParaRPr lang="es-ES_tradnl" sz="1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4" name="Rounded Rectangle 63"/>
          <p:cNvSpPr/>
          <p:nvPr/>
        </p:nvSpPr>
        <p:spPr>
          <a:xfrm>
            <a:off x="6130670" y="2639845"/>
            <a:ext cx="3893616" cy="839236"/>
          </a:xfrm>
          <a:prstGeom prst="roundRect">
            <a:avLst/>
          </a:prstGeom>
          <a:solidFill>
            <a:schemeClr val="bg1"/>
          </a:solidFill>
          <a:ln w="38100">
            <a:solidFill>
              <a:srgbClr val="6592B9"/>
            </a:solidFill>
          </a:ln>
        </p:spPr>
        <p:style>
          <a:lnRef idx="1">
            <a:schemeClr val="accent1"/>
          </a:lnRef>
          <a:fillRef idx="3">
            <a:schemeClr val="accent1"/>
          </a:fillRef>
          <a:effectRef idx="2">
            <a:schemeClr val="accent1"/>
          </a:effectRef>
          <a:fontRef idx="minor">
            <a:schemeClr val="lt1"/>
          </a:fontRef>
        </p:style>
        <p:txBody>
          <a:bodyPr numCol="2" rtlCol="0" anchor="ctr"/>
          <a:lstStyle/>
          <a:p>
            <a:pPr marL="285750" indent="-285750">
              <a:buFont typeface="Wingdings" panose="05000000000000000000" pitchFamily="2" charset="2"/>
              <a:buChar char="§"/>
            </a:pPr>
            <a:r>
              <a:rPr lang="es-ES_tradnl" dirty="0">
                <a:solidFill>
                  <a:srgbClr val="6592B9"/>
                </a:solidFill>
              </a:rPr>
              <a:t>SG20RG-LATAM</a:t>
            </a:r>
          </a:p>
          <a:p>
            <a:pPr marL="285750" indent="-285750">
              <a:buFont typeface="Wingdings" panose="05000000000000000000" pitchFamily="2" charset="2"/>
              <a:buChar char="§"/>
            </a:pPr>
            <a:r>
              <a:rPr lang="es-ES_tradnl" dirty="0">
                <a:solidFill>
                  <a:srgbClr val="6592B9"/>
                </a:solidFill>
              </a:rPr>
              <a:t>SG20RG-ARB</a:t>
            </a:r>
          </a:p>
          <a:p>
            <a:pPr marL="285750" indent="-285750">
              <a:buFont typeface="Wingdings" panose="05000000000000000000" pitchFamily="2" charset="2"/>
              <a:buChar char="§"/>
            </a:pPr>
            <a:r>
              <a:rPr lang="es-ES_tradnl" dirty="0">
                <a:solidFill>
                  <a:srgbClr val="6592B9"/>
                </a:solidFill>
              </a:rPr>
              <a:t>SG20RG-AFR</a:t>
            </a:r>
          </a:p>
          <a:p>
            <a:pPr marL="285750" indent="-285750">
              <a:buFont typeface="Wingdings" panose="05000000000000000000" pitchFamily="2" charset="2"/>
              <a:buChar char="§"/>
            </a:pPr>
            <a:r>
              <a:rPr lang="es-ES_tradnl" dirty="0">
                <a:solidFill>
                  <a:srgbClr val="6592B9"/>
                </a:solidFill>
              </a:rPr>
              <a:t>SG20RG-EECAT</a:t>
            </a:r>
          </a:p>
        </p:txBody>
      </p:sp>
      <p:sp>
        <p:nvSpPr>
          <p:cNvPr id="65" name="Title 1"/>
          <p:cNvSpPr txBox="1">
            <a:spLocks/>
          </p:cNvSpPr>
          <p:nvPr/>
        </p:nvSpPr>
        <p:spPr>
          <a:xfrm>
            <a:off x="6090940" y="3911870"/>
            <a:ext cx="3933346" cy="448486"/>
          </a:xfrm>
          <a:prstGeom prst="homePlate">
            <a:avLst/>
          </a:prstGeom>
          <a:solidFill>
            <a:srgbClr val="1F497D"/>
          </a:solidFill>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s-ES_tradnl" sz="1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Collaboration</a:t>
            </a:r>
            <a:r>
              <a:rPr lang="es-ES_tradnl"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with</a:t>
            </a:r>
            <a:r>
              <a:rPr lang="es-ES_tradnl"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other</a:t>
            </a:r>
            <a:r>
              <a:rPr lang="es-ES_tradnl" sz="1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8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SDOs</a:t>
            </a:r>
            <a:endParaRPr lang="es-ES_tradnl" sz="1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Rounded Rectangle 65"/>
          <p:cNvSpPr/>
          <p:nvPr/>
        </p:nvSpPr>
        <p:spPr>
          <a:xfrm>
            <a:off x="6130670" y="4562744"/>
            <a:ext cx="4949134" cy="1673694"/>
          </a:xfrm>
          <a:prstGeom prst="roundRect">
            <a:avLst/>
          </a:prstGeom>
          <a:solidFill>
            <a:schemeClr val="bg1"/>
          </a:solidFill>
          <a:ln w="38100">
            <a:solidFill>
              <a:srgbClr val="6592B9"/>
            </a:solidFill>
          </a:ln>
        </p:spPr>
        <p:style>
          <a:lnRef idx="1">
            <a:schemeClr val="accent1"/>
          </a:lnRef>
          <a:fillRef idx="3">
            <a:schemeClr val="accent1"/>
          </a:fillRef>
          <a:effectRef idx="2">
            <a:schemeClr val="accent1"/>
          </a:effectRef>
          <a:fontRef idx="minor">
            <a:schemeClr val="lt1"/>
          </a:fontRef>
        </p:style>
        <p:txBody>
          <a:bodyPr numCol="1" rtlCol="0" anchor="ctr"/>
          <a:lstStyle/>
          <a:p>
            <a:pPr marL="285750" indent="-285750">
              <a:buFont typeface="Wingdings" panose="05000000000000000000" pitchFamily="2" charset="2"/>
              <a:buChar char="§"/>
            </a:pPr>
            <a:r>
              <a:rPr lang="en-GB" dirty="0">
                <a:solidFill>
                  <a:srgbClr val="6592B9"/>
                </a:solidFill>
              </a:rPr>
              <a:t>Joint Coordination Activity on Internet of Things and Smart Cities and </a:t>
            </a:r>
            <a:r>
              <a:rPr lang="en-GB" dirty="0" smtClean="0">
                <a:solidFill>
                  <a:srgbClr val="6592B9"/>
                </a:solidFill>
              </a:rPr>
              <a:t>Communities (JCA-</a:t>
            </a:r>
            <a:r>
              <a:rPr lang="en-GB" dirty="0" err="1" smtClean="0">
                <a:solidFill>
                  <a:srgbClr val="6592B9"/>
                </a:solidFill>
              </a:rPr>
              <a:t>IoT</a:t>
            </a:r>
            <a:r>
              <a:rPr lang="en-GB" dirty="0" smtClean="0">
                <a:solidFill>
                  <a:srgbClr val="6592B9"/>
                </a:solidFill>
              </a:rPr>
              <a:t> and SC&amp;C)</a:t>
            </a:r>
          </a:p>
          <a:p>
            <a:pPr marL="285750" indent="-285750">
              <a:buFont typeface="Wingdings" panose="05000000000000000000" pitchFamily="2" charset="2"/>
              <a:buChar char="§"/>
            </a:pPr>
            <a:r>
              <a:rPr lang="es-ES_tradnl" dirty="0" err="1" smtClean="0">
                <a:solidFill>
                  <a:srgbClr val="6592B9"/>
                </a:solidFill>
              </a:rPr>
              <a:t>For</a:t>
            </a:r>
            <a:r>
              <a:rPr lang="es-ES_tradnl" dirty="0" smtClean="0">
                <a:solidFill>
                  <a:srgbClr val="6592B9"/>
                </a:solidFill>
              </a:rPr>
              <a:t> </a:t>
            </a:r>
            <a:r>
              <a:rPr lang="es-ES_tradnl" dirty="0" err="1" smtClean="0">
                <a:solidFill>
                  <a:srgbClr val="6592B9"/>
                </a:solidFill>
              </a:rPr>
              <a:t>example</a:t>
            </a:r>
            <a:r>
              <a:rPr lang="es-ES_tradnl" dirty="0" smtClean="0">
                <a:solidFill>
                  <a:srgbClr val="6592B9"/>
                </a:solidFill>
              </a:rPr>
              <a:t>: OneM2M, ISO, IEC</a:t>
            </a:r>
            <a:endParaRPr lang="es-ES_tradnl" dirty="0">
              <a:solidFill>
                <a:srgbClr val="6592B9"/>
              </a:solidFill>
            </a:endParaRPr>
          </a:p>
        </p:txBody>
      </p:sp>
    </p:spTree>
    <p:extLst>
      <p:ext uri="{BB962C8B-B14F-4D97-AF65-F5344CB8AC3E}">
        <p14:creationId xmlns:p14="http://schemas.microsoft.com/office/powerpoint/2010/main" val="333751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1219"/>
          </a:xfrm>
          <a:prstGeom prst="rect">
            <a:avLst/>
          </a:prstGeom>
        </p:spPr>
      </p:pic>
      <p:sp>
        <p:nvSpPr>
          <p:cNvPr id="5" name="Title 1"/>
          <p:cNvSpPr>
            <a:spLocks noGrp="1"/>
          </p:cNvSpPr>
          <p:nvPr>
            <p:ph type="title"/>
          </p:nvPr>
        </p:nvSpPr>
        <p:spPr>
          <a:xfrm>
            <a:off x="0" y="-1"/>
            <a:ext cx="5886000" cy="1107441"/>
          </a:xfrm>
          <a:prstGeom prst="homePlate">
            <a:avLst/>
          </a:prstGeom>
          <a:solidFill>
            <a:srgbClr val="6592B9"/>
          </a:solidFill>
        </p:spPr>
        <p:txBody>
          <a:bodyPr>
            <a:noAutofit/>
          </a:bodyPr>
          <a:lstStyle/>
          <a:p>
            <a:r>
              <a:rPr lang="es-ES_tradnl" sz="3200" dirty="0" err="1">
                <a:solidFill>
                  <a:schemeClr val="bg1"/>
                </a:solidFill>
                <a:latin typeface="Segoe UI" panose="020B0502040204020203" pitchFamily="34" charset="0"/>
                <a:ea typeface="Segoe UI" panose="020B0502040204020203" pitchFamily="34" charset="0"/>
                <a:cs typeface="Segoe UI" panose="020B0502040204020203" pitchFamily="34" charset="0"/>
              </a:rPr>
              <a:t>What</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200" dirty="0" err="1">
                <a:solidFill>
                  <a:schemeClr val="bg1"/>
                </a:solidFill>
                <a:latin typeface="Segoe UI" panose="020B0502040204020203" pitchFamily="34" charset="0"/>
                <a:ea typeface="Segoe UI" panose="020B0502040204020203" pitchFamily="34" charset="0"/>
                <a:cs typeface="Segoe UI" panose="020B0502040204020203" pitchFamily="34" charset="0"/>
              </a:rPr>
              <a:t>is</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 SG20 </a:t>
            </a:r>
            <a:r>
              <a:rPr lang="es-ES_tradnl" sz="3200" dirty="0" err="1">
                <a:solidFill>
                  <a:schemeClr val="bg1"/>
                </a:solidFill>
                <a:latin typeface="Segoe UI" panose="020B0502040204020203" pitchFamily="34" charset="0"/>
                <a:ea typeface="Segoe UI" panose="020B0502040204020203" pitchFamily="34" charset="0"/>
                <a:cs typeface="Segoe UI" panose="020B0502040204020203" pitchFamily="34" charset="0"/>
              </a:rPr>
              <a:t>currently</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200" dirty="0" err="1">
                <a:solidFill>
                  <a:schemeClr val="bg1"/>
                </a:solidFill>
                <a:latin typeface="Segoe UI" panose="020B0502040204020203" pitchFamily="34" charset="0"/>
                <a:ea typeface="Segoe UI" panose="020B0502040204020203" pitchFamily="34" charset="0"/>
                <a:cs typeface="Segoe UI" panose="020B0502040204020203" pitchFamily="34" charset="0"/>
              </a:rPr>
              <a:t>working</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200" dirty="0" err="1">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32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2" name="Rounded Rectangle 1"/>
          <p:cNvSpPr/>
          <p:nvPr/>
        </p:nvSpPr>
        <p:spPr>
          <a:xfrm>
            <a:off x="450936" y="2217109"/>
            <a:ext cx="4972833" cy="4066960"/>
          </a:xfrm>
          <a:prstGeom prst="roundRect">
            <a:avLst/>
          </a:prstGeom>
          <a:solidFill>
            <a:schemeClr val="bg1"/>
          </a:solidFill>
          <a:ln w="57150">
            <a:solidFill>
              <a:srgbClr val="6592B9"/>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b="1" dirty="0">
                <a:solidFill>
                  <a:srgbClr val="6592B9"/>
                </a:solidFill>
              </a:rPr>
              <a:t>Drones</a:t>
            </a:r>
            <a:r>
              <a:rPr lang="es-ES_tradnl" dirty="0">
                <a:solidFill>
                  <a:srgbClr val="6592B9"/>
                </a:solidFill>
              </a:rPr>
              <a:t> </a:t>
            </a:r>
            <a:r>
              <a:rPr lang="es-ES_tradnl" dirty="0" err="1">
                <a:solidFill>
                  <a:srgbClr val="6592B9"/>
                </a:solidFill>
              </a:rPr>
              <a:t>for</a:t>
            </a:r>
            <a:r>
              <a:rPr lang="es-ES_tradnl" dirty="0">
                <a:solidFill>
                  <a:srgbClr val="6592B9"/>
                </a:solidFill>
              </a:rPr>
              <a:t> </a:t>
            </a:r>
            <a:r>
              <a:rPr lang="es-ES_tradnl" dirty="0" err="1">
                <a:solidFill>
                  <a:srgbClr val="6592B9"/>
                </a:solidFill>
              </a:rPr>
              <a:t>IoT</a:t>
            </a:r>
            <a:endParaRPr lang="es-ES_tradnl" dirty="0">
              <a:solidFill>
                <a:srgbClr val="6592B9"/>
              </a:solidFill>
            </a:endParaRPr>
          </a:p>
          <a:p>
            <a:pPr marL="285750" indent="-285750">
              <a:buFont typeface="Wingdings" panose="05000000000000000000" pitchFamily="2" charset="2"/>
              <a:buChar char="§"/>
            </a:pPr>
            <a:r>
              <a:rPr lang="es-ES_tradnl" dirty="0" err="1">
                <a:solidFill>
                  <a:srgbClr val="6592B9"/>
                </a:solidFill>
              </a:rPr>
              <a:t>IoT</a:t>
            </a:r>
            <a:r>
              <a:rPr lang="es-ES_tradnl" dirty="0">
                <a:solidFill>
                  <a:srgbClr val="6592B9"/>
                </a:solidFill>
              </a:rPr>
              <a:t> </a:t>
            </a:r>
            <a:r>
              <a:rPr lang="es-ES_tradnl" dirty="0" err="1">
                <a:solidFill>
                  <a:srgbClr val="6592B9"/>
                </a:solidFill>
              </a:rPr>
              <a:t>requirements</a:t>
            </a:r>
            <a:r>
              <a:rPr lang="es-ES_tradnl" dirty="0">
                <a:solidFill>
                  <a:srgbClr val="6592B9"/>
                </a:solidFill>
              </a:rPr>
              <a:t> </a:t>
            </a:r>
            <a:r>
              <a:rPr lang="es-ES_tradnl" dirty="0" err="1">
                <a:solidFill>
                  <a:srgbClr val="6592B9"/>
                </a:solidFill>
              </a:rPr>
              <a:t>for</a:t>
            </a:r>
            <a:r>
              <a:rPr lang="es-ES_tradnl" dirty="0">
                <a:solidFill>
                  <a:srgbClr val="6592B9"/>
                </a:solidFill>
              </a:rPr>
              <a:t> </a:t>
            </a:r>
            <a:r>
              <a:rPr lang="es-ES_tradnl" b="1" dirty="0" err="1">
                <a:solidFill>
                  <a:srgbClr val="6592B9"/>
                </a:solidFill>
              </a:rPr>
              <a:t>edge</a:t>
            </a:r>
            <a:r>
              <a:rPr lang="es-ES_tradnl" b="1" dirty="0">
                <a:solidFill>
                  <a:srgbClr val="6592B9"/>
                </a:solidFill>
              </a:rPr>
              <a:t> </a:t>
            </a:r>
            <a:r>
              <a:rPr lang="es-ES_tradnl" b="1" dirty="0" err="1">
                <a:solidFill>
                  <a:srgbClr val="6592B9"/>
                </a:solidFill>
              </a:rPr>
              <a:t>computing</a:t>
            </a:r>
            <a:endParaRPr lang="es-ES_tradnl" b="1" dirty="0">
              <a:solidFill>
                <a:srgbClr val="6592B9"/>
              </a:solidFill>
            </a:endParaRPr>
          </a:p>
          <a:p>
            <a:pPr marL="285750" indent="-285750">
              <a:buFont typeface="Wingdings" panose="05000000000000000000" pitchFamily="2" charset="2"/>
              <a:buChar char="§"/>
            </a:pPr>
            <a:r>
              <a:rPr lang="es-ES_tradnl" b="1" dirty="0">
                <a:solidFill>
                  <a:srgbClr val="6592B9"/>
                </a:solidFill>
              </a:rPr>
              <a:t>Artificial </a:t>
            </a:r>
            <a:r>
              <a:rPr lang="es-ES_tradnl" b="1" dirty="0" err="1">
                <a:solidFill>
                  <a:srgbClr val="6592B9"/>
                </a:solidFill>
              </a:rPr>
              <a:t>Intelligence</a:t>
            </a:r>
            <a:r>
              <a:rPr lang="es-ES_tradnl" b="1" dirty="0">
                <a:solidFill>
                  <a:srgbClr val="6592B9"/>
                </a:solidFill>
              </a:rPr>
              <a:t> </a:t>
            </a:r>
            <a:r>
              <a:rPr lang="es-ES_tradnl" dirty="0">
                <a:solidFill>
                  <a:srgbClr val="6592B9"/>
                </a:solidFill>
              </a:rPr>
              <a:t>and </a:t>
            </a:r>
            <a:r>
              <a:rPr lang="es-ES_tradnl" dirty="0" err="1">
                <a:solidFill>
                  <a:srgbClr val="6592B9"/>
                </a:solidFill>
              </a:rPr>
              <a:t>IoT</a:t>
            </a:r>
            <a:endParaRPr lang="es-ES_tradnl" dirty="0">
              <a:solidFill>
                <a:srgbClr val="6592B9"/>
              </a:solidFill>
            </a:endParaRPr>
          </a:p>
          <a:p>
            <a:pPr marL="285750" indent="-285750">
              <a:buFont typeface="Wingdings" panose="05000000000000000000" pitchFamily="2" charset="2"/>
              <a:buChar char="§"/>
            </a:pPr>
            <a:r>
              <a:rPr lang="es-ES_tradnl" b="1" dirty="0" err="1" smtClean="0">
                <a:solidFill>
                  <a:srgbClr val="6592B9"/>
                </a:solidFill>
              </a:rPr>
              <a:t>Accessibility</a:t>
            </a:r>
            <a:r>
              <a:rPr lang="es-ES_tradnl" b="1" dirty="0" smtClean="0">
                <a:solidFill>
                  <a:srgbClr val="6592B9"/>
                </a:solidFill>
              </a:rPr>
              <a:t> </a:t>
            </a:r>
            <a:r>
              <a:rPr lang="es-ES_tradnl" b="1" dirty="0" err="1" smtClean="0">
                <a:solidFill>
                  <a:srgbClr val="6592B9"/>
                </a:solidFill>
              </a:rPr>
              <a:t>for</a:t>
            </a:r>
            <a:r>
              <a:rPr lang="es-ES_tradnl" b="1" dirty="0" smtClean="0">
                <a:solidFill>
                  <a:srgbClr val="6592B9"/>
                </a:solidFill>
              </a:rPr>
              <a:t> </a:t>
            </a:r>
            <a:r>
              <a:rPr lang="es-ES_tradnl" b="1" dirty="0" err="1" smtClean="0">
                <a:solidFill>
                  <a:srgbClr val="6592B9"/>
                </a:solidFill>
              </a:rPr>
              <a:t>IoT</a:t>
            </a:r>
            <a:endParaRPr lang="es-ES_tradnl" b="1" dirty="0" smtClean="0">
              <a:solidFill>
                <a:srgbClr val="6592B9"/>
              </a:solidFill>
            </a:endParaRPr>
          </a:p>
          <a:p>
            <a:pPr marL="285750" indent="-285750">
              <a:buFont typeface="Wingdings" panose="05000000000000000000" pitchFamily="2" charset="2"/>
              <a:buChar char="§"/>
            </a:pPr>
            <a:r>
              <a:rPr lang="es-ES_tradnl" b="1" dirty="0" err="1" smtClean="0">
                <a:solidFill>
                  <a:srgbClr val="6592B9"/>
                </a:solidFill>
              </a:rPr>
              <a:t>Blockchain</a:t>
            </a:r>
            <a:r>
              <a:rPr lang="es-ES_tradnl" dirty="0" smtClean="0">
                <a:solidFill>
                  <a:srgbClr val="6592B9"/>
                </a:solidFill>
              </a:rPr>
              <a:t> </a:t>
            </a:r>
            <a:r>
              <a:rPr lang="es-ES_tradnl" dirty="0">
                <a:solidFill>
                  <a:srgbClr val="6592B9"/>
                </a:solidFill>
              </a:rPr>
              <a:t>and </a:t>
            </a:r>
            <a:r>
              <a:rPr lang="es-ES_tradnl" dirty="0" err="1">
                <a:solidFill>
                  <a:srgbClr val="6592B9"/>
                </a:solidFill>
              </a:rPr>
              <a:t>IoT</a:t>
            </a:r>
            <a:endParaRPr lang="es-ES_tradnl" dirty="0">
              <a:solidFill>
                <a:srgbClr val="6592B9"/>
              </a:solidFill>
            </a:endParaRPr>
          </a:p>
          <a:p>
            <a:pPr marL="285750" indent="-285750">
              <a:buFont typeface="Wingdings" panose="05000000000000000000" pitchFamily="2" charset="2"/>
              <a:buChar char="§"/>
            </a:pPr>
            <a:r>
              <a:rPr lang="es-ES_tradnl" dirty="0" err="1">
                <a:solidFill>
                  <a:srgbClr val="6592B9"/>
                </a:solidFill>
              </a:rPr>
              <a:t>IoT</a:t>
            </a:r>
            <a:r>
              <a:rPr lang="es-ES_tradnl" dirty="0">
                <a:solidFill>
                  <a:srgbClr val="6592B9"/>
                </a:solidFill>
              </a:rPr>
              <a:t> </a:t>
            </a:r>
            <a:r>
              <a:rPr lang="es-ES_tradnl" dirty="0" err="1">
                <a:solidFill>
                  <a:srgbClr val="6592B9"/>
                </a:solidFill>
              </a:rPr>
              <a:t>for</a:t>
            </a:r>
            <a:r>
              <a:rPr lang="es-ES_tradnl" dirty="0">
                <a:solidFill>
                  <a:srgbClr val="6592B9"/>
                </a:solidFill>
              </a:rPr>
              <a:t> </a:t>
            </a:r>
            <a:r>
              <a:rPr lang="es-ES_tradnl" b="1" dirty="0" err="1">
                <a:solidFill>
                  <a:srgbClr val="6592B9"/>
                </a:solidFill>
              </a:rPr>
              <a:t>developing</a:t>
            </a:r>
            <a:r>
              <a:rPr lang="es-ES_tradnl" b="1" dirty="0">
                <a:solidFill>
                  <a:srgbClr val="6592B9"/>
                </a:solidFill>
              </a:rPr>
              <a:t> </a:t>
            </a:r>
            <a:r>
              <a:rPr lang="es-ES_tradnl" b="1" dirty="0" err="1">
                <a:solidFill>
                  <a:srgbClr val="6592B9"/>
                </a:solidFill>
              </a:rPr>
              <a:t>countries</a:t>
            </a:r>
            <a:endParaRPr lang="es-ES_tradnl" b="1" dirty="0">
              <a:solidFill>
                <a:srgbClr val="6592B9"/>
              </a:solidFill>
            </a:endParaRPr>
          </a:p>
          <a:p>
            <a:pPr marL="285750" indent="-285750">
              <a:buFont typeface="Wingdings" panose="05000000000000000000" pitchFamily="2" charset="2"/>
              <a:buChar char="§"/>
            </a:pPr>
            <a:r>
              <a:rPr lang="es-ES_tradnl" b="1" dirty="0" err="1">
                <a:solidFill>
                  <a:srgbClr val="6592B9"/>
                </a:solidFill>
              </a:rPr>
              <a:t>Intelligent</a:t>
            </a:r>
            <a:r>
              <a:rPr lang="es-ES_tradnl" b="1" dirty="0">
                <a:solidFill>
                  <a:srgbClr val="6592B9"/>
                </a:solidFill>
              </a:rPr>
              <a:t> </a:t>
            </a:r>
            <a:r>
              <a:rPr lang="es-ES_tradnl" b="1" dirty="0" err="1">
                <a:solidFill>
                  <a:srgbClr val="6592B9"/>
                </a:solidFill>
              </a:rPr>
              <a:t>Transport</a:t>
            </a:r>
            <a:r>
              <a:rPr lang="es-ES_tradnl" b="1" dirty="0">
                <a:solidFill>
                  <a:srgbClr val="6592B9"/>
                </a:solidFill>
              </a:rPr>
              <a:t> </a:t>
            </a:r>
            <a:r>
              <a:rPr lang="es-ES_tradnl" b="1" dirty="0" err="1">
                <a:solidFill>
                  <a:srgbClr val="6592B9"/>
                </a:solidFill>
              </a:rPr>
              <a:t>Systems</a:t>
            </a:r>
            <a:r>
              <a:rPr lang="es-ES_tradnl" b="1" dirty="0">
                <a:solidFill>
                  <a:srgbClr val="6592B9"/>
                </a:solidFill>
              </a:rPr>
              <a:t> (ITS) </a:t>
            </a:r>
            <a:r>
              <a:rPr lang="es-ES_tradnl" dirty="0" err="1">
                <a:solidFill>
                  <a:srgbClr val="6592B9"/>
                </a:solidFill>
              </a:rPr>
              <a:t>based</a:t>
            </a:r>
            <a:r>
              <a:rPr lang="es-ES_tradnl" dirty="0">
                <a:solidFill>
                  <a:srgbClr val="6592B9"/>
                </a:solidFill>
              </a:rPr>
              <a:t> </a:t>
            </a:r>
            <a:r>
              <a:rPr lang="es-ES_tradnl" dirty="0" err="1">
                <a:solidFill>
                  <a:srgbClr val="6592B9"/>
                </a:solidFill>
              </a:rPr>
              <a:t>on</a:t>
            </a:r>
            <a:r>
              <a:rPr lang="es-ES_tradnl" dirty="0">
                <a:solidFill>
                  <a:srgbClr val="6592B9"/>
                </a:solidFill>
              </a:rPr>
              <a:t> </a:t>
            </a:r>
            <a:r>
              <a:rPr lang="es-ES_tradnl" dirty="0" err="1" smtClean="0">
                <a:solidFill>
                  <a:srgbClr val="6592B9"/>
                </a:solidFill>
              </a:rPr>
              <a:t>IoT</a:t>
            </a:r>
            <a:endParaRPr lang="es-ES_tradnl" dirty="0">
              <a:solidFill>
                <a:srgbClr val="6592B9"/>
              </a:solidFill>
            </a:endParaRPr>
          </a:p>
          <a:p>
            <a:pPr marL="285750" indent="-285750">
              <a:buFont typeface="Wingdings" panose="05000000000000000000" pitchFamily="2" charset="2"/>
              <a:buChar char="§"/>
            </a:pPr>
            <a:r>
              <a:rPr lang="es-ES_tradnl" b="1" dirty="0" err="1">
                <a:solidFill>
                  <a:srgbClr val="6592B9"/>
                </a:solidFill>
              </a:rPr>
              <a:t>Privacy</a:t>
            </a:r>
            <a:r>
              <a:rPr lang="es-ES_tradnl" b="1" dirty="0">
                <a:solidFill>
                  <a:srgbClr val="6592B9"/>
                </a:solidFill>
              </a:rPr>
              <a:t> and trust </a:t>
            </a:r>
            <a:r>
              <a:rPr lang="es-ES_tradnl" dirty="0">
                <a:solidFill>
                  <a:srgbClr val="6592B9"/>
                </a:solidFill>
              </a:rPr>
              <a:t>of </a:t>
            </a:r>
            <a:r>
              <a:rPr lang="es-ES_tradnl" dirty="0" err="1">
                <a:solidFill>
                  <a:srgbClr val="6592B9"/>
                </a:solidFill>
              </a:rPr>
              <a:t>IoT</a:t>
            </a:r>
            <a:r>
              <a:rPr lang="es-ES_tradnl" dirty="0">
                <a:solidFill>
                  <a:srgbClr val="6592B9"/>
                </a:solidFill>
              </a:rPr>
              <a:t> </a:t>
            </a:r>
            <a:r>
              <a:rPr lang="es-ES_tradnl" dirty="0" err="1">
                <a:solidFill>
                  <a:srgbClr val="6592B9"/>
                </a:solidFill>
              </a:rPr>
              <a:t>systems</a:t>
            </a:r>
            <a:endParaRPr lang="es-ES_tradnl" dirty="0">
              <a:solidFill>
                <a:srgbClr val="6592B9"/>
              </a:solidFill>
            </a:endParaRPr>
          </a:p>
          <a:p>
            <a:pPr marL="285750" indent="-285750">
              <a:buFont typeface="Wingdings" panose="05000000000000000000" pitchFamily="2" charset="2"/>
              <a:buChar char="§"/>
            </a:pPr>
            <a:r>
              <a:rPr lang="es-ES_tradnl" b="1" dirty="0" err="1" smtClean="0">
                <a:solidFill>
                  <a:srgbClr val="6592B9"/>
                </a:solidFill>
              </a:rPr>
              <a:t>Interoperability</a:t>
            </a:r>
            <a:endParaRPr lang="es-ES_tradnl" b="1" dirty="0" smtClean="0">
              <a:solidFill>
                <a:srgbClr val="6592B9"/>
              </a:solidFill>
            </a:endParaRPr>
          </a:p>
          <a:p>
            <a:pPr marL="285750" indent="-285750">
              <a:buFont typeface="Wingdings" panose="05000000000000000000" pitchFamily="2" charset="2"/>
              <a:buChar char="§"/>
            </a:pPr>
            <a:r>
              <a:rPr lang="es-ES_tradnl" b="1" dirty="0" err="1" smtClean="0">
                <a:solidFill>
                  <a:srgbClr val="6592B9"/>
                </a:solidFill>
              </a:rPr>
              <a:t>Edge</a:t>
            </a:r>
            <a:r>
              <a:rPr lang="es-ES_tradnl" b="1" dirty="0" smtClean="0">
                <a:solidFill>
                  <a:srgbClr val="6592B9"/>
                </a:solidFill>
              </a:rPr>
              <a:t> </a:t>
            </a:r>
            <a:r>
              <a:rPr lang="es-ES_tradnl" b="1" dirty="0" err="1" smtClean="0">
                <a:solidFill>
                  <a:srgbClr val="6592B9"/>
                </a:solidFill>
              </a:rPr>
              <a:t>computing</a:t>
            </a:r>
            <a:endParaRPr lang="es-ES_tradnl" b="1" dirty="0" smtClean="0">
              <a:solidFill>
                <a:srgbClr val="6592B9"/>
              </a:solidFill>
            </a:endParaRPr>
          </a:p>
          <a:p>
            <a:pPr marL="285750" indent="-285750">
              <a:buFont typeface="Wingdings" panose="05000000000000000000" pitchFamily="2" charset="2"/>
              <a:buChar char="§"/>
            </a:pPr>
            <a:r>
              <a:rPr lang="es-ES_tradnl" b="1" dirty="0" err="1" smtClean="0">
                <a:solidFill>
                  <a:srgbClr val="6592B9"/>
                </a:solidFill>
              </a:rPr>
              <a:t>IoT-devices</a:t>
            </a:r>
            <a:r>
              <a:rPr lang="es-ES_tradnl" b="1" dirty="0" smtClean="0">
                <a:solidFill>
                  <a:srgbClr val="6592B9"/>
                </a:solidFill>
              </a:rPr>
              <a:t> </a:t>
            </a:r>
            <a:r>
              <a:rPr lang="es-ES_tradnl" b="1" dirty="0" err="1" smtClean="0">
                <a:solidFill>
                  <a:srgbClr val="6592B9"/>
                </a:solidFill>
              </a:rPr>
              <a:t>authentication</a:t>
            </a:r>
            <a:endParaRPr lang="es-ES_tradnl" b="1" dirty="0" smtClean="0">
              <a:solidFill>
                <a:srgbClr val="6592B9"/>
              </a:solidFill>
            </a:endParaRPr>
          </a:p>
          <a:p>
            <a:pPr marL="285750" indent="-285750">
              <a:buFont typeface="Wingdings" panose="05000000000000000000" pitchFamily="2" charset="2"/>
              <a:buChar char="§"/>
            </a:pPr>
            <a:r>
              <a:rPr lang="es-ES_tradnl" b="1" dirty="0" smtClean="0">
                <a:solidFill>
                  <a:srgbClr val="6592B9"/>
                </a:solidFill>
              </a:rPr>
              <a:t>Digital </a:t>
            </a:r>
            <a:r>
              <a:rPr lang="es-ES_tradnl" b="1" dirty="0" err="1" smtClean="0">
                <a:solidFill>
                  <a:srgbClr val="6592B9"/>
                </a:solidFill>
              </a:rPr>
              <a:t>twins</a:t>
            </a:r>
            <a:r>
              <a:rPr lang="es-ES_tradnl" b="1" dirty="0" smtClean="0">
                <a:solidFill>
                  <a:srgbClr val="6592B9"/>
                </a:solidFill>
              </a:rPr>
              <a:t> </a:t>
            </a:r>
            <a:r>
              <a:rPr lang="es-ES_tradnl" b="1" dirty="0" err="1" smtClean="0">
                <a:solidFill>
                  <a:srgbClr val="6592B9"/>
                </a:solidFill>
              </a:rPr>
              <a:t>for</a:t>
            </a:r>
            <a:r>
              <a:rPr lang="es-ES_tradnl" b="1" dirty="0" smtClean="0">
                <a:solidFill>
                  <a:srgbClr val="6592B9"/>
                </a:solidFill>
              </a:rPr>
              <a:t> </a:t>
            </a:r>
            <a:r>
              <a:rPr lang="es-ES_tradnl" b="1" dirty="0" err="1" smtClean="0">
                <a:solidFill>
                  <a:srgbClr val="6592B9"/>
                </a:solidFill>
              </a:rPr>
              <a:t>IoT</a:t>
            </a:r>
            <a:endParaRPr lang="es-ES_tradnl" dirty="0">
              <a:solidFill>
                <a:srgbClr val="6592B9"/>
              </a:solidFill>
            </a:endParaRPr>
          </a:p>
        </p:txBody>
      </p:sp>
      <p:sp>
        <p:nvSpPr>
          <p:cNvPr id="3" name="Rounded Rectangle 2"/>
          <p:cNvSpPr/>
          <p:nvPr/>
        </p:nvSpPr>
        <p:spPr>
          <a:xfrm>
            <a:off x="450937" y="1763042"/>
            <a:ext cx="3269293" cy="501041"/>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t>Internet of </a:t>
            </a:r>
            <a:r>
              <a:rPr lang="es-ES_tradnl" b="1" dirty="0" err="1"/>
              <a:t>things</a:t>
            </a:r>
            <a:r>
              <a:rPr lang="es-ES_tradnl" b="1" dirty="0"/>
              <a:t> (</a:t>
            </a:r>
            <a:r>
              <a:rPr lang="es-ES_tradnl" b="1" dirty="0" err="1"/>
              <a:t>IoT</a:t>
            </a:r>
            <a:r>
              <a:rPr lang="es-ES_tradnl" b="1" dirty="0"/>
              <a:t>)</a:t>
            </a:r>
          </a:p>
        </p:txBody>
      </p:sp>
      <p:sp>
        <p:nvSpPr>
          <p:cNvPr id="12" name="Rounded Rectangle 11"/>
          <p:cNvSpPr/>
          <p:nvPr/>
        </p:nvSpPr>
        <p:spPr>
          <a:xfrm>
            <a:off x="6060438" y="638782"/>
            <a:ext cx="5638872" cy="3177844"/>
          </a:xfrm>
          <a:prstGeom prst="roundRect">
            <a:avLst/>
          </a:prstGeom>
          <a:solidFill>
            <a:schemeClr val="bg1"/>
          </a:solidFill>
          <a:ln w="57150">
            <a:solidFill>
              <a:srgbClr val="6592B9"/>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endParaRPr lang="en-GB" b="1" dirty="0" smtClean="0">
              <a:solidFill>
                <a:srgbClr val="6592B9"/>
              </a:solidFill>
            </a:endParaRPr>
          </a:p>
          <a:p>
            <a:pPr marL="285750" indent="-285750">
              <a:buFont typeface="Wingdings" panose="05000000000000000000" pitchFamily="2" charset="2"/>
              <a:buChar char="§"/>
            </a:pPr>
            <a:r>
              <a:rPr lang="en-GB" b="1" dirty="0" smtClean="0">
                <a:solidFill>
                  <a:srgbClr val="6592B9"/>
                </a:solidFill>
              </a:rPr>
              <a:t>Open </a:t>
            </a:r>
            <a:r>
              <a:rPr lang="en-GB" b="1" dirty="0">
                <a:solidFill>
                  <a:srgbClr val="6592B9"/>
                </a:solidFill>
              </a:rPr>
              <a:t>Data </a:t>
            </a:r>
            <a:r>
              <a:rPr lang="en-GB" dirty="0">
                <a:solidFill>
                  <a:srgbClr val="6592B9"/>
                </a:solidFill>
              </a:rPr>
              <a:t>in Smart Cities</a:t>
            </a:r>
          </a:p>
          <a:p>
            <a:pPr marL="285750" indent="-285750">
              <a:buFont typeface="Wingdings" panose="05000000000000000000" pitchFamily="2" charset="2"/>
              <a:buChar char="§"/>
            </a:pPr>
            <a:r>
              <a:rPr lang="en-GB" b="1" dirty="0">
                <a:solidFill>
                  <a:srgbClr val="6592B9"/>
                </a:solidFill>
              </a:rPr>
              <a:t>Use </a:t>
            </a:r>
            <a:r>
              <a:rPr lang="en-GB" b="1" dirty="0" smtClean="0">
                <a:solidFill>
                  <a:srgbClr val="6592B9"/>
                </a:solidFill>
              </a:rPr>
              <a:t>cases, requirements and architectures for </a:t>
            </a:r>
            <a:r>
              <a:rPr lang="en-GB" dirty="0" smtClean="0">
                <a:solidFill>
                  <a:srgbClr val="6592B9"/>
                </a:solidFill>
              </a:rPr>
              <a:t>Smart </a:t>
            </a:r>
            <a:r>
              <a:rPr lang="en-GB" dirty="0">
                <a:solidFill>
                  <a:srgbClr val="6592B9"/>
                </a:solidFill>
              </a:rPr>
              <a:t>cities and communities</a:t>
            </a:r>
          </a:p>
          <a:p>
            <a:pPr marL="285750" indent="-285750">
              <a:buFont typeface="Wingdings" panose="05000000000000000000" pitchFamily="2" charset="2"/>
              <a:buChar char="§"/>
            </a:pPr>
            <a:r>
              <a:rPr lang="en-GB" b="1" dirty="0" smtClean="0">
                <a:solidFill>
                  <a:srgbClr val="6592B9"/>
                </a:solidFill>
              </a:rPr>
              <a:t>Smart </a:t>
            </a:r>
            <a:r>
              <a:rPr lang="en-GB" b="1" dirty="0">
                <a:solidFill>
                  <a:srgbClr val="6592B9"/>
                </a:solidFill>
              </a:rPr>
              <a:t>Services in rural communities</a:t>
            </a:r>
          </a:p>
          <a:p>
            <a:pPr marL="285750" indent="-285750">
              <a:buFont typeface="Wingdings" panose="05000000000000000000" pitchFamily="2" charset="2"/>
              <a:buChar char="§"/>
            </a:pPr>
            <a:r>
              <a:rPr lang="en-GB" b="1" dirty="0" smtClean="0">
                <a:solidFill>
                  <a:srgbClr val="6592B9"/>
                </a:solidFill>
              </a:rPr>
              <a:t>Disaster </a:t>
            </a:r>
            <a:r>
              <a:rPr lang="en-GB" b="1" dirty="0">
                <a:solidFill>
                  <a:srgbClr val="6592B9"/>
                </a:solidFill>
              </a:rPr>
              <a:t>notification </a:t>
            </a:r>
            <a:r>
              <a:rPr lang="en-GB" dirty="0">
                <a:solidFill>
                  <a:srgbClr val="6592B9"/>
                </a:solidFill>
              </a:rPr>
              <a:t>of the population in smart cities and communities</a:t>
            </a:r>
          </a:p>
          <a:p>
            <a:pPr marL="285750" indent="-285750">
              <a:buFont typeface="Wingdings" panose="05000000000000000000" pitchFamily="2" charset="2"/>
              <a:buChar char="§"/>
            </a:pPr>
            <a:r>
              <a:rPr lang="en-GB" b="1" dirty="0">
                <a:solidFill>
                  <a:srgbClr val="6592B9"/>
                </a:solidFill>
              </a:rPr>
              <a:t>Smart Tourist </a:t>
            </a:r>
            <a:r>
              <a:rPr lang="en-GB" dirty="0" smtClean="0">
                <a:solidFill>
                  <a:srgbClr val="6592B9"/>
                </a:solidFill>
              </a:rPr>
              <a:t>destinations</a:t>
            </a:r>
          </a:p>
          <a:p>
            <a:pPr marL="285750" indent="-285750">
              <a:buFont typeface="Wingdings" panose="05000000000000000000" pitchFamily="2" charset="2"/>
              <a:buChar char="§"/>
            </a:pPr>
            <a:r>
              <a:rPr lang="en-GB" i="1" dirty="0" smtClean="0">
                <a:solidFill>
                  <a:srgbClr val="6592B9"/>
                </a:solidFill>
              </a:rPr>
              <a:t>Smart City Infrastructure</a:t>
            </a:r>
            <a:endParaRPr lang="es-ES_tradnl" i="1" dirty="0">
              <a:solidFill>
                <a:srgbClr val="6592B9"/>
              </a:solidFill>
            </a:endParaRPr>
          </a:p>
        </p:txBody>
      </p:sp>
      <p:sp>
        <p:nvSpPr>
          <p:cNvPr id="15" name="Rounded Rectangle 14"/>
          <p:cNvSpPr/>
          <p:nvPr/>
        </p:nvSpPr>
        <p:spPr>
          <a:xfrm>
            <a:off x="6202472" y="203865"/>
            <a:ext cx="3269293" cy="501041"/>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t>Smart </a:t>
            </a:r>
            <a:r>
              <a:rPr lang="es-ES_tradnl" b="1" dirty="0" err="1"/>
              <a:t>cities</a:t>
            </a:r>
            <a:r>
              <a:rPr lang="es-ES_tradnl" b="1" dirty="0"/>
              <a:t> and </a:t>
            </a:r>
            <a:r>
              <a:rPr lang="es-ES_tradnl" b="1" dirty="0" err="1"/>
              <a:t>communities</a:t>
            </a:r>
            <a:endParaRPr lang="es-ES_tradnl" b="1" dirty="0"/>
          </a:p>
        </p:txBody>
      </p:sp>
      <p:sp>
        <p:nvSpPr>
          <p:cNvPr id="18" name="Rounded Rectangle 17"/>
          <p:cNvSpPr/>
          <p:nvPr/>
        </p:nvSpPr>
        <p:spPr>
          <a:xfrm>
            <a:off x="6060437" y="4825291"/>
            <a:ext cx="4772417" cy="1710522"/>
          </a:xfrm>
          <a:prstGeom prst="roundRect">
            <a:avLst/>
          </a:prstGeom>
          <a:solidFill>
            <a:schemeClr val="bg1"/>
          </a:solidFill>
          <a:ln w="57150">
            <a:solidFill>
              <a:srgbClr val="6592B9"/>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
            </a:pPr>
            <a:r>
              <a:rPr lang="es-ES_tradnl" dirty="0">
                <a:solidFill>
                  <a:srgbClr val="6592B9"/>
                </a:solidFill>
              </a:rPr>
              <a:t>Data </a:t>
            </a:r>
            <a:r>
              <a:rPr lang="es-ES_tradnl" dirty="0" err="1">
                <a:solidFill>
                  <a:srgbClr val="6592B9"/>
                </a:solidFill>
              </a:rPr>
              <a:t>structure</a:t>
            </a:r>
            <a:r>
              <a:rPr lang="es-ES_tradnl" dirty="0">
                <a:solidFill>
                  <a:srgbClr val="6592B9"/>
                </a:solidFill>
              </a:rPr>
              <a:t> and data transfer </a:t>
            </a:r>
            <a:r>
              <a:rPr lang="es-ES_tradnl" dirty="0" err="1">
                <a:solidFill>
                  <a:srgbClr val="6592B9"/>
                </a:solidFill>
              </a:rPr>
              <a:t>protocol</a:t>
            </a:r>
            <a:r>
              <a:rPr lang="es-ES_tradnl" dirty="0">
                <a:solidFill>
                  <a:srgbClr val="6592B9"/>
                </a:solidFill>
              </a:rPr>
              <a:t> </a:t>
            </a:r>
            <a:r>
              <a:rPr lang="es-ES_tradnl" dirty="0" err="1">
                <a:solidFill>
                  <a:srgbClr val="6592B9"/>
                </a:solidFill>
              </a:rPr>
              <a:t>for</a:t>
            </a:r>
            <a:r>
              <a:rPr lang="es-ES_tradnl" dirty="0">
                <a:solidFill>
                  <a:srgbClr val="6592B9"/>
                </a:solidFill>
              </a:rPr>
              <a:t> </a:t>
            </a:r>
            <a:r>
              <a:rPr lang="es-ES_tradnl" b="1" dirty="0" err="1">
                <a:solidFill>
                  <a:srgbClr val="6592B9"/>
                </a:solidFill>
              </a:rPr>
              <a:t>automotive</a:t>
            </a:r>
            <a:r>
              <a:rPr lang="es-ES_tradnl" b="1" dirty="0">
                <a:solidFill>
                  <a:srgbClr val="6592B9"/>
                </a:solidFill>
              </a:rPr>
              <a:t> </a:t>
            </a:r>
            <a:r>
              <a:rPr lang="es-ES_tradnl" b="1" dirty="0" err="1">
                <a:solidFill>
                  <a:srgbClr val="6592B9"/>
                </a:solidFill>
              </a:rPr>
              <a:t>emergency</a:t>
            </a:r>
            <a:r>
              <a:rPr lang="es-ES_tradnl" b="1" dirty="0">
                <a:solidFill>
                  <a:srgbClr val="6592B9"/>
                </a:solidFill>
              </a:rPr>
              <a:t> response </a:t>
            </a:r>
            <a:r>
              <a:rPr lang="es-ES_tradnl" b="1" dirty="0" err="1">
                <a:solidFill>
                  <a:srgbClr val="6592B9"/>
                </a:solidFill>
              </a:rPr>
              <a:t>system</a:t>
            </a:r>
            <a:endParaRPr lang="es-ES_tradnl" b="1" dirty="0">
              <a:solidFill>
                <a:srgbClr val="6592B9"/>
              </a:solidFill>
            </a:endParaRPr>
          </a:p>
          <a:p>
            <a:pPr marL="285750" indent="-285750">
              <a:buFont typeface="Wingdings" panose="05000000000000000000" pitchFamily="2" charset="2"/>
              <a:buChar char="§"/>
            </a:pPr>
            <a:r>
              <a:rPr lang="en-GB" dirty="0">
                <a:solidFill>
                  <a:srgbClr val="6592B9"/>
                </a:solidFill>
              </a:rPr>
              <a:t>Function description and metadata of </a:t>
            </a:r>
            <a:r>
              <a:rPr lang="en-GB" dirty="0" err="1">
                <a:solidFill>
                  <a:srgbClr val="6592B9"/>
                </a:solidFill>
              </a:rPr>
              <a:t>Spatio</a:t>
            </a:r>
            <a:r>
              <a:rPr lang="en-GB" dirty="0">
                <a:solidFill>
                  <a:srgbClr val="6592B9"/>
                </a:solidFill>
              </a:rPr>
              <a:t>-temporal Information Service for </a:t>
            </a:r>
            <a:r>
              <a:rPr lang="en-GB" dirty="0" smtClean="0">
                <a:solidFill>
                  <a:srgbClr val="6592B9"/>
                </a:solidFill>
              </a:rPr>
              <a:t>SSC</a:t>
            </a:r>
          </a:p>
          <a:p>
            <a:pPr marL="285750" indent="-285750">
              <a:buFont typeface="Wingdings" panose="05000000000000000000" pitchFamily="2" charset="2"/>
              <a:buChar char="§"/>
            </a:pPr>
            <a:r>
              <a:rPr lang="en-GB" i="1" dirty="0" smtClean="0">
                <a:solidFill>
                  <a:srgbClr val="6592B9"/>
                </a:solidFill>
              </a:rPr>
              <a:t>Integrity</a:t>
            </a:r>
            <a:endParaRPr lang="es-ES_tradnl" i="1" dirty="0">
              <a:solidFill>
                <a:srgbClr val="6592B9"/>
              </a:solidFill>
            </a:endParaRPr>
          </a:p>
        </p:txBody>
      </p:sp>
      <p:sp>
        <p:nvSpPr>
          <p:cNvPr id="19" name="Rounded Rectangle 18"/>
          <p:cNvSpPr/>
          <p:nvPr/>
        </p:nvSpPr>
        <p:spPr>
          <a:xfrm>
            <a:off x="6298977" y="4393143"/>
            <a:ext cx="3269293" cy="501041"/>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r>
              <a:rPr lang="es-ES_tradnl" b="1" dirty="0"/>
              <a:t>Data </a:t>
            </a:r>
            <a:r>
              <a:rPr lang="es-ES_tradnl" b="1" dirty="0" err="1" smtClean="0"/>
              <a:t>management</a:t>
            </a:r>
            <a:r>
              <a:rPr lang="es-ES_tradnl" b="1" dirty="0" smtClean="0"/>
              <a:t> &amp; </a:t>
            </a:r>
            <a:r>
              <a:rPr lang="es-ES_tradnl" b="1" dirty="0" err="1" smtClean="0"/>
              <a:t>processing</a:t>
            </a:r>
            <a:r>
              <a:rPr lang="es-ES_tradnl" b="1" dirty="0" smtClean="0"/>
              <a:t> </a:t>
            </a:r>
            <a:endParaRPr lang="es-ES_tradnl" b="1" dirty="0"/>
          </a:p>
        </p:txBody>
      </p:sp>
    </p:spTree>
    <p:extLst>
      <p:ext uri="{BB962C8B-B14F-4D97-AF65-F5344CB8AC3E}">
        <p14:creationId xmlns:p14="http://schemas.microsoft.com/office/powerpoint/2010/main" val="320288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9213" y="2350587"/>
            <a:ext cx="2146300" cy="482600"/>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dirty="0" err="1" smtClean="0">
                <a:solidFill>
                  <a:schemeClr val="bg1"/>
                </a:solidFill>
              </a:rPr>
              <a:t>Statistics</a:t>
            </a:r>
            <a:r>
              <a:rPr lang="es-ES_tradnl" dirty="0" smtClean="0">
                <a:solidFill>
                  <a:schemeClr val="bg1"/>
                </a:solidFill>
              </a:rPr>
              <a:t>:</a:t>
            </a:r>
            <a:endParaRPr lang="es-ES_tradnl" dirty="0">
              <a:solidFill>
                <a:schemeClr val="bg1"/>
              </a:solidFill>
            </a:endParaRPr>
          </a:p>
        </p:txBody>
      </p:sp>
      <p:sp>
        <p:nvSpPr>
          <p:cNvPr id="6" name="Rectangle 5"/>
          <p:cNvSpPr/>
          <p:nvPr/>
        </p:nvSpPr>
        <p:spPr>
          <a:xfrm>
            <a:off x="1032233" y="3074486"/>
            <a:ext cx="1220259" cy="523220"/>
          </a:xfrm>
          <a:prstGeom prst="rect">
            <a:avLst/>
          </a:prstGeom>
          <a:noFill/>
        </p:spPr>
        <p:txBody>
          <a:bodyPr wrap="square" lIns="91440" tIns="45720" rIns="91440" bIns="45720">
            <a:spAutoFit/>
          </a:bodyPr>
          <a:lstStyle/>
          <a:p>
            <a:pPr algn="ctr"/>
            <a:r>
              <a:rPr lang="en-US" sz="2800" b="1" cap="none" spc="0" dirty="0" smtClean="0">
                <a:ln w="0"/>
                <a:solidFill>
                  <a:srgbClr val="6592B9"/>
                </a:solidFill>
                <a:latin typeface="Segoe UI" panose="020B0502040204020203" pitchFamily="34" charset="0"/>
                <a:ea typeface="Segoe UI" panose="020B0502040204020203" pitchFamily="34" charset="0"/>
                <a:cs typeface="Segoe UI" panose="020B0502040204020203" pitchFamily="34" charset="0"/>
              </a:rPr>
              <a:t>170</a:t>
            </a:r>
            <a:endParaRPr lang="en-US" sz="2800" b="1" cap="none" spc="0" dirty="0">
              <a:ln w="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2159000" y="3151430"/>
            <a:ext cx="2133600" cy="369332"/>
          </a:xfrm>
          <a:prstGeom prst="rect">
            <a:avLst/>
          </a:prstGeom>
          <a:noFill/>
        </p:spPr>
        <p:txBody>
          <a:bodyPr wrap="square" rtlCol="0">
            <a:spAutoFit/>
          </a:bodyPr>
          <a:lstStyle/>
          <a:p>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Participants</a:t>
            </a:r>
            <a:endParaRPr lang="es-ES_tradnl" dirty="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7"/>
          <p:cNvSpPr/>
          <p:nvPr/>
        </p:nvSpPr>
        <p:spPr>
          <a:xfrm>
            <a:off x="902990" y="3689117"/>
            <a:ext cx="1220259" cy="523220"/>
          </a:xfrm>
          <a:prstGeom prst="rect">
            <a:avLst/>
          </a:prstGeom>
          <a:noFill/>
        </p:spPr>
        <p:txBody>
          <a:bodyPr wrap="square" lIns="91440" tIns="45720" rIns="91440" bIns="45720">
            <a:spAutoFit/>
          </a:bodyPr>
          <a:lstStyle/>
          <a:p>
            <a:pPr algn="ctr"/>
            <a:r>
              <a:rPr lang="en-US" sz="2800" b="1" cap="none" spc="0" dirty="0" smtClean="0">
                <a:ln w="0"/>
                <a:solidFill>
                  <a:srgbClr val="6592B9"/>
                </a:solidFill>
                <a:latin typeface="Segoe UI" panose="020B0502040204020203" pitchFamily="34" charset="0"/>
                <a:ea typeface="Segoe UI" panose="020B0502040204020203" pitchFamily="34" charset="0"/>
                <a:cs typeface="Segoe UI" panose="020B0502040204020203" pitchFamily="34" charset="0"/>
              </a:rPr>
              <a:t>4</a:t>
            </a:r>
            <a:endParaRPr lang="en-US" sz="2800" b="1" cap="none" spc="0" dirty="0">
              <a:ln w="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2067857" y="3736314"/>
            <a:ext cx="4283246" cy="369332"/>
          </a:xfrm>
          <a:prstGeom prst="rect">
            <a:avLst/>
          </a:prstGeom>
          <a:noFill/>
        </p:spPr>
        <p:txBody>
          <a:bodyPr wrap="square" rtlCol="0">
            <a:spAutoFit/>
          </a:bodyPr>
          <a:lstStyle/>
          <a:p>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Draft</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Recommendations</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consented</a:t>
            </a:r>
            <a:endParaRPr lang="es-ES_tradnl" dirty="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p:cNvSpPr/>
          <p:nvPr/>
        </p:nvSpPr>
        <p:spPr>
          <a:xfrm>
            <a:off x="906681" y="4848130"/>
            <a:ext cx="1220259" cy="523220"/>
          </a:xfrm>
          <a:prstGeom prst="rect">
            <a:avLst/>
          </a:prstGeom>
          <a:noFill/>
        </p:spPr>
        <p:txBody>
          <a:bodyPr wrap="square" lIns="91440" tIns="45720" rIns="91440" bIns="45720">
            <a:spAutoFit/>
          </a:bodyPr>
          <a:lstStyle/>
          <a:p>
            <a:pPr algn="ctr"/>
            <a:r>
              <a:rPr lang="en-US" sz="2800" b="1" dirty="0" smtClean="0">
                <a:ln w="0"/>
                <a:solidFill>
                  <a:srgbClr val="6592B9"/>
                </a:solidFill>
                <a:latin typeface="Segoe UI" panose="020B0502040204020203" pitchFamily="34" charset="0"/>
                <a:ea typeface="Segoe UI" panose="020B0502040204020203" pitchFamily="34" charset="0"/>
                <a:cs typeface="Segoe UI" panose="020B0502040204020203" pitchFamily="34" charset="0"/>
              </a:rPr>
              <a:t>1</a:t>
            </a:r>
            <a:endParaRPr lang="en-US" sz="2800" b="1" cap="none" spc="0" dirty="0">
              <a:ln w="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TextBox 14"/>
          <p:cNvSpPr txBox="1"/>
          <p:nvPr/>
        </p:nvSpPr>
        <p:spPr>
          <a:xfrm>
            <a:off x="2110549" y="4972271"/>
            <a:ext cx="3670300" cy="369332"/>
          </a:xfrm>
          <a:prstGeom prst="rect">
            <a:avLst/>
          </a:prstGeom>
          <a:noFill/>
        </p:spPr>
        <p:txBody>
          <a:bodyPr wrap="square" rtlCol="0">
            <a:spAutoFit/>
          </a:bodyPr>
          <a:lstStyle/>
          <a:p>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Supplement</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agreed</a:t>
            </a:r>
            <a:endParaRPr lang="es-ES_tradnl" dirty="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itle 1"/>
          <p:cNvSpPr txBox="1">
            <a:spLocks/>
          </p:cNvSpPr>
          <p:nvPr/>
        </p:nvSpPr>
        <p:spPr>
          <a:xfrm>
            <a:off x="-7386" y="0"/>
            <a:ext cx="11518900" cy="1083365"/>
          </a:xfrm>
          <a:prstGeom prst="homePlate">
            <a:avLst/>
          </a:prstGeom>
          <a:solidFill>
            <a:srgbClr val="6592B9"/>
          </a:solidFill>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ITU-T SG20 last meeting main </a:t>
            </a:r>
            <a: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results </a:t>
            </a:r>
            <a:b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Geneva, Switzerland, 9-18 April 2019</a:t>
            </a:r>
            <a:endParaRPr lang="es-ES_tradnl"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028"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103" y="2348409"/>
            <a:ext cx="5390183" cy="3011765"/>
          </a:xfrm>
          <a:prstGeom prst="roundRect">
            <a:avLst>
              <a:gd name="adj" fmla="val 8594"/>
            </a:avLst>
          </a:prstGeom>
          <a:solidFill>
            <a:srgbClr val="FFFFFF">
              <a:shade val="85000"/>
            </a:srgbClr>
          </a:solidFill>
          <a:ln>
            <a:noFill/>
          </a:ln>
          <a:effectLst/>
          <a:extLst/>
        </p:spPr>
      </p:pic>
      <p:sp>
        <p:nvSpPr>
          <p:cNvPr id="18" name="Rectangle 17"/>
          <p:cNvSpPr/>
          <p:nvPr/>
        </p:nvSpPr>
        <p:spPr>
          <a:xfrm>
            <a:off x="859056" y="5501236"/>
            <a:ext cx="1220259" cy="523220"/>
          </a:xfrm>
          <a:prstGeom prst="rect">
            <a:avLst/>
          </a:prstGeom>
          <a:noFill/>
        </p:spPr>
        <p:txBody>
          <a:bodyPr wrap="square" lIns="91440" tIns="45720" rIns="91440" bIns="45720">
            <a:spAutoFit/>
          </a:bodyPr>
          <a:lstStyle/>
          <a:p>
            <a:pPr algn="ctr"/>
            <a:r>
              <a:rPr lang="en-US" sz="2800" b="1" dirty="0" smtClean="0">
                <a:ln w="0"/>
                <a:solidFill>
                  <a:srgbClr val="6592B9"/>
                </a:solidFill>
                <a:latin typeface="Segoe UI" panose="020B0502040204020203" pitchFamily="34" charset="0"/>
                <a:ea typeface="Segoe UI" panose="020B0502040204020203" pitchFamily="34" charset="0"/>
                <a:cs typeface="Segoe UI" panose="020B0502040204020203" pitchFamily="34" charset="0"/>
              </a:rPr>
              <a:t>7</a:t>
            </a:r>
            <a:endParaRPr lang="en-US" sz="2800" b="1" cap="none" spc="0" dirty="0">
              <a:ln w="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2110549" y="5563606"/>
            <a:ext cx="3670300" cy="369332"/>
          </a:xfrm>
          <a:prstGeom prst="rect">
            <a:avLst/>
          </a:prstGeom>
          <a:noFill/>
        </p:spPr>
        <p:txBody>
          <a:bodyPr wrap="square" rtlCol="0">
            <a:spAutoFit/>
          </a:bodyPr>
          <a:lstStyle/>
          <a:p>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New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work</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items</a:t>
            </a:r>
            <a:endParaRPr lang="es-ES_tradnl" dirty="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Rectangle 12"/>
          <p:cNvSpPr/>
          <p:nvPr/>
        </p:nvSpPr>
        <p:spPr>
          <a:xfrm>
            <a:off x="902989" y="4277348"/>
            <a:ext cx="1220259" cy="523220"/>
          </a:xfrm>
          <a:prstGeom prst="rect">
            <a:avLst/>
          </a:prstGeom>
          <a:noFill/>
        </p:spPr>
        <p:txBody>
          <a:bodyPr wrap="square" lIns="91440" tIns="45720" rIns="91440" bIns="45720">
            <a:spAutoFit/>
          </a:bodyPr>
          <a:lstStyle/>
          <a:p>
            <a:pPr algn="ctr"/>
            <a:r>
              <a:rPr lang="en-US" sz="2800" b="1" cap="none" spc="0" dirty="0" smtClean="0">
                <a:ln w="0"/>
                <a:solidFill>
                  <a:srgbClr val="6592B9"/>
                </a:solidFill>
                <a:latin typeface="Segoe UI" panose="020B0502040204020203" pitchFamily="34" charset="0"/>
                <a:ea typeface="Segoe UI" panose="020B0502040204020203" pitchFamily="34" charset="0"/>
                <a:cs typeface="Segoe UI" panose="020B0502040204020203" pitchFamily="34" charset="0"/>
              </a:rPr>
              <a:t>1</a:t>
            </a:r>
            <a:endParaRPr lang="en-US" sz="2800" b="1" cap="none" spc="0" dirty="0">
              <a:ln w="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nvSpPr>
        <p:spPr>
          <a:xfrm>
            <a:off x="2040128" y="4384040"/>
            <a:ext cx="4283246" cy="369332"/>
          </a:xfrm>
          <a:prstGeom prst="rect">
            <a:avLst/>
          </a:prstGeom>
          <a:noFill/>
        </p:spPr>
        <p:txBody>
          <a:bodyPr wrap="square" rtlCol="0">
            <a:spAutoFit/>
          </a:bodyPr>
          <a:lstStyle/>
          <a:p>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Draft</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Recommendation</a:t>
            </a:r>
            <a:r>
              <a:rPr lang="es-ES_tradnl" dirty="0" smtClean="0">
                <a:solidFill>
                  <a:srgbClr val="6592B9"/>
                </a:solidFill>
                <a:latin typeface="Segoe UI" panose="020B0502040204020203" pitchFamily="34" charset="0"/>
                <a:ea typeface="Segoe UI" panose="020B0502040204020203" pitchFamily="34" charset="0"/>
                <a:cs typeface="Segoe UI" panose="020B0502040204020203" pitchFamily="34" charset="0"/>
              </a:rPr>
              <a:t> </a:t>
            </a:r>
            <a:r>
              <a:rPr lang="es-ES_tradnl" dirty="0" err="1" smtClean="0">
                <a:solidFill>
                  <a:srgbClr val="6592B9"/>
                </a:solidFill>
                <a:latin typeface="Segoe UI" panose="020B0502040204020203" pitchFamily="34" charset="0"/>
                <a:ea typeface="Segoe UI" panose="020B0502040204020203" pitchFamily="34" charset="0"/>
                <a:cs typeface="Segoe UI" panose="020B0502040204020203" pitchFamily="34" charset="0"/>
              </a:rPr>
              <a:t>determined</a:t>
            </a:r>
            <a:endParaRPr lang="es-ES_tradnl" dirty="0">
              <a:solidFill>
                <a:srgbClr val="6592B9"/>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1046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51589" y="1270738"/>
            <a:ext cx="6736359" cy="464457"/>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800" b="1" dirty="0" smtClean="0">
                <a:latin typeface="Segoe UI" panose="020B0502040204020203" pitchFamily="34" charset="0"/>
                <a:ea typeface="Segoe UI" panose="020B0502040204020203" pitchFamily="34" charset="0"/>
                <a:cs typeface="Segoe UI" panose="020B0502040204020203" pitchFamily="34" charset="0"/>
              </a:rPr>
              <a:t>4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draft</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Recommendations</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consented</a:t>
            </a:r>
            <a:endParaRPr lang="es-ES_tradnl"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0" y="0"/>
            <a:ext cx="11518900" cy="1061209"/>
          </a:xfrm>
          <a:prstGeom prst="homePlate">
            <a:avLst/>
          </a:prstGeom>
          <a:solidFill>
            <a:srgbClr val="6592B9"/>
          </a:solidFill>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ITU-T SG20 </a:t>
            </a:r>
            <a: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Main outcomes</a:t>
            </a:r>
            <a:b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2800" dirty="0">
                <a:solidFill>
                  <a:schemeClr val="bg1"/>
                </a:solidFill>
                <a:latin typeface="Segoe UI" panose="020B0502040204020203" pitchFamily="34" charset="0"/>
                <a:ea typeface="Segoe UI" panose="020B0502040204020203" pitchFamily="34" charset="0"/>
                <a:cs typeface="Segoe UI" panose="020B0502040204020203" pitchFamily="34" charset="0"/>
              </a:rPr>
              <a:t>Geneva, Switzerland, 9-18 April 2019</a:t>
            </a:r>
            <a:endParaRPr lang="es-ES_tradnl" sz="28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42837505"/>
              </p:ext>
            </p:extLst>
          </p:nvPr>
        </p:nvGraphicFramePr>
        <p:xfrm>
          <a:off x="371475" y="1864125"/>
          <a:ext cx="10631487" cy="2566266"/>
        </p:xfrm>
        <a:graphic>
          <a:graphicData uri="http://schemas.openxmlformats.org/drawingml/2006/table">
            <a:tbl>
              <a:tblPr/>
              <a:tblGrid>
                <a:gridCol w="1171575">
                  <a:extLst>
                    <a:ext uri="{9D8B030D-6E8A-4147-A177-3AD203B41FA5}">
                      <a16:colId xmlns:a16="http://schemas.microsoft.com/office/drawing/2014/main" val="986598069"/>
                    </a:ext>
                  </a:extLst>
                </a:gridCol>
                <a:gridCol w="2705100">
                  <a:extLst>
                    <a:ext uri="{9D8B030D-6E8A-4147-A177-3AD203B41FA5}">
                      <a16:colId xmlns:a16="http://schemas.microsoft.com/office/drawing/2014/main" val="2822068357"/>
                    </a:ext>
                  </a:extLst>
                </a:gridCol>
                <a:gridCol w="5772150">
                  <a:extLst>
                    <a:ext uri="{9D8B030D-6E8A-4147-A177-3AD203B41FA5}">
                      <a16:colId xmlns:a16="http://schemas.microsoft.com/office/drawing/2014/main" val="1180667327"/>
                    </a:ext>
                  </a:extLst>
                </a:gridCol>
                <a:gridCol w="982662">
                  <a:extLst>
                    <a:ext uri="{9D8B030D-6E8A-4147-A177-3AD203B41FA5}">
                      <a16:colId xmlns:a16="http://schemas.microsoft.com/office/drawing/2014/main" val="4205549419"/>
                    </a:ext>
                  </a:extLst>
                </a:gridCol>
              </a:tblGrid>
              <a:tr h="396000">
                <a:tc>
                  <a:txBody>
                    <a:bodyPr/>
                    <a:lstStyle/>
                    <a:p>
                      <a:pPr algn="ctr" fontAlgn="t"/>
                      <a:r>
                        <a:rPr lang="en-GB" sz="2000" dirty="0">
                          <a:solidFill>
                            <a:schemeClr val="bg1"/>
                          </a:solidFill>
                          <a:effectLst/>
                        </a:rPr>
                        <a:t>​ </a:t>
                      </a:r>
                      <a:r>
                        <a:rPr lang="en-GB" sz="2000" b="1" dirty="0">
                          <a:solidFill>
                            <a:schemeClr val="bg1"/>
                          </a:solidFill>
                          <a:effectLst/>
                        </a:rPr>
                        <a:t>ITU-T Rec. </a:t>
                      </a:r>
                      <a:endParaRPr lang="en-GB" sz="2000" dirty="0">
                        <a:solidFill>
                          <a:schemeClr val="bg1"/>
                        </a:solidFill>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GB" sz="2000" b="1" kern="1200" dirty="0" smtClean="0">
                          <a:solidFill>
                            <a:schemeClr val="bg1"/>
                          </a:solidFill>
                          <a:effectLst/>
                          <a:latin typeface="+mn-lt"/>
                          <a:ea typeface="+mn-ea"/>
                          <a:cs typeface="+mn-cs"/>
                        </a:rPr>
                        <a:t>Provisional name</a:t>
                      </a:r>
                      <a:endParaRPr lang="en-GB" sz="2000" b="1" kern="1200" dirty="0">
                        <a:solidFill>
                          <a:schemeClr val="bg1"/>
                        </a:solidFill>
                        <a:effectLst/>
                        <a:latin typeface="+mn-lt"/>
                        <a:ea typeface="+mn-ea"/>
                        <a:cs typeface="+mn-cs"/>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algn="ctr" fontAlgn="t"/>
                      <a:r>
                        <a:rPr lang="en-GB" sz="2000" b="1" dirty="0">
                          <a:solidFill>
                            <a:schemeClr val="bg1"/>
                          </a:solidFill>
                          <a:effectLst/>
                        </a:rPr>
                        <a:t>Title</a:t>
                      </a:r>
                      <a:endParaRPr lang="en-GB" sz="2000" dirty="0">
                        <a:solidFill>
                          <a:schemeClr val="bg1"/>
                        </a:solidFill>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algn="ctr" fontAlgn="t"/>
                      <a:r>
                        <a:rPr lang="en-GB" sz="2000" b="1" dirty="0" smtClean="0">
                          <a:solidFill>
                            <a:schemeClr val="bg1"/>
                          </a:solidFill>
                          <a:effectLst/>
                        </a:rPr>
                        <a:t>Q</a:t>
                      </a:r>
                      <a:endParaRPr lang="en-GB" sz="2000" dirty="0">
                        <a:solidFill>
                          <a:schemeClr val="bg1"/>
                        </a:solidFill>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extLst>
                  <a:ext uri="{0D108BD9-81ED-4DB2-BD59-A6C34878D82A}">
                    <a16:rowId xmlns:a16="http://schemas.microsoft.com/office/drawing/2014/main" val="2985780676"/>
                  </a:ext>
                </a:extLst>
              </a:tr>
              <a:tr h="396000">
                <a:tc>
                  <a:txBody>
                    <a:bodyPr/>
                    <a:lstStyle/>
                    <a:p>
                      <a:pPr algn="ctr" fontAlgn="t"/>
                      <a:r>
                        <a:rPr lang="en-GB" sz="1800" dirty="0" smtClean="0">
                          <a:effectLst/>
                        </a:rPr>
                        <a:t>Y.4206</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Y.UCS-</a:t>
                      </a:r>
                      <a:r>
                        <a:rPr lang="en-GB" sz="1800" dirty="0" err="1" smtClean="0">
                          <a:effectLst/>
                        </a:rPr>
                        <a:t>reqts</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Requirements and capabilities of user-centric work space service</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2/20</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160954704"/>
                  </a:ext>
                </a:extLst>
              </a:tr>
              <a:tr h="396000">
                <a:tc>
                  <a:txBody>
                    <a:bodyPr/>
                    <a:lstStyle/>
                    <a:p>
                      <a:pPr algn="ctr" fontAlgn="t"/>
                      <a:r>
                        <a:rPr lang="en-GB" sz="1800" dirty="0" smtClean="0">
                          <a:effectLst/>
                        </a:rPr>
                        <a:t>Y.4207</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Y.SEM</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Requirements and capability framework of Smart Environmental Monitoring</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2/20</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489790171"/>
                  </a:ext>
                </a:extLst>
              </a:tr>
              <a:tr h="396000">
                <a:tc>
                  <a:txBody>
                    <a:bodyPr/>
                    <a:lstStyle/>
                    <a:p>
                      <a:pPr algn="ctr" fontAlgn="t"/>
                      <a:r>
                        <a:rPr lang="en-GB" sz="1800" dirty="0" smtClean="0">
                          <a:effectLst/>
                        </a:rPr>
                        <a:t>Y.4460</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err="1" smtClean="0">
                          <a:effectLst/>
                        </a:rPr>
                        <a:t>Y.dev</a:t>
                      </a:r>
                      <a:r>
                        <a:rPr lang="en-GB" sz="1800" dirty="0" smtClean="0">
                          <a:effectLst/>
                        </a:rPr>
                        <a:t>-</a:t>
                      </a:r>
                      <a:r>
                        <a:rPr lang="en-GB" sz="1800" dirty="0" err="1" smtClean="0">
                          <a:effectLst/>
                        </a:rPr>
                        <a:t>IoT</a:t>
                      </a:r>
                      <a:r>
                        <a:rPr lang="en-GB" sz="1800" dirty="0" smtClean="0">
                          <a:effectLst/>
                        </a:rPr>
                        <a:t>-arch</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Architectural reference model of devices for </a:t>
                      </a:r>
                      <a:r>
                        <a:rPr lang="en-GB" sz="1800" dirty="0" err="1" smtClean="0">
                          <a:effectLst/>
                        </a:rPr>
                        <a:t>IoT</a:t>
                      </a:r>
                      <a:r>
                        <a:rPr lang="en-GB" sz="1800" dirty="0" smtClean="0">
                          <a:effectLst/>
                        </a:rPr>
                        <a:t> applications</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3/20</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96641745"/>
                  </a:ext>
                </a:extLst>
              </a:tr>
              <a:tr h="396000">
                <a:tc>
                  <a:txBody>
                    <a:bodyPr/>
                    <a:lstStyle/>
                    <a:p>
                      <a:pPr algn="ctr" fontAlgn="t"/>
                      <a:r>
                        <a:rPr lang="en-GB" sz="1800" dirty="0" smtClean="0">
                          <a:effectLst/>
                        </a:rPr>
                        <a:t>Y.4906</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Y.AFDTS</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Assessment Framework for digital transformation of sectors in smart cities</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7/20</a:t>
                      </a:r>
                      <a:endParaRPr lang="en-GB" sz="1800" dirty="0">
                        <a:effectLst/>
                      </a:endParaRPr>
                    </a:p>
                  </a:txBody>
                  <a:tcPr marL="16455" marR="16455" marT="23036" marB="19746">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2721234010"/>
                  </a:ext>
                </a:extLst>
              </a:tr>
            </a:tbl>
          </a:graphicData>
        </a:graphic>
      </p:graphicFrame>
      <p:sp>
        <p:nvSpPr>
          <p:cNvPr id="5" name="Rounded Rectangle 4"/>
          <p:cNvSpPr/>
          <p:nvPr/>
        </p:nvSpPr>
        <p:spPr>
          <a:xfrm>
            <a:off x="2751589" y="4760506"/>
            <a:ext cx="6736359" cy="464457"/>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800" b="1" dirty="0">
                <a:latin typeface="Segoe UI" panose="020B0502040204020203" pitchFamily="34" charset="0"/>
                <a:ea typeface="Segoe UI" panose="020B0502040204020203" pitchFamily="34" charset="0"/>
                <a:cs typeface="Segoe UI" panose="020B0502040204020203" pitchFamily="34" charset="0"/>
              </a:rPr>
              <a:t>1</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draft</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Recommendation</a:t>
            </a:r>
            <a:r>
              <a:rPr lang="es-ES_tradnl" sz="2800" b="1" dirty="0" smtClean="0">
                <a:latin typeface="Segoe UI" panose="020B0502040204020203" pitchFamily="34" charset="0"/>
                <a:ea typeface="Segoe UI" panose="020B0502040204020203" pitchFamily="34" charset="0"/>
                <a:cs typeface="Segoe UI" panose="020B0502040204020203" pitchFamily="34" charset="0"/>
              </a:rPr>
              <a:t> </a:t>
            </a:r>
            <a:r>
              <a:rPr lang="es-ES_tradnl" sz="2800" b="1" dirty="0" err="1" smtClean="0">
                <a:latin typeface="Segoe UI" panose="020B0502040204020203" pitchFamily="34" charset="0"/>
                <a:ea typeface="Segoe UI" panose="020B0502040204020203" pitchFamily="34" charset="0"/>
                <a:cs typeface="Segoe UI" panose="020B0502040204020203" pitchFamily="34" charset="0"/>
              </a:rPr>
              <a:t>determined</a:t>
            </a:r>
            <a:endParaRPr lang="es-ES_tradnl" sz="28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9899271"/>
              </p:ext>
            </p:extLst>
          </p:nvPr>
        </p:nvGraphicFramePr>
        <p:xfrm>
          <a:off x="371475" y="5353893"/>
          <a:ext cx="10572142" cy="1241218"/>
        </p:xfrm>
        <a:graphic>
          <a:graphicData uri="http://schemas.openxmlformats.org/drawingml/2006/table">
            <a:tbl>
              <a:tblPr/>
              <a:tblGrid>
                <a:gridCol w="1204406">
                  <a:extLst>
                    <a:ext uri="{9D8B030D-6E8A-4147-A177-3AD203B41FA5}">
                      <a16:colId xmlns:a16="http://schemas.microsoft.com/office/drawing/2014/main" val="417991126"/>
                    </a:ext>
                  </a:extLst>
                </a:gridCol>
                <a:gridCol w="2645923">
                  <a:extLst>
                    <a:ext uri="{9D8B030D-6E8A-4147-A177-3AD203B41FA5}">
                      <a16:colId xmlns:a16="http://schemas.microsoft.com/office/drawing/2014/main" val="4258095383"/>
                    </a:ext>
                  </a:extLst>
                </a:gridCol>
                <a:gridCol w="5807413">
                  <a:extLst>
                    <a:ext uri="{9D8B030D-6E8A-4147-A177-3AD203B41FA5}">
                      <a16:colId xmlns:a16="http://schemas.microsoft.com/office/drawing/2014/main" val="1633895861"/>
                    </a:ext>
                  </a:extLst>
                </a:gridCol>
                <a:gridCol w="914400">
                  <a:extLst>
                    <a:ext uri="{9D8B030D-6E8A-4147-A177-3AD203B41FA5}">
                      <a16:colId xmlns:a16="http://schemas.microsoft.com/office/drawing/2014/main" val="3050953901"/>
                    </a:ext>
                  </a:extLst>
                </a:gridCol>
              </a:tblGrid>
              <a:tr h="568753">
                <a:tc>
                  <a:txBody>
                    <a:bodyPr/>
                    <a:lstStyle/>
                    <a:p>
                      <a:pPr marL="0" algn="ctr" defTabSz="457200" rtl="0" eaLnBrk="1" fontAlgn="t" latinLnBrk="0" hangingPunct="1"/>
                      <a:r>
                        <a:rPr lang="en-GB" sz="2000" b="1" kern="1200" dirty="0" smtClean="0">
                          <a:solidFill>
                            <a:schemeClr val="bg1"/>
                          </a:solidFill>
                          <a:effectLst/>
                          <a:latin typeface="+mn-lt"/>
                          <a:ea typeface="+mn-ea"/>
                          <a:cs typeface="+mn-cs"/>
                        </a:rPr>
                        <a:t>ITU-T </a:t>
                      </a:r>
                      <a:r>
                        <a:rPr lang="en-GB" sz="2000" b="1" kern="1200" dirty="0">
                          <a:solidFill>
                            <a:schemeClr val="bg1"/>
                          </a:solidFill>
                          <a:effectLst/>
                          <a:latin typeface="+mn-lt"/>
                          <a:ea typeface="+mn-ea"/>
                          <a:cs typeface="+mn-cs"/>
                        </a:rPr>
                        <a:t>Rec</a:t>
                      </a:r>
                      <a:r>
                        <a:rPr lang="en-GB" sz="2000" b="1" kern="1200" dirty="0" smtClean="0">
                          <a:solidFill>
                            <a:schemeClr val="bg1"/>
                          </a:solidFill>
                          <a:effectLst/>
                          <a:latin typeface="+mn-lt"/>
                          <a:ea typeface="+mn-ea"/>
                          <a:cs typeface="+mn-cs"/>
                        </a:rPr>
                        <a:t>.</a:t>
                      </a:r>
                      <a:endParaRPr lang="en-GB" sz="2000" b="1" kern="1200" dirty="0">
                        <a:solidFill>
                          <a:schemeClr val="bg1"/>
                        </a:solidFill>
                        <a:effectLst/>
                        <a:latin typeface="+mn-lt"/>
                        <a:ea typeface="+mn-ea"/>
                        <a:cs typeface="+mn-cs"/>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GB" sz="2000" b="1" kern="1200" dirty="0" smtClean="0">
                          <a:solidFill>
                            <a:schemeClr val="bg1"/>
                          </a:solidFill>
                          <a:effectLst/>
                          <a:latin typeface="+mn-lt"/>
                          <a:ea typeface="+mn-ea"/>
                          <a:cs typeface="+mn-cs"/>
                        </a:rPr>
                        <a:t>Provisional name</a:t>
                      </a:r>
                      <a:endParaRPr lang="en-GB" sz="2000" b="1" kern="1200" dirty="0">
                        <a:solidFill>
                          <a:schemeClr val="bg1"/>
                        </a:solidFill>
                        <a:effectLst/>
                        <a:latin typeface="+mn-lt"/>
                        <a:ea typeface="+mn-ea"/>
                        <a:cs typeface="+mn-cs"/>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GB" sz="2000" b="1" kern="1200" dirty="0">
                          <a:solidFill>
                            <a:schemeClr val="bg1"/>
                          </a:solidFill>
                          <a:effectLst/>
                          <a:latin typeface="+mn-lt"/>
                          <a:ea typeface="+mn-ea"/>
                          <a:cs typeface="+mn-cs"/>
                        </a:rPr>
                        <a:t>​Title</a:t>
                      </a:r>
                      <a:r>
                        <a:rPr lang="en-GB" sz="2000" b="1" kern="1200" dirty="0" smtClean="0">
                          <a:solidFill>
                            <a:schemeClr val="bg1"/>
                          </a:solidFill>
                          <a:effectLst/>
                          <a:latin typeface="+mn-lt"/>
                          <a:ea typeface="+mn-ea"/>
                          <a:cs typeface="+mn-cs"/>
                        </a:rPr>
                        <a:t>​</a:t>
                      </a:r>
                      <a:endParaRPr lang="en-GB" sz="2000" b="1" kern="1200" dirty="0">
                        <a:solidFill>
                          <a:schemeClr val="bg1"/>
                        </a:solidFill>
                        <a:effectLst/>
                        <a:latin typeface="+mn-lt"/>
                        <a:ea typeface="+mn-ea"/>
                        <a:cs typeface="+mn-cs"/>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US" sz="2000" b="1" kern="1200" dirty="0" smtClean="0">
                          <a:solidFill>
                            <a:schemeClr val="bg1"/>
                          </a:solidFill>
                          <a:effectLst/>
                          <a:latin typeface="+mn-lt"/>
                          <a:ea typeface="+mn-ea"/>
                          <a:cs typeface="+mn-cs"/>
                        </a:rPr>
                        <a:t>Q</a:t>
                      </a:r>
                      <a:endParaRPr lang="en-GB" sz="2000" b="1" kern="1200" dirty="0">
                        <a:solidFill>
                          <a:schemeClr val="bg1"/>
                        </a:solidFill>
                        <a:effectLst/>
                        <a:latin typeface="+mn-lt"/>
                        <a:ea typeface="+mn-ea"/>
                        <a:cs typeface="+mn-cs"/>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extLst>
                  <a:ext uri="{0D108BD9-81ED-4DB2-BD59-A6C34878D82A}">
                    <a16:rowId xmlns:a16="http://schemas.microsoft.com/office/drawing/2014/main" val="982452462"/>
                  </a:ext>
                </a:extLst>
              </a:tr>
              <a:tr h="0">
                <a:tc>
                  <a:txBody>
                    <a:bodyPr/>
                    <a:lstStyle/>
                    <a:p>
                      <a:pPr algn="ctr" fontAlgn="t"/>
                      <a:r>
                        <a:rPr lang="en-GB" sz="1800" dirty="0" smtClean="0">
                          <a:effectLst/>
                        </a:rPr>
                        <a:t>Y.4556</a:t>
                      </a:r>
                      <a:endParaRPr lang="en-GB" sz="1800" dirty="0">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smtClean="0">
                          <a:effectLst/>
                        </a:rPr>
                        <a:t>Y.SC-Residential</a:t>
                      </a:r>
                      <a:endParaRPr lang="en-GB" sz="1800" dirty="0">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a:effectLst/>
                        </a:rPr>
                        <a:t>Requirements and functional architecture of smart residential </a:t>
                      </a:r>
                      <a:r>
                        <a:rPr lang="en-GB" sz="1800" dirty="0" smtClean="0">
                          <a:effectLst/>
                        </a:rPr>
                        <a:t>community</a:t>
                      </a:r>
                      <a:endParaRPr lang="en-GB" sz="1800" dirty="0">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US" sz="1800" dirty="0" smtClean="0">
                          <a:effectLst/>
                        </a:rPr>
                        <a:t>4/20</a:t>
                      </a:r>
                      <a:endParaRPr lang="en-GB" sz="1800" dirty="0">
                        <a:effectLst/>
                      </a:endParaRPr>
                    </a:p>
                  </a:txBody>
                  <a:tcPr marL="47625" marR="47625" marT="66675" marB="57150">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2592626694"/>
                  </a:ext>
                </a:extLst>
              </a:tr>
            </a:tbl>
          </a:graphicData>
        </a:graphic>
      </p:graphicFrame>
    </p:spTree>
    <p:extLst>
      <p:ext uri="{BB962C8B-B14F-4D97-AF65-F5344CB8AC3E}">
        <p14:creationId xmlns:p14="http://schemas.microsoft.com/office/powerpoint/2010/main" val="3089403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859249" y="1291323"/>
            <a:ext cx="5050972" cy="464457"/>
          </a:xfrm>
          <a:prstGeom prst="roundRect">
            <a:avLst/>
          </a:prstGeom>
          <a:solidFill>
            <a:srgbClr val="6592B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800" b="1" smtClean="0">
                <a:latin typeface="Segoe UI" panose="020B0502040204020203" pitchFamily="34" charset="0"/>
                <a:ea typeface="Segoe UI" panose="020B0502040204020203" pitchFamily="34" charset="0"/>
                <a:cs typeface="Segoe UI" panose="020B0502040204020203" pitchFamily="34" charset="0"/>
              </a:rPr>
              <a:t>7 new work items</a:t>
            </a:r>
            <a:endParaRPr lang="es-ES_tradnl" sz="2800" b="1" dirty="0">
              <a:latin typeface="Segoe UI" panose="020B0502040204020203" pitchFamily="34" charset="0"/>
              <a:ea typeface="Segoe UI" panose="020B0502040204020203" pitchFamily="34" charset="0"/>
              <a:cs typeface="Segoe UI" panose="020B0502040204020203" pitchFamily="34" charset="0"/>
            </a:endParaRPr>
          </a:p>
        </p:txBody>
      </p:sp>
      <p:sp>
        <p:nvSpPr>
          <p:cNvPr id="9" name="Title 1"/>
          <p:cNvSpPr txBox="1">
            <a:spLocks/>
          </p:cNvSpPr>
          <p:nvPr/>
        </p:nvSpPr>
        <p:spPr>
          <a:xfrm>
            <a:off x="0" y="0"/>
            <a:ext cx="11518900" cy="1061209"/>
          </a:xfrm>
          <a:prstGeom prst="homePlate">
            <a:avLst/>
          </a:prstGeom>
          <a:solidFill>
            <a:srgbClr val="6592B9"/>
          </a:solidFill>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ITU-T SG20 Main outcomes</a:t>
            </a:r>
            <a:br>
              <a:rPr lang="en-GB"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de-DE" sz="2800" dirty="0">
                <a:solidFill>
                  <a:schemeClr val="bg1"/>
                </a:solidFill>
                <a:latin typeface="Segoe UI" panose="020B0502040204020203" pitchFamily="34" charset="0"/>
                <a:ea typeface="Segoe UI" panose="020B0502040204020203" pitchFamily="34" charset="0"/>
                <a:cs typeface="Segoe UI" panose="020B0502040204020203" pitchFamily="34" charset="0"/>
              </a:rPr>
              <a:t>Geneva, Switzerland, 9-18 April 2019</a:t>
            </a:r>
          </a:p>
        </p:txBody>
      </p:sp>
      <p:graphicFrame>
        <p:nvGraphicFramePr>
          <p:cNvPr id="2" name="Table 1"/>
          <p:cNvGraphicFramePr>
            <a:graphicFrameLocks noGrp="1"/>
          </p:cNvGraphicFramePr>
          <p:nvPr>
            <p:extLst>
              <p:ext uri="{D42A27DB-BD31-4B8C-83A1-F6EECF244321}">
                <p14:modId xmlns:p14="http://schemas.microsoft.com/office/powerpoint/2010/main" val="2772389737"/>
              </p:ext>
            </p:extLst>
          </p:nvPr>
        </p:nvGraphicFramePr>
        <p:xfrm>
          <a:off x="830128" y="1910684"/>
          <a:ext cx="10688772" cy="4080120"/>
        </p:xfrm>
        <a:graphic>
          <a:graphicData uri="http://schemas.openxmlformats.org/drawingml/2006/table">
            <a:tbl>
              <a:tblPr/>
              <a:tblGrid>
                <a:gridCol w="1077002">
                  <a:extLst>
                    <a:ext uri="{9D8B030D-6E8A-4147-A177-3AD203B41FA5}">
                      <a16:colId xmlns:a16="http://schemas.microsoft.com/office/drawing/2014/main" val="2882842834"/>
                    </a:ext>
                  </a:extLst>
                </a:gridCol>
                <a:gridCol w="1803633">
                  <a:extLst>
                    <a:ext uri="{9D8B030D-6E8A-4147-A177-3AD203B41FA5}">
                      <a16:colId xmlns:a16="http://schemas.microsoft.com/office/drawing/2014/main" val="2492002030"/>
                    </a:ext>
                  </a:extLst>
                </a:gridCol>
                <a:gridCol w="7808137">
                  <a:extLst>
                    <a:ext uri="{9D8B030D-6E8A-4147-A177-3AD203B41FA5}">
                      <a16:colId xmlns:a16="http://schemas.microsoft.com/office/drawing/2014/main" val="2462756321"/>
                    </a:ext>
                  </a:extLst>
                </a:gridCol>
              </a:tblGrid>
              <a:tr h="328208">
                <a:tc>
                  <a:txBody>
                    <a:bodyPr/>
                    <a:lstStyle/>
                    <a:p>
                      <a:pPr marL="0" algn="ctr" defTabSz="457200" rtl="0" eaLnBrk="1" fontAlgn="t" latinLnBrk="0" hangingPunct="1"/>
                      <a:r>
                        <a:rPr lang="en-GB" sz="2000" b="1" kern="1200" dirty="0">
                          <a:solidFill>
                            <a:schemeClr val="bg1"/>
                          </a:solidFill>
                          <a:effectLst/>
                          <a:latin typeface="+mn-lt"/>
                          <a:ea typeface="+mn-ea"/>
                          <a:cs typeface="+mn-cs"/>
                        </a:rPr>
                        <a:t>Question</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GB" sz="2000" b="1" kern="1200" dirty="0">
                          <a:solidFill>
                            <a:schemeClr val="bg1"/>
                          </a:solidFill>
                          <a:effectLst/>
                          <a:latin typeface="+mn-lt"/>
                          <a:ea typeface="+mn-ea"/>
                          <a:cs typeface="+mn-cs"/>
                        </a:rPr>
                        <a:t>Working title</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tc>
                  <a:txBody>
                    <a:bodyPr/>
                    <a:lstStyle/>
                    <a:p>
                      <a:pPr marL="0" algn="ctr" defTabSz="457200" rtl="0" eaLnBrk="1" fontAlgn="t" latinLnBrk="0" hangingPunct="1"/>
                      <a:r>
                        <a:rPr lang="en-GB" sz="2000" b="1" kern="1200" dirty="0">
                          <a:solidFill>
                            <a:schemeClr val="bg1"/>
                          </a:solidFill>
                          <a:effectLst/>
                          <a:latin typeface="+mn-lt"/>
                          <a:ea typeface="+mn-ea"/>
                          <a:cs typeface="+mn-cs"/>
                        </a:rPr>
                        <a:t>Title</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6592B9"/>
                    </a:solidFill>
                  </a:tcPr>
                </a:tc>
                <a:extLst>
                  <a:ext uri="{0D108BD9-81ED-4DB2-BD59-A6C34878D82A}">
                    <a16:rowId xmlns:a16="http://schemas.microsoft.com/office/drawing/2014/main" val="2571936540"/>
                  </a:ext>
                </a:extLst>
              </a:tr>
              <a:tr h="315496">
                <a:tc>
                  <a:txBody>
                    <a:bodyPr/>
                    <a:lstStyle/>
                    <a:p>
                      <a:pPr algn="ctr" fontAlgn="t"/>
                      <a:r>
                        <a:rPr lang="en-GB" sz="1800" dirty="0">
                          <a:effectLst/>
                          <a:latin typeface="+mn-lt"/>
                        </a:rPr>
                        <a:t>1/20</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err="1" smtClean="0">
                          <a:effectLst/>
                          <a:latin typeface="+mn-lt"/>
                        </a:rPr>
                        <a:t>Y.rrm</a:t>
                      </a:r>
                      <a:r>
                        <a:rPr lang="en-GB" sz="1800" dirty="0" smtClean="0">
                          <a:effectLst/>
                          <a:latin typeface="+mn-lt"/>
                        </a:rPr>
                        <a:t>-data</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Requirements and reference model of </a:t>
                      </a:r>
                      <a:r>
                        <a:rPr lang="en-GB" sz="1800" dirty="0" err="1">
                          <a:effectLst/>
                          <a:latin typeface="+mn-lt"/>
                        </a:rPr>
                        <a:t>IoT</a:t>
                      </a:r>
                      <a:r>
                        <a:rPr lang="en-GB" sz="1800" dirty="0">
                          <a:effectLst/>
                          <a:latin typeface="+mn-lt"/>
                        </a:rPr>
                        <a:t> related data from city </a:t>
                      </a:r>
                      <a:r>
                        <a:rPr lang="en-GB" sz="1800" dirty="0" smtClean="0">
                          <a:effectLst/>
                          <a:latin typeface="+mn-lt"/>
                        </a:rPr>
                        <a:t>infrastructure</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2827396620"/>
                  </a:ext>
                </a:extLst>
              </a:tr>
              <a:tr h="301557">
                <a:tc>
                  <a:txBody>
                    <a:bodyPr/>
                    <a:lstStyle/>
                    <a:p>
                      <a:pPr algn="ctr" fontAlgn="t"/>
                      <a:r>
                        <a:rPr lang="en-GB" sz="1800">
                          <a:effectLst/>
                          <a:latin typeface="+mn-lt"/>
                        </a:rPr>
                        <a:t>3/20</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err="1" smtClean="0">
                          <a:effectLst/>
                          <a:latin typeface="+mn-lt"/>
                        </a:rPr>
                        <a:t>Y.IoT</a:t>
                      </a:r>
                      <a:r>
                        <a:rPr lang="en-GB" sz="1800" dirty="0" smtClean="0">
                          <a:effectLst/>
                          <a:latin typeface="+mn-lt"/>
                        </a:rPr>
                        <a:t>-AOS-</a:t>
                      </a:r>
                      <a:r>
                        <a:rPr lang="en-GB" sz="1800" dirty="0" err="1" smtClean="0">
                          <a:effectLst/>
                          <a:latin typeface="+mn-lt"/>
                        </a:rPr>
                        <a:t>prot</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Protocols of supporting autonomic operations in the Internet of things</a:t>
                      </a:r>
                      <a:br>
                        <a:rPr lang="en-GB" sz="1800" dirty="0">
                          <a:effectLst/>
                          <a:latin typeface="+mn-lt"/>
                        </a:rPr>
                      </a:b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164173522"/>
                  </a:ext>
                </a:extLst>
              </a:tr>
              <a:tr h="297543">
                <a:tc>
                  <a:txBody>
                    <a:bodyPr/>
                    <a:lstStyle/>
                    <a:p>
                      <a:pPr algn="ctr" fontAlgn="t"/>
                      <a:r>
                        <a:rPr lang="en-GB" sz="1800">
                          <a:effectLst/>
                          <a:latin typeface="+mn-lt"/>
                        </a:rPr>
                        <a:t>4/20</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err="1" smtClean="0">
                          <a:effectLst/>
                          <a:latin typeface="+mn-lt"/>
                        </a:rPr>
                        <a:t>Y.smart</a:t>
                      </a:r>
                      <a:r>
                        <a:rPr lang="en-GB" sz="1800" dirty="0" smtClean="0">
                          <a:effectLst/>
                          <a:latin typeface="+mn-lt"/>
                        </a:rPr>
                        <a:t>-education</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Requirements and reference architecture of smart education</a:t>
                      </a:r>
                      <a:br>
                        <a:rPr lang="en-GB" sz="1800" dirty="0">
                          <a:effectLst/>
                          <a:latin typeface="+mn-lt"/>
                        </a:rPr>
                      </a:b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495891076"/>
                  </a:ext>
                </a:extLst>
              </a:tr>
              <a:tr h="312983">
                <a:tc>
                  <a:txBody>
                    <a:bodyPr/>
                    <a:lstStyle/>
                    <a:p>
                      <a:pPr algn="ctr" fontAlgn="t"/>
                      <a:r>
                        <a:rPr lang="en-GB" sz="1800">
                          <a:effectLst/>
                          <a:latin typeface="+mn-lt"/>
                        </a:rPr>
                        <a:t>4/20</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a:effectLst/>
                          <a:latin typeface="+mn-lt"/>
                        </a:rPr>
                        <a:t>Y.BC-SON</a:t>
                      </a:r>
                      <a:br>
                        <a:rPr lang="en-GB" sz="1800">
                          <a:effectLst/>
                          <a:latin typeface="+mn-lt"/>
                        </a:rPr>
                      </a:br>
                      <a:endParaRPr lang="en-GB" sz="180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Framework of </a:t>
                      </a:r>
                      <a:r>
                        <a:rPr lang="en-GB" sz="1800" dirty="0" err="1">
                          <a:effectLst/>
                          <a:latin typeface="+mn-lt"/>
                        </a:rPr>
                        <a:t>blockchain</a:t>
                      </a:r>
                      <a:r>
                        <a:rPr lang="en-GB" sz="1800" dirty="0">
                          <a:effectLst/>
                          <a:latin typeface="+mn-lt"/>
                        </a:rPr>
                        <a:t>-based self-organization networking in </a:t>
                      </a:r>
                      <a:r>
                        <a:rPr lang="en-GB" sz="1800" dirty="0" err="1">
                          <a:effectLst/>
                          <a:latin typeface="+mn-lt"/>
                        </a:rPr>
                        <a:t>IoT</a:t>
                      </a:r>
                      <a:r>
                        <a:rPr lang="en-GB" sz="1800" dirty="0">
                          <a:effectLst/>
                          <a:latin typeface="+mn-lt"/>
                        </a:rPr>
                        <a:t> </a:t>
                      </a:r>
                      <a:r>
                        <a:rPr lang="en-GB" sz="1800" dirty="0" smtClean="0">
                          <a:effectLst/>
                          <a:latin typeface="+mn-lt"/>
                        </a:rPr>
                        <a:t>environments</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1253559046"/>
                  </a:ext>
                </a:extLst>
              </a:tr>
              <a:tr h="308969">
                <a:tc>
                  <a:txBody>
                    <a:bodyPr/>
                    <a:lstStyle/>
                    <a:p>
                      <a:pPr algn="ctr" fontAlgn="t"/>
                      <a:r>
                        <a:rPr lang="en-GB" sz="1800">
                          <a:effectLst/>
                          <a:latin typeface="+mn-lt"/>
                        </a:rPr>
                        <a:t>4/20</a:t>
                      </a:r>
                      <a:br>
                        <a:rPr lang="en-GB" sz="1800">
                          <a:effectLst/>
                          <a:latin typeface="+mn-lt"/>
                        </a:rPr>
                      </a:br>
                      <a:endParaRPr lang="en-GB" sz="180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a:effectLst/>
                          <a:latin typeface="+mn-lt"/>
                        </a:rPr>
                        <a:t>Y.IoT-SCS</a:t>
                      </a:r>
                      <a:br>
                        <a:rPr lang="en-GB" sz="1800">
                          <a:effectLst/>
                          <a:latin typeface="+mn-lt"/>
                        </a:rPr>
                      </a:br>
                      <a:endParaRPr lang="en-GB" sz="180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base"/>
                      <a:r>
                        <a:rPr lang="en-GB" sz="1800" dirty="0">
                          <a:effectLst/>
                          <a:latin typeface="+mn-lt"/>
                        </a:rPr>
                        <a:t>Requirements and functional architecture for smart construction site services</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7613615"/>
                  </a:ext>
                </a:extLst>
              </a:tr>
              <a:tr h="353593">
                <a:tc>
                  <a:txBody>
                    <a:bodyPr/>
                    <a:lstStyle/>
                    <a:p>
                      <a:pPr algn="ctr" fontAlgn="t"/>
                      <a:r>
                        <a:rPr lang="en-GB" sz="1800">
                          <a:effectLst/>
                          <a:latin typeface="+mn-lt"/>
                        </a:rPr>
                        <a:t>4/20</a:t>
                      </a:r>
                      <a:br>
                        <a:rPr lang="en-GB" sz="1800">
                          <a:effectLst/>
                          <a:latin typeface="+mn-lt"/>
                        </a:rPr>
                      </a:br>
                      <a:endParaRPr lang="en-GB" sz="180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a:effectLst/>
                          <a:latin typeface="+mn-lt"/>
                        </a:rPr>
                        <a:t>Y.UAV-BSI</a:t>
                      </a:r>
                      <a:br>
                        <a:rPr lang="en-GB" sz="1800">
                          <a:effectLst/>
                          <a:latin typeface="+mn-lt"/>
                        </a:rPr>
                      </a:br>
                      <a:endParaRPr lang="en-GB" sz="180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Requirements and functional architecture of base station inspection services using unmanned aerial </a:t>
                      </a:r>
                      <a:r>
                        <a:rPr lang="en-GB" sz="1800" dirty="0" smtClean="0">
                          <a:effectLst/>
                          <a:latin typeface="+mn-lt"/>
                        </a:rPr>
                        <a:t>vehicles</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233322414"/>
                  </a:ext>
                </a:extLst>
              </a:tr>
              <a:tr h="311285">
                <a:tc>
                  <a:txBody>
                    <a:bodyPr/>
                    <a:lstStyle/>
                    <a:p>
                      <a:pPr algn="ctr" fontAlgn="t"/>
                      <a:r>
                        <a:rPr lang="en-GB" sz="1800" dirty="0">
                          <a:effectLst/>
                          <a:latin typeface="+mn-lt"/>
                        </a:rPr>
                        <a:t>4/20</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ctr" fontAlgn="t"/>
                      <a:r>
                        <a:rPr lang="en-GB" sz="1800" dirty="0" err="1" smtClean="0">
                          <a:effectLst/>
                          <a:latin typeface="+mn-lt"/>
                        </a:rPr>
                        <a:t>Y.smoke</a:t>
                      </a:r>
                      <a:r>
                        <a:rPr lang="en-GB" sz="1800" dirty="0" smtClean="0">
                          <a:effectLst/>
                          <a:latin typeface="+mn-lt"/>
                        </a:rPr>
                        <a:t>-detection</a:t>
                      </a:r>
                      <a:endParaRPr lang="en-GB" sz="1800" dirty="0">
                        <a:effectLst/>
                        <a:latin typeface="+mn-lt"/>
                      </a:endParaRP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tc>
                  <a:txBody>
                    <a:bodyPr/>
                    <a:lstStyle/>
                    <a:p>
                      <a:pPr algn="l" fontAlgn="t"/>
                      <a:r>
                        <a:rPr lang="en-GB" sz="1800" dirty="0">
                          <a:effectLst/>
                          <a:latin typeface="+mn-lt"/>
                        </a:rPr>
                        <a:t>Requirements and Functional Architecture of Smart Fire Smoke Detection Service</a:t>
                      </a:r>
                    </a:p>
                  </a:txBody>
                  <a:tcPr marL="23244" marR="23244" marT="32542" marB="27893">
                    <a:lnL w="9525" cap="flat" cmpd="sng" algn="ctr">
                      <a:solidFill>
                        <a:srgbClr val="C6C6C6"/>
                      </a:solidFill>
                      <a:prstDash val="solid"/>
                      <a:round/>
                      <a:headEnd type="none" w="med" len="med"/>
                      <a:tailEnd type="none" w="med" len="med"/>
                    </a:lnL>
                    <a:lnR w="9525" cap="flat" cmpd="sng" algn="ctr">
                      <a:solidFill>
                        <a:srgbClr val="C6C6C6"/>
                      </a:solidFill>
                      <a:prstDash val="solid"/>
                      <a:round/>
                      <a:headEnd type="none" w="med" len="med"/>
                      <a:tailEnd type="none" w="med" len="med"/>
                    </a:lnR>
                    <a:lnT w="9525" cap="flat" cmpd="sng" algn="ctr">
                      <a:solidFill>
                        <a:srgbClr val="C6C6C6"/>
                      </a:solidFill>
                      <a:prstDash val="solid"/>
                      <a:round/>
                      <a:headEnd type="none" w="med" len="med"/>
                      <a:tailEnd type="none" w="med" len="med"/>
                    </a:lnT>
                    <a:lnB w="9525" cap="flat" cmpd="sng" algn="ctr">
                      <a:solidFill>
                        <a:srgbClr val="C6C6C6"/>
                      </a:solidFill>
                      <a:prstDash val="solid"/>
                      <a:round/>
                      <a:headEnd type="none" w="med" len="med"/>
                      <a:tailEnd type="none" w="med" len="med"/>
                    </a:lnB>
                    <a:solidFill>
                      <a:srgbClr val="FFFFFF"/>
                    </a:solidFill>
                  </a:tcPr>
                </a:tc>
                <a:extLst>
                  <a:ext uri="{0D108BD9-81ED-4DB2-BD59-A6C34878D82A}">
                    <a16:rowId xmlns:a16="http://schemas.microsoft.com/office/drawing/2014/main" val="1908331535"/>
                  </a:ext>
                </a:extLst>
              </a:tr>
            </a:tbl>
          </a:graphicData>
        </a:graphic>
      </p:graphicFrame>
    </p:spTree>
    <p:extLst>
      <p:ext uri="{BB962C8B-B14F-4D97-AF65-F5344CB8AC3E}">
        <p14:creationId xmlns:p14="http://schemas.microsoft.com/office/powerpoint/2010/main" val="37842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89022"/>
            <a:ext cx="12192000" cy="1168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angle 2"/>
          <p:cNvSpPr/>
          <p:nvPr/>
        </p:nvSpPr>
        <p:spPr>
          <a:xfrm>
            <a:off x="10891520" y="5778672"/>
            <a:ext cx="1300480" cy="1079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875010"/>
          </a:xfrm>
          <a:solidFill>
            <a:srgbClr val="4F81BD"/>
          </a:solidFill>
        </p:spPr>
        <p:txBody>
          <a:bodyPr>
            <a:normAutofit/>
          </a:bodyPr>
          <a:lstStyle/>
          <a:p>
            <a:pPr algn="ct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United</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4 Smart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Sustainable</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(U4SSC)</a:t>
            </a:r>
            <a:endParaRPr lang="es-ES_tradnl"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2042" t="13495" r="13072" b="11618"/>
          <a:stretch/>
        </p:blipFill>
        <p:spPr>
          <a:xfrm>
            <a:off x="546001" y="1974150"/>
            <a:ext cx="2716624" cy="2716625"/>
          </a:xfrm>
          <a:prstGeom prst="rect">
            <a:avLst/>
          </a:prstGeom>
        </p:spPr>
      </p:pic>
      <p:pic>
        <p:nvPicPr>
          <p:cNvPr id="29" name="Picture 15" descr="http://www.fi.ibimet.cnr.it/resolveuid/f42d519e799a4251a113b2b47e4dae2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644" y="5033204"/>
            <a:ext cx="898314" cy="870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7" descr="http://www.greenpolicy360.net/mw/images/Unfccc_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18295" r="10808"/>
          <a:stretch/>
        </p:blipFill>
        <p:spPr bwMode="auto">
          <a:xfrm>
            <a:off x="4430039" y="6008419"/>
            <a:ext cx="748499" cy="6527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s://pbs.twimg.com/profile_images/599214175697686528/4Wgx-eA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40" r="16296"/>
          <a:stretch/>
        </p:blipFill>
        <p:spPr bwMode="auto">
          <a:xfrm>
            <a:off x="3262625" y="5951807"/>
            <a:ext cx="813367" cy="7660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Risultati immagini per fa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14" t="1304" r="50470" b="-1304"/>
          <a:stretch/>
        </p:blipFill>
        <p:spPr bwMode="auto">
          <a:xfrm>
            <a:off x="3196876" y="5142533"/>
            <a:ext cx="645151" cy="55335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https://donate.unwomen.org/assets/images/UNwomen-Logo-Blue-TransparentBackground-e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5046" y="5142533"/>
            <a:ext cx="1222326" cy="3257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http://planetearthinstitute.org.uk/wp-content/uploads/2013/11/UNEC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4916" y="4966732"/>
            <a:ext cx="975170" cy="86138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5123" y="5029785"/>
            <a:ext cx="593891" cy="615927"/>
          </a:xfrm>
          <a:prstGeom prst="rect">
            <a:avLst/>
          </a:prstGeom>
        </p:spPr>
      </p:pic>
      <p:pic>
        <p:nvPicPr>
          <p:cNvPr id="36" name="Picture 4" descr="https://www.itu.int/en/ITU-T/ssc/united/PublishingImages/Logos-partners-UN/UN%20Environment%20logo%20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00764" y="6032312"/>
            <a:ext cx="830287" cy="73298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https://www.itu.int/en/ITU-T/ssc/united/PublishingImages/Logos-partners-UN/cbd-logo-en-gre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6322" y="5104645"/>
            <a:ext cx="1486503" cy="5649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https://www.itu.int/en/ITU-T/ssc/united/PublishingImages/Logos-partners-UN/UNDP_En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4503" y="5743499"/>
            <a:ext cx="589501" cy="102180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https://www.itu.int/en/ITU-T/ssc/united/PublishingImages/Logos-partners-UN/Unido_E_logo_light_blu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32585" y="6062724"/>
            <a:ext cx="757867" cy="65510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s://www.itu.int/en/ITU-T/ssc/united/PublishingImages/Logos-partners-UN/UNU-EGOV-Logo-3%20Colours-resiz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07372" y="5980390"/>
            <a:ext cx="1386289" cy="708856"/>
          </a:xfrm>
          <a:prstGeom prst="rect">
            <a:avLst/>
          </a:prstGeom>
          <a:noFill/>
          <a:extLst>
            <a:ext uri="{909E8E84-426E-40DD-AFC4-6F175D3DCCD1}">
              <a14:hiddenFill xmlns:a14="http://schemas.microsoft.com/office/drawing/2010/main">
                <a:solidFill>
                  <a:srgbClr val="FFFFFF"/>
                </a:solidFill>
              </a14:hiddenFill>
            </a:ext>
          </a:extLst>
        </p:spPr>
      </p:pic>
      <p:sp>
        <p:nvSpPr>
          <p:cNvPr id="41" name="Subtitle 2">
            <a:extLst>
              <a:ext uri="{FF2B5EF4-FFF2-40B4-BE49-F238E27FC236}">
                <a16:creationId xmlns:a16="http://schemas.microsoft.com/office/drawing/2014/main" id="{313098B5-C462-634A-83DB-E9842D3DA1FA}"/>
              </a:ext>
            </a:extLst>
          </p:cNvPr>
          <p:cNvSpPr txBox="1">
            <a:spLocks/>
          </p:cNvSpPr>
          <p:nvPr/>
        </p:nvSpPr>
        <p:spPr>
          <a:xfrm>
            <a:off x="3942735" y="2301232"/>
            <a:ext cx="7626448" cy="2040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50000"/>
              </a:lnSpc>
              <a:spcBef>
                <a:spcPct val="0"/>
              </a:spcBef>
              <a:buNone/>
            </a:pPr>
            <a:r>
              <a:rPr lang="en-GB" sz="2400" dirty="0">
                <a:solidFill>
                  <a:srgbClr val="3E8EDE"/>
                </a:solidFill>
                <a:latin typeface="+mn-lt"/>
              </a:rPr>
              <a:t>U4SSC</a:t>
            </a:r>
            <a:r>
              <a:rPr lang="en-GB" sz="1200" b="1" dirty="0">
                <a:solidFill>
                  <a:srgbClr val="FF0000"/>
                </a:solidFill>
                <a:latin typeface="+mn-lt"/>
              </a:rPr>
              <a:t> </a:t>
            </a:r>
            <a:r>
              <a:rPr lang="en-GB" sz="2400" dirty="0">
                <a:solidFill>
                  <a:srgbClr val="3E8EDE"/>
                </a:solidFill>
                <a:latin typeface="+mn-lt"/>
              </a:rPr>
              <a:t>is a </a:t>
            </a:r>
            <a:r>
              <a:rPr lang="en-GB" sz="2400" b="1" dirty="0">
                <a:solidFill>
                  <a:srgbClr val="3E8EDE"/>
                </a:solidFill>
                <a:latin typeface="+mn-lt"/>
              </a:rPr>
              <a:t>United Nations Initiative </a:t>
            </a:r>
            <a:r>
              <a:rPr lang="en-GB" sz="2400" dirty="0">
                <a:solidFill>
                  <a:srgbClr val="3E8EDE"/>
                </a:solidFill>
                <a:latin typeface="+mn-lt"/>
              </a:rPr>
              <a:t>to achieve </a:t>
            </a:r>
            <a:br>
              <a:rPr lang="en-GB" sz="2400" dirty="0">
                <a:solidFill>
                  <a:srgbClr val="3E8EDE"/>
                </a:solidFill>
                <a:latin typeface="+mn-lt"/>
              </a:rPr>
            </a:br>
            <a:r>
              <a:rPr lang="en-GB" sz="2400" dirty="0">
                <a:solidFill>
                  <a:srgbClr val="3E8EDE"/>
                </a:solidFill>
                <a:latin typeface="+mn-lt"/>
              </a:rPr>
              <a:t>Sustainable Development Goal 11: "Make cities and human settlements inclusive, safe, resilient and sustainable.</a:t>
            </a:r>
          </a:p>
          <a:p>
            <a:pPr marL="0" indent="0" algn="ctr" fontAlgn="base">
              <a:lnSpc>
                <a:spcPct val="150000"/>
              </a:lnSpc>
              <a:spcBef>
                <a:spcPct val="0"/>
              </a:spcBef>
              <a:buNone/>
            </a:pPr>
            <a:endParaRPr lang="en-GB" sz="2400" dirty="0">
              <a:solidFill>
                <a:srgbClr val="3E8EDE"/>
              </a:solidFill>
              <a:latin typeface="+mn-lt"/>
            </a:endParaRPr>
          </a:p>
          <a:p>
            <a:pPr marL="0" indent="0" algn="ctr" fontAlgn="base">
              <a:lnSpc>
                <a:spcPct val="150000"/>
              </a:lnSpc>
              <a:spcBef>
                <a:spcPct val="0"/>
              </a:spcBef>
              <a:buFont typeface="Arial" panose="020B0604020202020204" pitchFamily="34" charset="0"/>
              <a:buNone/>
            </a:pPr>
            <a:endParaRPr lang="en-GB" sz="2000" b="1" dirty="0">
              <a:solidFill>
                <a:srgbClr val="FF0000"/>
              </a:solidFill>
              <a:latin typeface="+mn-lt"/>
            </a:endParaRPr>
          </a:p>
        </p:txBody>
      </p:sp>
      <p:sp>
        <p:nvSpPr>
          <p:cNvPr id="42" name="Subtitle 2">
            <a:extLst>
              <a:ext uri="{FF2B5EF4-FFF2-40B4-BE49-F238E27FC236}">
                <a16:creationId xmlns:a16="http://schemas.microsoft.com/office/drawing/2014/main" id="{313098B5-C462-634A-83DB-E9842D3DA1FA}"/>
              </a:ext>
            </a:extLst>
          </p:cNvPr>
          <p:cNvSpPr txBox="1">
            <a:spLocks/>
          </p:cNvSpPr>
          <p:nvPr/>
        </p:nvSpPr>
        <p:spPr>
          <a:xfrm>
            <a:off x="25786" y="4790931"/>
            <a:ext cx="1278207" cy="351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50000"/>
              </a:lnSpc>
              <a:spcBef>
                <a:spcPct val="0"/>
              </a:spcBef>
              <a:buNone/>
            </a:pPr>
            <a:r>
              <a:rPr lang="en-GB" sz="1000" dirty="0">
                <a:solidFill>
                  <a:srgbClr val="3E8EDE"/>
                </a:solidFill>
              </a:rPr>
              <a:t>Supported by:</a:t>
            </a:r>
          </a:p>
          <a:p>
            <a:pPr marL="0" indent="0" algn="ctr" fontAlgn="base">
              <a:lnSpc>
                <a:spcPct val="150000"/>
              </a:lnSpc>
              <a:spcBef>
                <a:spcPct val="0"/>
              </a:spcBef>
              <a:buNone/>
            </a:pPr>
            <a:endParaRPr lang="en-GB" sz="1000" dirty="0">
              <a:solidFill>
                <a:srgbClr val="3E8EDE"/>
              </a:solidFill>
            </a:endParaRPr>
          </a:p>
          <a:p>
            <a:pPr marL="0" indent="0" algn="ctr" fontAlgn="base">
              <a:lnSpc>
                <a:spcPct val="150000"/>
              </a:lnSpc>
              <a:spcBef>
                <a:spcPct val="0"/>
              </a:spcBef>
              <a:buFont typeface="Arial" panose="020B0604020202020204" pitchFamily="34" charset="0"/>
              <a:buNone/>
            </a:pPr>
            <a:endParaRPr lang="en-GB" sz="900" b="1" dirty="0">
              <a:solidFill>
                <a:srgbClr val="FF0000"/>
              </a:solidFill>
            </a:endParaRPr>
          </a:p>
        </p:txBody>
      </p:sp>
      <p:pic>
        <p:nvPicPr>
          <p:cNvPr id="43" name="Picture 4" descr="https://www.itu.int/en/ITU-T/ssc/united/PublishingImages/Logos-partners-UN/unesco_logo_en-blu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49966" y="5870851"/>
            <a:ext cx="943643" cy="82803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31401" y="5488711"/>
            <a:ext cx="1434916" cy="388736"/>
          </a:xfrm>
          <a:prstGeom prst="rect">
            <a:avLst/>
          </a:prstGeom>
        </p:spPr>
      </p:pic>
      <p:pic>
        <p:nvPicPr>
          <p:cNvPr id="45" name="Picture 12" descr="https://www.itu.int/en/ITU-T/ssc/united/PublishingImages/Colour%20image%20UNH.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98275" y="6182955"/>
            <a:ext cx="1703063" cy="33176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s://www.itu.int/en/ITU-T/ssc/united/PublishingImages/Logos-partners-UN/itu-logo-resize-RU.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18847" y="5305419"/>
            <a:ext cx="612052" cy="655256"/>
          </a:xfrm>
          <a:prstGeom prst="rect">
            <a:avLst/>
          </a:prstGeom>
          <a:noFill/>
          <a:extLst>
            <a:ext uri="{909E8E84-426E-40DD-AFC4-6F175D3DCCD1}">
              <a14:hiddenFill xmlns:a14="http://schemas.microsoft.com/office/drawing/2010/main">
                <a:solidFill>
                  <a:srgbClr val="FFFFFF"/>
                </a:solidFill>
              </a14:hiddenFill>
            </a:ext>
          </a:extLst>
        </p:spPr>
      </p:pic>
      <p:sp>
        <p:nvSpPr>
          <p:cNvPr id="47" name="Subtitle 2">
            <a:extLst>
              <a:ext uri="{FF2B5EF4-FFF2-40B4-BE49-F238E27FC236}">
                <a16:creationId xmlns:a16="http://schemas.microsoft.com/office/drawing/2014/main" id="{313098B5-C462-634A-83DB-E9842D3DA1FA}"/>
              </a:ext>
            </a:extLst>
          </p:cNvPr>
          <p:cNvSpPr txBox="1">
            <a:spLocks/>
          </p:cNvSpPr>
          <p:nvPr/>
        </p:nvSpPr>
        <p:spPr>
          <a:xfrm>
            <a:off x="8918388" y="4947398"/>
            <a:ext cx="1278207" cy="351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50000"/>
              </a:lnSpc>
              <a:spcBef>
                <a:spcPct val="0"/>
              </a:spcBef>
              <a:buNone/>
            </a:pPr>
            <a:r>
              <a:rPr lang="en-GB" sz="1000" dirty="0">
                <a:solidFill>
                  <a:srgbClr val="3E8EDE"/>
                </a:solidFill>
              </a:rPr>
              <a:t>Coordinated by:</a:t>
            </a:r>
          </a:p>
          <a:p>
            <a:pPr marL="0" indent="0" algn="ctr" fontAlgn="base">
              <a:lnSpc>
                <a:spcPct val="150000"/>
              </a:lnSpc>
              <a:spcBef>
                <a:spcPct val="0"/>
              </a:spcBef>
              <a:buNone/>
            </a:pPr>
            <a:endParaRPr lang="en-GB" sz="1000" dirty="0">
              <a:solidFill>
                <a:srgbClr val="3E8EDE"/>
              </a:solidFill>
            </a:endParaRPr>
          </a:p>
          <a:p>
            <a:pPr marL="0" indent="0" algn="ctr" fontAlgn="base">
              <a:lnSpc>
                <a:spcPct val="150000"/>
              </a:lnSpc>
              <a:spcBef>
                <a:spcPct val="0"/>
              </a:spcBef>
              <a:buFont typeface="Arial" panose="020B0604020202020204" pitchFamily="34" charset="0"/>
              <a:buNone/>
            </a:pPr>
            <a:endParaRPr lang="en-GB" sz="900" b="1" dirty="0">
              <a:solidFill>
                <a:srgbClr val="FF0000"/>
              </a:solidFill>
            </a:endParaRPr>
          </a:p>
        </p:txBody>
      </p:sp>
      <p:pic>
        <p:nvPicPr>
          <p:cNvPr id="48" name="Picture 48" descr="Image result for sustainable development goals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17782" y="1108662"/>
            <a:ext cx="3264565" cy="69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6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503222" y="1574333"/>
            <a:ext cx="8457354" cy="2102932"/>
          </a:xfrm>
          <a:prstGeom prst="roundRect">
            <a:avLst/>
          </a:prstGeom>
          <a:solidFill>
            <a:srgbClr val="4F81BD">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 name="Title 1"/>
          <p:cNvSpPr>
            <a:spLocks noGrp="1"/>
          </p:cNvSpPr>
          <p:nvPr>
            <p:ph type="title"/>
          </p:nvPr>
        </p:nvSpPr>
        <p:spPr>
          <a:xfrm>
            <a:off x="0" y="0"/>
            <a:ext cx="12192000" cy="1143000"/>
          </a:xfrm>
          <a:solidFill>
            <a:srgbClr val="4F81BD"/>
          </a:solidFill>
        </p:spPr>
        <p:txBody>
          <a:bodyPr>
            <a:noAutofit/>
          </a:bodyPr>
          <a:lstStyle/>
          <a:p>
            <a:pPr algn="ct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 Key performance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indicators</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for</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Smart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Sustainable</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Cities</a:t>
            </a:r>
            <a:endParaRPr lang="es-ES_tradnl"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74" y="1513326"/>
            <a:ext cx="2528200" cy="3548351"/>
          </a:xfrm>
          <a:prstGeom prst="rect">
            <a:avLst/>
          </a:prstGeom>
        </p:spPr>
      </p:pic>
      <p:sp>
        <p:nvSpPr>
          <p:cNvPr id="8" name="TextBox 7"/>
          <p:cNvSpPr txBox="1"/>
          <p:nvPr/>
        </p:nvSpPr>
        <p:spPr>
          <a:xfrm>
            <a:off x="3675244" y="2079852"/>
            <a:ext cx="8113310" cy="1200329"/>
          </a:xfrm>
          <a:prstGeom prst="rect">
            <a:avLst/>
          </a:prstGeom>
          <a:noFill/>
        </p:spPr>
        <p:txBody>
          <a:bodyPr wrap="square" rtlCol="0">
            <a:spAutoFit/>
          </a:bodyPr>
          <a:lstStyle/>
          <a:p>
            <a:pPr algn="ctr"/>
            <a:r>
              <a:rPr lang="en-GB"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a:t>
            </a: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establish the criteria to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evaluate ICT´s contributions</a:t>
            </a: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 in making cities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smarter</a:t>
            </a: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more sustainable</a:t>
            </a: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and to provide cities with the means for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self-assessments</a:t>
            </a:r>
            <a:r>
              <a:rPr lang="en-GB"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endParaRPr lang="es-ES_tradnl"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1188828" y="5432003"/>
            <a:ext cx="10024208" cy="523220"/>
          </a:xfrm>
          <a:prstGeom prst="rect">
            <a:avLst/>
          </a:prstGeom>
          <a:noFill/>
        </p:spPr>
        <p:txBody>
          <a:bodyPr wrap="square" rtlCol="0">
            <a:spAutoFit/>
          </a:bodyPr>
          <a:lstStyle/>
          <a:p>
            <a:pPr algn="ct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We</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invite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you</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to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implement</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the</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U4SSC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KPIs</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in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your</a:t>
            </a:r>
            <a:r>
              <a:rPr lang="es-ES_tradnl" sz="28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8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city</a:t>
            </a:r>
            <a:endParaRPr lang="es-ES_tradnl" sz="2800" dirty="0">
              <a:solidFill>
                <a:srgbClr val="4F81BD"/>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p:cNvSpPr/>
          <p:nvPr/>
        </p:nvSpPr>
        <p:spPr>
          <a:xfrm>
            <a:off x="4683899" y="4000345"/>
            <a:ext cx="6096000" cy="830997"/>
          </a:xfrm>
          <a:prstGeom prst="rect">
            <a:avLst/>
          </a:prstGeom>
        </p:spPr>
        <p:txBody>
          <a:bodyPr>
            <a:spAutoFit/>
          </a:bodyPr>
          <a:lstStyle/>
          <a:p>
            <a:pPr algn="ct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Over</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50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cities</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worlwide</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are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already</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implementing</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these</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KPIs</a:t>
            </a:r>
            <a:r>
              <a:rPr lang="es-ES_tradnl" sz="2400" b="1"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endParaRPr lang="en-GB" sz="2400" b="1" dirty="0">
              <a:solidFill>
                <a:srgbClr val="4F81BD"/>
              </a:solidFill>
            </a:endParaRPr>
          </a:p>
        </p:txBody>
      </p:sp>
      <p:sp>
        <p:nvSpPr>
          <p:cNvPr id="10" name="TextBox 9"/>
          <p:cNvSpPr txBox="1"/>
          <p:nvPr/>
        </p:nvSpPr>
        <p:spPr>
          <a:xfrm>
            <a:off x="2081319" y="6179007"/>
            <a:ext cx="8239225" cy="461665"/>
          </a:xfrm>
          <a:prstGeom prst="rect">
            <a:avLst/>
          </a:prstGeom>
          <a:solidFill>
            <a:srgbClr val="81A51B"/>
          </a:solidFill>
        </p:spPr>
        <p:txBody>
          <a:bodyPr wrap="square" rtlCol="0">
            <a:spAutoFit/>
          </a:bodyPr>
          <a:lstStyle/>
          <a:p>
            <a:pPr algn="ctr"/>
            <a:r>
              <a:rPr lang="es-ES_tradnl" sz="2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Coming</a:t>
            </a:r>
            <a:r>
              <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soon</a:t>
            </a:r>
            <a:r>
              <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ITU Global Smart </a:t>
            </a:r>
            <a:r>
              <a:rPr lang="es-ES_tradnl" sz="2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Sustainable</a:t>
            </a:r>
            <a:r>
              <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Cities</a:t>
            </a:r>
            <a:r>
              <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Index</a:t>
            </a:r>
            <a:endPar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78060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320118" y="1385663"/>
            <a:ext cx="3329193" cy="4358244"/>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661153" y="1385663"/>
            <a:ext cx="3404436" cy="4358244"/>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12192000" cy="1143000"/>
          </a:xfrm>
          <a:solidFill>
            <a:srgbClr val="4F81BD"/>
          </a:solidFill>
        </p:spPr>
        <p:txBody>
          <a:bodyPr>
            <a:noAutofit/>
          </a:bodyPr>
          <a:lstStyle/>
          <a:p>
            <a:pPr algn="ct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Case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Studies</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the</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Implementation</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of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KPIs</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36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for</a:t>
            </a:r>
            <a:r>
              <a:rPr lang="es-ES_tradnl" sz="3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SSC</a:t>
            </a:r>
            <a:endParaRPr lang="es-ES_tradnl" sz="3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rotWithShape="1">
          <a:blip r:embed="rId3"/>
          <a:srcRect b="34650"/>
          <a:stretch/>
        </p:blipFill>
        <p:spPr>
          <a:xfrm>
            <a:off x="1042304" y="1804172"/>
            <a:ext cx="2642134" cy="243830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b="35632"/>
          <a:stretch/>
        </p:blipFill>
        <p:spPr>
          <a:xfrm>
            <a:off x="4699697" y="1804172"/>
            <a:ext cx="2593234" cy="23518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915682" y="4376617"/>
            <a:ext cx="2714538" cy="954107"/>
          </a:xfrm>
          <a:prstGeom prst="rect">
            <a:avLst/>
          </a:prstGeom>
          <a:noFill/>
        </p:spPr>
        <p:txBody>
          <a:bodyPr wrap="square" rtlCol="0">
            <a:spAutoFit/>
          </a:bodyPr>
          <a:lstStyle/>
          <a:p>
            <a:pPr algn="ctr"/>
            <a:r>
              <a:rPr lang="en-US" sz="2800" b="1" dirty="0" smtClean="0">
                <a:solidFill>
                  <a:schemeClr val="bg1"/>
                </a:solidFill>
                <a:latin typeface="+mn-lt"/>
              </a:rPr>
              <a:t>The Case of Dubai</a:t>
            </a:r>
            <a:endParaRPr lang="en-GB" sz="2800" b="1" dirty="0">
              <a:solidFill>
                <a:schemeClr val="bg1"/>
              </a:solidFill>
              <a:latin typeface="+mn-lt"/>
            </a:endParaRPr>
          </a:p>
        </p:txBody>
      </p:sp>
      <p:sp>
        <p:nvSpPr>
          <p:cNvPr id="11" name="TextBox 10"/>
          <p:cNvSpPr txBox="1"/>
          <p:nvPr/>
        </p:nvSpPr>
        <p:spPr>
          <a:xfrm>
            <a:off x="4888440" y="4366109"/>
            <a:ext cx="2404491" cy="954107"/>
          </a:xfrm>
          <a:prstGeom prst="rect">
            <a:avLst/>
          </a:prstGeom>
          <a:noFill/>
        </p:spPr>
        <p:txBody>
          <a:bodyPr wrap="square" rtlCol="0">
            <a:spAutoFit/>
          </a:bodyPr>
          <a:lstStyle/>
          <a:p>
            <a:pPr algn="ctr"/>
            <a:r>
              <a:rPr lang="en-US" sz="2800" b="1" dirty="0" smtClean="0">
                <a:solidFill>
                  <a:schemeClr val="bg1"/>
                </a:solidFill>
                <a:latin typeface="+mn-lt"/>
              </a:rPr>
              <a:t>The Case of Singapore</a:t>
            </a:r>
            <a:endParaRPr lang="en-GB" sz="2800" b="1" dirty="0">
              <a:solidFill>
                <a:schemeClr val="bg1"/>
              </a:solidFill>
              <a:latin typeface="+mn-lt"/>
            </a:endParaRPr>
          </a:p>
        </p:txBody>
      </p:sp>
      <p:sp>
        <p:nvSpPr>
          <p:cNvPr id="14" name="Rectangle 13"/>
          <p:cNvSpPr/>
          <p:nvPr/>
        </p:nvSpPr>
        <p:spPr>
          <a:xfrm>
            <a:off x="0" y="6032664"/>
            <a:ext cx="1425039" cy="825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68479" y="6074493"/>
            <a:ext cx="10787448" cy="584775"/>
          </a:xfrm>
          <a:prstGeom prst="rect">
            <a:avLst/>
          </a:prstGeom>
          <a:noFill/>
        </p:spPr>
        <p:txBody>
          <a:bodyPr wrap="square" rtlCol="0">
            <a:spAutoFit/>
          </a:bodyPr>
          <a:lstStyle/>
          <a:p>
            <a:pPr algn="ctr"/>
            <a:r>
              <a:rPr lang="es-ES_tradnl" sz="3200" dirty="0" err="1" smtClean="0">
                <a:solidFill>
                  <a:srgbClr val="4F81BD"/>
                </a:solidFill>
                <a:latin typeface="Segoe UI" panose="020B0502040204020203" pitchFamily="34" charset="0"/>
                <a:ea typeface="Segoe UI" panose="020B0502040204020203" pitchFamily="34" charset="0"/>
                <a:cs typeface="Segoe UI" panose="020B0502040204020203" pitchFamily="34" charset="0"/>
              </a:rPr>
              <a:t>Visit</a:t>
            </a:r>
            <a:r>
              <a:rPr lang="es-ES_tradnl" sz="3200" dirty="0" smtClean="0">
                <a:solidFill>
                  <a:srgbClr val="4F81BD"/>
                </a:solidFill>
                <a:latin typeface="Segoe UI" panose="020B0502040204020203" pitchFamily="34" charset="0"/>
                <a:ea typeface="Segoe UI" panose="020B0502040204020203" pitchFamily="34" charset="0"/>
                <a:cs typeface="Segoe UI" panose="020B0502040204020203" pitchFamily="34" charset="0"/>
              </a:rPr>
              <a:t>: </a:t>
            </a:r>
            <a:r>
              <a:rPr lang="en-GB" sz="3200" dirty="0">
                <a:hlinkClick r:id="rId5"/>
              </a:rPr>
              <a:t>http://</a:t>
            </a:r>
            <a:r>
              <a:rPr lang="en-GB" sz="3200" dirty="0" smtClean="0">
                <a:hlinkClick r:id="rId5"/>
              </a:rPr>
              <a:t>www.itu.int/go/ITU-T-SSC</a:t>
            </a:r>
            <a:r>
              <a:rPr lang="en-GB" sz="3200" dirty="0" smtClean="0"/>
              <a:t> </a:t>
            </a:r>
            <a:endParaRPr lang="es-ES_tradnl" sz="3200" dirty="0">
              <a:solidFill>
                <a:srgbClr val="4F81BD"/>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8075307" y="1385663"/>
            <a:ext cx="3329193" cy="4358244"/>
          </a:xfrm>
          <a:prstGeom prst="round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www.itu.int/en/ITU-T/climatechange/PublishingImages/Publications/Moscow-cover-page.JPG"/>
          <p:cNvPicPr>
            <a:picLocks noChangeAspect="1" noChangeArrowheads="1"/>
          </p:cNvPicPr>
          <p:nvPr/>
        </p:nvPicPr>
        <p:blipFill rotWithShape="1">
          <a:blip r:embed="rId6">
            <a:extLst>
              <a:ext uri="{28A0092B-C50C-407E-A947-70E740481C1C}">
                <a14:useLocalDpi xmlns:a14="http://schemas.microsoft.com/office/drawing/2010/main" val="0"/>
              </a:ext>
            </a:extLst>
          </a:blip>
          <a:srcRect b="35736"/>
          <a:stretch/>
        </p:blipFill>
        <p:spPr bwMode="auto">
          <a:xfrm>
            <a:off x="8413589" y="1804172"/>
            <a:ext cx="2652627" cy="240552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413589" y="4305013"/>
            <a:ext cx="2404491" cy="954107"/>
          </a:xfrm>
          <a:prstGeom prst="rect">
            <a:avLst/>
          </a:prstGeom>
          <a:noFill/>
        </p:spPr>
        <p:txBody>
          <a:bodyPr wrap="square" rtlCol="0">
            <a:spAutoFit/>
          </a:bodyPr>
          <a:lstStyle/>
          <a:p>
            <a:pPr algn="ctr"/>
            <a:r>
              <a:rPr lang="en-US" sz="2800" b="1" dirty="0" smtClean="0">
                <a:solidFill>
                  <a:schemeClr val="bg1"/>
                </a:solidFill>
                <a:latin typeface="+mn-lt"/>
              </a:rPr>
              <a:t>The Case of Moscow</a:t>
            </a:r>
            <a:endParaRPr lang="en-GB" sz="2800" b="1" dirty="0">
              <a:solidFill>
                <a:schemeClr val="bg1"/>
              </a:solidFill>
              <a:latin typeface="+mn-lt"/>
            </a:endParaRPr>
          </a:p>
        </p:txBody>
      </p:sp>
    </p:spTree>
    <p:extLst>
      <p:ext uri="{BB962C8B-B14F-4D97-AF65-F5344CB8AC3E}">
        <p14:creationId xmlns:p14="http://schemas.microsoft.com/office/powerpoint/2010/main" val="1283468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570972"/>
            <a:ext cx="10972800" cy="708299"/>
          </a:xfrm>
        </p:spPr>
        <p:txBody>
          <a:bodyPr>
            <a:normAutofit/>
          </a:bodyPr>
          <a:lstStyle/>
          <a:p>
            <a:r>
              <a:rPr lang="en-US" sz="3600" dirty="0" smtClean="0">
                <a:solidFill>
                  <a:srgbClr val="0F90D0"/>
                </a:solidFill>
              </a:rPr>
              <a:t>Blockchain and DLT – </a:t>
            </a:r>
            <a:r>
              <a:rPr lang="en-US" sz="3600" b="1" dirty="0" smtClean="0">
                <a:solidFill>
                  <a:srgbClr val="0F90D0"/>
                </a:solidFill>
              </a:rPr>
              <a:t>ITU portfolio</a:t>
            </a:r>
            <a:endParaRPr lang="en-US" sz="3600" b="1" dirty="0">
              <a:solidFill>
                <a:srgbClr val="0F90D0"/>
              </a:solidFill>
            </a:endParaRPr>
          </a:p>
        </p:txBody>
      </p:sp>
      <p:sp>
        <p:nvSpPr>
          <p:cNvPr id="9" name="Text Placeholder 8"/>
          <p:cNvSpPr>
            <a:spLocks noGrp="1"/>
          </p:cNvSpPr>
          <p:nvPr>
            <p:ph type="body" idx="1"/>
          </p:nvPr>
        </p:nvSpPr>
        <p:spPr/>
        <p:txBody>
          <a:bodyPr>
            <a:normAutofit fontScale="92500" lnSpcReduction="20000"/>
          </a:bodyPr>
          <a:lstStyle/>
          <a:p>
            <a:r>
              <a:rPr lang="en-US" dirty="0" smtClean="0">
                <a:solidFill>
                  <a:srgbClr val="0F90D0"/>
                </a:solidFill>
                <a:ea typeface="SimSun" panose="02010600030101010101" pitchFamily="2" charset="-122"/>
              </a:rPr>
              <a:t>ITU-T </a:t>
            </a:r>
            <a:r>
              <a:rPr lang="en-US" dirty="0">
                <a:solidFill>
                  <a:srgbClr val="0F90D0"/>
                </a:solidFill>
                <a:ea typeface="SimSun" panose="02010600030101010101" pitchFamily="2" charset="-122"/>
              </a:rPr>
              <a:t>Focus Groups </a:t>
            </a:r>
            <a:r>
              <a:rPr lang="en-US" dirty="0" smtClean="0">
                <a:solidFill>
                  <a:srgbClr val="0F90D0"/>
                </a:solidFill>
                <a:ea typeface="SimSun" panose="02010600030101010101" pitchFamily="2" charset="-122"/>
              </a:rPr>
              <a:t/>
            </a:r>
            <a:br>
              <a:rPr lang="en-US" dirty="0" smtClean="0">
                <a:solidFill>
                  <a:srgbClr val="0F90D0"/>
                </a:solidFill>
                <a:ea typeface="SimSun" panose="02010600030101010101" pitchFamily="2" charset="-122"/>
              </a:rPr>
            </a:br>
            <a:r>
              <a:rPr lang="en-US" b="0" dirty="0" smtClean="0">
                <a:solidFill>
                  <a:srgbClr val="0F90D0"/>
                </a:solidFill>
                <a:ea typeface="SimSun" panose="02010600030101010101" pitchFamily="2" charset="-122"/>
              </a:rPr>
              <a:t>Pre-standardization</a:t>
            </a:r>
            <a:endParaRPr lang="en-US" b="0" dirty="0"/>
          </a:p>
        </p:txBody>
      </p:sp>
      <p:sp>
        <p:nvSpPr>
          <p:cNvPr id="10" name="Content Placeholder 9"/>
          <p:cNvSpPr>
            <a:spLocks noGrp="1"/>
          </p:cNvSpPr>
          <p:nvPr>
            <p:ph sz="half" idx="2"/>
          </p:nvPr>
        </p:nvSpPr>
        <p:spPr/>
        <p:txBody>
          <a:bodyPr>
            <a:normAutofit lnSpcReduction="10000"/>
          </a:bodyPr>
          <a:lstStyle/>
          <a:p>
            <a:pPr>
              <a:spcBef>
                <a:spcPts val="0"/>
              </a:spcBef>
            </a:pPr>
            <a:r>
              <a:rPr lang="en-US" sz="2000" b="1" dirty="0" smtClean="0">
                <a:solidFill>
                  <a:srgbClr val="0F90D0"/>
                </a:solidFill>
              </a:rPr>
              <a:t>Application </a:t>
            </a:r>
            <a:r>
              <a:rPr lang="en-US" sz="2000" b="1" dirty="0">
                <a:solidFill>
                  <a:srgbClr val="0F90D0"/>
                </a:solidFill>
              </a:rPr>
              <a:t>of </a:t>
            </a:r>
            <a:r>
              <a:rPr lang="en-US" sz="2000" b="1" dirty="0" smtClean="0">
                <a:solidFill>
                  <a:srgbClr val="0F90D0"/>
                </a:solidFill>
              </a:rPr>
              <a:t>DLT </a:t>
            </a:r>
            <a:r>
              <a:rPr lang="en-US" sz="2000" b="1" dirty="0">
                <a:solidFill>
                  <a:srgbClr val="0F90D0"/>
                </a:solidFill>
              </a:rPr>
              <a:t>(FG DLT) </a:t>
            </a:r>
            <a:r>
              <a:rPr lang="en-US" sz="2000" b="1" dirty="0" smtClean="0">
                <a:solidFill>
                  <a:srgbClr val="0F90D0"/>
                </a:solidFill>
              </a:rPr>
              <a:t>- </a:t>
            </a:r>
            <a:r>
              <a:rPr lang="en-US" sz="2000" dirty="0" smtClean="0">
                <a:solidFill>
                  <a:srgbClr val="0F90D0"/>
                </a:solidFill>
              </a:rPr>
              <a:t>identifies use </a:t>
            </a:r>
            <a:r>
              <a:rPr lang="en-US" sz="2000" dirty="0">
                <a:solidFill>
                  <a:srgbClr val="0F90D0"/>
                </a:solidFill>
              </a:rPr>
              <a:t>cases, </a:t>
            </a:r>
            <a:r>
              <a:rPr lang="en-US" sz="2000" dirty="0" smtClean="0">
                <a:solidFill>
                  <a:srgbClr val="0F90D0"/>
                </a:solidFill>
              </a:rPr>
              <a:t>works </a:t>
            </a:r>
            <a:r>
              <a:rPr lang="en-US" sz="2000" dirty="0">
                <a:solidFill>
                  <a:srgbClr val="0F90D0"/>
                </a:solidFill>
              </a:rPr>
              <a:t>on </a:t>
            </a:r>
            <a:r>
              <a:rPr lang="en-US" sz="2000" dirty="0" smtClean="0">
                <a:solidFill>
                  <a:srgbClr val="0F90D0"/>
                </a:solidFill>
              </a:rPr>
              <a:t>terminology, a </a:t>
            </a:r>
            <a:r>
              <a:rPr lang="en-US" sz="2000" dirty="0">
                <a:solidFill>
                  <a:srgbClr val="0F90D0"/>
                </a:solidFill>
              </a:rPr>
              <a:t>high-level architecture, an assessment framework, and regulatory </a:t>
            </a:r>
            <a:r>
              <a:rPr lang="en-US" sz="2000" dirty="0" smtClean="0">
                <a:solidFill>
                  <a:srgbClr val="0F90D0"/>
                </a:solidFill>
              </a:rPr>
              <a:t>aspects</a:t>
            </a:r>
          </a:p>
          <a:p>
            <a:pPr marL="0" indent="0">
              <a:spcBef>
                <a:spcPts val="0"/>
              </a:spcBef>
              <a:buNone/>
            </a:pPr>
            <a:endParaRPr lang="en-US" sz="2000" dirty="0" smtClean="0">
              <a:solidFill>
                <a:srgbClr val="0F90D0"/>
              </a:solidFill>
            </a:endParaRPr>
          </a:p>
          <a:p>
            <a:pPr>
              <a:spcBef>
                <a:spcPts val="0"/>
              </a:spcBef>
            </a:pPr>
            <a:r>
              <a:rPr lang="en-US" sz="2000" b="1" dirty="0" smtClean="0">
                <a:solidFill>
                  <a:srgbClr val="0F90D0"/>
                </a:solidFill>
              </a:rPr>
              <a:t>Digital </a:t>
            </a:r>
            <a:r>
              <a:rPr lang="en-US" sz="2000" b="1" dirty="0">
                <a:solidFill>
                  <a:srgbClr val="0F90D0"/>
                </a:solidFill>
              </a:rPr>
              <a:t>Fiat </a:t>
            </a:r>
            <a:r>
              <a:rPr lang="en-US" sz="2000" b="1" dirty="0" smtClean="0">
                <a:solidFill>
                  <a:srgbClr val="0F90D0"/>
                </a:solidFill>
              </a:rPr>
              <a:t>Currency </a:t>
            </a:r>
            <a:r>
              <a:rPr lang="en-US" sz="2000" b="1" dirty="0">
                <a:solidFill>
                  <a:srgbClr val="0F90D0"/>
                </a:solidFill>
              </a:rPr>
              <a:t>(FG DFC) </a:t>
            </a:r>
            <a:r>
              <a:rPr lang="en-US" sz="2000" dirty="0" smtClean="0">
                <a:solidFill>
                  <a:srgbClr val="0F90D0"/>
                </a:solidFill>
              </a:rPr>
              <a:t>- explores </a:t>
            </a:r>
            <a:r>
              <a:rPr lang="en-US" sz="2000" dirty="0">
                <a:solidFill>
                  <a:srgbClr val="0F90D0"/>
                </a:solidFill>
              </a:rPr>
              <a:t>blockchain as enabler for </a:t>
            </a:r>
            <a:r>
              <a:rPr lang="en-US" sz="2000" dirty="0" smtClean="0">
                <a:solidFill>
                  <a:srgbClr val="0F90D0"/>
                </a:solidFill>
              </a:rPr>
              <a:t>CBDC</a:t>
            </a:r>
          </a:p>
          <a:p>
            <a:pPr>
              <a:spcBef>
                <a:spcPts val="0"/>
              </a:spcBef>
            </a:pPr>
            <a:endParaRPr lang="en-US" sz="2000" dirty="0">
              <a:solidFill>
                <a:srgbClr val="0F90D0"/>
              </a:solidFill>
            </a:endParaRPr>
          </a:p>
          <a:p>
            <a:pPr>
              <a:spcBef>
                <a:spcPts val="0"/>
              </a:spcBef>
            </a:pPr>
            <a:r>
              <a:rPr lang="en-US" sz="2000" b="1" dirty="0" smtClean="0">
                <a:solidFill>
                  <a:srgbClr val="0F90D0"/>
                </a:solidFill>
              </a:rPr>
              <a:t>Data </a:t>
            </a:r>
            <a:r>
              <a:rPr lang="en-US" sz="2000" b="1" dirty="0">
                <a:solidFill>
                  <a:srgbClr val="0F90D0"/>
                </a:solidFill>
              </a:rPr>
              <a:t>Processing and Management to support IoT and Smart Cities &amp; </a:t>
            </a:r>
            <a:r>
              <a:rPr lang="en-US" sz="2000" b="1" dirty="0" smtClean="0">
                <a:solidFill>
                  <a:srgbClr val="0F90D0"/>
                </a:solidFill>
              </a:rPr>
              <a:t>Communities </a:t>
            </a:r>
            <a:r>
              <a:rPr lang="en-US" sz="2000" b="1" dirty="0">
                <a:solidFill>
                  <a:srgbClr val="0F90D0"/>
                </a:solidFill>
              </a:rPr>
              <a:t>(FG DPM)</a:t>
            </a:r>
            <a:r>
              <a:rPr lang="en-US" sz="2000" dirty="0">
                <a:solidFill>
                  <a:srgbClr val="0F90D0"/>
                </a:solidFill>
              </a:rPr>
              <a:t> </a:t>
            </a:r>
            <a:r>
              <a:rPr lang="en-US" sz="2000" dirty="0" smtClean="0">
                <a:solidFill>
                  <a:srgbClr val="0F90D0"/>
                </a:solidFill>
              </a:rPr>
              <a:t>- studies use </a:t>
            </a:r>
            <a:r>
              <a:rPr lang="en-US" sz="2000" dirty="0">
                <a:solidFill>
                  <a:srgbClr val="0F90D0"/>
                </a:solidFill>
              </a:rPr>
              <a:t>of blockchain in this </a:t>
            </a:r>
            <a:r>
              <a:rPr lang="en-US" sz="2000" dirty="0" smtClean="0">
                <a:solidFill>
                  <a:srgbClr val="0F90D0"/>
                </a:solidFill>
              </a:rPr>
              <a:t>context</a:t>
            </a:r>
            <a:endParaRPr lang="en-US" sz="2000" dirty="0">
              <a:solidFill>
                <a:srgbClr val="0F90D0"/>
              </a:solidFill>
            </a:endParaRPr>
          </a:p>
        </p:txBody>
      </p:sp>
      <p:sp>
        <p:nvSpPr>
          <p:cNvPr id="11" name="Text Placeholder 10"/>
          <p:cNvSpPr>
            <a:spLocks noGrp="1"/>
          </p:cNvSpPr>
          <p:nvPr>
            <p:ph type="body" sz="quarter" idx="3"/>
          </p:nvPr>
        </p:nvSpPr>
        <p:spPr/>
        <p:txBody>
          <a:bodyPr>
            <a:normAutofit fontScale="92500" lnSpcReduction="20000"/>
          </a:bodyPr>
          <a:lstStyle/>
          <a:p>
            <a:r>
              <a:rPr lang="en-US" dirty="0" smtClean="0">
                <a:solidFill>
                  <a:srgbClr val="0F90D0"/>
                </a:solidFill>
              </a:rPr>
              <a:t>ITU-T </a:t>
            </a:r>
            <a:r>
              <a:rPr lang="en-US" dirty="0">
                <a:solidFill>
                  <a:srgbClr val="0F90D0"/>
                </a:solidFill>
              </a:rPr>
              <a:t>Study Groups </a:t>
            </a:r>
            <a:r>
              <a:rPr lang="en-US" dirty="0" smtClean="0">
                <a:solidFill>
                  <a:srgbClr val="0F90D0"/>
                </a:solidFill>
              </a:rPr>
              <a:t/>
            </a:r>
            <a:br>
              <a:rPr lang="en-US" dirty="0" smtClean="0">
                <a:solidFill>
                  <a:srgbClr val="0F90D0"/>
                </a:solidFill>
              </a:rPr>
            </a:br>
            <a:r>
              <a:rPr lang="en-US" b="0" dirty="0" smtClean="0">
                <a:solidFill>
                  <a:srgbClr val="0F90D0"/>
                </a:solidFill>
              </a:rPr>
              <a:t>Formal standardization</a:t>
            </a:r>
            <a:endParaRPr lang="en-US" b="0" dirty="0">
              <a:solidFill>
                <a:srgbClr val="0F90D0"/>
              </a:solidFill>
            </a:endParaRPr>
          </a:p>
        </p:txBody>
      </p:sp>
      <p:sp>
        <p:nvSpPr>
          <p:cNvPr id="12" name="Content Placeholder 11"/>
          <p:cNvSpPr>
            <a:spLocks noGrp="1"/>
          </p:cNvSpPr>
          <p:nvPr>
            <p:ph sz="quarter" idx="4"/>
          </p:nvPr>
        </p:nvSpPr>
        <p:spPr/>
        <p:txBody>
          <a:bodyPr>
            <a:normAutofit/>
          </a:bodyPr>
          <a:lstStyle/>
          <a:p>
            <a:pPr lvl="0">
              <a:spcBef>
                <a:spcPts val="0"/>
              </a:spcBef>
            </a:pPr>
            <a:r>
              <a:rPr lang="en-US" sz="2000" b="1" dirty="0" smtClean="0">
                <a:solidFill>
                  <a:srgbClr val="0F90D0"/>
                </a:solidFill>
              </a:rPr>
              <a:t>SG13</a:t>
            </a:r>
            <a:r>
              <a:rPr lang="en-US" sz="2000" dirty="0" smtClean="0">
                <a:solidFill>
                  <a:srgbClr val="0F90D0"/>
                </a:solidFill>
              </a:rPr>
              <a:t> - Cloud </a:t>
            </a:r>
            <a:r>
              <a:rPr lang="en-US" sz="2000" dirty="0">
                <a:solidFill>
                  <a:srgbClr val="0F90D0"/>
                </a:solidFill>
              </a:rPr>
              <a:t>computing requirements for blockchain as a service (</a:t>
            </a:r>
            <a:r>
              <a:rPr lang="en-US" sz="2000" dirty="0" smtClean="0">
                <a:solidFill>
                  <a:srgbClr val="0F90D0"/>
                </a:solidFill>
              </a:rPr>
              <a:t>BaaS); blockchain in NGNe (2 work items)</a:t>
            </a:r>
            <a:br>
              <a:rPr lang="en-US" sz="2000" dirty="0" smtClean="0">
                <a:solidFill>
                  <a:srgbClr val="0F90D0"/>
                </a:solidFill>
              </a:rPr>
            </a:br>
            <a:endParaRPr lang="en-US" sz="2000" dirty="0">
              <a:solidFill>
                <a:srgbClr val="0F90D0"/>
              </a:solidFill>
            </a:endParaRPr>
          </a:p>
          <a:p>
            <a:pPr lvl="0">
              <a:spcBef>
                <a:spcPts val="0"/>
              </a:spcBef>
            </a:pPr>
            <a:r>
              <a:rPr lang="en-US" sz="2000" b="1" dirty="0" smtClean="0">
                <a:solidFill>
                  <a:srgbClr val="0F90D0"/>
                </a:solidFill>
              </a:rPr>
              <a:t>SG16</a:t>
            </a:r>
            <a:r>
              <a:rPr lang="en-US" sz="2000" dirty="0" smtClean="0">
                <a:solidFill>
                  <a:srgbClr val="0F90D0"/>
                </a:solidFill>
              </a:rPr>
              <a:t> - </a:t>
            </a:r>
            <a:r>
              <a:rPr lang="en-US" sz="2000" dirty="0">
                <a:solidFill>
                  <a:srgbClr val="0F90D0"/>
                </a:solidFill>
              </a:rPr>
              <a:t>DLT and </a:t>
            </a:r>
            <a:r>
              <a:rPr lang="en-US" sz="2000" dirty="0" smtClean="0">
                <a:solidFill>
                  <a:srgbClr val="0F90D0"/>
                </a:solidFill>
              </a:rPr>
              <a:t>e-services (Question 22/16) (6 work items)</a:t>
            </a:r>
          </a:p>
          <a:p>
            <a:pPr lvl="0">
              <a:spcBef>
                <a:spcPts val="0"/>
              </a:spcBef>
            </a:pPr>
            <a:endParaRPr lang="en-US" sz="2000" dirty="0">
              <a:solidFill>
                <a:srgbClr val="0F90D0"/>
              </a:solidFill>
            </a:endParaRPr>
          </a:p>
          <a:p>
            <a:pPr lvl="0">
              <a:spcBef>
                <a:spcPts val="0"/>
              </a:spcBef>
            </a:pPr>
            <a:r>
              <a:rPr lang="en-US" sz="2000" b="1" dirty="0" smtClean="0">
                <a:solidFill>
                  <a:srgbClr val="0F90D0"/>
                </a:solidFill>
              </a:rPr>
              <a:t>SG17</a:t>
            </a:r>
            <a:r>
              <a:rPr lang="en-US" sz="2000" dirty="0" smtClean="0">
                <a:solidFill>
                  <a:srgbClr val="0F90D0"/>
                </a:solidFill>
              </a:rPr>
              <a:t> - Security </a:t>
            </a:r>
            <a:r>
              <a:rPr lang="en-US" sz="2000" dirty="0">
                <a:solidFill>
                  <a:srgbClr val="0F90D0"/>
                </a:solidFill>
              </a:rPr>
              <a:t>aspects for </a:t>
            </a:r>
            <a:r>
              <a:rPr lang="en-US" sz="2000" dirty="0" smtClean="0">
                <a:solidFill>
                  <a:srgbClr val="0F90D0"/>
                </a:solidFill>
              </a:rPr>
              <a:t>DLT (Question 14/17: 10 work items)</a:t>
            </a:r>
          </a:p>
          <a:p>
            <a:pPr lvl="0">
              <a:spcBef>
                <a:spcPts val="0"/>
              </a:spcBef>
            </a:pPr>
            <a:endParaRPr lang="en-US" sz="2000" dirty="0">
              <a:solidFill>
                <a:srgbClr val="0F90D0"/>
              </a:solidFill>
            </a:endParaRPr>
          </a:p>
          <a:p>
            <a:pPr lvl="0">
              <a:spcBef>
                <a:spcPts val="0"/>
              </a:spcBef>
            </a:pPr>
            <a:r>
              <a:rPr lang="en-US" sz="2000" b="1" dirty="0" smtClean="0">
                <a:solidFill>
                  <a:srgbClr val="0F90D0"/>
                </a:solidFill>
              </a:rPr>
              <a:t>SG20</a:t>
            </a:r>
            <a:r>
              <a:rPr lang="en-US" sz="2000" dirty="0" smtClean="0">
                <a:solidFill>
                  <a:srgbClr val="0F90D0"/>
                </a:solidFill>
              </a:rPr>
              <a:t> - “Blockchain </a:t>
            </a:r>
            <a:r>
              <a:rPr lang="en-US" sz="2000" dirty="0">
                <a:solidFill>
                  <a:srgbClr val="0F90D0"/>
                </a:solidFill>
              </a:rPr>
              <a:t>of things</a:t>
            </a:r>
            <a:r>
              <a:rPr lang="en-US" sz="2000" dirty="0" smtClean="0">
                <a:solidFill>
                  <a:srgbClr val="0F90D0"/>
                </a:solidFill>
              </a:rPr>
              <a:t>” (4 work items)</a:t>
            </a:r>
            <a:endParaRPr lang="en-US" sz="2000" dirty="0">
              <a:solidFill>
                <a:srgbClr val="0F90D0"/>
              </a:solidFill>
            </a:endParaRPr>
          </a:p>
        </p:txBody>
      </p:sp>
      <p:pic>
        <p:nvPicPr>
          <p:cNvPr id="7" name="Picture 6"/>
          <p:cNvPicPr>
            <a:picLocks noChangeAspect="1"/>
          </p:cNvPicPr>
          <p:nvPr/>
        </p:nvPicPr>
        <p:blipFill>
          <a:blip r:embed="rId2"/>
          <a:stretch>
            <a:fillRect/>
          </a:stretch>
        </p:blipFill>
        <p:spPr>
          <a:xfrm>
            <a:off x="10967962" y="5595857"/>
            <a:ext cx="1076475" cy="1162212"/>
          </a:xfrm>
          <a:prstGeom prst="rect">
            <a:avLst/>
          </a:prstGeom>
        </p:spPr>
      </p:pic>
      <p:sp>
        <p:nvSpPr>
          <p:cNvPr id="2" name="Rectangle 1"/>
          <p:cNvSpPr/>
          <p:nvPr/>
        </p:nvSpPr>
        <p:spPr>
          <a:xfrm>
            <a:off x="839788" y="5960781"/>
            <a:ext cx="4793226" cy="432363"/>
          </a:xfrm>
          <a:prstGeom prst="rect">
            <a:avLst/>
          </a:prstGeom>
          <a:solidFill>
            <a:srgbClr val="0F90D0"/>
          </a:solidFill>
          <a:ln>
            <a:solidFill>
              <a:srgbClr val="0F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Open to non-members</a:t>
            </a:r>
            <a:endParaRPr lang="en-US" dirty="0">
              <a:solidFill>
                <a:schemeClr val="bg1"/>
              </a:solidFill>
            </a:endParaRPr>
          </a:p>
        </p:txBody>
      </p:sp>
      <p:sp>
        <p:nvSpPr>
          <p:cNvPr id="14" name="Rectangle 13"/>
          <p:cNvSpPr/>
          <p:nvPr/>
        </p:nvSpPr>
        <p:spPr>
          <a:xfrm>
            <a:off x="6086156" y="5960780"/>
            <a:ext cx="4793226" cy="432363"/>
          </a:xfrm>
          <a:prstGeom prst="rect">
            <a:avLst/>
          </a:prstGeom>
          <a:noFill/>
          <a:ln>
            <a:solidFill>
              <a:srgbClr val="0F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F90D0"/>
                </a:solidFill>
              </a:rPr>
              <a:t>ITU members only</a:t>
            </a:r>
            <a:endParaRPr lang="en-US" dirty="0">
              <a:solidFill>
                <a:srgbClr val="0F90D0"/>
              </a:solidFill>
            </a:endParaRPr>
          </a:p>
        </p:txBody>
      </p:sp>
      <p:sp>
        <p:nvSpPr>
          <p:cNvPr id="3" name="Rectangle 2"/>
          <p:cNvSpPr/>
          <p:nvPr/>
        </p:nvSpPr>
        <p:spPr>
          <a:xfrm>
            <a:off x="609600" y="2174173"/>
            <a:ext cx="5277394" cy="1283154"/>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96517" y="4260998"/>
            <a:ext cx="5277394" cy="736272"/>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22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10967962" y="5595857"/>
            <a:ext cx="1076475" cy="1162212"/>
          </a:xfrm>
          <a:prstGeom prst="rect">
            <a:avLst/>
          </a:prstGeom>
        </p:spPr>
      </p:pic>
      <p:sp>
        <p:nvSpPr>
          <p:cNvPr id="2" name="Title 1"/>
          <p:cNvSpPr>
            <a:spLocks noGrp="1"/>
          </p:cNvSpPr>
          <p:nvPr>
            <p:ph type="title"/>
          </p:nvPr>
        </p:nvSpPr>
        <p:spPr/>
        <p:txBody>
          <a:bodyPr>
            <a:normAutofit/>
          </a:bodyPr>
          <a:lstStyle/>
          <a:p>
            <a:r>
              <a:rPr lang="en-US" sz="3600" dirty="0" smtClean="0">
                <a:solidFill>
                  <a:srgbClr val="0F90D0"/>
                </a:solidFill>
              </a:rPr>
              <a:t>Focus Group on Application of DLT (FG DLT) – </a:t>
            </a:r>
            <a:r>
              <a:rPr lang="en-US" sz="3600" b="1" dirty="0" smtClean="0">
                <a:solidFill>
                  <a:srgbClr val="0F90D0"/>
                </a:solidFill>
              </a:rPr>
              <a:t>Overview</a:t>
            </a:r>
            <a:r>
              <a:rPr lang="en-US" sz="3600" dirty="0" smtClean="0">
                <a:solidFill>
                  <a:srgbClr val="0F90D0"/>
                </a:solidFill>
              </a:rPr>
              <a:t> </a:t>
            </a:r>
            <a:endParaRPr lang="en-US" sz="3600" dirty="0"/>
          </a:p>
        </p:txBody>
      </p:sp>
      <p:grpSp>
        <p:nvGrpSpPr>
          <p:cNvPr id="20" name="Group 19"/>
          <p:cNvGrpSpPr/>
          <p:nvPr/>
        </p:nvGrpSpPr>
        <p:grpSpPr>
          <a:xfrm>
            <a:off x="498811" y="1950651"/>
            <a:ext cx="11544483" cy="4746470"/>
            <a:chOff x="498811" y="1950651"/>
            <a:chExt cx="11544483" cy="4746470"/>
          </a:xfrm>
        </p:grpSpPr>
        <p:sp>
          <p:nvSpPr>
            <p:cNvPr id="23" name="Rectangle 7"/>
            <p:cNvSpPr/>
            <p:nvPr/>
          </p:nvSpPr>
          <p:spPr>
            <a:xfrm>
              <a:off x="498812" y="3212807"/>
              <a:ext cx="3043671" cy="825932"/>
            </a:xfrm>
            <a:prstGeom prst="rect">
              <a:avLst/>
            </a:prstGeom>
            <a:solidFill>
              <a:schemeClr val="accent1">
                <a:lumMod val="40000"/>
                <a:lumOff val="60000"/>
                <a:alpha val="50000"/>
              </a:schemeClr>
            </a:solidFill>
            <a:ln w="19050">
              <a:solidFill>
                <a:schemeClr val="bg1"/>
              </a:solidFill>
            </a:ln>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en-US" b="1" dirty="0">
                  <a:solidFill>
                    <a:srgbClr val="0F90D0"/>
                  </a:solidFill>
                </a:rPr>
                <a:t>Wei Kai </a:t>
              </a:r>
              <a:br>
                <a:rPr lang="en-US" b="1" dirty="0">
                  <a:solidFill>
                    <a:srgbClr val="0F90D0"/>
                  </a:solidFill>
                </a:rPr>
              </a:br>
              <a:r>
                <a:rPr lang="en-US" b="1" dirty="0">
                  <a:solidFill>
                    <a:srgbClr val="0F90D0"/>
                  </a:solidFill>
                </a:rPr>
                <a:t>(CAICT, China)</a:t>
              </a:r>
            </a:p>
          </p:txBody>
        </p:sp>
        <p:sp>
          <p:nvSpPr>
            <p:cNvPr id="24" name="Rectangle 10"/>
            <p:cNvSpPr/>
            <p:nvPr/>
          </p:nvSpPr>
          <p:spPr>
            <a:xfrm>
              <a:off x="3892825" y="1961021"/>
              <a:ext cx="3759001" cy="4247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b="1" dirty="0">
                  <a:solidFill>
                    <a:srgbClr val="0F90D0"/>
                  </a:solidFill>
                </a:rPr>
                <a:t>Structure</a:t>
              </a:r>
            </a:p>
          </p:txBody>
        </p:sp>
        <p:sp>
          <p:nvSpPr>
            <p:cNvPr id="25" name="Rectangle 12"/>
            <p:cNvSpPr/>
            <p:nvPr/>
          </p:nvSpPr>
          <p:spPr>
            <a:xfrm>
              <a:off x="3892825" y="2443969"/>
              <a:ext cx="3708576" cy="369332"/>
            </a:xfrm>
            <a:prstGeom prst="rect">
              <a:avLst/>
            </a:prstGeom>
            <a:solidFill>
              <a:schemeClr val="accent1">
                <a:lumMod val="40000"/>
                <a:lumOff val="60000"/>
                <a:alpha val="50000"/>
              </a:schemeClr>
            </a:solidFill>
            <a:ln w="19050">
              <a:solidFill>
                <a:schemeClr val="bg1"/>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en-US" b="1" dirty="0">
                  <a:solidFill>
                    <a:srgbClr val="0F90D0"/>
                  </a:solidFill>
                </a:rPr>
                <a:t>WG1: </a:t>
              </a:r>
              <a:r>
                <a:rPr lang="en-US" dirty="0" smtClean="0">
                  <a:solidFill>
                    <a:srgbClr val="0F90D0"/>
                  </a:solidFill>
                </a:rPr>
                <a:t>Terms</a:t>
              </a:r>
              <a:r>
                <a:rPr lang="en-US" dirty="0">
                  <a:solidFill>
                    <a:srgbClr val="0F90D0"/>
                  </a:solidFill>
                </a:rPr>
                <a:t>, Definitions, Concepts</a:t>
              </a:r>
            </a:p>
          </p:txBody>
        </p:sp>
        <p:sp>
          <p:nvSpPr>
            <p:cNvPr id="26" name="Rectangle 14"/>
            <p:cNvSpPr/>
            <p:nvPr/>
          </p:nvSpPr>
          <p:spPr>
            <a:xfrm>
              <a:off x="3892825" y="3275226"/>
              <a:ext cx="3708576" cy="369332"/>
            </a:xfrm>
            <a:prstGeom prst="rect">
              <a:avLst/>
            </a:prstGeom>
            <a:solidFill>
              <a:schemeClr val="accent1">
                <a:lumMod val="40000"/>
                <a:lumOff val="60000"/>
                <a:alpha val="50000"/>
              </a:schemeClr>
            </a:solidFill>
            <a:ln w="19050">
              <a:solidFill>
                <a:schemeClr val="bg1"/>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lgn="l"/>
              <a:r>
                <a:rPr lang="en-US" b="1" dirty="0">
                  <a:solidFill>
                    <a:srgbClr val="0F90D0"/>
                  </a:solidFill>
                </a:rPr>
                <a:t>WG2: </a:t>
              </a:r>
              <a:r>
                <a:rPr lang="en-US" dirty="0">
                  <a:solidFill>
                    <a:srgbClr val="0F90D0"/>
                  </a:solidFill>
                </a:rPr>
                <a:t>Applications &amp; Services</a:t>
              </a:r>
            </a:p>
          </p:txBody>
        </p:sp>
        <p:sp>
          <p:nvSpPr>
            <p:cNvPr id="27" name="Rectangle 16"/>
            <p:cNvSpPr/>
            <p:nvPr/>
          </p:nvSpPr>
          <p:spPr>
            <a:xfrm>
              <a:off x="3892825" y="4106482"/>
              <a:ext cx="3708576" cy="369332"/>
            </a:xfrm>
            <a:prstGeom prst="rect">
              <a:avLst/>
            </a:prstGeom>
            <a:solidFill>
              <a:schemeClr val="accent1">
                <a:lumMod val="40000"/>
                <a:lumOff val="60000"/>
                <a:alpha val="50000"/>
              </a:schemeClr>
            </a:solidFill>
            <a:ln w="19050">
              <a:solidFill>
                <a:schemeClr val="bg1"/>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en-US" b="1" dirty="0">
                  <a:solidFill>
                    <a:srgbClr val="0F90D0"/>
                  </a:solidFill>
                </a:rPr>
                <a:t>WG3: </a:t>
              </a:r>
              <a:r>
                <a:rPr lang="en-US" dirty="0">
                  <a:solidFill>
                    <a:srgbClr val="0F90D0"/>
                  </a:solidFill>
                </a:rPr>
                <a:t>Technology </a:t>
              </a:r>
              <a:r>
                <a:rPr lang="en-US" dirty="0" smtClean="0">
                  <a:solidFill>
                    <a:srgbClr val="0F90D0"/>
                  </a:solidFill>
                </a:rPr>
                <a:t>Ref. </a:t>
              </a:r>
              <a:r>
                <a:rPr lang="en-US" dirty="0">
                  <a:solidFill>
                    <a:srgbClr val="0F90D0"/>
                  </a:solidFill>
                </a:rPr>
                <a:t>Framework</a:t>
              </a:r>
            </a:p>
          </p:txBody>
        </p:sp>
        <p:sp>
          <p:nvSpPr>
            <p:cNvPr id="28" name="Rectangle 18"/>
            <p:cNvSpPr/>
            <p:nvPr/>
          </p:nvSpPr>
          <p:spPr>
            <a:xfrm>
              <a:off x="3892825" y="4937738"/>
              <a:ext cx="3708576" cy="369332"/>
            </a:xfrm>
            <a:prstGeom prst="rect">
              <a:avLst/>
            </a:prstGeom>
            <a:solidFill>
              <a:schemeClr val="accent1">
                <a:lumMod val="40000"/>
                <a:lumOff val="60000"/>
                <a:alpha val="50000"/>
              </a:schemeClr>
            </a:solidFill>
            <a:ln w="19050">
              <a:solidFill>
                <a:schemeClr val="bg1"/>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en-US" b="1" dirty="0">
                  <a:solidFill>
                    <a:srgbClr val="0F90D0"/>
                  </a:solidFill>
                </a:rPr>
                <a:t>WG4: </a:t>
              </a:r>
              <a:r>
                <a:rPr lang="en-US" dirty="0">
                  <a:solidFill>
                    <a:srgbClr val="0F90D0"/>
                  </a:solidFill>
                </a:rPr>
                <a:t>Policy Framework</a:t>
              </a:r>
            </a:p>
          </p:txBody>
        </p:sp>
        <p:sp>
          <p:nvSpPr>
            <p:cNvPr id="29" name="Rectangle 19"/>
            <p:cNvSpPr/>
            <p:nvPr/>
          </p:nvSpPr>
          <p:spPr>
            <a:xfrm>
              <a:off x="3892825" y="5768996"/>
              <a:ext cx="3708576" cy="369332"/>
            </a:xfrm>
            <a:prstGeom prst="rect">
              <a:avLst/>
            </a:prstGeom>
            <a:solidFill>
              <a:schemeClr val="accent1">
                <a:lumMod val="40000"/>
                <a:lumOff val="60000"/>
                <a:alpha val="50000"/>
              </a:schemeClr>
            </a:solidFill>
            <a:ln w="19050">
              <a:solidFill>
                <a:schemeClr val="bg1"/>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en-US" b="1" dirty="0">
                  <a:solidFill>
                    <a:srgbClr val="0F90D0"/>
                  </a:solidFill>
                </a:rPr>
                <a:t>WG5: </a:t>
              </a:r>
              <a:r>
                <a:rPr lang="en-US" dirty="0">
                  <a:solidFill>
                    <a:srgbClr val="0F90D0"/>
                  </a:solidFill>
                </a:rPr>
                <a:t>Standardization Roadmap</a:t>
              </a:r>
            </a:p>
          </p:txBody>
        </p:sp>
        <p:sp>
          <p:nvSpPr>
            <p:cNvPr id="30" name="Rectangle 22"/>
            <p:cNvSpPr/>
            <p:nvPr/>
          </p:nvSpPr>
          <p:spPr>
            <a:xfrm>
              <a:off x="8491770" y="1950651"/>
              <a:ext cx="2512450" cy="4247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b="1" dirty="0" smtClean="0">
                  <a:solidFill>
                    <a:srgbClr val="0F90D0"/>
                  </a:solidFill>
                </a:rPr>
                <a:t>Timeline</a:t>
              </a:r>
              <a:endParaRPr lang="en-US" sz="2400" b="1" dirty="0">
                <a:solidFill>
                  <a:srgbClr val="0F90D0"/>
                </a:solidFill>
              </a:endParaRPr>
            </a:p>
          </p:txBody>
        </p:sp>
        <p:sp>
          <p:nvSpPr>
            <p:cNvPr id="31" name="Rectangle 10"/>
            <p:cNvSpPr/>
            <p:nvPr/>
          </p:nvSpPr>
          <p:spPr>
            <a:xfrm>
              <a:off x="760341" y="1961021"/>
              <a:ext cx="2932267" cy="4247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1000"/>
                </a:spcBef>
              </a:pPr>
              <a:r>
                <a:rPr lang="en-US" sz="2400" b="1" dirty="0">
                  <a:solidFill>
                    <a:srgbClr val="0F90D0"/>
                  </a:solidFill>
                </a:rPr>
                <a:t>Leaders</a:t>
              </a:r>
            </a:p>
          </p:txBody>
        </p:sp>
        <p:sp>
          <p:nvSpPr>
            <p:cNvPr id="32" name="矩形 17"/>
            <p:cNvSpPr/>
            <p:nvPr/>
          </p:nvSpPr>
          <p:spPr>
            <a:xfrm>
              <a:off x="7452695" y="2865303"/>
              <a:ext cx="4590599" cy="3831818"/>
            </a:xfrm>
            <a:prstGeom prst="rect">
              <a:avLst/>
            </a:prstGeom>
          </p:spPr>
          <p:txBody>
            <a:bodyPr wrap="square">
              <a:spAutoFit/>
            </a:bodyPr>
            <a:lstStyle/>
            <a:p>
              <a:pPr marL="800100" lvl="1" indent="-342900">
                <a:lnSpc>
                  <a:spcPct val="150000"/>
                </a:lnSpc>
                <a:buFont typeface="+mj-lt"/>
                <a:buAutoNum type="arabicPeriod"/>
              </a:pPr>
              <a:r>
                <a:rPr lang="en-US" altLang="zh-CN" dirty="0">
                  <a:solidFill>
                    <a:srgbClr val="0F90D0"/>
                  </a:solidFill>
                </a:rPr>
                <a:t>Geneva, 17-19 October </a:t>
              </a:r>
              <a:r>
                <a:rPr lang="en-US" altLang="zh-CN" dirty="0" smtClean="0">
                  <a:solidFill>
                    <a:srgbClr val="0F90D0"/>
                  </a:solidFill>
                </a:rPr>
                <a:t>2017 (ITU)</a:t>
              </a:r>
            </a:p>
            <a:p>
              <a:pPr marL="800100" lvl="1" indent="-342900">
                <a:lnSpc>
                  <a:spcPct val="150000"/>
                </a:lnSpc>
                <a:buFont typeface="+mj-lt"/>
                <a:buAutoNum type="arabicPeriod"/>
              </a:pPr>
              <a:r>
                <a:rPr lang="en-US" altLang="zh-CN" dirty="0" smtClean="0">
                  <a:solidFill>
                    <a:srgbClr val="0F90D0"/>
                  </a:solidFill>
                </a:rPr>
                <a:t>Bern</a:t>
              </a:r>
              <a:r>
                <a:rPr lang="en-US" altLang="zh-CN" dirty="0">
                  <a:solidFill>
                    <a:srgbClr val="0F90D0"/>
                  </a:solidFill>
                </a:rPr>
                <a:t>, 5-7 February 2018 </a:t>
              </a:r>
              <a:r>
                <a:rPr lang="en-US" altLang="zh-CN" dirty="0" smtClean="0">
                  <a:solidFill>
                    <a:srgbClr val="0F90D0"/>
                  </a:solidFill>
                </a:rPr>
                <a:t>(Swisscom)</a:t>
              </a:r>
            </a:p>
            <a:p>
              <a:pPr marL="800100" lvl="1" indent="-342900">
                <a:lnSpc>
                  <a:spcPct val="150000"/>
                </a:lnSpc>
                <a:buFont typeface="+mj-lt"/>
                <a:buAutoNum type="arabicPeriod"/>
              </a:pPr>
              <a:r>
                <a:rPr lang="en-US" altLang="zh-CN" dirty="0" smtClean="0">
                  <a:solidFill>
                    <a:srgbClr val="0F90D0"/>
                  </a:solidFill>
                </a:rPr>
                <a:t>Geneva</a:t>
              </a:r>
              <a:r>
                <a:rPr lang="en-US" altLang="zh-CN" dirty="0">
                  <a:solidFill>
                    <a:srgbClr val="0F90D0"/>
                  </a:solidFill>
                </a:rPr>
                <a:t>, 28-30 May </a:t>
              </a:r>
              <a:r>
                <a:rPr lang="en-US" altLang="zh-CN" dirty="0" smtClean="0">
                  <a:solidFill>
                    <a:srgbClr val="0F90D0"/>
                  </a:solidFill>
                </a:rPr>
                <a:t>2018 (ITU)</a:t>
              </a:r>
            </a:p>
            <a:p>
              <a:pPr marL="800100" lvl="1" indent="-342900">
                <a:lnSpc>
                  <a:spcPct val="150000"/>
                </a:lnSpc>
                <a:buFont typeface="+mj-lt"/>
                <a:buAutoNum type="arabicPeriod"/>
              </a:pPr>
              <a:r>
                <a:rPr lang="en-US" altLang="zh-CN" dirty="0" smtClean="0">
                  <a:solidFill>
                    <a:srgbClr val="0F90D0"/>
                  </a:solidFill>
                </a:rPr>
                <a:t>Beijing</a:t>
              </a:r>
              <a:r>
                <a:rPr lang="en-US" altLang="zh-CN" dirty="0">
                  <a:solidFill>
                    <a:srgbClr val="0F90D0"/>
                  </a:solidFill>
                </a:rPr>
                <a:t>, 9-12 Oct 2018 </a:t>
              </a:r>
              <a:r>
                <a:rPr lang="en-US" altLang="zh-CN" dirty="0" smtClean="0">
                  <a:solidFill>
                    <a:srgbClr val="0F90D0"/>
                  </a:solidFill>
                </a:rPr>
                <a:t>(CAICT)</a:t>
              </a:r>
            </a:p>
            <a:p>
              <a:pPr marL="800100" lvl="1" indent="-342900">
                <a:lnSpc>
                  <a:spcPct val="150000"/>
                </a:lnSpc>
                <a:buFont typeface="+mj-lt"/>
                <a:buAutoNum type="arabicPeriod"/>
              </a:pPr>
              <a:r>
                <a:rPr lang="en-US" altLang="zh-CN" dirty="0">
                  <a:solidFill>
                    <a:srgbClr val="0F90D0"/>
                  </a:solidFill>
                </a:rPr>
                <a:t>Rio de Janeiro, 14-17 Jan 2019 </a:t>
              </a:r>
              <a:r>
                <a:rPr lang="en-US" altLang="zh-CN" dirty="0" smtClean="0">
                  <a:solidFill>
                    <a:srgbClr val="0F90D0"/>
                  </a:solidFill>
                </a:rPr>
                <a:t>(BNDES)</a:t>
              </a:r>
            </a:p>
            <a:p>
              <a:pPr marL="800100" lvl="1" indent="-342900">
                <a:lnSpc>
                  <a:spcPct val="150000"/>
                </a:lnSpc>
                <a:buFont typeface="+mj-lt"/>
                <a:buAutoNum type="arabicPeriod"/>
              </a:pPr>
              <a:r>
                <a:rPr lang="en-US" altLang="zh-CN" dirty="0" smtClean="0">
                  <a:solidFill>
                    <a:srgbClr val="0F90D0"/>
                  </a:solidFill>
                </a:rPr>
                <a:t>Madrid, </a:t>
              </a:r>
              <a:r>
                <a:rPr lang="en-US" altLang="zh-CN" dirty="0">
                  <a:solidFill>
                    <a:srgbClr val="0F90D0"/>
                  </a:solidFill>
                </a:rPr>
                <a:t>1-4 April </a:t>
              </a:r>
              <a:r>
                <a:rPr lang="en-US" altLang="zh-CN" dirty="0" smtClean="0">
                  <a:solidFill>
                    <a:srgbClr val="0F90D0"/>
                  </a:solidFill>
                </a:rPr>
                <a:t>2019 (</a:t>
              </a:r>
              <a:r>
                <a:rPr lang="en-GB" altLang="zh-CN" dirty="0" smtClean="0">
                  <a:solidFill>
                    <a:srgbClr val="0F90D0"/>
                  </a:solidFill>
                </a:rPr>
                <a:t>Alastria</a:t>
              </a:r>
              <a:r>
                <a:rPr lang="en-US" altLang="zh-CN" dirty="0" smtClean="0">
                  <a:solidFill>
                    <a:srgbClr val="0F90D0"/>
                  </a:solidFill>
                </a:rPr>
                <a:t>)</a:t>
              </a:r>
            </a:p>
            <a:p>
              <a:pPr marL="800100" lvl="1" indent="-342900">
                <a:lnSpc>
                  <a:spcPct val="150000"/>
                </a:lnSpc>
                <a:buFont typeface="+mj-lt"/>
                <a:buAutoNum type="arabicPeriod"/>
              </a:pPr>
              <a:r>
                <a:rPr lang="en-US" altLang="zh-CN" b="1" dirty="0" smtClean="0">
                  <a:solidFill>
                    <a:srgbClr val="0F90D0"/>
                  </a:solidFill>
                </a:rPr>
                <a:t>Geneva: 29 July-2 August 2019 (ITU)</a:t>
              </a:r>
              <a:endParaRPr lang="en-US" altLang="zh-CN" b="1" dirty="0">
                <a:solidFill>
                  <a:srgbClr val="0F90D0"/>
                </a:solidFill>
              </a:endParaRPr>
            </a:p>
            <a:p>
              <a:pPr lvl="1">
                <a:lnSpc>
                  <a:spcPct val="150000"/>
                </a:lnSpc>
              </a:pPr>
              <a:endParaRPr lang="en-US" altLang="zh-CN" b="1" dirty="0">
                <a:solidFill>
                  <a:srgbClr val="0F90D0"/>
                </a:solidFill>
              </a:endParaRPr>
            </a:p>
            <a:p>
              <a:pPr lvl="1">
                <a:lnSpc>
                  <a:spcPct val="150000"/>
                </a:lnSpc>
              </a:pPr>
              <a:endParaRPr lang="en-US" altLang="zh-CN" b="1" dirty="0">
                <a:solidFill>
                  <a:srgbClr val="0F90D0"/>
                </a:solidFill>
              </a:endParaRPr>
            </a:p>
          </p:txBody>
        </p:sp>
        <p:sp>
          <p:nvSpPr>
            <p:cNvPr id="35" name="矩形 18"/>
            <p:cNvSpPr/>
            <p:nvPr/>
          </p:nvSpPr>
          <p:spPr>
            <a:xfrm>
              <a:off x="7601401" y="2440449"/>
              <a:ext cx="4072140" cy="369332"/>
            </a:xfrm>
            <a:prstGeom prst="rect">
              <a:avLst/>
            </a:prstGeom>
          </p:spPr>
          <p:txBody>
            <a:bodyPr wrap="none">
              <a:spAutoFit/>
            </a:bodyPr>
            <a:lstStyle/>
            <a:p>
              <a:pPr lvl="1"/>
              <a:r>
                <a:rPr lang="en-US" altLang="zh-CN" b="1" dirty="0">
                  <a:solidFill>
                    <a:srgbClr val="0F90D0"/>
                  </a:solidFill>
                </a:rPr>
                <a:t>Lifetime </a:t>
              </a:r>
              <a:r>
                <a:rPr lang="en-US" altLang="zh-CN" dirty="0">
                  <a:solidFill>
                    <a:srgbClr val="0F90D0"/>
                  </a:solidFill>
                </a:rPr>
                <a:t>from Oct 2017 to </a:t>
              </a:r>
              <a:r>
                <a:rPr lang="en-US" altLang="zh-CN" dirty="0" smtClean="0">
                  <a:solidFill>
                    <a:srgbClr val="0F90D0"/>
                  </a:solidFill>
                </a:rPr>
                <a:t>Sept </a:t>
              </a:r>
              <a:r>
                <a:rPr lang="en-US" altLang="zh-CN" dirty="0">
                  <a:solidFill>
                    <a:srgbClr val="0F90D0"/>
                  </a:solidFill>
                </a:rPr>
                <a:t>2019</a:t>
              </a:r>
            </a:p>
          </p:txBody>
        </p:sp>
        <p:sp>
          <p:nvSpPr>
            <p:cNvPr id="36" name="Rectangle 7"/>
            <p:cNvSpPr/>
            <p:nvPr/>
          </p:nvSpPr>
          <p:spPr>
            <a:xfrm>
              <a:off x="498811" y="4425134"/>
              <a:ext cx="3043671" cy="825932"/>
            </a:xfrm>
            <a:prstGeom prst="rect">
              <a:avLst/>
            </a:prstGeom>
            <a:solidFill>
              <a:schemeClr val="accent1">
                <a:lumMod val="40000"/>
                <a:lumOff val="60000"/>
                <a:alpha val="50000"/>
              </a:schemeClr>
            </a:solidFill>
            <a:ln w="19050">
              <a:solidFill>
                <a:schemeClr val="bg1"/>
              </a:solidFill>
            </a:ln>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2000" lvl="1"/>
              <a:r>
                <a:rPr lang="pt-BR" b="1" dirty="0">
                  <a:solidFill>
                    <a:srgbClr val="0F90D0"/>
                  </a:solidFill>
                </a:rPr>
                <a:t>Suzana Maranhão Moreno </a:t>
              </a:r>
              <a:br>
                <a:rPr lang="pt-BR" b="1" dirty="0">
                  <a:solidFill>
                    <a:srgbClr val="0F90D0"/>
                  </a:solidFill>
                </a:rPr>
              </a:br>
              <a:r>
                <a:rPr lang="pt-BR" b="1" dirty="0">
                  <a:solidFill>
                    <a:srgbClr val="0F90D0"/>
                  </a:solidFill>
                </a:rPr>
                <a:t>(BNDES, Brazil) </a:t>
              </a:r>
            </a:p>
          </p:txBody>
        </p:sp>
      </p:grpSp>
    </p:spTree>
    <p:extLst>
      <p:ext uri="{BB962C8B-B14F-4D97-AF65-F5344CB8AC3E}">
        <p14:creationId xmlns:p14="http://schemas.microsoft.com/office/powerpoint/2010/main" val="12144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Artificial intelligence (AI)</a:t>
            </a:r>
          </a:p>
          <a:p>
            <a:pPr lvl="1"/>
            <a:r>
              <a:rPr lang="en-US" dirty="0" smtClean="0"/>
              <a:t>General</a:t>
            </a:r>
          </a:p>
          <a:p>
            <a:pPr lvl="1"/>
            <a:r>
              <a:rPr lang="en-US" dirty="0" smtClean="0"/>
              <a:t>AI for health</a:t>
            </a:r>
          </a:p>
          <a:p>
            <a:pPr lvl="1"/>
            <a:r>
              <a:rPr lang="en-US" dirty="0" smtClean="0"/>
              <a:t>AI/machine learning for 5G/IMT-2020</a:t>
            </a:r>
          </a:p>
          <a:p>
            <a:r>
              <a:rPr lang="en-US" dirty="0" smtClean="0"/>
              <a:t>Internet of things (</a:t>
            </a:r>
            <a:r>
              <a:rPr lang="en-US" dirty="0" err="1" smtClean="0"/>
              <a:t>IoT</a:t>
            </a:r>
            <a:r>
              <a:rPr lang="en-US" dirty="0" smtClean="0"/>
              <a:t>)</a:t>
            </a:r>
          </a:p>
          <a:p>
            <a:r>
              <a:rPr lang="en-US" dirty="0" smtClean="0"/>
              <a:t>Distributed ledger technologies (DLT)</a:t>
            </a:r>
          </a:p>
          <a:p>
            <a:r>
              <a:rPr lang="en-US" dirty="0" smtClean="0"/>
              <a:t>Intelligent transport system (ITS)</a:t>
            </a:r>
          </a:p>
          <a:p>
            <a:r>
              <a:rPr lang="en-US" dirty="0" smtClean="0"/>
              <a:t>Quantum key distribution (QKD)</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2</a:t>
            </a:fld>
            <a:endParaRPr lang="en-US"/>
          </a:p>
        </p:txBody>
      </p:sp>
    </p:spTree>
    <p:extLst>
      <p:ext uri="{BB962C8B-B14F-4D97-AF65-F5344CB8AC3E}">
        <p14:creationId xmlns:p14="http://schemas.microsoft.com/office/powerpoint/2010/main" val="4151242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0972"/>
            <a:ext cx="10972800" cy="715662"/>
          </a:xfrm>
        </p:spPr>
        <p:txBody>
          <a:bodyPr>
            <a:normAutofit/>
          </a:bodyPr>
          <a:lstStyle/>
          <a:p>
            <a:r>
              <a:rPr lang="en-US" sz="3600" dirty="0" smtClean="0">
                <a:solidFill>
                  <a:srgbClr val="0F90D0"/>
                </a:solidFill>
              </a:rPr>
              <a:t>FG DLT – </a:t>
            </a:r>
            <a:r>
              <a:rPr lang="en-US" sz="3600" b="1" dirty="0" smtClean="0">
                <a:solidFill>
                  <a:srgbClr val="0F90D0"/>
                </a:solidFill>
              </a:rPr>
              <a:t>Status of Deliverables </a:t>
            </a:r>
            <a:endParaRPr lang="en-US" sz="3600" b="1" dirty="0"/>
          </a:p>
        </p:txBody>
      </p:sp>
      <p:pic>
        <p:nvPicPr>
          <p:cNvPr id="7" name="Picture 6"/>
          <p:cNvPicPr>
            <a:picLocks noChangeAspect="1"/>
          </p:cNvPicPr>
          <p:nvPr/>
        </p:nvPicPr>
        <p:blipFill>
          <a:blip r:embed="rId2"/>
          <a:stretch>
            <a:fillRect/>
          </a:stretch>
        </p:blipFill>
        <p:spPr>
          <a:xfrm>
            <a:off x="10967962" y="5595857"/>
            <a:ext cx="1076475" cy="1162212"/>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291115350"/>
              </p:ext>
            </p:extLst>
          </p:nvPr>
        </p:nvGraphicFramePr>
        <p:xfrm>
          <a:off x="945122" y="1561910"/>
          <a:ext cx="10301756" cy="4509091"/>
        </p:xfrm>
        <a:graphic>
          <a:graphicData uri="http://schemas.openxmlformats.org/drawingml/2006/table">
            <a:tbl>
              <a:tblPr firstRow="1" firstCol="1" bandRow="1">
                <a:tableStyleId>{5C22544A-7EE6-4342-B048-85BDC9FD1C3A}</a:tableStyleId>
              </a:tblPr>
              <a:tblGrid>
                <a:gridCol w="767823">
                  <a:extLst>
                    <a:ext uri="{9D8B030D-6E8A-4147-A177-3AD203B41FA5}">
                      <a16:colId xmlns:a16="http://schemas.microsoft.com/office/drawing/2014/main" val="4084204389"/>
                    </a:ext>
                  </a:extLst>
                </a:gridCol>
                <a:gridCol w="2381625">
                  <a:extLst>
                    <a:ext uri="{9D8B030D-6E8A-4147-A177-3AD203B41FA5}">
                      <a16:colId xmlns:a16="http://schemas.microsoft.com/office/drawing/2014/main" val="1568660480"/>
                    </a:ext>
                  </a:extLst>
                </a:gridCol>
                <a:gridCol w="5057522">
                  <a:extLst>
                    <a:ext uri="{9D8B030D-6E8A-4147-A177-3AD203B41FA5}">
                      <a16:colId xmlns:a16="http://schemas.microsoft.com/office/drawing/2014/main" val="1619894275"/>
                    </a:ext>
                  </a:extLst>
                </a:gridCol>
                <a:gridCol w="2094786">
                  <a:extLst>
                    <a:ext uri="{9D8B030D-6E8A-4147-A177-3AD203B41FA5}">
                      <a16:colId xmlns:a16="http://schemas.microsoft.com/office/drawing/2014/main" val="4164510801"/>
                    </a:ext>
                  </a:extLst>
                </a:gridCol>
              </a:tblGrid>
              <a:tr h="365439">
                <a:tc gridSpan="2">
                  <a:txBody>
                    <a:bodyPr/>
                    <a:lstStyle/>
                    <a:p>
                      <a:pPr>
                        <a:spcBef>
                          <a:spcPts val="600"/>
                        </a:spcBef>
                        <a:spcAft>
                          <a:spcPts val="0"/>
                        </a:spcAft>
                      </a:pPr>
                      <a:r>
                        <a:rPr lang="en-US" sz="1600" dirty="0" smtClean="0">
                          <a:effectLst/>
                        </a:rPr>
                        <a:t>Deliverables</a:t>
                      </a:r>
                      <a:r>
                        <a:rPr lang="en-US" sz="1600" baseline="0" dirty="0" smtClean="0">
                          <a:effectLst/>
                        </a:rPr>
                        <a:t> </a:t>
                      </a:r>
                      <a:r>
                        <a:rPr lang="en-US" sz="1600" dirty="0" smtClean="0">
                          <a:effectLst/>
                        </a:rPr>
                        <a:t>(Number, </a:t>
                      </a:r>
                      <a:r>
                        <a:rPr lang="en-US" sz="1600" dirty="0">
                          <a:effectLst/>
                        </a:rPr>
                        <a:t>title)</a:t>
                      </a:r>
                      <a:endParaRPr lang="en-US" sz="2000" dirty="0">
                        <a:effectLst/>
                        <a:latin typeface="Times New Roman" panose="02020603050405020304" pitchFamily="18" charset="0"/>
                        <a:ea typeface="SimSun" panose="02010600030101010101" pitchFamily="2" charset="-122"/>
                      </a:endParaRPr>
                    </a:p>
                  </a:txBody>
                  <a:tcPr marL="44393" marR="44393" marT="0" marB="0"/>
                </a:tc>
                <a:tc hMerge="1">
                  <a:txBody>
                    <a:bodyPr/>
                    <a:lstStyle/>
                    <a:p>
                      <a:endParaRPr lang="en-US"/>
                    </a:p>
                  </a:txBody>
                  <a:tcPr/>
                </a:tc>
                <a:tc>
                  <a:txBody>
                    <a:bodyPr/>
                    <a:lstStyle/>
                    <a:p>
                      <a:pPr>
                        <a:spcBef>
                          <a:spcPts val="600"/>
                        </a:spcBef>
                        <a:spcAft>
                          <a:spcPts val="0"/>
                        </a:spcAft>
                      </a:pPr>
                      <a:r>
                        <a:rPr lang="en-US" sz="1600" dirty="0">
                          <a:effectLst/>
                        </a:rPr>
                        <a:t>Description</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US" sz="1600" dirty="0">
                          <a:effectLst/>
                        </a:rPr>
                        <a:t>Possible Study Group </a:t>
                      </a:r>
                      <a:r>
                        <a:rPr lang="en-US" sz="1600" dirty="0" smtClean="0">
                          <a:effectLst/>
                        </a:rPr>
                        <a:t>output / comments</a:t>
                      </a:r>
                      <a:endParaRPr lang="en-US" sz="2000" dirty="0">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3998395907"/>
                  </a:ext>
                </a:extLst>
              </a:tr>
              <a:tr h="365439">
                <a:tc>
                  <a:txBody>
                    <a:bodyPr/>
                    <a:lstStyle/>
                    <a:p>
                      <a:pPr>
                        <a:spcBef>
                          <a:spcPts val="600"/>
                        </a:spcBef>
                        <a:spcAft>
                          <a:spcPts val="0"/>
                        </a:spcAft>
                      </a:pPr>
                      <a:r>
                        <a:rPr lang="en-GB" sz="1600" u="none" dirty="0">
                          <a:effectLst/>
                        </a:rPr>
                        <a:t>D1.1</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Terms and definitions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Harmonization with related terminology from ITU-T SG17, ISO/TC 307, NIST, and </a:t>
                      </a:r>
                      <a:r>
                        <a:rPr lang="en-GB" sz="1600" dirty="0" smtClean="0">
                          <a:effectLst/>
                        </a:rPr>
                        <a:t>others.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Recommendation</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2299217878"/>
                  </a:ext>
                </a:extLst>
              </a:tr>
              <a:tr h="730877">
                <a:tc>
                  <a:txBody>
                    <a:bodyPr/>
                    <a:lstStyle/>
                    <a:p>
                      <a:pPr>
                        <a:spcBef>
                          <a:spcPts val="600"/>
                        </a:spcBef>
                        <a:spcAft>
                          <a:spcPts val="0"/>
                        </a:spcAft>
                      </a:pPr>
                      <a:r>
                        <a:rPr lang="en-GB" sz="1600" u="none" dirty="0">
                          <a:effectLst/>
                        </a:rPr>
                        <a:t>D2.1</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smtClean="0">
                          <a:effectLst/>
                        </a:rPr>
                        <a:t>DLT use cases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smtClean="0">
                          <a:effectLst/>
                        </a:rPr>
                        <a:t>50+ </a:t>
                      </a:r>
                      <a:r>
                        <a:rPr lang="en-GB" sz="1600" dirty="0">
                          <a:effectLst/>
                        </a:rPr>
                        <a:t>use cases reviewed, including from finance, healthcare, utilities, telecoms sectors, as well as cross-cutting DLT applications (e.g., identity management, data provenance).</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Technical Paper</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2023103515"/>
                  </a:ext>
                </a:extLst>
              </a:tr>
              <a:tr h="365439">
                <a:tc>
                  <a:txBody>
                    <a:bodyPr/>
                    <a:lstStyle/>
                    <a:p>
                      <a:pPr>
                        <a:spcBef>
                          <a:spcPts val="600"/>
                        </a:spcBef>
                        <a:spcAft>
                          <a:spcPts val="0"/>
                        </a:spcAft>
                      </a:pPr>
                      <a:r>
                        <a:rPr lang="en-GB" sz="1600" u="none" dirty="0">
                          <a:effectLst/>
                        </a:rPr>
                        <a:t>D3.1</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DLT reference architecture</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Includes hierarchical relationships, specific functions and modules.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Recommendation</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950722922"/>
                  </a:ext>
                </a:extLst>
              </a:tr>
              <a:tr h="548158">
                <a:tc>
                  <a:txBody>
                    <a:bodyPr/>
                    <a:lstStyle/>
                    <a:p>
                      <a:pPr>
                        <a:spcBef>
                          <a:spcPts val="600"/>
                        </a:spcBef>
                        <a:spcAft>
                          <a:spcPts val="0"/>
                        </a:spcAft>
                      </a:pPr>
                      <a:r>
                        <a:rPr lang="en-GB" sz="1600" u="none" dirty="0">
                          <a:effectLst/>
                        </a:rPr>
                        <a:t>D3.2</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Overview of existing platforms and mapping to DLT reference architecture</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Covers most popular DLT platforms.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Technical Paper</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214570424"/>
                  </a:ext>
                </a:extLst>
              </a:tr>
              <a:tr h="365439">
                <a:tc>
                  <a:txBody>
                    <a:bodyPr/>
                    <a:lstStyle/>
                    <a:p>
                      <a:pPr>
                        <a:spcBef>
                          <a:spcPts val="600"/>
                        </a:spcBef>
                        <a:spcAft>
                          <a:spcPts val="0"/>
                        </a:spcAft>
                      </a:pPr>
                      <a:r>
                        <a:rPr lang="en-GB" sz="1600" u="none" dirty="0">
                          <a:effectLst/>
                        </a:rPr>
                        <a:t>D3.3</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Assessment criteria for DLT platforms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Introduction of </a:t>
                      </a:r>
                      <a:r>
                        <a:rPr lang="en-GB" sz="1600" dirty="0" smtClean="0">
                          <a:effectLst/>
                        </a:rPr>
                        <a:t>15 </a:t>
                      </a:r>
                      <a:r>
                        <a:rPr lang="en-GB" sz="1600" dirty="0">
                          <a:effectLst/>
                        </a:rPr>
                        <a:t>DLT platform assessment criteria.</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Recommendation</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465805510"/>
                  </a:ext>
                </a:extLst>
              </a:tr>
              <a:tr h="730877">
                <a:tc>
                  <a:txBody>
                    <a:bodyPr/>
                    <a:lstStyle/>
                    <a:p>
                      <a:pPr>
                        <a:spcBef>
                          <a:spcPts val="600"/>
                        </a:spcBef>
                        <a:spcAft>
                          <a:spcPts val="0"/>
                        </a:spcAft>
                      </a:pPr>
                      <a:r>
                        <a:rPr lang="en-GB" sz="1600" u="none" dirty="0">
                          <a:effectLst/>
                        </a:rPr>
                        <a:t>D4.1</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Regulatory framework</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dirty="0">
                          <a:effectLst/>
                        </a:rPr>
                        <a:t>Discussion of key DLT features and associated regulatory challenges. Examples of approaches for users, regulators and solution providers to address these challenges.</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GB" sz="1600" b="1" dirty="0">
                          <a:solidFill>
                            <a:srgbClr val="0F90D0"/>
                          </a:solidFill>
                          <a:effectLst/>
                        </a:rPr>
                        <a:t>Technical Paper</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3223299167"/>
                  </a:ext>
                </a:extLst>
              </a:tr>
              <a:tr h="363811">
                <a:tc>
                  <a:txBody>
                    <a:bodyPr/>
                    <a:lstStyle/>
                    <a:p>
                      <a:pPr>
                        <a:spcBef>
                          <a:spcPts val="600"/>
                        </a:spcBef>
                        <a:spcAft>
                          <a:spcPts val="0"/>
                        </a:spcAft>
                      </a:pPr>
                      <a:r>
                        <a:rPr lang="en-US" sz="1600" u="none" dirty="0" smtClean="0">
                          <a:effectLst/>
                        </a:rPr>
                        <a:t>Dx.y</a:t>
                      </a:r>
                      <a:endParaRPr lang="en-US" sz="2000" u="none"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US" sz="1600" dirty="0">
                          <a:effectLst/>
                        </a:rPr>
                        <a:t>Outlook on future DLT</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US" sz="1600" dirty="0">
                          <a:effectLst/>
                        </a:rPr>
                        <a:t>Introduction of emerging concepts related to DLT.</a:t>
                      </a:r>
                      <a:endParaRPr lang="en-US" sz="2000" dirty="0">
                        <a:effectLst/>
                        <a:latin typeface="Times New Roman" panose="02020603050405020304" pitchFamily="18" charset="0"/>
                        <a:ea typeface="SimSun" panose="02010600030101010101" pitchFamily="2" charset="-122"/>
                      </a:endParaRPr>
                    </a:p>
                  </a:txBody>
                  <a:tcPr marL="44393" marR="44393" marT="0" marB="0"/>
                </a:tc>
                <a:tc>
                  <a:txBody>
                    <a:bodyPr/>
                    <a:lstStyle/>
                    <a:p>
                      <a:pPr>
                        <a:spcBef>
                          <a:spcPts val="600"/>
                        </a:spcBef>
                        <a:spcAft>
                          <a:spcPts val="0"/>
                        </a:spcAft>
                      </a:pPr>
                      <a:r>
                        <a:rPr lang="en-US" sz="1600" b="1" dirty="0">
                          <a:solidFill>
                            <a:srgbClr val="0F90D0"/>
                          </a:solidFill>
                          <a:effectLst/>
                        </a:rPr>
                        <a:t>Technical Paper</a:t>
                      </a:r>
                      <a:endParaRPr lang="en-US" sz="2000" b="1" dirty="0">
                        <a:solidFill>
                          <a:srgbClr val="0F90D0"/>
                        </a:solidFill>
                        <a:effectLst/>
                        <a:latin typeface="Times New Roman" panose="02020603050405020304" pitchFamily="18" charset="0"/>
                        <a:ea typeface="SimSun" panose="02010600030101010101" pitchFamily="2" charset="-122"/>
                      </a:endParaRPr>
                    </a:p>
                  </a:txBody>
                  <a:tcPr marL="44393" marR="44393" marT="0" marB="0"/>
                </a:tc>
                <a:extLst>
                  <a:ext uri="{0D108BD9-81ED-4DB2-BD59-A6C34878D82A}">
                    <a16:rowId xmlns:a16="http://schemas.microsoft.com/office/drawing/2014/main" val="2014872205"/>
                  </a:ext>
                </a:extLst>
              </a:tr>
            </a:tbl>
          </a:graphicData>
        </a:graphic>
      </p:graphicFrame>
    </p:spTree>
    <p:extLst>
      <p:ext uri="{BB962C8B-B14F-4D97-AF65-F5344CB8AC3E}">
        <p14:creationId xmlns:p14="http://schemas.microsoft.com/office/powerpoint/2010/main" val="3737295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F90D0"/>
                </a:solidFill>
              </a:rPr>
              <a:t>ITU-T Study Group 17 – </a:t>
            </a:r>
            <a:r>
              <a:rPr lang="en-US" sz="3200" b="1" dirty="0" smtClean="0">
                <a:solidFill>
                  <a:srgbClr val="0F90D0"/>
                </a:solidFill>
              </a:rPr>
              <a:t>Security aspects for DLT</a:t>
            </a:r>
            <a:endParaRPr lang="en-US" sz="3200" b="1" dirty="0"/>
          </a:p>
        </p:txBody>
      </p:sp>
      <p:pic>
        <p:nvPicPr>
          <p:cNvPr id="7" name="Picture 6"/>
          <p:cNvPicPr>
            <a:picLocks noChangeAspect="1"/>
          </p:cNvPicPr>
          <p:nvPr/>
        </p:nvPicPr>
        <p:blipFill>
          <a:blip r:embed="rId3"/>
          <a:stretch>
            <a:fillRect/>
          </a:stretch>
        </p:blipFill>
        <p:spPr>
          <a:xfrm>
            <a:off x="10967962" y="5595857"/>
            <a:ext cx="1076475" cy="1162212"/>
          </a:xfrm>
          <a:prstGeom prst="rect">
            <a:avLst/>
          </a:prstGeom>
        </p:spPr>
      </p:pic>
      <p:pic>
        <p:nvPicPr>
          <p:cNvPr id="10" name="그림 2"/>
          <p:cNvPicPr>
            <a:picLocks noGrp="1"/>
          </p:cNvPicPr>
          <p:nvPr>
            <p:ph idx="1"/>
          </p:nvPr>
        </p:nvPicPr>
        <p:blipFill>
          <a:blip r:embed="rId4"/>
          <a:stretch>
            <a:fillRect/>
          </a:stretch>
        </p:blipFill>
        <p:spPr>
          <a:xfrm>
            <a:off x="838200" y="1907207"/>
            <a:ext cx="10515600" cy="3998446"/>
          </a:xfrm>
          <a:prstGeom prst="rect">
            <a:avLst/>
          </a:prstGeom>
        </p:spPr>
      </p:pic>
    </p:spTree>
    <p:extLst>
      <p:ext uri="{BB962C8B-B14F-4D97-AF65-F5344CB8AC3E}">
        <p14:creationId xmlns:p14="http://schemas.microsoft.com/office/powerpoint/2010/main" val="379825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98090" y="1942648"/>
            <a:ext cx="9223409" cy="4616648"/>
          </a:xfrm>
          <a:prstGeom prst="rect">
            <a:avLst/>
          </a:prstGeom>
          <a:noFill/>
        </p:spPr>
        <p:txBody>
          <a:bodyPr wrap="square" rtlCol="0">
            <a:spAutoFit/>
          </a:bodyPr>
          <a:lstStyle/>
          <a:p>
            <a:pPr>
              <a:lnSpc>
                <a:spcPct val="150000"/>
              </a:lnSpc>
            </a:pPr>
            <a:r>
              <a:rPr lang="en-US" sz="2800" dirty="0">
                <a:solidFill>
                  <a:schemeClr val="tx2"/>
                </a:solidFill>
                <a:latin typeface="AvenirNext LT Pro Regular" panose="020B0504020202020204" pitchFamily="34" charset="0"/>
              </a:rPr>
              <a:t>Radiocommunication Sector (ITU-R</a:t>
            </a:r>
            <a:r>
              <a:rPr lang="en-US" sz="2800" dirty="0" smtClean="0">
                <a:solidFill>
                  <a:schemeClr val="tx2"/>
                </a:solidFill>
                <a:latin typeface="AvenirNext LT Pro Regular" panose="020B0504020202020204" pitchFamily="34" charset="0"/>
              </a:rPr>
              <a:t>)</a:t>
            </a:r>
          </a:p>
          <a:p>
            <a:pPr marL="342900" indent="-342900">
              <a:lnSpc>
                <a:spcPct val="150000"/>
              </a:lnSpc>
              <a:buFont typeface="Wingdings" panose="05000000000000000000" pitchFamily="2" charset="2"/>
              <a:buChar char="§"/>
            </a:pPr>
            <a:r>
              <a:rPr lang="en-US" sz="2000" dirty="0">
                <a:solidFill>
                  <a:srgbClr val="3E8EDE"/>
                </a:solidFill>
                <a:latin typeface="AvenirNext LT Pro Regular" panose="020B0504020202020204" pitchFamily="34" charset="0"/>
              </a:rPr>
              <a:t>Working Party 5A  (spectrum allocation &amp; harmonization, automotive radar) </a:t>
            </a:r>
            <a:endParaRPr lang="en-US" sz="2000" dirty="0" smtClean="0">
              <a:solidFill>
                <a:srgbClr val="3E8EDE"/>
              </a:solidFill>
              <a:latin typeface="AvenirNext LT Pro Regular" panose="020B0504020202020204" pitchFamily="34" charset="0"/>
            </a:endParaRPr>
          </a:p>
          <a:p>
            <a:pPr>
              <a:lnSpc>
                <a:spcPct val="150000"/>
              </a:lnSpc>
            </a:pPr>
            <a:r>
              <a:rPr lang="en-US" sz="2800" dirty="0">
                <a:solidFill>
                  <a:schemeClr val="tx2"/>
                </a:solidFill>
                <a:latin typeface="AvenirNext LT Pro Regular" panose="020B0504020202020204" pitchFamily="34" charset="0"/>
              </a:rPr>
              <a:t>Telecommunication Standardization Sector (ITU-T)</a:t>
            </a:r>
          </a:p>
          <a:p>
            <a:pPr marL="342900" indent="-342900">
              <a:lnSpc>
                <a:spcPct val="150000"/>
              </a:lnSpc>
              <a:buFont typeface="Wingdings" panose="05000000000000000000" pitchFamily="2" charset="2"/>
              <a:buChar char="§"/>
            </a:pPr>
            <a:r>
              <a:rPr lang="en-US" sz="2000" dirty="0" smtClean="0">
                <a:solidFill>
                  <a:srgbClr val="3E8EDE"/>
                </a:solidFill>
                <a:latin typeface="AvenirNext LT Pro Regular" panose="020B0504020202020204" pitchFamily="34" charset="0"/>
              </a:rPr>
              <a:t>Study </a:t>
            </a:r>
            <a:r>
              <a:rPr lang="en-US" sz="2000" dirty="0">
                <a:solidFill>
                  <a:srgbClr val="3E8EDE"/>
                </a:solidFill>
                <a:latin typeface="AvenirNext LT Pro Regular" panose="020B0504020202020204" pitchFamily="34" charset="0"/>
              </a:rPr>
              <a:t>Group 17 : ITS and automotive cybersecurity (remote SW update)</a:t>
            </a:r>
          </a:p>
          <a:p>
            <a:pPr marL="342900" indent="-342900">
              <a:lnSpc>
                <a:spcPct val="150000"/>
              </a:lnSpc>
              <a:buFont typeface="Wingdings" panose="05000000000000000000" pitchFamily="2" charset="2"/>
              <a:buChar char="§"/>
            </a:pPr>
            <a:r>
              <a:rPr lang="en-US" sz="2000" dirty="0" smtClean="0">
                <a:solidFill>
                  <a:srgbClr val="3E8EDE"/>
                </a:solidFill>
                <a:latin typeface="AvenirNext LT Pro Regular" panose="020B0504020202020204" pitchFamily="34" charset="0"/>
              </a:rPr>
              <a:t>Study </a:t>
            </a:r>
            <a:r>
              <a:rPr lang="en-US" sz="2000" dirty="0">
                <a:solidFill>
                  <a:srgbClr val="3E8EDE"/>
                </a:solidFill>
                <a:latin typeface="AvenirNext LT Pro Regular" panose="020B0504020202020204" pitchFamily="34" charset="0"/>
              </a:rPr>
              <a:t>Group 12 : Quality of Service of speech and audio in vehicles</a:t>
            </a:r>
          </a:p>
          <a:p>
            <a:pPr marL="342900" indent="-342900">
              <a:lnSpc>
                <a:spcPct val="150000"/>
              </a:lnSpc>
              <a:buFont typeface="Wingdings" panose="05000000000000000000" pitchFamily="2" charset="2"/>
              <a:buChar char="§"/>
            </a:pPr>
            <a:r>
              <a:rPr lang="en-US" sz="2000" dirty="0" smtClean="0">
                <a:solidFill>
                  <a:srgbClr val="3E8EDE"/>
                </a:solidFill>
                <a:latin typeface="AvenirNext LT Pro Regular" panose="020B0504020202020204" pitchFamily="34" charset="0"/>
              </a:rPr>
              <a:t>Study </a:t>
            </a:r>
            <a:r>
              <a:rPr lang="en-US" sz="2000" dirty="0">
                <a:solidFill>
                  <a:srgbClr val="3E8EDE"/>
                </a:solidFill>
                <a:latin typeface="AvenirNext LT Pro Regular" panose="020B0504020202020204" pitchFamily="34" charset="0"/>
              </a:rPr>
              <a:t>Group 2 : Numbering for In Car Emergency Communication (ICEC)</a:t>
            </a:r>
          </a:p>
          <a:p>
            <a:pPr marL="342900" indent="-342900">
              <a:lnSpc>
                <a:spcPct val="150000"/>
              </a:lnSpc>
              <a:buFont typeface="Wingdings" panose="05000000000000000000" pitchFamily="2" charset="2"/>
              <a:buChar char="§"/>
            </a:pPr>
            <a:r>
              <a:rPr lang="en-US" sz="2000" dirty="0" smtClean="0">
                <a:solidFill>
                  <a:srgbClr val="3E8EDE"/>
                </a:solidFill>
                <a:latin typeface="AvenirNext LT Pro Regular" panose="020B0504020202020204" pitchFamily="34" charset="0"/>
              </a:rPr>
              <a:t>Study </a:t>
            </a:r>
            <a:r>
              <a:rPr lang="en-US" sz="2000" dirty="0">
                <a:solidFill>
                  <a:srgbClr val="3E8EDE"/>
                </a:solidFill>
                <a:latin typeface="AvenirNext LT Pro Regular" panose="020B0504020202020204" pitchFamily="34" charset="0"/>
              </a:rPr>
              <a:t>Group 20 : ITS and Internet of Things and Smart Cities</a:t>
            </a:r>
          </a:p>
          <a:p>
            <a:pPr marL="342900" indent="-342900">
              <a:lnSpc>
                <a:spcPct val="150000"/>
              </a:lnSpc>
              <a:buFont typeface="Wingdings" panose="05000000000000000000" pitchFamily="2" charset="2"/>
              <a:buChar char="§"/>
            </a:pPr>
            <a:r>
              <a:rPr lang="en-US" sz="2000" dirty="0" smtClean="0">
                <a:solidFill>
                  <a:srgbClr val="3E8EDE"/>
                </a:solidFill>
                <a:latin typeface="AvenirNext LT Pro Regular" panose="020B0504020202020204" pitchFamily="34" charset="0"/>
              </a:rPr>
              <a:t>Study </a:t>
            </a:r>
            <a:r>
              <a:rPr lang="en-US" sz="2000" dirty="0">
                <a:solidFill>
                  <a:srgbClr val="3E8EDE"/>
                </a:solidFill>
                <a:latin typeface="AvenirNext LT Pro Regular" panose="020B0504020202020204" pitchFamily="34" charset="0"/>
              </a:rPr>
              <a:t>Group 16 : Vehicle gateway and in car multimedia platforms </a:t>
            </a:r>
          </a:p>
          <a:p>
            <a:pPr marL="800100" lvl="1" indent="-342900">
              <a:lnSpc>
                <a:spcPct val="150000"/>
              </a:lnSpc>
              <a:buFont typeface="Wingdings" panose="05000000000000000000" pitchFamily="2" charset="2"/>
              <a:buChar char="§"/>
            </a:pPr>
            <a:r>
              <a:rPr lang="en-US" sz="2000" i="1" dirty="0" smtClean="0">
                <a:solidFill>
                  <a:srgbClr val="3E8EDE"/>
                </a:solidFill>
                <a:latin typeface="AvenirNext LT Pro Regular" panose="020B0504020202020204" pitchFamily="34" charset="0"/>
              </a:rPr>
              <a:t>ITU-T </a:t>
            </a:r>
            <a:r>
              <a:rPr lang="en-US" sz="2000" i="1" dirty="0">
                <a:solidFill>
                  <a:srgbClr val="3E8EDE"/>
                </a:solidFill>
                <a:latin typeface="AvenirNext LT Pro Regular" panose="020B0504020202020204" pitchFamily="34" charset="0"/>
              </a:rPr>
              <a:t>Focus Group on Vehicular Multimedia (FG-VM)</a:t>
            </a:r>
          </a:p>
        </p:txBody>
      </p:sp>
      <p:pic>
        <p:nvPicPr>
          <p:cNvPr id="17" name="Picture 16">
            <a:extLst>
              <a:ext uri="{FF2B5EF4-FFF2-40B4-BE49-F238E27FC236}">
                <a16:creationId xmlns:a16="http://schemas.microsoft.com/office/drawing/2014/main" id="{14562701-58A5-3048-A22F-32FEEAA36E41}"/>
              </a:ext>
            </a:extLst>
          </p:cNvPr>
          <p:cNvPicPr>
            <a:picLocks noChangeAspect="1"/>
          </p:cNvPicPr>
          <p:nvPr/>
        </p:nvPicPr>
        <p:blipFill>
          <a:blip r:embed="rId3">
            <a:alphaModFix/>
          </a:blip>
          <a:stretch>
            <a:fillRect/>
          </a:stretch>
        </p:blipFill>
        <p:spPr>
          <a:xfrm flipH="1">
            <a:off x="902548" y="4458984"/>
            <a:ext cx="566579" cy="562005"/>
          </a:xfrm>
          <a:prstGeom prst="rect">
            <a:avLst/>
          </a:prstGeom>
        </p:spPr>
      </p:pic>
      <p:pic>
        <p:nvPicPr>
          <p:cNvPr id="19" name="Picture 18">
            <a:extLst>
              <a:ext uri="{FF2B5EF4-FFF2-40B4-BE49-F238E27FC236}">
                <a16:creationId xmlns:a16="http://schemas.microsoft.com/office/drawing/2014/main" id="{1155D463-4F6A-4E47-8332-DD4BE6BC7FCE}"/>
              </a:ext>
            </a:extLst>
          </p:cNvPr>
          <p:cNvPicPr>
            <a:picLocks noChangeAspect="1"/>
          </p:cNvPicPr>
          <p:nvPr/>
        </p:nvPicPr>
        <p:blipFill>
          <a:blip r:embed="rId4"/>
          <a:stretch>
            <a:fillRect/>
          </a:stretch>
        </p:blipFill>
        <p:spPr>
          <a:xfrm>
            <a:off x="1005461" y="5265899"/>
            <a:ext cx="360751" cy="575666"/>
          </a:xfrm>
          <a:prstGeom prst="rect">
            <a:avLst/>
          </a:prstGeom>
        </p:spPr>
      </p:pic>
      <p:pic>
        <p:nvPicPr>
          <p:cNvPr id="20" name="Picture 19">
            <a:extLst>
              <a:ext uri="{FF2B5EF4-FFF2-40B4-BE49-F238E27FC236}">
                <a16:creationId xmlns:a16="http://schemas.microsoft.com/office/drawing/2014/main" id="{94E36EC7-EE8A-6A4A-974F-BF11E3B91243}"/>
              </a:ext>
            </a:extLst>
          </p:cNvPr>
          <p:cNvPicPr>
            <a:picLocks noChangeAspect="1"/>
          </p:cNvPicPr>
          <p:nvPr/>
        </p:nvPicPr>
        <p:blipFill>
          <a:blip r:embed="rId5"/>
          <a:stretch>
            <a:fillRect/>
          </a:stretch>
        </p:blipFill>
        <p:spPr>
          <a:xfrm>
            <a:off x="870281" y="2026584"/>
            <a:ext cx="692688" cy="689141"/>
          </a:xfrm>
          <a:prstGeom prst="rect">
            <a:avLst/>
          </a:prstGeom>
        </p:spPr>
      </p:pic>
      <p:pic>
        <p:nvPicPr>
          <p:cNvPr id="21" name="Picture 20">
            <a:extLst>
              <a:ext uri="{FF2B5EF4-FFF2-40B4-BE49-F238E27FC236}">
                <a16:creationId xmlns:a16="http://schemas.microsoft.com/office/drawing/2014/main" id="{3E38C4CB-FA78-6B48-814E-00833517C9AE}"/>
              </a:ext>
            </a:extLst>
          </p:cNvPr>
          <p:cNvPicPr>
            <a:picLocks noChangeAspect="1"/>
          </p:cNvPicPr>
          <p:nvPr/>
        </p:nvPicPr>
        <p:blipFill>
          <a:blip r:embed="rId6"/>
          <a:stretch>
            <a:fillRect/>
          </a:stretch>
        </p:blipFill>
        <p:spPr>
          <a:xfrm>
            <a:off x="870281" y="3613340"/>
            <a:ext cx="743200" cy="600734"/>
          </a:xfrm>
          <a:prstGeom prst="rect">
            <a:avLst/>
          </a:prstGeom>
        </p:spPr>
      </p:pic>
      <p:pic>
        <p:nvPicPr>
          <p:cNvPr id="22" name="Picture 21">
            <a:extLst>
              <a:ext uri="{FF2B5EF4-FFF2-40B4-BE49-F238E27FC236}">
                <a16:creationId xmlns:a16="http://schemas.microsoft.com/office/drawing/2014/main" id="{050F983B-C840-0C48-BC2E-6C5F039CFB2C}"/>
              </a:ext>
            </a:extLst>
          </p:cNvPr>
          <p:cNvPicPr>
            <a:picLocks noChangeAspect="1"/>
          </p:cNvPicPr>
          <p:nvPr/>
        </p:nvPicPr>
        <p:blipFill>
          <a:blip r:embed="rId7"/>
          <a:stretch>
            <a:fillRect/>
          </a:stretch>
        </p:blipFill>
        <p:spPr>
          <a:xfrm>
            <a:off x="907204" y="2838180"/>
            <a:ext cx="561923" cy="557533"/>
          </a:xfrm>
          <a:prstGeom prst="rect">
            <a:avLst/>
          </a:prstGeom>
        </p:spPr>
      </p:pic>
      <p:pic>
        <p:nvPicPr>
          <p:cNvPr id="23" name="Picture 22">
            <a:extLst>
              <a:ext uri="{FF2B5EF4-FFF2-40B4-BE49-F238E27FC236}">
                <a16:creationId xmlns:a16="http://schemas.microsoft.com/office/drawing/2014/main" id="{202B9272-D9D7-4EDA-B1B3-10A4EC7021F9}"/>
              </a:ext>
            </a:extLst>
          </p:cNvPr>
          <p:cNvPicPr>
            <a:picLocks noChangeAspect="1"/>
          </p:cNvPicPr>
          <p:nvPr/>
        </p:nvPicPr>
        <p:blipFill>
          <a:blip r:embed="rId8"/>
          <a:stretch>
            <a:fillRect/>
          </a:stretch>
        </p:blipFill>
        <p:spPr>
          <a:xfrm rot="16200000">
            <a:off x="1041339" y="5852093"/>
            <a:ext cx="446948" cy="861147"/>
          </a:xfrm>
          <a:prstGeom prst="rect">
            <a:avLst/>
          </a:prstGeom>
        </p:spPr>
      </p:pic>
      <p:sp>
        <p:nvSpPr>
          <p:cNvPr id="6" name="Title 5"/>
          <p:cNvSpPr>
            <a:spLocks noGrp="1"/>
          </p:cNvSpPr>
          <p:nvPr>
            <p:ph type="title"/>
          </p:nvPr>
        </p:nvSpPr>
        <p:spPr/>
        <p:txBody>
          <a:bodyPr>
            <a:noAutofit/>
          </a:bodyPr>
          <a:lstStyle/>
          <a:p>
            <a:r>
              <a:rPr lang="en-GB" sz="3600" dirty="0"/>
              <a:t>Standardization on Intelligent Transport Systems (ITS): Multiple Study Group </a:t>
            </a:r>
            <a:r>
              <a:rPr lang="en-GB" sz="3600" dirty="0" smtClean="0"/>
              <a:t>approach</a:t>
            </a:r>
            <a:endParaRPr lang="en-US" sz="3600" dirty="0"/>
          </a:p>
        </p:txBody>
      </p:sp>
    </p:spTree>
    <p:extLst>
      <p:ext uri="{BB962C8B-B14F-4D97-AF65-F5344CB8AC3E}">
        <p14:creationId xmlns:p14="http://schemas.microsoft.com/office/powerpoint/2010/main" val="376221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DE56F75A-1F76-B643-A1F8-B39979E63BF9}"/>
              </a:ext>
            </a:extLst>
          </p:cNvPr>
          <p:cNvSpPr>
            <a:spLocks noGrp="1"/>
          </p:cNvSpPr>
          <p:nvPr>
            <p:ph type="title"/>
          </p:nvPr>
        </p:nvSpPr>
        <p:spPr>
          <a:xfrm>
            <a:off x="645582" y="267430"/>
            <a:ext cx="10972800" cy="788734"/>
          </a:xfrm>
        </p:spPr>
        <p:txBody>
          <a:bodyPr>
            <a:noAutofit/>
          </a:bodyPr>
          <a:lstStyle/>
          <a:p>
            <a:r>
              <a:rPr lang="en-US" sz="3600" dirty="0"/>
              <a:t>ITU allocates spectrum for vehicles</a:t>
            </a:r>
          </a:p>
        </p:txBody>
      </p:sp>
      <p:pic>
        <p:nvPicPr>
          <p:cNvPr id="20" name="Picture 2" descr="Image result for radar lidar camera picture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5" y="1231489"/>
            <a:ext cx="10616900" cy="495892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666238" y="2650682"/>
            <a:ext cx="953149" cy="899579"/>
            <a:chOff x="8747101" y="3727174"/>
            <a:chExt cx="953149" cy="899579"/>
          </a:xfrm>
        </p:grpSpPr>
        <p:pic>
          <p:nvPicPr>
            <p:cNvPr id="22" name="Picture 4" descr="Risultati immagini per g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47101" y="3727174"/>
              <a:ext cx="952144" cy="7745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924997" y="4257421"/>
              <a:ext cx="775253" cy="369332"/>
            </a:xfrm>
            <a:prstGeom prst="rect">
              <a:avLst/>
            </a:prstGeom>
            <a:noFill/>
          </p:spPr>
          <p:txBody>
            <a:bodyPr wrap="square" rtlCol="0">
              <a:spAutoFit/>
            </a:bodyPr>
            <a:lstStyle/>
            <a:p>
              <a:r>
                <a:rPr lang="en-US" b="1" dirty="0" smtClean="0"/>
                <a:t>GPS</a:t>
              </a:r>
              <a:endParaRPr lang="en-US" b="1" dirty="0"/>
            </a:p>
          </p:txBody>
        </p:sp>
      </p:grpSp>
      <p:grpSp>
        <p:nvGrpSpPr>
          <p:cNvPr id="24" name="Group 23"/>
          <p:cNvGrpSpPr/>
          <p:nvPr/>
        </p:nvGrpSpPr>
        <p:grpSpPr>
          <a:xfrm>
            <a:off x="9691297" y="4364970"/>
            <a:ext cx="1983363" cy="858002"/>
            <a:chOff x="9235090" y="4504179"/>
            <a:chExt cx="1857092" cy="915276"/>
          </a:xfrm>
        </p:grpSpPr>
        <p:pic>
          <p:nvPicPr>
            <p:cNvPr id="26" name="Picture 6" descr="Risultati immagini per autoradi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920" b="26859"/>
            <a:stretch/>
          </p:blipFill>
          <p:spPr bwMode="auto">
            <a:xfrm>
              <a:off x="9235090" y="4504179"/>
              <a:ext cx="1857092" cy="57014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654029" y="5025469"/>
              <a:ext cx="1081581" cy="393986"/>
            </a:xfrm>
            <a:prstGeom prst="rect">
              <a:avLst/>
            </a:prstGeom>
            <a:noFill/>
          </p:spPr>
          <p:txBody>
            <a:bodyPr wrap="square" rtlCol="0">
              <a:spAutoFit/>
            </a:bodyPr>
            <a:lstStyle/>
            <a:p>
              <a:r>
                <a:rPr lang="en-US" b="1" dirty="0" smtClean="0"/>
                <a:t>Car Radio</a:t>
              </a:r>
              <a:endParaRPr lang="en-US" b="1" dirty="0"/>
            </a:p>
          </p:txBody>
        </p:sp>
      </p:grpSp>
      <p:pic>
        <p:nvPicPr>
          <p:cNvPr id="28" name="Picture 10" descr="Risultati immagini per wif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6001" y="5573623"/>
            <a:ext cx="1206086" cy="8774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Risultati immagini per mobile data 3g 4g 5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3971" y="5616403"/>
            <a:ext cx="2084531" cy="7715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232960" y="6377790"/>
            <a:ext cx="4481519" cy="369332"/>
          </a:xfrm>
          <a:prstGeom prst="rect">
            <a:avLst/>
          </a:prstGeom>
          <a:noFill/>
        </p:spPr>
        <p:txBody>
          <a:bodyPr wrap="square" rtlCol="0">
            <a:spAutoFit/>
          </a:bodyPr>
          <a:lstStyle/>
          <a:p>
            <a:r>
              <a:rPr lang="en-US" b="1" dirty="0" smtClean="0"/>
              <a:t>Mobile communication and Internet access</a:t>
            </a:r>
            <a:endParaRPr lang="en-US" b="1" dirty="0"/>
          </a:p>
        </p:txBody>
      </p:sp>
    </p:spTree>
    <p:extLst>
      <p:ext uri="{BB962C8B-B14F-4D97-AF65-F5344CB8AC3E}">
        <p14:creationId xmlns:p14="http://schemas.microsoft.com/office/powerpoint/2010/main" val="3192365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CB7F384-A132-9245-B9AE-C02257B64B5E}"/>
              </a:ext>
            </a:extLst>
          </p:cNvPr>
          <p:cNvPicPr>
            <a:picLocks noChangeAspect="1"/>
          </p:cNvPicPr>
          <p:nvPr/>
        </p:nvPicPr>
        <p:blipFill>
          <a:blip r:embed="rId3"/>
          <a:stretch>
            <a:fillRect/>
          </a:stretch>
        </p:blipFill>
        <p:spPr>
          <a:xfrm rot="354911">
            <a:off x="10816584" y="768920"/>
            <a:ext cx="966923" cy="962508"/>
          </a:xfrm>
          <a:prstGeom prst="rect">
            <a:avLst/>
          </a:prstGeom>
        </p:spPr>
      </p:pic>
      <p:pic>
        <p:nvPicPr>
          <p:cNvPr id="22" name="Picture 21">
            <a:extLst>
              <a:ext uri="{FF2B5EF4-FFF2-40B4-BE49-F238E27FC236}">
                <a16:creationId xmlns:a16="http://schemas.microsoft.com/office/drawing/2014/main" id="{FCB9F3F3-3947-1C4A-92C7-48DF8EB9EE5C}"/>
              </a:ext>
            </a:extLst>
          </p:cNvPr>
          <p:cNvPicPr>
            <a:picLocks noChangeAspect="1"/>
          </p:cNvPicPr>
          <p:nvPr/>
        </p:nvPicPr>
        <p:blipFill>
          <a:blip r:embed="rId4"/>
          <a:stretch>
            <a:fillRect/>
          </a:stretch>
        </p:blipFill>
        <p:spPr>
          <a:xfrm>
            <a:off x="11003940" y="967228"/>
            <a:ext cx="437095" cy="388857"/>
          </a:xfrm>
          <a:prstGeom prst="rect">
            <a:avLst/>
          </a:prstGeom>
        </p:spPr>
      </p:pic>
      <p:grpSp>
        <p:nvGrpSpPr>
          <p:cNvPr id="16" name="Group 15"/>
          <p:cNvGrpSpPr/>
          <p:nvPr/>
        </p:nvGrpSpPr>
        <p:grpSpPr>
          <a:xfrm>
            <a:off x="2267393" y="1420375"/>
            <a:ext cx="7657215" cy="4845024"/>
            <a:chOff x="2290349" y="1777449"/>
            <a:chExt cx="7134225" cy="4438710"/>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349" y="1777449"/>
              <a:ext cx="7134225" cy="4038600"/>
            </a:xfrm>
            <a:prstGeom prst="rect">
              <a:avLst/>
            </a:prstGeom>
          </p:spPr>
        </p:pic>
        <p:sp>
          <p:nvSpPr>
            <p:cNvPr id="19" name="Rectangle 18"/>
            <p:cNvSpPr/>
            <p:nvPr/>
          </p:nvSpPr>
          <p:spPr>
            <a:xfrm>
              <a:off x="4413492" y="5816049"/>
              <a:ext cx="2887938" cy="400110"/>
            </a:xfrm>
            <a:prstGeom prst="rect">
              <a:avLst/>
            </a:prstGeom>
          </p:spPr>
          <p:txBody>
            <a:bodyPr wrap="square">
              <a:spAutoFit/>
            </a:bodyPr>
            <a:lstStyle/>
            <a:p>
              <a:r>
                <a:rPr lang="en-US" sz="1000" b="1" dirty="0" smtClean="0"/>
                <a:t>Source: </a:t>
              </a:r>
              <a:r>
                <a:rPr lang="en-US" sz="1000" b="1" dirty="0" smtClean="0">
                  <a:hlinkClick r:id="rId6"/>
                </a:rPr>
                <a:t>Continental</a:t>
              </a:r>
              <a:r>
                <a:rPr lang="en-US" sz="1000" b="1" dirty="0" smtClean="0"/>
                <a:t> - Automatic </a:t>
              </a:r>
              <a:r>
                <a:rPr lang="en-US" sz="1000" b="1" dirty="0"/>
                <a:t>Emergency </a:t>
              </a:r>
              <a:r>
                <a:rPr lang="en-US" sz="1000" b="1" dirty="0" smtClean="0"/>
                <a:t>Call</a:t>
              </a:r>
              <a:endParaRPr lang="en-US" sz="1000" b="1" dirty="0"/>
            </a:p>
            <a:p>
              <a:r>
                <a:rPr lang="en-US" sz="1000" b="1" dirty="0" smtClean="0">
                  <a:hlinkClick r:id="rId6"/>
                </a:rPr>
                <a:t> </a:t>
              </a:r>
              <a:endParaRPr lang="en-US" sz="1000" dirty="0"/>
            </a:p>
          </p:txBody>
        </p:sp>
      </p:grpSp>
      <p:sp>
        <p:nvSpPr>
          <p:cNvPr id="20" name="Rectangle 19"/>
          <p:cNvSpPr/>
          <p:nvPr/>
        </p:nvSpPr>
        <p:spPr>
          <a:xfrm>
            <a:off x="567813" y="6201772"/>
            <a:ext cx="11488199" cy="584775"/>
          </a:xfrm>
          <a:prstGeom prst="rect">
            <a:avLst/>
          </a:prstGeom>
        </p:spPr>
        <p:txBody>
          <a:bodyPr wrap="square">
            <a:spAutoFit/>
          </a:bodyPr>
          <a:lstStyle/>
          <a:p>
            <a:r>
              <a:rPr lang="en-US" sz="1600" dirty="0">
                <a:solidFill>
                  <a:schemeClr val="tx2"/>
                </a:solidFill>
                <a:latin typeface="AvenirNext LT Pro Regular" panose="020B0504020202020204" pitchFamily="34" charset="0"/>
              </a:rPr>
              <a:t>ITU-T </a:t>
            </a:r>
            <a:r>
              <a:rPr lang="en-US" sz="1600" dirty="0" smtClean="0">
                <a:solidFill>
                  <a:schemeClr val="tx2"/>
                </a:solidFill>
                <a:latin typeface="AvenirNext LT Pro Regular" panose="020B0504020202020204" pitchFamily="34" charset="0"/>
              </a:rPr>
              <a:t>P.1140: </a:t>
            </a:r>
            <a:r>
              <a:rPr lang="en-GB" sz="1600" dirty="0">
                <a:solidFill>
                  <a:srgbClr val="0070C0"/>
                </a:solidFill>
                <a:latin typeface="AvenirNext LT Pro Regular" panose="020B0504020202020204" pitchFamily="34" charset="0"/>
              </a:rPr>
              <a:t>Speech communication requirements for emergency calls originating from vehicles</a:t>
            </a:r>
          </a:p>
          <a:p>
            <a:r>
              <a:rPr lang="en-GB" sz="1600" dirty="0">
                <a:solidFill>
                  <a:srgbClr val="0070C0"/>
                </a:solidFill>
                <a:latin typeface="AvenirNext LT Pro Regular" panose="020B0504020202020204" pitchFamily="34" charset="0"/>
              </a:rPr>
              <a:t>Referenced in new </a:t>
            </a:r>
            <a:r>
              <a:rPr lang="en-US" sz="1600" dirty="0">
                <a:solidFill>
                  <a:srgbClr val="0070C0"/>
                </a:solidFill>
                <a:latin typeface="AvenirNext LT Pro Regular" panose="020B0504020202020204" pitchFamily="34" charset="0"/>
              </a:rPr>
              <a:t>UN regulation on automatic emergency call system for road traffic accidents  (UNECE WP.29)</a:t>
            </a:r>
          </a:p>
        </p:txBody>
      </p:sp>
      <p:sp>
        <p:nvSpPr>
          <p:cNvPr id="3" name="Title 2"/>
          <p:cNvSpPr>
            <a:spLocks noGrp="1"/>
          </p:cNvSpPr>
          <p:nvPr>
            <p:ph type="title"/>
          </p:nvPr>
        </p:nvSpPr>
        <p:spPr>
          <a:xfrm>
            <a:off x="609600" y="399417"/>
            <a:ext cx="10972800" cy="785113"/>
          </a:xfrm>
        </p:spPr>
        <p:txBody>
          <a:bodyPr>
            <a:normAutofit/>
          </a:bodyPr>
          <a:lstStyle/>
          <a:p>
            <a:r>
              <a:rPr lang="en-US" sz="3600" dirty="0" smtClean="0"/>
              <a:t>ITU-T SG12</a:t>
            </a:r>
            <a:r>
              <a:rPr lang="en-US" sz="3600" dirty="0"/>
              <a:t>: ITU standards make e-calls </a:t>
            </a:r>
            <a:r>
              <a:rPr lang="en-US" sz="3600" dirty="0" smtClean="0"/>
              <a:t>intelligible</a:t>
            </a:r>
            <a:endParaRPr lang="en-US" sz="3600" dirty="0"/>
          </a:p>
        </p:txBody>
      </p:sp>
    </p:spTree>
    <p:extLst>
      <p:ext uri="{BB962C8B-B14F-4D97-AF65-F5344CB8AC3E}">
        <p14:creationId xmlns:p14="http://schemas.microsoft.com/office/powerpoint/2010/main" val="200795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317340" y="2814960"/>
            <a:ext cx="7641728" cy="2997779"/>
          </a:xfrm>
          <a:prstGeom prst="rect">
            <a:avLst/>
          </a:prstGeom>
        </p:spPr>
      </p:pic>
      <p:pic>
        <p:nvPicPr>
          <p:cNvPr id="10" name="Picture 2" descr="http://44qewv8ie16ohghf2s78zn7f.wpengine.netdna-cdn.com/wp-content/uploads/2017/09/ITU-Global-IMSI-Infographic-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8287"/>
          <a:stretch/>
        </p:blipFill>
        <p:spPr bwMode="auto">
          <a:xfrm>
            <a:off x="1164103" y="1713972"/>
            <a:ext cx="2579649" cy="455569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090204" y="1809770"/>
            <a:ext cx="6551336" cy="867930"/>
          </a:xfrm>
          <a:prstGeom prst="rect">
            <a:avLst/>
          </a:prstGeom>
        </p:spPr>
        <p:txBody>
          <a:bodyPr wrap="square">
            <a:spAutoFit/>
          </a:bodyPr>
          <a:lstStyle/>
          <a:p>
            <a:pPr>
              <a:lnSpc>
                <a:spcPct val="90000"/>
              </a:lnSpc>
              <a:spcBef>
                <a:spcPts val="1000"/>
              </a:spcBef>
            </a:pPr>
            <a:r>
              <a:rPr lang="en-US" sz="2800" dirty="0">
                <a:solidFill>
                  <a:schemeClr val="tx2"/>
                </a:solidFill>
                <a:latin typeface="AvenirNext LT Pro Regular" panose="020B0504020202020204" pitchFamily="34" charset="0"/>
              </a:rPr>
              <a:t>Global numbering resources used for ICEC calls </a:t>
            </a:r>
            <a:r>
              <a:rPr lang="en-US" sz="2800" dirty="0" smtClean="0">
                <a:solidFill>
                  <a:schemeClr val="tx2"/>
                </a:solidFill>
                <a:latin typeface="AvenirNext LT Pro Regular" panose="020B0504020202020204" pitchFamily="34" charset="0"/>
              </a:rPr>
              <a:t>are </a:t>
            </a:r>
            <a:r>
              <a:rPr lang="en-US" sz="2800" dirty="0">
                <a:solidFill>
                  <a:schemeClr val="tx2"/>
                </a:solidFill>
                <a:latin typeface="AvenirNext LT Pro Regular" panose="020B0504020202020204" pitchFamily="34" charset="0"/>
              </a:rPr>
              <a:t>under consideration</a:t>
            </a:r>
          </a:p>
        </p:txBody>
      </p:sp>
      <p:pic>
        <p:nvPicPr>
          <p:cNvPr id="26" name="Picture 25"/>
          <p:cNvPicPr>
            <a:picLocks noChangeAspect="1"/>
          </p:cNvPicPr>
          <p:nvPr/>
        </p:nvPicPr>
        <p:blipFill>
          <a:blip r:embed="rId5"/>
          <a:stretch>
            <a:fillRect/>
          </a:stretch>
        </p:blipFill>
        <p:spPr>
          <a:xfrm>
            <a:off x="4023570" y="1851232"/>
            <a:ext cx="786816" cy="785005"/>
          </a:xfrm>
          <a:prstGeom prst="rect">
            <a:avLst/>
          </a:prstGeom>
        </p:spPr>
      </p:pic>
      <p:sp>
        <p:nvSpPr>
          <p:cNvPr id="3" name="Title 2"/>
          <p:cNvSpPr>
            <a:spLocks noGrp="1"/>
          </p:cNvSpPr>
          <p:nvPr>
            <p:ph type="title"/>
          </p:nvPr>
        </p:nvSpPr>
        <p:spPr>
          <a:xfrm>
            <a:off x="609600" y="396779"/>
            <a:ext cx="10972800" cy="1143000"/>
          </a:xfrm>
        </p:spPr>
        <p:txBody>
          <a:bodyPr>
            <a:noAutofit/>
          </a:bodyPr>
          <a:lstStyle/>
          <a:p>
            <a:r>
              <a:rPr lang="en-US" sz="3200" dirty="0" smtClean="0"/>
              <a:t>ITU-T SG2</a:t>
            </a:r>
            <a:r>
              <a:rPr lang="en-US" sz="3200" dirty="0"/>
              <a:t>: Numbering for in Car Emergency </a:t>
            </a:r>
            <a:r>
              <a:rPr lang="en-US" sz="3200" dirty="0" smtClean="0"/>
              <a:t>Communication (ICEC) calls</a:t>
            </a:r>
            <a:endParaRPr lang="en-US" sz="3200" dirty="0"/>
          </a:p>
        </p:txBody>
      </p:sp>
    </p:spTree>
    <p:extLst>
      <p:ext uri="{BB962C8B-B14F-4D97-AF65-F5344CB8AC3E}">
        <p14:creationId xmlns:p14="http://schemas.microsoft.com/office/powerpoint/2010/main" val="317975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spect="1" noChangeArrowheads="1" noTextEdit="1"/>
          </p:cNvSpPr>
          <p:nvPr/>
        </p:nvSpPr>
        <p:spPr bwMode="auto">
          <a:xfrm>
            <a:off x="11066463" y="3198813"/>
            <a:ext cx="984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E8EDE"/>
              </a:solidFill>
            </a:endParaRPr>
          </a:p>
        </p:txBody>
      </p:sp>
      <p:sp>
        <p:nvSpPr>
          <p:cNvPr id="21" name="Title 1">
            <a:extLst>
              <a:ext uri="{FF2B5EF4-FFF2-40B4-BE49-F238E27FC236}">
                <a16:creationId xmlns:a16="http://schemas.microsoft.com/office/drawing/2014/main" id="{DE56F75A-1F76-B643-A1F8-B39979E63BF9}"/>
              </a:ext>
            </a:extLst>
          </p:cNvPr>
          <p:cNvSpPr>
            <a:spLocks noGrp="1"/>
          </p:cNvSpPr>
          <p:nvPr>
            <p:ph type="title"/>
          </p:nvPr>
        </p:nvSpPr>
        <p:spPr/>
        <p:txBody>
          <a:bodyPr>
            <a:noAutofit/>
          </a:bodyPr>
          <a:lstStyle/>
          <a:p>
            <a:r>
              <a:rPr lang="en-US" sz="2600" dirty="0" smtClean="0"/>
              <a:t>ITU-T SG20 </a:t>
            </a:r>
            <a:r>
              <a:rPr lang="en-US" sz="2600" dirty="0"/>
              <a:t>- </a:t>
            </a:r>
            <a:r>
              <a:rPr lang="en-US" sz="2600" dirty="0" smtClean="0"/>
              <a:t>Develops </a:t>
            </a:r>
            <a:r>
              <a:rPr lang="en-US" sz="2600" dirty="0"/>
              <a:t>international standards to enable the coordinated development of </a:t>
            </a:r>
            <a:r>
              <a:rPr lang="en-US" sz="2600" dirty="0" err="1"/>
              <a:t>IoT</a:t>
            </a:r>
            <a:r>
              <a:rPr lang="en-US" sz="2600" dirty="0"/>
              <a:t> technologies in smart cities, including related big data</a:t>
            </a:r>
          </a:p>
        </p:txBody>
      </p:sp>
      <p:sp>
        <p:nvSpPr>
          <p:cNvPr id="25" name="TextBox 24"/>
          <p:cNvSpPr txBox="1"/>
          <p:nvPr/>
        </p:nvSpPr>
        <p:spPr>
          <a:xfrm>
            <a:off x="1978926" y="1765976"/>
            <a:ext cx="9487360" cy="4893647"/>
          </a:xfrm>
          <a:prstGeom prst="rect">
            <a:avLst/>
          </a:prstGeom>
          <a:noFill/>
        </p:spPr>
        <p:txBody>
          <a:bodyPr wrap="square" rtlCol="0">
            <a:spAutoFit/>
          </a:bodyPr>
          <a:lstStyle/>
          <a:p>
            <a:pPr>
              <a:lnSpc>
                <a:spcPct val="150000"/>
              </a:lnSpc>
            </a:pPr>
            <a:r>
              <a:rPr lang="en-US" sz="2000" dirty="0">
                <a:solidFill>
                  <a:schemeClr val="tx2"/>
                </a:solidFill>
                <a:latin typeface="AvenirNext LT Pro Regular" panose="020B0504020202020204" pitchFamily="34" charset="0"/>
              </a:rPr>
              <a:t>Completed standards work</a:t>
            </a:r>
          </a:p>
          <a:p>
            <a:pPr marL="342900" indent="-342900">
              <a:buFont typeface="Wingdings" panose="05000000000000000000" pitchFamily="2" charset="2"/>
              <a:buChar char="§"/>
            </a:pPr>
            <a:r>
              <a:rPr lang="en-US" dirty="0">
                <a:solidFill>
                  <a:schemeClr val="tx2"/>
                </a:solidFill>
                <a:latin typeface="AvenirNext LT Pro Regular" panose="020B0504020202020204" pitchFamily="34" charset="0"/>
              </a:rPr>
              <a:t>ITU-T Y.4116:</a:t>
            </a:r>
            <a:r>
              <a:rPr lang="en-US" dirty="0">
                <a:solidFill>
                  <a:srgbClr val="3E8EDE"/>
                </a:solidFill>
                <a:latin typeface="AvenirNext LT Pro Regular" panose="020B0504020202020204" pitchFamily="34" charset="0"/>
              </a:rPr>
              <a:t> Requirements of transportation safety services including use cases and service scenarios.</a:t>
            </a:r>
          </a:p>
          <a:p>
            <a:pPr marL="342900" indent="-342900">
              <a:buFont typeface="Wingdings" panose="05000000000000000000" pitchFamily="2" charset="2"/>
              <a:buChar char="§"/>
            </a:pPr>
            <a:r>
              <a:rPr lang="en-US" dirty="0">
                <a:solidFill>
                  <a:schemeClr val="tx2"/>
                </a:solidFill>
                <a:latin typeface="AvenirNext LT Pro Regular" panose="020B0504020202020204" pitchFamily="34" charset="0"/>
              </a:rPr>
              <a:t>ITU-T </a:t>
            </a:r>
            <a:r>
              <a:rPr lang="en-US" dirty="0" smtClean="0">
                <a:solidFill>
                  <a:schemeClr val="tx2"/>
                </a:solidFill>
                <a:latin typeface="AvenirNext LT Pro Regular" panose="020B0504020202020204" pitchFamily="34" charset="0"/>
              </a:rPr>
              <a:t>Y.4119: </a:t>
            </a:r>
            <a:r>
              <a:rPr lang="en-US" dirty="0" smtClean="0">
                <a:solidFill>
                  <a:srgbClr val="3E8EDE"/>
                </a:solidFill>
                <a:latin typeface="AvenirNext LT Pro Regular" panose="020B0504020202020204" pitchFamily="34" charset="0"/>
              </a:rPr>
              <a:t>Requirements </a:t>
            </a:r>
            <a:r>
              <a:rPr lang="en-US" dirty="0">
                <a:solidFill>
                  <a:srgbClr val="3E8EDE"/>
                </a:solidFill>
                <a:latin typeface="AvenirNext LT Pro Regular" panose="020B0504020202020204" pitchFamily="34" charset="0"/>
              </a:rPr>
              <a:t>and capability framework for </a:t>
            </a:r>
            <a:r>
              <a:rPr lang="en-US" dirty="0" err="1">
                <a:solidFill>
                  <a:srgbClr val="3E8EDE"/>
                </a:solidFill>
                <a:latin typeface="AvenirNext LT Pro Regular" panose="020B0504020202020204" pitchFamily="34" charset="0"/>
              </a:rPr>
              <a:t>IoT</a:t>
            </a:r>
            <a:r>
              <a:rPr lang="en-US" dirty="0">
                <a:solidFill>
                  <a:srgbClr val="3E8EDE"/>
                </a:solidFill>
                <a:latin typeface="AvenirNext LT Pro Regular" panose="020B0504020202020204" pitchFamily="34" charset="0"/>
              </a:rPr>
              <a:t>-based automotive emergency response </a:t>
            </a:r>
            <a:r>
              <a:rPr lang="en-US" dirty="0" smtClean="0">
                <a:solidFill>
                  <a:srgbClr val="3E8EDE"/>
                </a:solidFill>
                <a:latin typeface="AvenirNext LT Pro Regular" panose="020B0504020202020204" pitchFamily="34" charset="0"/>
              </a:rPr>
              <a:t>system</a:t>
            </a:r>
          </a:p>
          <a:p>
            <a:pPr>
              <a:lnSpc>
                <a:spcPct val="150000"/>
              </a:lnSpc>
            </a:pPr>
            <a:r>
              <a:rPr lang="en-US" sz="2000" dirty="0">
                <a:solidFill>
                  <a:schemeClr val="tx2"/>
                </a:solidFill>
                <a:latin typeface="AvenirNext LT Pro Regular" panose="020B0504020202020204" pitchFamily="34" charset="0"/>
              </a:rPr>
              <a:t>Ongoing standards </a:t>
            </a:r>
            <a:r>
              <a:rPr lang="en-US" sz="2000" dirty="0" smtClean="0">
                <a:solidFill>
                  <a:schemeClr val="tx2"/>
                </a:solidFill>
                <a:latin typeface="AvenirNext LT Pro Regular" panose="020B0504020202020204" pitchFamily="34" charset="0"/>
              </a:rPr>
              <a:t>work</a:t>
            </a:r>
            <a:endParaRPr lang="en-US" sz="2000" dirty="0">
              <a:solidFill>
                <a:schemeClr val="tx2"/>
              </a:solidFill>
              <a:latin typeface="AvenirNext LT Pro Regular" panose="020B0504020202020204" pitchFamily="34" charset="0"/>
            </a:endParaRPr>
          </a:p>
          <a:p>
            <a:pPr marL="342900" indent="-342900" fontAlgn="t">
              <a:lnSpc>
                <a:spcPct val="100000"/>
              </a:lnSpc>
              <a:spcBef>
                <a:spcPts val="0"/>
              </a:spcBef>
              <a:buFont typeface="Wingdings" panose="05000000000000000000" pitchFamily="2" charset="2"/>
              <a:buChar char="§"/>
              <a:defRPr/>
            </a:pPr>
            <a:r>
              <a:rPr lang="en-US" u="sng" dirty="0" err="1">
                <a:latin typeface="AvenirNext LT Pro Regular" panose="020B0504020202020204"/>
                <a:hlinkClick r:id="rId3" tooltip="See more details"/>
              </a:rPr>
              <a:t>Y.IoT</a:t>
            </a:r>
            <a:r>
              <a:rPr lang="en-US" u="sng" dirty="0">
                <a:latin typeface="AvenirNext LT Pro Regular" panose="020B0504020202020204"/>
                <a:hlinkClick r:id="rId3" tooltip="See more details"/>
              </a:rPr>
              <a:t>-ITS-framework</a:t>
            </a:r>
            <a:r>
              <a:rPr lang="en-US" dirty="0">
                <a:latin typeface="AvenirNext LT Pro Regular" panose="020B0504020202020204"/>
              </a:rPr>
              <a:t>: Framework of Cooperative ITS based on the </a:t>
            </a:r>
            <a:r>
              <a:rPr lang="en-US" dirty="0" err="1">
                <a:latin typeface="AvenirNext LT Pro Regular" panose="020B0504020202020204"/>
              </a:rPr>
              <a:t>IoT</a:t>
            </a:r>
            <a:endParaRPr lang="en-US" dirty="0">
              <a:latin typeface="AvenirNext LT Pro Regular" panose="020B0504020202020204"/>
            </a:endParaRPr>
          </a:p>
          <a:p>
            <a:pPr marL="342900" indent="-342900" fontAlgn="t">
              <a:lnSpc>
                <a:spcPct val="100000"/>
              </a:lnSpc>
              <a:spcBef>
                <a:spcPts val="0"/>
              </a:spcBef>
              <a:buFont typeface="Wingdings" panose="05000000000000000000" pitchFamily="2" charset="2"/>
              <a:buChar char="§"/>
              <a:defRPr/>
            </a:pPr>
            <a:r>
              <a:rPr lang="en-US" u="sng" dirty="0" err="1">
                <a:latin typeface="AvenirNext LT Pro Regular" panose="020B0504020202020204"/>
                <a:hlinkClick r:id="rId4" tooltip="See more details"/>
              </a:rPr>
              <a:t>Y.IoT</a:t>
            </a:r>
            <a:r>
              <a:rPr lang="en-US" u="sng" dirty="0">
                <a:latin typeface="AvenirNext LT Pro Regular" panose="020B0504020202020204"/>
                <a:hlinkClick r:id="rId4" tooltip="See more details"/>
              </a:rPr>
              <a:t>-UAS-</a:t>
            </a:r>
            <a:r>
              <a:rPr lang="en-US" u="sng" dirty="0" err="1">
                <a:latin typeface="AvenirNext LT Pro Regular" panose="020B0504020202020204"/>
                <a:hlinkClick r:id="rId4" tooltip="See more details"/>
              </a:rPr>
              <a:t>Reqts</a:t>
            </a:r>
            <a:r>
              <a:rPr lang="en-US" dirty="0">
                <a:latin typeface="AvenirNext LT Pro Regular" panose="020B0504020202020204"/>
              </a:rPr>
              <a:t>: Use cases, requirements and capabilities of unmanned aircraft systems for </a:t>
            </a:r>
            <a:r>
              <a:rPr lang="en-US" dirty="0" err="1">
                <a:latin typeface="AvenirNext LT Pro Regular" panose="020B0504020202020204"/>
              </a:rPr>
              <a:t>IoT</a:t>
            </a:r>
            <a:endParaRPr lang="en-US" dirty="0">
              <a:latin typeface="AvenirNext LT Pro Regular" panose="020B0504020202020204"/>
            </a:endParaRPr>
          </a:p>
          <a:p>
            <a:pPr marL="342900" indent="-342900">
              <a:buFont typeface="Wingdings" panose="05000000000000000000" pitchFamily="2" charset="2"/>
              <a:buChar char="§"/>
            </a:pPr>
            <a:r>
              <a:rPr lang="en-US" u="sng" dirty="0" smtClean="0">
                <a:latin typeface="AvenirNext LT Pro Regular" panose="020B0504020202020204"/>
                <a:hlinkClick r:id="rId5" tooltip="See more details"/>
              </a:rPr>
              <a:t>Y.AERS-</a:t>
            </a:r>
            <a:r>
              <a:rPr lang="en-US" u="sng" dirty="0" err="1" smtClean="0">
                <a:latin typeface="AvenirNext LT Pro Regular" panose="020B0504020202020204"/>
                <a:hlinkClick r:id="rId5" tooltip="See more details"/>
              </a:rPr>
              <a:t>msp</a:t>
            </a:r>
            <a:r>
              <a:rPr lang="en-US" dirty="0">
                <a:latin typeface="AvenirNext LT Pro Regular" panose="020B0504020202020204"/>
              </a:rPr>
              <a:t>: Minimum set of data structure for automotive emergency response system </a:t>
            </a:r>
          </a:p>
          <a:p>
            <a:pPr marL="342900" indent="-342900">
              <a:buFont typeface="Wingdings" panose="05000000000000000000" pitchFamily="2" charset="2"/>
              <a:buChar char="§"/>
            </a:pPr>
            <a:r>
              <a:rPr lang="en-US" dirty="0">
                <a:latin typeface="AvenirNext LT Pro Regular" panose="020B0504020202020204"/>
                <a:hlinkClick r:id="rId6" tooltip="See more details"/>
              </a:rPr>
              <a:t>Y.AERS-</a:t>
            </a:r>
            <a:r>
              <a:rPr lang="en-US" dirty="0" err="1">
                <a:latin typeface="AvenirNext LT Pro Regular" panose="020B0504020202020204"/>
                <a:hlinkClick r:id="rId6" tooltip="See more details"/>
              </a:rPr>
              <a:t>mtp</a:t>
            </a:r>
            <a:r>
              <a:rPr lang="en-US" dirty="0">
                <a:latin typeface="AvenirNext LT Pro Regular" panose="020B0504020202020204"/>
              </a:rPr>
              <a:t>: Minimum set of data transfer protocol for automotive emergency response system</a:t>
            </a:r>
          </a:p>
          <a:p>
            <a:pPr marL="342900" indent="-342900">
              <a:buFont typeface="Wingdings" panose="05000000000000000000" pitchFamily="2" charset="2"/>
              <a:buChar char="§"/>
            </a:pPr>
            <a:r>
              <a:rPr lang="en-US" u="sng" dirty="0" smtClean="0">
                <a:latin typeface="AvenirNext LT Pro Regular" panose="020B0504020202020204"/>
                <a:hlinkClick r:id="rId7" tooltip="See more details"/>
              </a:rPr>
              <a:t>Y.TPS-</a:t>
            </a:r>
            <a:r>
              <a:rPr lang="en-US" u="sng" dirty="0" err="1" smtClean="0">
                <a:latin typeface="AvenirNext LT Pro Regular" panose="020B0504020202020204"/>
                <a:hlinkClick r:id="rId7" tooltip="See more details"/>
              </a:rPr>
              <a:t>afw</a:t>
            </a:r>
            <a:r>
              <a:rPr lang="en-US" dirty="0">
                <a:latin typeface="AvenirNext LT Pro Regular" panose="020B0504020202020204"/>
              </a:rPr>
              <a:t>: Architectural framework for providing transportation safety service</a:t>
            </a:r>
          </a:p>
          <a:p>
            <a:pPr marL="342900" indent="-342900">
              <a:lnSpc>
                <a:spcPct val="100000"/>
              </a:lnSpc>
              <a:spcBef>
                <a:spcPts val="0"/>
              </a:spcBef>
              <a:buFont typeface="Wingdings" panose="05000000000000000000" pitchFamily="2" charset="2"/>
              <a:buChar char="§"/>
              <a:defRPr/>
            </a:pPr>
            <a:r>
              <a:rPr lang="en-US" u="sng" dirty="0">
                <a:latin typeface="AvenirNext LT Pro Regular" panose="020B0504020202020204"/>
              </a:rPr>
              <a:t>Y.NDA-arch</a:t>
            </a:r>
            <a:r>
              <a:rPr lang="en-US" dirty="0" smtClean="0">
                <a:latin typeface="AvenirNext LT Pro Regular" panose="020B0504020202020204"/>
              </a:rPr>
              <a:t>: </a:t>
            </a:r>
            <a:r>
              <a:rPr lang="en-US" dirty="0">
                <a:latin typeface="AvenirNext LT Pro Regular" panose="020B0504020202020204"/>
              </a:rPr>
              <a:t>Functional architecture of network-based driving assistance for autonomous vehicles</a:t>
            </a:r>
          </a:p>
        </p:txBody>
      </p:sp>
      <p:pic>
        <p:nvPicPr>
          <p:cNvPr id="26" name="Picture 25"/>
          <p:cNvPicPr>
            <a:picLocks noChangeAspect="1"/>
          </p:cNvPicPr>
          <p:nvPr/>
        </p:nvPicPr>
        <p:blipFill>
          <a:blip r:embed="rId8"/>
          <a:stretch>
            <a:fillRect/>
          </a:stretch>
        </p:blipFill>
        <p:spPr>
          <a:xfrm>
            <a:off x="907801" y="3248449"/>
            <a:ext cx="771079" cy="769304"/>
          </a:xfrm>
          <a:prstGeom prst="rect">
            <a:avLst/>
          </a:prstGeom>
        </p:spPr>
      </p:pic>
      <p:pic>
        <p:nvPicPr>
          <p:cNvPr id="27" name="Picture 26"/>
          <p:cNvPicPr>
            <a:picLocks noChangeAspect="1"/>
          </p:cNvPicPr>
          <p:nvPr/>
        </p:nvPicPr>
        <p:blipFill>
          <a:blip r:embed="rId9"/>
          <a:stretch>
            <a:fillRect/>
          </a:stretch>
        </p:blipFill>
        <p:spPr>
          <a:xfrm>
            <a:off x="929148" y="2188636"/>
            <a:ext cx="762788" cy="761033"/>
          </a:xfrm>
          <a:prstGeom prst="rect">
            <a:avLst/>
          </a:prstGeom>
        </p:spPr>
      </p:pic>
      <p:pic>
        <p:nvPicPr>
          <p:cNvPr id="28" name="Picture 27"/>
          <p:cNvPicPr>
            <a:picLocks noChangeAspect="1"/>
          </p:cNvPicPr>
          <p:nvPr/>
        </p:nvPicPr>
        <p:blipFill>
          <a:blip r:embed="rId10"/>
          <a:stretch>
            <a:fillRect/>
          </a:stretch>
        </p:blipFill>
        <p:spPr>
          <a:xfrm>
            <a:off x="907801" y="4313114"/>
            <a:ext cx="771079" cy="769304"/>
          </a:xfrm>
          <a:prstGeom prst="rect">
            <a:avLst/>
          </a:prstGeom>
        </p:spPr>
      </p:pic>
      <p:grpSp>
        <p:nvGrpSpPr>
          <p:cNvPr id="31" name="Group 30">
            <a:extLst>
              <a:ext uri="{FF2B5EF4-FFF2-40B4-BE49-F238E27FC236}">
                <a16:creationId xmlns:a16="http://schemas.microsoft.com/office/drawing/2014/main" id="{85EF781F-08DA-164D-AE24-C5CDCE9EDD7F}"/>
              </a:ext>
            </a:extLst>
          </p:cNvPr>
          <p:cNvGrpSpPr/>
          <p:nvPr/>
        </p:nvGrpSpPr>
        <p:grpSpPr>
          <a:xfrm>
            <a:off x="988022" y="5377779"/>
            <a:ext cx="679012" cy="612505"/>
            <a:chOff x="3379413" y="2171839"/>
            <a:chExt cx="736783" cy="736783"/>
          </a:xfrm>
        </p:grpSpPr>
        <p:sp>
          <p:nvSpPr>
            <p:cNvPr id="33" name="Oval 32">
              <a:extLst>
                <a:ext uri="{FF2B5EF4-FFF2-40B4-BE49-F238E27FC236}">
                  <a16:creationId xmlns:a16="http://schemas.microsoft.com/office/drawing/2014/main" id="{1A028929-9E5F-964D-A47D-2B9877A80C97}"/>
                </a:ext>
              </a:extLst>
            </p:cNvPr>
            <p:cNvSpPr/>
            <p:nvPr/>
          </p:nvSpPr>
          <p:spPr>
            <a:xfrm>
              <a:off x="3379413" y="2171839"/>
              <a:ext cx="736783" cy="73678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Picture 33">
              <a:extLst>
                <a:ext uri="{FF2B5EF4-FFF2-40B4-BE49-F238E27FC236}">
                  <a16:creationId xmlns:a16="http://schemas.microsoft.com/office/drawing/2014/main" id="{2C665AE0-09B4-F345-9CEC-59E7DBE0C142}"/>
                </a:ext>
              </a:extLst>
            </p:cNvPr>
            <p:cNvPicPr>
              <a:picLocks noChangeAspect="1"/>
            </p:cNvPicPr>
            <p:nvPr/>
          </p:nvPicPr>
          <p:blipFill>
            <a:blip r:embed="rId11"/>
            <a:stretch>
              <a:fillRect/>
            </a:stretch>
          </p:blipFill>
          <p:spPr>
            <a:xfrm rot="13579642" flipH="1">
              <a:off x="3613305" y="2279135"/>
              <a:ext cx="252626" cy="515690"/>
            </a:xfrm>
            <a:prstGeom prst="rect">
              <a:avLst/>
            </a:prstGeom>
          </p:spPr>
        </p:pic>
      </p:grpSp>
    </p:spTree>
    <p:extLst>
      <p:ext uri="{BB962C8B-B14F-4D97-AF65-F5344CB8AC3E}">
        <p14:creationId xmlns:p14="http://schemas.microsoft.com/office/powerpoint/2010/main" val="24366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CFAD3D62-1BFB-1240-8A81-64CC06BA4DC9}"/>
              </a:ext>
            </a:extLst>
          </p:cNvPr>
          <p:cNvSpPr>
            <a:spLocks noGrp="1"/>
          </p:cNvSpPr>
          <p:nvPr>
            <p:ph type="title"/>
          </p:nvPr>
        </p:nvSpPr>
        <p:spPr>
          <a:xfrm>
            <a:off x="609600" y="453154"/>
            <a:ext cx="10972800" cy="753908"/>
          </a:xfrm>
        </p:spPr>
        <p:txBody>
          <a:bodyPr wrap="square">
            <a:noAutofit/>
          </a:bodyPr>
          <a:lstStyle/>
          <a:p>
            <a:r>
              <a:rPr lang="en-US" sz="3600" dirty="0" smtClean="0"/>
              <a:t>Focus </a:t>
            </a:r>
            <a:r>
              <a:rPr lang="en-US" sz="3600" dirty="0"/>
              <a:t>Group on “</a:t>
            </a:r>
            <a:r>
              <a:rPr lang="en-US" sz="3600" dirty="0" smtClean="0"/>
              <a:t>Vehicular Multimedia</a:t>
            </a:r>
            <a:r>
              <a:rPr lang="en-US" sz="3600" dirty="0"/>
              <a:t>” (FG-VM</a:t>
            </a:r>
            <a:r>
              <a:rPr lang="en-US" sz="3600" dirty="0" smtClean="0"/>
              <a:t>) </a:t>
            </a:r>
            <a:endParaRPr lang="en-US" sz="3600" dirty="0"/>
          </a:p>
        </p:txBody>
      </p:sp>
      <p:sp>
        <p:nvSpPr>
          <p:cNvPr id="35" name="TextBox 34"/>
          <p:cNvSpPr txBox="1"/>
          <p:nvPr/>
        </p:nvSpPr>
        <p:spPr>
          <a:xfrm>
            <a:off x="2939583" y="1207062"/>
            <a:ext cx="8987438" cy="1261884"/>
          </a:xfrm>
          <a:prstGeom prst="rect">
            <a:avLst/>
          </a:prstGeom>
          <a:noFill/>
        </p:spPr>
        <p:txBody>
          <a:bodyPr wrap="square" rtlCol="0">
            <a:spAutoFit/>
          </a:bodyPr>
          <a:lstStyle/>
          <a:p>
            <a:pPr>
              <a:lnSpc>
                <a:spcPct val="150000"/>
              </a:lnSpc>
            </a:pPr>
            <a:r>
              <a:rPr lang="en-US" sz="2400" dirty="0">
                <a:solidFill>
                  <a:schemeClr val="tx2"/>
                </a:solidFill>
                <a:latin typeface="AvenirNext LT Pro Regular" panose="020B0504020202020204" pitchFamily="34" charset="0"/>
              </a:rPr>
              <a:t>Vehicular multimedia system</a:t>
            </a:r>
          </a:p>
          <a:p>
            <a:pPr marL="457200" lvl="0" indent="-457200">
              <a:lnSpc>
                <a:spcPct val="100000"/>
              </a:lnSpc>
              <a:spcBef>
                <a:spcPts val="0"/>
              </a:spcBef>
              <a:buFont typeface="Wingdings" panose="05000000000000000000" pitchFamily="2" charset="2"/>
              <a:buChar char="§"/>
              <a:defRPr/>
            </a:pPr>
            <a:r>
              <a:rPr lang="en-US" sz="2000" dirty="0" smtClean="0">
                <a:solidFill>
                  <a:srgbClr val="3E8EDE"/>
                </a:solidFill>
                <a:latin typeface="AvenirNext LT Pro Regular" panose="020B0504020202020204" pitchFamily="34" charset="0"/>
              </a:rPr>
              <a:t>4</a:t>
            </a:r>
            <a:r>
              <a:rPr lang="en-US" sz="2000" baseline="30000" dirty="0" smtClean="0">
                <a:solidFill>
                  <a:srgbClr val="3E8EDE"/>
                </a:solidFill>
                <a:latin typeface="AvenirNext LT Pro Regular" panose="020B0504020202020204" pitchFamily="34" charset="0"/>
              </a:rPr>
              <a:t>th</a:t>
            </a:r>
            <a:r>
              <a:rPr lang="en-US" sz="2000" dirty="0" smtClean="0">
                <a:solidFill>
                  <a:srgbClr val="3E8EDE"/>
                </a:solidFill>
                <a:latin typeface="AvenirNext LT Pro Regular" panose="020B0504020202020204" pitchFamily="34" charset="0"/>
              </a:rPr>
              <a:t>  </a:t>
            </a:r>
            <a:r>
              <a:rPr lang="en-US" sz="2000" dirty="0">
                <a:solidFill>
                  <a:srgbClr val="3E8EDE"/>
                </a:solidFill>
                <a:latin typeface="AvenirNext LT Pro Regular" panose="020B0504020202020204" pitchFamily="34" charset="0"/>
              </a:rPr>
              <a:t>screen after </a:t>
            </a:r>
            <a:r>
              <a:rPr lang="en-US" sz="2000" i="1" dirty="0">
                <a:solidFill>
                  <a:srgbClr val="3E8EDE"/>
                </a:solidFill>
                <a:latin typeface="AvenirNext LT Pro Regular" panose="020B0504020202020204" pitchFamily="34" charset="0"/>
              </a:rPr>
              <a:t>TV, PC &amp; Mobile Phone</a:t>
            </a:r>
          </a:p>
          <a:p>
            <a:pPr marL="457200" lvl="0" indent="-457200">
              <a:lnSpc>
                <a:spcPct val="100000"/>
              </a:lnSpc>
              <a:spcBef>
                <a:spcPts val="0"/>
              </a:spcBef>
              <a:buFont typeface="Wingdings" panose="05000000000000000000" pitchFamily="2" charset="2"/>
              <a:buChar char="§"/>
              <a:defRPr/>
            </a:pPr>
            <a:r>
              <a:rPr lang="en-US" sz="2000" dirty="0" smtClean="0">
                <a:solidFill>
                  <a:srgbClr val="3E8EDE"/>
                </a:solidFill>
                <a:latin typeface="AvenirNext LT Pro Regular" panose="020B0504020202020204" pitchFamily="34" charset="0"/>
              </a:rPr>
              <a:t>3</a:t>
            </a:r>
            <a:r>
              <a:rPr lang="en-US" sz="2000" baseline="30000" dirty="0" smtClean="0">
                <a:solidFill>
                  <a:srgbClr val="3E8EDE"/>
                </a:solidFill>
                <a:latin typeface="AvenirNext LT Pro Regular" panose="020B0504020202020204" pitchFamily="34" charset="0"/>
              </a:rPr>
              <a:t>rd</a:t>
            </a:r>
            <a:r>
              <a:rPr lang="en-US" sz="2000" dirty="0" smtClean="0">
                <a:solidFill>
                  <a:srgbClr val="3E8EDE"/>
                </a:solidFill>
                <a:latin typeface="AvenirNext LT Pro Regular" panose="020B0504020202020204" pitchFamily="34" charset="0"/>
              </a:rPr>
              <a:t>  </a:t>
            </a:r>
            <a:r>
              <a:rPr lang="en-US" sz="2000" dirty="0">
                <a:solidFill>
                  <a:srgbClr val="3E8EDE"/>
                </a:solidFill>
                <a:latin typeface="AvenirNext LT Pro Regular" panose="020B0504020202020204" pitchFamily="34" charset="0"/>
              </a:rPr>
              <a:t>infotainment space after </a:t>
            </a:r>
            <a:r>
              <a:rPr lang="en-US" sz="2000" i="1" dirty="0">
                <a:solidFill>
                  <a:srgbClr val="3E8EDE"/>
                </a:solidFill>
                <a:latin typeface="AvenirNext LT Pro Regular" panose="020B0504020202020204" pitchFamily="34" charset="0"/>
              </a:rPr>
              <a:t>home, </a:t>
            </a:r>
            <a:r>
              <a:rPr lang="en-US" sz="2000" i="1" dirty="0" smtClean="0">
                <a:solidFill>
                  <a:srgbClr val="3E8EDE"/>
                </a:solidFill>
                <a:latin typeface="AvenirNext LT Pro Regular" panose="020B0504020202020204" pitchFamily="34" charset="0"/>
              </a:rPr>
              <a:t>office</a:t>
            </a:r>
            <a:endParaRPr lang="en-US" sz="2000" i="1" dirty="0">
              <a:solidFill>
                <a:srgbClr val="3E8EDE"/>
              </a:solidFill>
              <a:latin typeface="AvenirNext LT Pro Regular" panose="020B0504020202020204" pitchFamily="34" charset="0"/>
            </a:endParaRPr>
          </a:p>
        </p:txBody>
      </p:sp>
      <p:sp>
        <p:nvSpPr>
          <p:cNvPr id="40" name="TextBox 39"/>
          <p:cNvSpPr txBox="1"/>
          <p:nvPr/>
        </p:nvSpPr>
        <p:spPr>
          <a:xfrm>
            <a:off x="2939583" y="2319016"/>
            <a:ext cx="8987438" cy="1877437"/>
          </a:xfrm>
          <a:prstGeom prst="rect">
            <a:avLst/>
          </a:prstGeom>
          <a:noFill/>
        </p:spPr>
        <p:txBody>
          <a:bodyPr wrap="square" rtlCol="0">
            <a:spAutoFit/>
          </a:bodyPr>
          <a:lstStyle/>
          <a:p>
            <a:pPr>
              <a:lnSpc>
                <a:spcPct val="150000"/>
              </a:lnSpc>
            </a:pPr>
            <a:r>
              <a:rPr lang="en-US" sz="2400" dirty="0">
                <a:solidFill>
                  <a:schemeClr val="tx2"/>
                </a:solidFill>
                <a:latin typeface="AvenirNext LT Pro Regular" panose="020B0504020202020204" pitchFamily="34" charset="0"/>
              </a:rPr>
              <a:t>Aim of FG-VM</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Integration of Terrestrial and Satellite networks</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Integration of Broadcasting and Internet services</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Reduce costs using converged networking</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Provide wide area coverage</a:t>
            </a:r>
          </a:p>
        </p:txBody>
      </p:sp>
      <p:sp>
        <p:nvSpPr>
          <p:cNvPr id="41" name="TextBox 40"/>
          <p:cNvSpPr txBox="1"/>
          <p:nvPr/>
        </p:nvSpPr>
        <p:spPr>
          <a:xfrm>
            <a:off x="2311688" y="3957229"/>
            <a:ext cx="9389898" cy="1877437"/>
          </a:xfrm>
          <a:prstGeom prst="rect">
            <a:avLst/>
          </a:prstGeom>
          <a:noFill/>
        </p:spPr>
        <p:txBody>
          <a:bodyPr wrap="square" rtlCol="0">
            <a:spAutoFit/>
          </a:bodyPr>
          <a:lstStyle/>
          <a:p>
            <a:pPr>
              <a:lnSpc>
                <a:spcPct val="150000"/>
              </a:lnSpc>
            </a:pPr>
            <a:r>
              <a:rPr lang="en-US" sz="2400" dirty="0">
                <a:solidFill>
                  <a:schemeClr val="tx2"/>
                </a:solidFill>
                <a:latin typeface="AvenirNext LT Pro Regular" panose="020B0504020202020204" pitchFamily="34" charset="0"/>
              </a:rPr>
              <a:t>Challenges</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Integration and compatibility with mobile communication: 3, 4, 5G and beyond</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Software protocols and hardware specifications standardization and </a:t>
            </a:r>
            <a:r>
              <a:rPr lang="en-US" sz="2000" dirty="0" smtClean="0">
                <a:solidFill>
                  <a:srgbClr val="3E8EDE"/>
                </a:solidFill>
                <a:latin typeface="AvenirNext LT Pro Regular" panose="020B0504020202020204" pitchFamily="34" charset="0"/>
              </a:rPr>
              <a:t>adoption</a:t>
            </a:r>
            <a:endParaRPr lang="en-US" sz="2000" dirty="0">
              <a:solidFill>
                <a:srgbClr val="3E8EDE"/>
              </a:solidFill>
              <a:latin typeface="AvenirNext LT Pro Regular" panose="020B0504020202020204" pitchFamily="34" charset="0"/>
            </a:endParaRP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Harmonization of Transport regulations</a:t>
            </a:r>
          </a:p>
          <a:p>
            <a:pPr marL="457200" lvl="0" indent="-457200">
              <a:lnSpc>
                <a:spcPct val="100000"/>
              </a:lnSpc>
              <a:spcBef>
                <a:spcPts val="0"/>
              </a:spcBef>
              <a:buFont typeface="Wingdings" panose="05000000000000000000" pitchFamily="2" charset="2"/>
              <a:buChar char="§"/>
              <a:defRPr/>
            </a:pPr>
            <a:r>
              <a:rPr lang="en-US" sz="2000" dirty="0">
                <a:solidFill>
                  <a:srgbClr val="3E8EDE"/>
                </a:solidFill>
                <a:latin typeface="AvenirNext LT Pro Regular" panose="020B0504020202020204" pitchFamily="34" charset="0"/>
              </a:rPr>
              <a:t>Involve international experts and stakeholders</a:t>
            </a:r>
          </a:p>
        </p:txBody>
      </p:sp>
      <p:pic>
        <p:nvPicPr>
          <p:cNvPr id="42" name="Picture 41">
            <a:extLst>
              <a:ext uri="{FF2B5EF4-FFF2-40B4-BE49-F238E27FC236}">
                <a16:creationId xmlns:a16="http://schemas.microsoft.com/office/drawing/2014/main" id="{202B9272-D9D7-4EDA-B1B3-10A4EC7021F9}"/>
              </a:ext>
            </a:extLst>
          </p:cNvPr>
          <p:cNvPicPr>
            <a:picLocks noChangeAspect="1"/>
          </p:cNvPicPr>
          <p:nvPr/>
        </p:nvPicPr>
        <p:blipFill>
          <a:blip r:embed="rId3"/>
          <a:stretch>
            <a:fillRect/>
          </a:stretch>
        </p:blipFill>
        <p:spPr>
          <a:xfrm rot="16200000">
            <a:off x="1248789" y="2852851"/>
            <a:ext cx="541986" cy="1044259"/>
          </a:xfrm>
          <a:prstGeom prst="rect">
            <a:avLst/>
          </a:prstGeom>
        </p:spPr>
      </p:pic>
      <p:pic>
        <p:nvPicPr>
          <p:cNvPr id="43" name="Picture 42">
            <a:extLst>
              <a:ext uri="{FF2B5EF4-FFF2-40B4-BE49-F238E27FC236}">
                <a16:creationId xmlns:a16="http://schemas.microsoft.com/office/drawing/2014/main" id="{6ED4FE17-C0E3-406B-864C-21B11450059D}"/>
              </a:ext>
            </a:extLst>
          </p:cNvPr>
          <p:cNvPicPr>
            <a:picLocks noChangeAspect="1"/>
          </p:cNvPicPr>
          <p:nvPr/>
        </p:nvPicPr>
        <p:blipFill>
          <a:blip r:embed="rId4"/>
          <a:stretch>
            <a:fillRect/>
          </a:stretch>
        </p:blipFill>
        <p:spPr>
          <a:xfrm rot="5400000">
            <a:off x="1264000" y="4613282"/>
            <a:ext cx="511561" cy="1044258"/>
          </a:xfrm>
          <a:prstGeom prst="rect">
            <a:avLst/>
          </a:prstGeom>
        </p:spPr>
      </p:pic>
      <p:pic>
        <p:nvPicPr>
          <p:cNvPr id="44" name="Picture 43">
            <a:extLst>
              <a:ext uri="{FF2B5EF4-FFF2-40B4-BE49-F238E27FC236}">
                <a16:creationId xmlns:a16="http://schemas.microsoft.com/office/drawing/2014/main" id="{9BA9D465-72C9-2840-A524-D31F3A9402F4}"/>
              </a:ext>
            </a:extLst>
          </p:cNvPr>
          <p:cNvPicPr>
            <a:picLocks noChangeAspect="1"/>
          </p:cNvPicPr>
          <p:nvPr/>
        </p:nvPicPr>
        <p:blipFill>
          <a:blip r:embed="rId5"/>
          <a:stretch>
            <a:fillRect/>
          </a:stretch>
        </p:blipFill>
        <p:spPr>
          <a:xfrm rot="5400000">
            <a:off x="1316774" y="1051459"/>
            <a:ext cx="645859" cy="2060207"/>
          </a:xfrm>
          <a:prstGeom prst="rect">
            <a:avLst/>
          </a:prstGeom>
        </p:spPr>
      </p:pic>
      <p:sp>
        <p:nvSpPr>
          <p:cNvPr id="2" name="Rectangle 1"/>
          <p:cNvSpPr/>
          <p:nvPr/>
        </p:nvSpPr>
        <p:spPr>
          <a:xfrm>
            <a:off x="2311688" y="6004907"/>
            <a:ext cx="6519703" cy="646331"/>
          </a:xfrm>
          <a:prstGeom prst="rect">
            <a:avLst/>
          </a:prstGeom>
        </p:spPr>
        <p:txBody>
          <a:bodyPr wrap="square">
            <a:spAutoFit/>
          </a:bodyPr>
          <a:lstStyle/>
          <a:p>
            <a:r>
              <a:rPr lang="en-GB" dirty="0"/>
              <a:t>For more information</a:t>
            </a:r>
            <a:r>
              <a:rPr lang="en-GB" dirty="0" smtClean="0"/>
              <a:t>: </a:t>
            </a:r>
            <a:r>
              <a:rPr lang="en-GB" u="sng" dirty="0" smtClean="0">
                <a:hlinkClick r:id="rId6"/>
              </a:rPr>
              <a:t>https</a:t>
            </a:r>
            <a:r>
              <a:rPr lang="en-GB" u="sng" dirty="0">
                <a:hlinkClick r:id="rId6"/>
              </a:rPr>
              <a:t>://itu.int/en/ITU-T/focusgroups/vm</a:t>
            </a:r>
            <a:r>
              <a:rPr lang="en-GB" dirty="0"/>
              <a:t> </a:t>
            </a:r>
            <a:endParaRPr lang="en-US" dirty="0"/>
          </a:p>
          <a:p>
            <a:r>
              <a:rPr lang="en-GB" dirty="0" smtClean="0"/>
              <a:t>Contact: ​​</a:t>
            </a:r>
            <a:r>
              <a:rPr lang="en-GB" u="sng" dirty="0">
                <a:hlinkClick r:id="rId7"/>
              </a:rPr>
              <a:t>tsbfgvm@itu.int</a:t>
            </a:r>
            <a:r>
              <a:rPr lang="en-GB" dirty="0"/>
              <a:t> </a:t>
            </a:r>
            <a:endParaRPr lang="en-US" dirty="0"/>
          </a:p>
        </p:txBody>
      </p:sp>
    </p:spTree>
    <p:extLst>
      <p:ext uri="{BB962C8B-B14F-4D97-AF65-F5344CB8AC3E}">
        <p14:creationId xmlns:p14="http://schemas.microsoft.com/office/powerpoint/2010/main" val="54025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Focus Group on Vehicular Multimedia (FG-VM</a:t>
            </a:r>
            <a:r>
              <a:rPr lang="en-GB" dirty="0" smtClean="0"/>
              <a:t>) – future meetings</a:t>
            </a:r>
            <a:endParaRPr lang="en-US" dirty="0"/>
          </a:p>
        </p:txBody>
      </p:sp>
      <p:sp>
        <p:nvSpPr>
          <p:cNvPr id="4" name="Content Placeholder 3"/>
          <p:cNvSpPr>
            <a:spLocks noGrp="1"/>
          </p:cNvSpPr>
          <p:nvPr>
            <p:ph idx="1"/>
          </p:nvPr>
        </p:nvSpPr>
        <p:spPr/>
        <p:txBody>
          <a:bodyPr>
            <a:normAutofit/>
          </a:bodyPr>
          <a:lstStyle/>
          <a:p>
            <a:pPr marL="0" indent="0">
              <a:buNone/>
            </a:pPr>
            <a:r>
              <a:rPr lang="en-GB" sz="2800" dirty="0"/>
              <a:t>The following meetings are planned:</a:t>
            </a:r>
            <a:endParaRPr lang="en-US" sz="2800" dirty="0"/>
          </a:p>
          <a:p>
            <a:r>
              <a:rPr lang="en-GB" sz="2800" dirty="0" smtClean="0"/>
              <a:t>4th </a:t>
            </a:r>
            <a:r>
              <a:rPr lang="en-GB" sz="2800" dirty="0"/>
              <a:t>FG-VM </a:t>
            </a:r>
            <a:r>
              <a:rPr lang="en-GB" sz="2800" dirty="0" smtClean="0"/>
              <a:t>Meeting (</a:t>
            </a:r>
            <a:r>
              <a:rPr lang="en-GB" sz="2800" dirty="0"/>
              <a:t>16-17 May 2019, e-meeting)</a:t>
            </a:r>
            <a:endParaRPr lang="en-US" sz="2800" dirty="0"/>
          </a:p>
          <a:p>
            <a:r>
              <a:rPr lang="en-GB" sz="2800" dirty="0"/>
              <a:t>5th FG-VM </a:t>
            </a:r>
            <a:r>
              <a:rPr lang="en-GB" sz="2800" dirty="0" smtClean="0"/>
              <a:t>Meeting (</a:t>
            </a:r>
            <a:r>
              <a:rPr lang="en-GB" sz="2800" dirty="0"/>
              <a:t>11-12 July 2019, Changchun, China)</a:t>
            </a:r>
            <a:endParaRPr lang="en-US" sz="2800" dirty="0"/>
          </a:p>
          <a:p>
            <a:r>
              <a:rPr lang="en-GB" sz="2800" dirty="0" smtClean="0"/>
              <a:t>6th </a:t>
            </a:r>
            <a:r>
              <a:rPr lang="en-GB" sz="2800" dirty="0"/>
              <a:t>FG-VM </a:t>
            </a:r>
            <a:r>
              <a:rPr lang="en-GB" sz="2800" dirty="0" smtClean="0"/>
              <a:t>Meeting (</a:t>
            </a:r>
            <a:r>
              <a:rPr lang="en-GB" sz="2800" dirty="0"/>
              <a:t>11-12 September 2019, Budapest, Hungary​, TBC)</a:t>
            </a:r>
            <a:endParaRPr lang="en-US" sz="2800" dirty="0"/>
          </a:p>
          <a:p>
            <a:pPr marL="0" indent="0">
              <a:buNone/>
            </a:pPr>
            <a:r>
              <a:rPr lang="en-GB" sz="2800" dirty="0"/>
              <a:t> </a:t>
            </a:r>
            <a:endParaRPr lang="en-US" sz="2800" dirty="0"/>
          </a:p>
          <a:p>
            <a:pPr marL="0" indent="0">
              <a:buNone/>
            </a:pPr>
            <a:r>
              <a:rPr lang="en-GB" sz="2000" dirty="0"/>
              <a:t>For more information</a:t>
            </a:r>
            <a:r>
              <a:rPr lang="en-GB" sz="2000" dirty="0" smtClean="0"/>
              <a:t>: </a:t>
            </a:r>
            <a:r>
              <a:rPr lang="en-GB" sz="2000" u="sng" dirty="0" smtClean="0">
                <a:hlinkClick r:id="rId2"/>
              </a:rPr>
              <a:t>https</a:t>
            </a:r>
            <a:r>
              <a:rPr lang="en-GB" sz="2000" u="sng" dirty="0">
                <a:hlinkClick r:id="rId2"/>
              </a:rPr>
              <a:t>://itu.int/en/ITU-T/focusgroups/vm</a:t>
            </a:r>
            <a:r>
              <a:rPr lang="en-GB" sz="2000" dirty="0"/>
              <a:t> </a:t>
            </a:r>
            <a:endParaRPr lang="en-US" sz="2000" dirty="0"/>
          </a:p>
          <a:p>
            <a:pPr marL="0" indent="0">
              <a:buNone/>
            </a:pPr>
            <a:r>
              <a:rPr lang="en-GB" sz="2000" dirty="0" smtClean="0"/>
              <a:t>Contact: ​​</a:t>
            </a:r>
            <a:r>
              <a:rPr lang="en-GB" sz="2000" u="sng" dirty="0">
                <a:hlinkClick r:id="rId3"/>
              </a:rPr>
              <a:t>tsbfgvm@itu.int</a:t>
            </a:r>
            <a:r>
              <a:rPr lang="en-GB" sz="2000" dirty="0"/>
              <a:t> </a:t>
            </a:r>
            <a:endParaRPr lang="en-US" sz="2000" dirty="0"/>
          </a:p>
        </p:txBody>
      </p:sp>
      <p:sp>
        <p:nvSpPr>
          <p:cNvPr id="3" name="Slide Number Placeholder 2"/>
          <p:cNvSpPr>
            <a:spLocks noGrp="1"/>
          </p:cNvSpPr>
          <p:nvPr>
            <p:ph type="sldNum" sz="quarter" idx="12"/>
          </p:nvPr>
        </p:nvSpPr>
        <p:spPr/>
        <p:txBody>
          <a:bodyPr/>
          <a:lstStyle/>
          <a:p>
            <a:fld id="{283C63E4-F9BE-C24A-B4FF-309EB18BA564}" type="slidenum">
              <a:rPr lang="en-US" smtClean="0"/>
              <a:t>28</a:t>
            </a:fld>
            <a:endParaRPr lang="en-US"/>
          </a:p>
        </p:txBody>
      </p:sp>
    </p:spTree>
    <p:extLst>
      <p:ext uri="{BB962C8B-B14F-4D97-AF65-F5344CB8AC3E}">
        <p14:creationId xmlns:p14="http://schemas.microsoft.com/office/powerpoint/2010/main" val="1637696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Quantum Key Distribution (QKD) – </a:t>
            </a:r>
            <a:r>
              <a:rPr lang="en-US" sz="3600" dirty="0"/>
              <a:t>ITU-T SG17: </a:t>
            </a:r>
            <a:r>
              <a:rPr lang="en-US" sz="3600" dirty="0" err="1"/>
              <a:t>Secutiry</a:t>
            </a:r>
            <a:r>
              <a:rPr lang="en-US" sz="3600" dirty="0"/>
              <a:t> </a:t>
            </a:r>
            <a:r>
              <a:rPr lang="en-US" sz="3600" dirty="0" smtClean="0"/>
              <a:t>aspects</a:t>
            </a:r>
            <a:endParaRPr lang="en-US" sz="3600" dirty="0"/>
          </a:p>
        </p:txBody>
      </p:sp>
      <p:sp>
        <p:nvSpPr>
          <p:cNvPr id="4" name="Content Placeholder 3"/>
          <p:cNvSpPr>
            <a:spLocks noGrp="1"/>
          </p:cNvSpPr>
          <p:nvPr>
            <p:ph idx="1"/>
          </p:nvPr>
        </p:nvSpPr>
        <p:spPr>
          <a:xfrm>
            <a:off x="609600" y="1713972"/>
            <a:ext cx="10972800" cy="4314593"/>
          </a:xfrm>
        </p:spPr>
        <p:txBody>
          <a:bodyPr>
            <a:noAutofit/>
          </a:bodyPr>
          <a:lstStyle/>
          <a:p>
            <a:pPr marL="0" indent="0">
              <a:buNone/>
            </a:pPr>
            <a:r>
              <a:rPr lang="en-GB" sz="2800" b="1" dirty="0"/>
              <a:t>Current work items:</a:t>
            </a:r>
          </a:p>
          <a:p>
            <a:r>
              <a:rPr lang="en-US" sz="2800" dirty="0" err="1" smtClean="0"/>
              <a:t>X.sec</a:t>
            </a:r>
            <a:r>
              <a:rPr lang="en-US" sz="2800" dirty="0" smtClean="0"/>
              <a:t>-QKDN-</a:t>
            </a:r>
            <a:r>
              <a:rPr lang="en-US" sz="2800" dirty="0" err="1" smtClean="0"/>
              <a:t>ov</a:t>
            </a:r>
            <a:r>
              <a:rPr lang="en-US" sz="2800" dirty="0" smtClean="0"/>
              <a:t> </a:t>
            </a:r>
            <a:r>
              <a:rPr lang="en-US" sz="2800" dirty="0"/>
              <a:t>- </a:t>
            </a:r>
            <a:r>
              <a:rPr lang="en-GB" sz="2800" dirty="0"/>
              <a:t>Security requirements for quantum key distribution networks </a:t>
            </a:r>
            <a:r>
              <a:rPr lang="en-GB" sz="2800" dirty="0" smtClean="0"/>
              <a:t>– overview</a:t>
            </a:r>
          </a:p>
          <a:p>
            <a:r>
              <a:rPr lang="en-US" sz="2800" dirty="0"/>
              <a:t>X.cf-QKDN - </a:t>
            </a:r>
            <a:r>
              <a:rPr lang="en-GB" sz="2800" dirty="0"/>
              <a:t>Use of cryptographic functions on a key generated in Quantum Key Distribution </a:t>
            </a:r>
            <a:r>
              <a:rPr lang="en-GB" sz="2800" dirty="0" smtClean="0"/>
              <a:t>networks</a:t>
            </a:r>
          </a:p>
          <a:p>
            <a:r>
              <a:rPr lang="en-US" sz="2800" dirty="0" err="1"/>
              <a:t>X.sec</a:t>
            </a:r>
            <a:r>
              <a:rPr lang="en-US" sz="2800" dirty="0"/>
              <a:t>-QKDN-km - </a:t>
            </a:r>
            <a:r>
              <a:rPr lang="en-GB" sz="2800" dirty="0"/>
              <a:t>Security requirements for quantum key distribution networks - key </a:t>
            </a:r>
            <a:r>
              <a:rPr lang="en-GB" sz="2800" dirty="0" smtClean="0"/>
              <a:t>management</a:t>
            </a:r>
          </a:p>
          <a:p>
            <a:r>
              <a:rPr lang="en-US" sz="2800" dirty="0" err="1"/>
              <a:t>TR.sec-qkd</a:t>
            </a:r>
            <a:r>
              <a:rPr lang="en-US" sz="2800" dirty="0"/>
              <a:t> - </a:t>
            </a:r>
            <a:r>
              <a:rPr lang="en-GB" sz="2800" dirty="0"/>
              <a:t>Technical report on security framework for quantum key distribution in telecom </a:t>
            </a:r>
            <a:r>
              <a:rPr lang="en-GB" sz="2800" dirty="0" smtClean="0"/>
              <a:t>network</a:t>
            </a:r>
            <a:endParaRPr lang="en-US" sz="2800" dirty="0" smtClean="0"/>
          </a:p>
        </p:txBody>
      </p:sp>
      <p:sp>
        <p:nvSpPr>
          <p:cNvPr id="3" name="Slide Number Placeholder 2"/>
          <p:cNvSpPr>
            <a:spLocks noGrp="1"/>
          </p:cNvSpPr>
          <p:nvPr>
            <p:ph type="sldNum" sz="quarter" idx="12"/>
          </p:nvPr>
        </p:nvSpPr>
        <p:spPr/>
        <p:txBody>
          <a:bodyPr/>
          <a:lstStyle/>
          <a:p>
            <a:fld id="{283C63E4-F9BE-C24A-B4FF-309EB18BA564}" type="slidenum">
              <a:rPr lang="en-US" smtClean="0"/>
              <a:t>29</a:t>
            </a:fld>
            <a:endParaRPr lang="en-US"/>
          </a:p>
        </p:txBody>
      </p:sp>
    </p:spTree>
    <p:extLst>
      <p:ext uri="{BB962C8B-B14F-4D97-AF65-F5344CB8AC3E}">
        <p14:creationId xmlns:p14="http://schemas.microsoft.com/office/powerpoint/2010/main" val="3457563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8269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Quantum Key Distribution (QKD) </a:t>
            </a:r>
            <a:r>
              <a:rPr lang="en-US" sz="3200" dirty="0" smtClean="0"/>
              <a:t>– </a:t>
            </a:r>
            <a:r>
              <a:rPr lang="en-US" sz="3200" dirty="0"/>
              <a:t>ITU-T SG13: Network </a:t>
            </a:r>
            <a:r>
              <a:rPr lang="en-US" sz="3200" dirty="0" smtClean="0"/>
              <a:t>aspects</a:t>
            </a:r>
            <a:endParaRPr lang="en-US" sz="3200" dirty="0"/>
          </a:p>
        </p:txBody>
      </p:sp>
      <p:sp>
        <p:nvSpPr>
          <p:cNvPr id="3" name="Content Placeholder 2"/>
          <p:cNvSpPr>
            <a:spLocks noGrp="1"/>
          </p:cNvSpPr>
          <p:nvPr>
            <p:ph idx="1"/>
          </p:nvPr>
        </p:nvSpPr>
        <p:spPr/>
        <p:txBody>
          <a:bodyPr>
            <a:normAutofit/>
          </a:bodyPr>
          <a:lstStyle/>
          <a:p>
            <a:pPr marL="0" indent="0">
              <a:buNone/>
            </a:pPr>
            <a:r>
              <a:rPr lang="en-GB" sz="2800" b="1" dirty="0" smtClean="0"/>
              <a:t>Current work items:</a:t>
            </a:r>
          </a:p>
          <a:p>
            <a:r>
              <a:rPr lang="en-GB" sz="2800" dirty="0" smtClean="0"/>
              <a:t>Y.QKDN_FR </a:t>
            </a:r>
            <a:r>
              <a:rPr lang="en-GB" sz="2800" dirty="0"/>
              <a:t>- Framework for Networks to supporting Quantum Key </a:t>
            </a:r>
            <a:r>
              <a:rPr lang="en-GB" sz="2800" dirty="0" smtClean="0"/>
              <a:t>Distribution</a:t>
            </a:r>
          </a:p>
          <a:p>
            <a:r>
              <a:rPr lang="en-US" sz="2800" dirty="0" err="1" smtClean="0"/>
              <a:t>Y.QKDN_Arch</a:t>
            </a:r>
            <a:r>
              <a:rPr lang="en-US" sz="2800" dirty="0" smtClean="0"/>
              <a:t> </a:t>
            </a:r>
            <a:r>
              <a:rPr lang="en-US" sz="2800" dirty="0"/>
              <a:t>- </a:t>
            </a:r>
            <a:r>
              <a:rPr lang="en-GB" sz="2800" dirty="0"/>
              <a:t>Functional architecture of the Quantum Key Distribution </a:t>
            </a:r>
            <a:r>
              <a:rPr lang="en-GB" sz="2800" dirty="0" smtClean="0"/>
              <a:t>network</a:t>
            </a:r>
          </a:p>
          <a:p>
            <a:r>
              <a:rPr lang="en-GB" sz="2800" dirty="0"/>
              <a:t>Y.QKDN_KM - Key management for Quantum Key Distribution network</a:t>
            </a:r>
            <a:endParaRPr lang="en-US" sz="2800" dirty="0"/>
          </a:p>
        </p:txBody>
      </p:sp>
      <p:sp>
        <p:nvSpPr>
          <p:cNvPr id="4" name="Slide Number Placeholder 3"/>
          <p:cNvSpPr>
            <a:spLocks noGrp="1"/>
          </p:cNvSpPr>
          <p:nvPr>
            <p:ph type="sldNum" sz="quarter" idx="12"/>
          </p:nvPr>
        </p:nvSpPr>
        <p:spPr/>
        <p:txBody>
          <a:bodyPr/>
          <a:lstStyle/>
          <a:p>
            <a:fld id="{283C63E4-F9BE-C24A-B4FF-309EB18BA564}" type="slidenum">
              <a:rPr lang="en-US" smtClean="0"/>
              <a:t>30</a:t>
            </a:fld>
            <a:endParaRPr lang="en-US"/>
          </a:p>
        </p:txBody>
      </p:sp>
    </p:spTree>
    <p:extLst>
      <p:ext uri="{BB962C8B-B14F-4D97-AF65-F5344CB8AC3E}">
        <p14:creationId xmlns:p14="http://schemas.microsoft.com/office/powerpoint/2010/main" val="2026147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
        <p:nvSpPr>
          <p:cNvPr id="4" name="Slide Number Placeholder 3"/>
          <p:cNvSpPr>
            <a:spLocks noGrp="1"/>
          </p:cNvSpPr>
          <p:nvPr>
            <p:ph type="sldNum" sz="quarter" idx="12"/>
          </p:nvPr>
        </p:nvSpPr>
        <p:spPr/>
        <p:txBody>
          <a:bodyPr/>
          <a:lstStyle/>
          <a:p>
            <a:fld id="{283C63E4-F9BE-C24A-B4FF-309EB18BA564}" type="slidenum">
              <a:rPr lang="en-US" smtClean="0"/>
              <a:t>31</a:t>
            </a:fld>
            <a:endParaRPr lang="en-US"/>
          </a:p>
        </p:txBody>
      </p:sp>
    </p:spTree>
    <p:extLst>
      <p:ext uri="{BB962C8B-B14F-4D97-AF65-F5344CB8AC3E}">
        <p14:creationId xmlns:p14="http://schemas.microsoft.com/office/powerpoint/2010/main" val="199732079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283C63E4-F9BE-C24A-B4FF-309EB18BA564}" type="slidenum">
              <a:rPr lang="en-US" smtClean="0"/>
              <a:t>32</a:t>
            </a:fld>
            <a:endParaRPr lang="en-US"/>
          </a:p>
        </p:txBody>
      </p:sp>
    </p:spTree>
    <p:extLst>
      <p:ext uri="{BB962C8B-B14F-4D97-AF65-F5344CB8AC3E}">
        <p14:creationId xmlns:p14="http://schemas.microsoft.com/office/powerpoint/2010/main" val="1410551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SG17: </a:t>
            </a:r>
            <a:r>
              <a:rPr lang="en-US" sz="3600" dirty="0" err="1" smtClean="0"/>
              <a:t>X.sec</a:t>
            </a:r>
            <a:r>
              <a:rPr lang="en-US" sz="3600" dirty="0" smtClean="0"/>
              <a:t>-QKDN-</a:t>
            </a:r>
            <a:r>
              <a:rPr lang="en-US" sz="3600" dirty="0" err="1" smtClean="0"/>
              <a:t>ov</a:t>
            </a:r>
            <a:r>
              <a:rPr lang="en-US" sz="3600" dirty="0" smtClean="0"/>
              <a:t> - </a:t>
            </a:r>
            <a:r>
              <a:rPr lang="en-GB" sz="3600" dirty="0"/>
              <a:t>Security requirements for quantum key distribution networks - </a:t>
            </a:r>
            <a:r>
              <a:rPr lang="en-GB" sz="3600" dirty="0" smtClean="0"/>
              <a:t>overview</a:t>
            </a:r>
            <a:endParaRPr lang="en-US" sz="3600" dirty="0"/>
          </a:p>
        </p:txBody>
      </p:sp>
      <p:sp>
        <p:nvSpPr>
          <p:cNvPr id="4" name="Content Placeholder 3"/>
          <p:cNvSpPr>
            <a:spLocks noGrp="1"/>
          </p:cNvSpPr>
          <p:nvPr>
            <p:ph idx="1"/>
          </p:nvPr>
        </p:nvSpPr>
        <p:spPr/>
        <p:txBody>
          <a:bodyPr>
            <a:noAutofit/>
          </a:bodyPr>
          <a:lstStyle/>
          <a:p>
            <a:r>
              <a:rPr lang="en-GB" sz="2800" dirty="0" smtClean="0"/>
              <a:t>General </a:t>
            </a:r>
            <a:r>
              <a:rPr lang="en-GB" sz="2800" dirty="0"/>
              <a:t>security requirements on Quantum Key Distribution (QKD) networks;</a:t>
            </a:r>
          </a:p>
          <a:p>
            <a:r>
              <a:rPr lang="en-GB" sz="2800" dirty="0" smtClean="0"/>
              <a:t>Security </a:t>
            </a:r>
            <a:r>
              <a:rPr lang="en-GB" sz="2800" dirty="0"/>
              <a:t>requirements for QKD networks on </a:t>
            </a:r>
            <a:endParaRPr lang="en-GB" sz="2800" dirty="0" smtClean="0"/>
          </a:p>
          <a:p>
            <a:pPr lvl="1"/>
            <a:r>
              <a:rPr lang="en-GB" sz="2400" dirty="0" smtClean="0"/>
              <a:t>key </a:t>
            </a:r>
            <a:r>
              <a:rPr lang="en-GB" sz="2400" dirty="0"/>
              <a:t>management;</a:t>
            </a:r>
          </a:p>
          <a:p>
            <a:pPr lvl="1"/>
            <a:r>
              <a:rPr lang="en-GB" sz="2400" dirty="0" smtClean="0"/>
              <a:t>core </a:t>
            </a:r>
            <a:r>
              <a:rPr lang="en-GB" sz="2400" dirty="0"/>
              <a:t>quantum key relaying functions;</a:t>
            </a:r>
          </a:p>
          <a:p>
            <a:r>
              <a:rPr lang="en-GB" sz="2800" dirty="0" smtClean="0"/>
              <a:t>Threats </a:t>
            </a:r>
            <a:r>
              <a:rPr lang="en-GB" sz="2800" dirty="0"/>
              <a:t>and Security functions for communications </a:t>
            </a:r>
            <a:r>
              <a:rPr lang="en-GB" sz="2800" dirty="0" smtClean="0"/>
              <a:t>between</a:t>
            </a:r>
          </a:p>
          <a:p>
            <a:pPr lvl="1"/>
            <a:r>
              <a:rPr lang="en-GB" sz="2400" dirty="0" smtClean="0"/>
              <a:t>QKD </a:t>
            </a:r>
            <a:r>
              <a:rPr lang="en-GB" sz="2400" dirty="0"/>
              <a:t>systems and applications (cryptographic applications</a:t>
            </a:r>
            <a:r>
              <a:rPr lang="en-GB" sz="2400" dirty="0" smtClean="0"/>
              <a:t>) </a:t>
            </a:r>
            <a:endParaRPr lang="en-GB" sz="2400" dirty="0"/>
          </a:p>
          <a:p>
            <a:pPr lvl="1"/>
            <a:r>
              <a:rPr lang="en-GB" sz="2400" dirty="0" smtClean="0"/>
              <a:t>QKD </a:t>
            </a:r>
            <a:r>
              <a:rPr lang="en-GB" sz="2400" dirty="0"/>
              <a:t>systems and management &amp; monitoring </a:t>
            </a:r>
            <a:r>
              <a:rPr lang="en-GB" sz="2400" dirty="0" smtClean="0"/>
              <a:t>systems</a:t>
            </a:r>
            <a:endParaRPr lang="en-GB" sz="2400" dirty="0"/>
          </a:p>
        </p:txBody>
      </p:sp>
      <p:sp>
        <p:nvSpPr>
          <p:cNvPr id="3" name="Slide Number Placeholder 2"/>
          <p:cNvSpPr>
            <a:spLocks noGrp="1"/>
          </p:cNvSpPr>
          <p:nvPr>
            <p:ph type="sldNum" sz="quarter" idx="12"/>
          </p:nvPr>
        </p:nvSpPr>
        <p:spPr/>
        <p:txBody>
          <a:bodyPr/>
          <a:lstStyle/>
          <a:p>
            <a:fld id="{283C63E4-F9BE-C24A-B4FF-309EB18BA564}" type="slidenum">
              <a:rPr lang="en-US" smtClean="0"/>
              <a:t>33</a:t>
            </a:fld>
            <a:endParaRPr lang="en-US" dirty="0"/>
          </a:p>
        </p:txBody>
      </p:sp>
    </p:spTree>
    <p:extLst>
      <p:ext uri="{BB962C8B-B14F-4D97-AF65-F5344CB8AC3E}">
        <p14:creationId xmlns:p14="http://schemas.microsoft.com/office/powerpoint/2010/main" val="575939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SG17: X.cf-QKDN - </a:t>
            </a:r>
            <a:r>
              <a:rPr lang="en-GB" sz="3600" dirty="0"/>
              <a:t>Use of cryptographic functions on a key generated in Quantum Key Distribution networks </a:t>
            </a:r>
            <a:endParaRPr lang="en-US" sz="3600" dirty="0"/>
          </a:p>
        </p:txBody>
      </p:sp>
      <p:sp>
        <p:nvSpPr>
          <p:cNvPr id="3" name="Content Placeholder 2"/>
          <p:cNvSpPr>
            <a:spLocks noGrp="1"/>
          </p:cNvSpPr>
          <p:nvPr>
            <p:ph idx="1"/>
          </p:nvPr>
        </p:nvSpPr>
        <p:spPr/>
        <p:txBody>
          <a:bodyPr>
            <a:normAutofit/>
          </a:bodyPr>
          <a:lstStyle/>
          <a:p>
            <a:r>
              <a:rPr lang="en-GB" dirty="0"/>
              <a:t>Aims to add specifications for QKD to existing cryptographic standards to make QKD systems approvable</a:t>
            </a:r>
          </a:p>
          <a:p>
            <a:r>
              <a:rPr lang="en-GB" dirty="0"/>
              <a:t>Focuses on making the keys generated and distributed by a QKD system approvable based on these existing </a:t>
            </a:r>
            <a:r>
              <a:rPr lang="en-GB" dirty="0" smtClean="0"/>
              <a:t>standards</a:t>
            </a:r>
          </a:p>
        </p:txBody>
      </p:sp>
      <p:sp>
        <p:nvSpPr>
          <p:cNvPr id="4" name="Slide Number Placeholder 3"/>
          <p:cNvSpPr>
            <a:spLocks noGrp="1"/>
          </p:cNvSpPr>
          <p:nvPr>
            <p:ph type="sldNum" sz="quarter" idx="12"/>
          </p:nvPr>
        </p:nvSpPr>
        <p:spPr/>
        <p:txBody>
          <a:bodyPr/>
          <a:lstStyle/>
          <a:p>
            <a:fld id="{283C63E4-F9BE-C24A-B4FF-309EB18BA564}" type="slidenum">
              <a:rPr lang="en-US" smtClean="0"/>
              <a:t>34</a:t>
            </a:fld>
            <a:endParaRPr lang="en-US"/>
          </a:p>
        </p:txBody>
      </p:sp>
    </p:spTree>
    <p:extLst>
      <p:ext uri="{BB962C8B-B14F-4D97-AF65-F5344CB8AC3E}">
        <p14:creationId xmlns:p14="http://schemas.microsoft.com/office/powerpoint/2010/main" val="3550820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SG17: </a:t>
            </a:r>
            <a:r>
              <a:rPr lang="en-US" sz="3600" dirty="0" err="1" smtClean="0"/>
              <a:t>X.sec</a:t>
            </a:r>
            <a:r>
              <a:rPr lang="en-US" sz="3600" dirty="0" smtClean="0"/>
              <a:t>-QKDN-km - </a:t>
            </a:r>
            <a:r>
              <a:rPr lang="en-GB" sz="3600" dirty="0"/>
              <a:t>Security requirements for quantum key distribution networks - key </a:t>
            </a:r>
            <a:r>
              <a:rPr lang="en-GB" sz="3600" dirty="0" smtClean="0"/>
              <a:t>management</a:t>
            </a:r>
            <a:endParaRPr lang="en-US" sz="3600" dirty="0"/>
          </a:p>
        </p:txBody>
      </p:sp>
      <p:sp>
        <p:nvSpPr>
          <p:cNvPr id="3" name="Content Placeholder 2"/>
          <p:cNvSpPr>
            <a:spLocks noGrp="1"/>
          </p:cNvSpPr>
          <p:nvPr>
            <p:ph idx="1"/>
          </p:nvPr>
        </p:nvSpPr>
        <p:spPr>
          <a:xfrm>
            <a:off x="609600" y="1968501"/>
            <a:ext cx="10972800" cy="4011513"/>
          </a:xfrm>
        </p:spPr>
        <p:txBody>
          <a:bodyPr>
            <a:noAutofit/>
          </a:bodyPr>
          <a:lstStyle/>
          <a:p>
            <a:r>
              <a:rPr lang="en-GB" sz="2800" dirty="0" smtClean="0"/>
              <a:t>Provides help </a:t>
            </a:r>
            <a:r>
              <a:rPr lang="en-GB" sz="2800" dirty="0"/>
              <a:t>for design, implementation, and operation of key management of QKD network with approved </a:t>
            </a:r>
            <a:r>
              <a:rPr lang="en-GB" sz="2800" dirty="0" smtClean="0"/>
              <a:t>security</a:t>
            </a:r>
          </a:p>
          <a:p>
            <a:r>
              <a:rPr lang="en-GB" sz="2800" dirty="0" smtClean="0"/>
              <a:t>Analysis of security </a:t>
            </a:r>
            <a:r>
              <a:rPr lang="en-GB" sz="2800" dirty="0"/>
              <a:t>issues on a QKD </a:t>
            </a:r>
            <a:r>
              <a:rPr lang="en-GB" sz="2800" dirty="0" smtClean="0"/>
              <a:t>network</a:t>
            </a:r>
          </a:p>
          <a:p>
            <a:r>
              <a:rPr lang="en-GB" sz="2800" dirty="0" smtClean="0"/>
              <a:t>Security </a:t>
            </a:r>
            <a:r>
              <a:rPr lang="en-GB" sz="2800" dirty="0"/>
              <a:t>requirements on a QKD </a:t>
            </a:r>
            <a:r>
              <a:rPr lang="en-GB" sz="2800" dirty="0" smtClean="0"/>
              <a:t>network</a:t>
            </a:r>
          </a:p>
          <a:p>
            <a:r>
              <a:rPr lang="en-GB" sz="2800" dirty="0" smtClean="0"/>
              <a:t>Methods </a:t>
            </a:r>
            <a:r>
              <a:rPr lang="en-GB" sz="2800" dirty="0"/>
              <a:t>and technical specifications of key management to meet these security </a:t>
            </a:r>
            <a:r>
              <a:rPr lang="en-GB" sz="2800" dirty="0" smtClean="0"/>
              <a:t>requirements</a:t>
            </a:r>
            <a:endParaRPr lang="en-GB" sz="2800" dirty="0"/>
          </a:p>
          <a:p>
            <a:pPr marL="0" indent="0">
              <a:buNone/>
            </a:pPr>
            <a:r>
              <a:rPr lang="en-GB" sz="2000" dirty="0" smtClean="0"/>
              <a:t>Note: Basic </a:t>
            </a:r>
            <a:r>
              <a:rPr lang="en-GB" sz="2000" dirty="0"/>
              <a:t>functions of a QKD network including key management functions relevant to this Recommendations are given in the Draft Recommendation ITU-T Y.QKDN_FR ""Framework for Networks to supporting Quantum Key Distribution"" in SG13</a:t>
            </a:r>
            <a:r>
              <a:rPr lang="en-GB" sz="2000" dirty="0" smtClean="0"/>
              <a:t>.</a:t>
            </a:r>
            <a:endParaRPr lang="en-US" sz="2000" dirty="0"/>
          </a:p>
        </p:txBody>
      </p:sp>
      <p:sp>
        <p:nvSpPr>
          <p:cNvPr id="4" name="Slide Number Placeholder 3"/>
          <p:cNvSpPr>
            <a:spLocks noGrp="1"/>
          </p:cNvSpPr>
          <p:nvPr>
            <p:ph type="sldNum" sz="quarter" idx="12"/>
          </p:nvPr>
        </p:nvSpPr>
        <p:spPr/>
        <p:txBody>
          <a:bodyPr/>
          <a:lstStyle/>
          <a:p>
            <a:fld id="{283C63E4-F9BE-C24A-B4FF-309EB18BA564}" type="slidenum">
              <a:rPr lang="en-US" smtClean="0"/>
              <a:t>35</a:t>
            </a:fld>
            <a:endParaRPr lang="en-US"/>
          </a:p>
        </p:txBody>
      </p:sp>
    </p:spTree>
    <p:extLst>
      <p:ext uri="{BB962C8B-B14F-4D97-AF65-F5344CB8AC3E}">
        <p14:creationId xmlns:p14="http://schemas.microsoft.com/office/powerpoint/2010/main" val="4201113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SG17: </a:t>
            </a:r>
            <a:r>
              <a:rPr lang="en-US" sz="3200" dirty="0" err="1" smtClean="0"/>
              <a:t>TR.sec-qkd</a:t>
            </a:r>
            <a:r>
              <a:rPr lang="en-US" sz="3200" dirty="0" smtClean="0"/>
              <a:t> - </a:t>
            </a:r>
            <a:r>
              <a:rPr lang="en-GB" sz="3200" dirty="0"/>
              <a:t>Technical report on security framework for quantum key distribution in telecom network </a:t>
            </a:r>
            <a:endParaRPr lang="en-US" sz="3200" dirty="0"/>
          </a:p>
        </p:txBody>
      </p:sp>
      <p:sp>
        <p:nvSpPr>
          <p:cNvPr id="3" name="Content Placeholder 2"/>
          <p:cNvSpPr>
            <a:spLocks noGrp="1"/>
          </p:cNvSpPr>
          <p:nvPr>
            <p:ph idx="1"/>
          </p:nvPr>
        </p:nvSpPr>
        <p:spPr/>
        <p:txBody>
          <a:bodyPr/>
          <a:lstStyle/>
          <a:p>
            <a:r>
              <a:rPr lang="en-GB" dirty="0" smtClean="0"/>
              <a:t>Provides security </a:t>
            </a:r>
            <a:r>
              <a:rPr lang="en-GB" dirty="0"/>
              <a:t>framework of quantum key </a:t>
            </a:r>
            <a:r>
              <a:rPr lang="en-GB" dirty="0" smtClean="0"/>
              <a:t>distribution</a:t>
            </a:r>
          </a:p>
          <a:p>
            <a:r>
              <a:rPr lang="en-GB" dirty="0" smtClean="0"/>
              <a:t>Introduction </a:t>
            </a:r>
            <a:r>
              <a:rPr lang="en-GB" dirty="0"/>
              <a:t>to the QKD </a:t>
            </a:r>
            <a:r>
              <a:rPr lang="en-GB" dirty="0" smtClean="0"/>
              <a:t>network</a:t>
            </a:r>
          </a:p>
          <a:p>
            <a:r>
              <a:rPr lang="en-GB" dirty="0" smtClean="0"/>
              <a:t>General </a:t>
            </a:r>
            <a:r>
              <a:rPr lang="en-GB" dirty="0"/>
              <a:t>architecture for security functions of QKD in telecom </a:t>
            </a:r>
            <a:r>
              <a:rPr lang="en-GB" dirty="0" smtClean="0"/>
              <a:t>network</a:t>
            </a:r>
          </a:p>
          <a:p>
            <a:r>
              <a:rPr lang="en-GB" dirty="0" smtClean="0"/>
              <a:t>Threats </a:t>
            </a:r>
            <a:r>
              <a:rPr lang="en-GB" dirty="0"/>
              <a:t>and security functions for communications between the QKD systems and other entities.</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36</a:t>
            </a:fld>
            <a:endParaRPr lang="en-US" dirty="0"/>
          </a:p>
        </p:txBody>
      </p:sp>
    </p:spTree>
    <p:extLst>
      <p:ext uri="{BB962C8B-B14F-4D97-AF65-F5344CB8AC3E}">
        <p14:creationId xmlns:p14="http://schemas.microsoft.com/office/powerpoint/2010/main" val="727529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SG13: </a:t>
            </a:r>
            <a:r>
              <a:rPr lang="en-GB" sz="3600" dirty="0" smtClean="0"/>
              <a:t>Y.QKDN_FR </a:t>
            </a:r>
            <a:r>
              <a:rPr lang="en-GB" sz="3600" dirty="0"/>
              <a:t>- Framework for Networks to supporting Quantum Key Distribution</a:t>
            </a:r>
            <a:endParaRPr lang="en-US" sz="3600" dirty="0"/>
          </a:p>
        </p:txBody>
      </p:sp>
      <p:sp>
        <p:nvSpPr>
          <p:cNvPr id="3" name="Subtitle 2"/>
          <p:cNvSpPr>
            <a:spLocks noGrp="1"/>
          </p:cNvSpPr>
          <p:nvPr>
            <p:ph idx="1"/>
          </p:nvPr>
        </p:nvSpPr>
        <p:spPr>
          <a:xfrm>
            <a:off x="609600" y="1819168"/>
            <a:ext cx="10972800" cy="4701472"/>
          </a:xfrm>
        </p:spPr>
        <p:txBody>
          <a:bodyPr>
            <a:noAutofit/>
          </a:bodyPr>
          <a:lstStyle/>
          <a:p>
            <a:pPr marL="0" indent="0" algn="l" hangingPunct="0">
              <a:buNone/>
            </a:pPr>
            <a:r>
              <a:rPr lang="en-GB" sz="2400" dirty="0" smtClean="0"/>
              <a:t>Describes </a:t>
            </a:r>
            <a:r>
              <a:rPr lang="en-GB" sz="2400" dirty="0"/>
              <a:t>the framework for Networks to support Quantum Key Distribution (QKD), which addresses architectural network aspects to help the implementation of QKD technologies on user </a:t>
            </a:r>
            <a:r>
              <a:rPr lang="en-GB" sz="2400" dirty="0" smtClean="0"/>
              <a:t>network including:</a:t>
            </a:r>
            <a:endParaRPr lang="en-US" sz="2400" dirty="0"/>
          </a:p>
          <a:p>
            <a:pPr lvl="0" algn="l"/>
            <a:r>
              <a:rPr lang="en-GB" sz="2400" dirty="0"/>
              <a:t>QKD technologies</a:t>
            </a:r>
            <a:endParaRPr lang="en-US" sz="2400" dirty="0"/>
          </a:p>
          <a:p>
            <a:pPr lvl="0" algn="l"/>
            <a:r>
              <a:rPr lang="en-GB" sz="2400" dirty="0"/>
              <a:t>Relationship between user network and QKD technologies</a:t>
            </a:r>
            <a:endParaRPr lang="en-US" sz="2400" dirty="0"/>
          </a:p>
          <a:p>
            <a:pPr lvl="0" algn="l"/>
            <a:r>
              <a:rPr lang="en-GB" sz="2400" dirty="0"/>
              <a:t>Integrated network</a:t>
            </a:r>
            <a:endParaRPr lang="en-US" sz="2400" dirty="0"/>
          </a:p>
          <a:p>
            <a:pPr lvl="0" algn="l"/>
            <a:r>
              <a:rPr lang="en-GB" sz="2400" dirty="0"/>
              <a:t>Network requirements to support QKD technologies and QKD network</a:t>
            </a:r>
            <a:endParaRPr lang="en-US" sz="2400" dirty="0"/>
          </a:p>
          <a:p>
            <a:pPr lvl="0" algn="l"/>
            <a:r>
              <a:rPr lang="en-GB" sz="2400" dirty="0"/>
              <a:t>General structure of QKD network</a:t>
            </a:r>
            <a:endParaRPr lang="en-US" sz="2400" dirty="0"/>
          </a:p>
          <a:p>
            <a:pPr lvl="0" algn="l"/>
            <a:r>
              <a:rPr lang="en-GB" sz="2400" dirty="0"/>
              <a:t>Basic functions of QKD network</a:t>
            </a:r>
            <a:endParaRPr lang="en-US" sz="2400" dirty="0"/>
          </a:p>
          <a:p>
            <a:pPr lvl="0" algn="l"/>
            <a:r>
              <a:rPr lang="en-GB" sz="2400" dirty="0"/>
              <a:t>Overall service procedure in the layered </a:t>
            </a:r>
            <a:r>
              <a:rPr lang="en-GB" sz="2400" dirty="0" smtClean="0"/>
              <a:t>model</a:t>
            </a:r>
            <a:endParaRPr lang="en-US" sz="2400" dirty="0"/>
          </a:p>
        </p:txBody>
      </p:sp>
    </p:spTree>
    <p:extLst>
      <p:ext uri="{BB962C8B-B14F-4D97-AF65-F5344CB8AC3E}">
        <p14:creationId xmlns:p14="http://schemas.microsoft.com/office/powerpoint/2010/main" val="753534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SG13: </a:t>
            </a:r>
            <a:r>
              <a:rPr lang="en-US" sz="3600" dirty="0" err="1" smtClean="0"/>
              <a:t>Y.QKDN_Arch</a:t>
            </a:r>
            <a:r>
              <a:rPr lang="en-US" sz="3600" dirty="0" smtClean="0"/>
              <a:t> - </a:t>
            </a:r>
            <a:r>
              <a:rPr lang="en-GB" sz="3600" dirty="0"/>
              <a:t>Functional architecture of the Quantum Key Distribution network</a:t>
            </a:r>
            <a:endParaRPr lang="en-US" sz="3600" dirty="0"/>
          </a:p>
        </p:txBody>
      </p:sp>
      <p:sp>
        <p:nvSpPr>
          <p:cNvPr id="3" name="Subtitle 2"/>
          <p:cNvSpPr>
            <a:spLocks noGrp="1"/>
          </p:cNvSpPr>
          <p:nvPr>
            <p:ph idx="1"/>
          </p:nvPr>
        </p:nvSpPr>
        <p:spPr>
          <a:xfrm>
            <a:off x="609600" y="1814752"/>
            <a:ext cx="10972800" cy="4189538"/>
          </a:xfrm>
        </p:spPr>
        <p:txBody>
          <a:bodyPr>
            <a:noAutofit/>
          </a:bodyPr>
          <a:lstStyle/>
          <a:p>
            <a:pPr marL="0" lvl="1" indent="0" hangingPunct="0">
              <a:buNone/>
            </a:pPr>
            <a:r>
              <a:rPr lang="en-GB" sz="2400" dirty="0" smtClean="0"/>
              <a:t>Provides </a:t>
            </a:r>
            <a:r>
              <a:rPr lang="en-GB" sz="2400" dirty="0"/>
              <a:t>functional architectures of the Quantum Key Distribution (QKD) </a:t>
            </a:r>
            <a:r>
              <a:rPr lang="en-GB" sz="2400" dirty="0" smtClean="0"/>
              <a:t>network including:</a:t>
            </a:r>
            <a:endParaRPr lang="en-US" sz="2400" dirty="0"/>
          </a:p>
          <a:p>
            <a:pPr lvl="0" algn="l"/>
            <a:r>
              <a:rPr lang="en-GB" sz="2400" dirty="0"/>
              <a:t>The reference model</a:t>
            </a:r>
            <a:endParaRPr lang="en-US" sz="2400" dirty="0"/>
          </a:p>
          <a:p>
            <a:pPr lvl="0" algn="l"/>
            <a:r>
              <a:rPr lang="en-GB" sz="2400" dirty="0"/>
              <a:t>Functional elements and reference points</a:t>
            </a:r>
            <a:endParaRPr lang="en-US" sz="2400" dirty="0"/>
          </a:p>
          <a:p>
            <a:pPr lvl="0" algn="l"/>
            <a:r>
              <a:rPr lang="en-GB" sz="2400" dirty="0"/>
              <a:t>Deployment model</a:t>
            </a:r>
            <a:endParaRPr lang="en-US" sz="2400" dirty="0"/>
          </a:p>
          <a:p>
            <a:pPr lvl="0" algn="l"/>
            <a:r>
              <a:rPr lang="en-GB" sz="2400" dirty="0"/>
              <a:t>Overall operational procedures</a:t>
            </a:r>
            <a:endParaRPr lang="en-US" sz="2400" dirty="0"/>
          </a:p>
          <a:p>
            <a:pPr marL="0" indent="0" algn="l">
              <a:buNone/>
            </a:pPr>
            <a:endParaRPr lang="en-GB" sz="2400" dirty="0" smtClean="0"/>
          </a:p>
          <a:p>
            <a:pPr marL="0" indent="0" algn="l">
              <a:buNone/>
            </a:pPr>
            <a:r>
              <a:rPr lang="en-GB" sz="1800" dirty="0" smtClean="0"/>
              <a:t>NOTE </a:t>
            </a:r>
            <a:r>
              <a:rPr lang="en-GB" sz="1800" dirty="0"/>
              <a:t>– This Recommendation addresses the architecture of the QKD network based on the general structure defined in [ITU-T Y.QKDN_FR] as a foundation for further QKD network studies.</a:t>
            </a:r>
            <a:endParaRPr lang="en-US" sz="1800" dirty="0"/>
          </a:p>
        </p:txBody>
      </p:sp>
    </p:spTree>
    <p:extLst>
      <p:ext uri="{BB962C8B-B14F-4D97-AF65-F5344CB8AC3E}">
        <p14:creationId xmlns:p14="http://schemas.microsoft.com/office/powerpoint/2010/main" val="222751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SG13: </a:t>
            </a:r>
            <a:r>
              <a:rPr lang="en-GB" sz="3600" dirty="0"/>
              <a:t>Y.QKDN_KM - Key management for Quantum Key Distribution network</a:t>
            </a:r>
            <a:endParaRPr lang="en-US" sz="3600" dirty="0"/>
          </a:p>
        </p:txBody>
      </p:sp>
      <p:sp>
        <p:nvSpPr>
          <p:cNvPr id="3" name="Subtitle 2"/>
          <p:cNvSpPr>
            <a:spLocks noGrp="1"/>
          </p:cNvSpPr>
          <p:nvPr>
            <p:ph idx="1"/>
          </p:nvPr>
        </p:nvSpPr>
        <p:spPr>
          <a:xfrm>
            <a:off x="609600" y="1713973"/>
            <a:ext cx="10972800" cy="4419790"/>
          </a:xfrm>
        </p:spPr>
        <p:txBody>
          <a:bodyPr>
            <a:noAutofit/>
          </a:bodyPr>
          <a:lstStyle/>
          <a:p>
            <a:pPr marL="0" lvl="1" indent="0" algn="l" hangingPunct="0">
              <a:buNone/>
            </a:pPr>
            <a:r>
              <a:rPr lang="en-GB" dirty="0" smtClean="0"/>
              <a:t>Describes </a:t>
            </a:r>
            <a:r>
              <a:rPr lang="en-GB" dirty="0"/>
              <a:t>key management for Quantum Key Distribution (QKD) network </a:t>
            </a:r>
            <a:r>
              <a:rPr lang="en-GB" dirty="0" smtClean="0"/>
              <a:t>including:</a:t>
            </a:r>
            <a:endParaRPr lang="en-US" dirty="0"/>
          </a:p>
          <a:p>
            <a:pPr lvl="0" algn="l"/>
            <a:r>
              <a:rPr lang="en-GB" sz="2800" dirty="0" smtClean="0"/>
              <a:t>Requirements</a:t>
            </a:r>
            <a:endParaRPr lang="en-US" sz="2800" dirty="0"/>
          </a:p>
          <a:p>
            <a:pPr lvl="0" algn="l"/>
            <a:r>
              <a:rPr lang="en-GB" sz="2800" dirty="0"/>
              <a:t>Functional </a:t>
            </a:r>
            <a:r>
              <a:rPr lang="en-GB" sz="2800" dirty="0" smtClean="0"/>
              <a:t>elements</a:t>
            </a:r>
            <a:endParaRPr lang="en-US" sz="2800" dirty="0"/>
          </a:p>
          <a:p>
            <a:pPr lvl="0" algn="l"/>
            <a:r>
              <a:rPr lang="en-GB" sz="2800" dirty="0" smtClean="0"/>
              <a:t>Procedures </a:t>
            </a:r>
            <a:endParaRPr lang="en-US" sz="2800" dirty="0"/>
          </a:p>
          <a:p>
            <a:pPr lvl="0" algn="l"/>
            <a:r>
              <a:rPr lang="en-GB" sz="2800" dirty="0"/>
              <a:t>Key formats (key data and meta-data)</a:t>
            </a:r>
            <a:endParaRPr lang="en-US" sz="2800" dirty="0"/>
          </a:p>
          <a:p>
            <a:pPr algn="l"/>
            <a:r>
              <a:rPr lang="en-GB" sz="2800" dirty="0" smtClean="0"/>
              <a:t>Refers </a:t>
            </a:r>
            <a:r>
              <a:rPr lang="en-GB" sz="2800" dirty="0"/>
              <a:t>the overall structure and basic architecture of QKD network </a:t>
            </a:r>
            <a:r>
              <a:rPr lang="en-GB" sz="2800" dirty="0" smtClean="0"/>
              <a:t>that </a:t>
            </a:r>
            <a:r>
              <a:rPr lang="en-GB" sz="2800" dirty="0"/>
              <a:t>are defined in </a:t>
            </a:r>
            <a:r>
              <a:rPr lang="en-GB" sz="2800" dirty="0" smtClean="0"/>
              <a:t>Y.QKDN_FR</a:t>
            </a:r>
            <a:r>
              <a:rPr lang="en-GB" sz="2800" dirty="0"/>
              <a:t>.</a:t>
            </a:r>
            <a:endParaRPr lang="en-US" sz="2800" dirty="0"/>
          </a:p>
        </p:txBody>
      </p:sp>
    </p:spTree>
    <p:extLst>
      <p:ext uri="{BB962C8B-B14F-4D97-AF65-F5344CB8AC3E}">
        <p14:creationId xmlns:p14="http://schemas.microsoft.com/office/powerpoint/2010/main" val="346421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575466" y="177189"/>
            <a:ext cx="2148904" cy="710451"/>
          </a:xfrm>
          <a:prstGeom prst="rect">
            <a:avLst/>
          </a:prstGeom>
          <a:noFill/>
        </p:spPr>
        <p:txBody>
          <a:bodyPr wrap="square" rtlCol="0">
            <a:spAutoFit/>
          </a:bodyPr>
          <a:lstStyle/>
          <a:p>
            <a:pPr>
              <a:lnSpc>
                <a:spcPct val="80000"/>
              </a:lnSpc>
            </a:pPr>
            <a:r>
              <a:rPr lang="en-US" sz="2961" b="1"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rPr>
              <a:t>AI for Good  </a:t>
            </a:r>
            <a:r>
              <a:rPr lang="en-US" sz="2060"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rPr>
              <a:t>Global Summit</a:t>
            </a:r>
            <a:endParaRPr lang="en-US" sz="1866"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endParaRPr>
          </a:p>
        </p:txBody>
      </p:sp>
      <p:grpSp>
        <p:nvGrpSpPr>
          <p:cNvPr id="6" name="Group 5"/>
          <p:cNvGrpSpPr/>
          <p:nvPr/>
        </p:nvGrpSpPr>
        <p:grpSpPr>
          <a:xfrm>
            <a:off x="210708" y="1096254"/>
            <a:ext cx="11770584" cy="2920124"/>
            <a:chOff x="0" y="728057"/>
            <a:chExt cx="9144000" cy="2268504"/>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331" y="766630"/>
              <a:ext cx="4270734" cy="222993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6" t="473" r="11889" b="-473"/>
            <a:stretch/>
          </p:blipFill>
          <p:spPr>
            <a:xfrm>
              <a:off x="6166884" y="750309"/>
              <a:ext cx="2977116" cy="2246252"/>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0276"/>
            <a:stretch/>
          </p:blipFill>
          <p:spPr>
            <a:xfrm>
              <a:off x="0" y="728057"/>
              <a:ext cx="3006965" cy="2230742"/>
            </a:xfrm>
            <a:prstGeom prst="rect">
              <a:avLst/>
            </a:prstGeom>
          </p:spPr>
        </p:pic>
      </p:grpSp>
      <p:sp>
        <p:nvSpPr>
          <p:cNvPr id="16" name="Content Placeholder 2"/>
          <p:cNvSpPr txBox="1">
            <a:spLocks/>
          </p:cNvSpPr>
          <p:nvPr/>
        </p:nvSpPr>
        <p:spPr>
          <a:xfrm>
            <a:off x="566883" y="4437996"/>
            <a:ext cx="10714537" cy="16634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72160" indent="-572160">
              <a:buFont typeface="Wingdings" panose="05000000000000000000" pitchFamily="2" charset="2"/>
              <a:buChar char="§"/>
            </a:pPr>
            <a:r>
              <a:rPr lang="en-US" sz="2574" dirty="0">
                <a:solidFill>
                  <a:srgbClr val="0070C0"/>
                </a:solidFill>
                <a:cs typeface="Arial" panose="020B0604020202020204" pitchFamily="34" charset="0"/>
              </a:rPr>
              <a:t>The AI for Good Global Summit is </a:t>
            </a:r>
            <a:r>
              <a:rPr lang="en-US" sz="2574" b="1" dirty="0">
                <a:solidFill>
                  <a:srgbClr val="0070C0"/>
                </a:solidFill>
                <a:cs typeface="Arial" panose="020B0604020202020204" pitchFamily="34" charset="0"/>
              </a:rPr>
              <a:t>THE</a:t>
            </a:r>
            <a:r>
              <a:rPr lang="en-US" sz="2574" dirty="0">
                <a:solidFill>
                  <a:srgbClr val="0070C0"/>
                </a:solidFill>
                <a:cs typeface="Arial" panose="020B0604020202020204" pitchFamily="34" charset="0"/>
              </a:rPr>
              <a:t> leading United Nations platform </a:t>
            </a:r>
            <a:br>
              <a:rPr lang="en-US" sz="2574" dirty="0">
                <a:solidFill>
                  <a:srgbClr val="0070C0"/>
                </a:solidFill>
                <a:cs typeface="Arial" panose="020B0604020202020204" pitchFamily="34" charset="0"/>
              </a:rPr>
            </a:br>
            <a:r>
              <a:rPr lang="en-US" sz="2574" dirty="0">
                <a:solidFill>
                  <a:srgbClr val="0070C0"/>
                </a:solidFill>
                <a:cs typeface="Arial" panose="020B0604020202020204" pitchFamily="34" charset="0"/>
              </a:rPr>
              <a:t>for global and inclusive dialogue on AI </a:t>
            </a:r>
          </a:p>
          <a:p>
            <a:pPr marL="572160" indent="-572160">
              <a:buFont typeface="Wingdings" panose="05000000000000000000" pitchFamily="2" charset="2"/>
              <a:buChar char="§"/>
            </a:pPr>
            <a:r>
              <a:rPr lang="en-US" sz="2574" dirty="0">
                <a:solidFill>
                  <a:srgbClr val="0070C0"/>
                </a:solidFill>
                <a:cs typeface="Arial" panose="020B0604020202020204" pitchFamily="34" charset="0"/>
              </a:rPr>
              <a:t>Hosted each year in Geneva by the ITU in partnership with </a:t>
            </a:r>
            <a:br>
              <a:rPr lang="en-US" sz="2574" dirty="0">
                <a:solidFill>
                  <a:srgbClr val="0070C0"/>
                </a:solidFill>
                <a:cs typeface="Arial" panose="020B0604020202020204" pitchFamily="34" charset="0"/>
              </a:rPr>
            </a:br>
            <a:r>
              <a:rPr lang="en-US" sz="2574" dirty="0">
                <a:solidFill>
                  <a:srgbClr val="0070C0"/>
                </a:solidFill>
                <a:cs typeface="Arial" panose="020B0604020202020204" pitchFamily="34" charset="0"/>
              </a:rPr>
              <a:t>UN Sister agencies, XPRIZE Foundation and ACM </a:t>
            </a:r>
          </a:p>
        </p:txBody>
      </p:sp>
      <p:sp>
        <p:nvSpPr>
          <p:cNvPr id="18" name="TextBox 17"/>
          <p:cNvSpPr txBox="1"/>
          <p:nvPr/>
        </p:nvSpPr>
        <p:spPr>
          <a:xfrm>
            <a:off x="500603" y="219118"/>
            <a:ext cx="7161622" cy="698525"/>
          </a:xfrm>
          <a:prstGeom prst="rect">
            <a:avLst/>
          </a:prstGeom>
          <a:noFill/>
        </p:spPr>
        <p:txBody>
          <a:bodyPr wrap="square" rtlCol="0">
            <a:spAutoFit/>
          </a:bodyPr>
          <a:lstStyle/>
          <a:p>
            <a:pPr>
              <a:lnSpc>
                <a:spcPct val="80000"/>
              </a:lnSpc>
            </a:pPr>
            <a:r>
              <a:rPr lang="en-US" sz="4634" b="1" dirty="0">
                <a:solidFill>
                  <a:srgbClr val="0070C0"/>
                </a:solidFill>
                <a:latin typeface="Futura Round" pitchFamily="2" charset="0"/>
              </a:rPr>
              <a:t>THE SUMMIT</a:t>
            </a:r>
            <a:endParaRPr lang="en-GB" sz="4634" b="1" dirty="0">
              <a:solidFill>
                <a:srgbClr val="0070C0"/>
              </a:solidFill>
              <a:latin typeface="Futura Round" pitchFamily="2" charset="0"/>
            </a:endParaRPr>
          </a:p>
        </p:txBody>
      </p:sp>
    </p:spTree>
    <p:extLst>
      <p:ext uri="{BB962C8B-B14F-4D97-AF65-F5344CB8AC3E}">
        <p14:creationId xmlns:p14="http://schemas.microsoft.com/office/powerpoint/2010/main" val="127195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571641" y="207202"/>
            <a:ext cx="2148904" cy="710451"/>
          </a:xfrm>
          <a:prstGeom prst="rect">
            <a:avLst/>
          </a:prstGeom>
          <a:noFill/>
        </p:spPr>
        <p:txBody>
          <a:bodyPr wrap="square" rtlCol="0">
            <a:spAutoFit/>
          </a:bodyPr>
          <a:lstStyle/>
          <a:p>
            <a:pPr>
              <a:lnSpc>
                <a:spcPct val="80000"/>
              </a:lnSpc>
            </a:pPr>
            <a:r>
              <a:rPr lang="en-US" sz="2961" b="1"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rPr>
              <a:t>AI for Good  </a:t>
            </a:r>
            <a:r>
              <a:rPr lang="en-US" sz="2060"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rPr>
              <a:t>Global Summit</a:t>
            </a:r>
            <a:endParaRPr lang="en-US" sz="1866" dirty="0">
              <a:ln w="10160">
                <a:noFill/>
                <a:prstDash val="solid"/>
              </a:ln>
              <a:solidFill>
                <a:srgbClr val="0070C0"/>
              </a:solidFill>
              <a:effectLst>
                <a:outerShdw blurRad="38100" dist="22860" dir="5400000" algn="tl" rotWithShape="0">
                  <a:srgbClr val="000000">
                    <a:alpha val="30000"/>
                  </a:srgbClr>
                </a:outerShdw>
              </a:effectLst>
              <a:cs typeface="Levenim MT" panose="02010502060101010101" pitchFamily="2" charset="-79"/>
            </a:endParaRPr>
          </a:p>
        </p:txBody>
      </p:sp>
      <p:grpSp>
        <p:nvGrpSpPr>
          <p:cNvPr id="20" name="Group 19"/>
          <p:cNvGrpSpPr/>
          <p:nvPr/>
        </p:nvGrpSpPr>
        <p:grpSpPr>
          <a:xfrm>
            <a:off x="210709" y="1094573"/>
            <a:ext cx="11770585" cy="3119359"/>
            <a:chOff x="0" y="788536"/>
            <a:chExt cx="9144001" cy="242328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8701"/>
              <a:ext cx="3558918" cy="237288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8191"/>
            <a:stretch/>
          </p:blipFill>
          <p:spPr>
            <a:xfrm>
              <a:off x="5806799" y="788536"/>
              <a:ext cx="3337202" cy="2423280"/>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790"/>
            <a:stretch/>
          </p:blipFill>
          <p:spPr>
            <a:xfrm>
              <a:off x="2787106" y="807841"/>
              <a:ext cx="3451258" cy="2393342"/>
            </a:xfrm>
            <a:prstGeom prst="rect">
              <a:avLst/>
            </a:prstGeom>
          </p:spPr>
        </p:pic>
      </p:grpSp>
      <p:sp>
        <p:nvSpPr>
          <p:cNvPr id="16" name="TextBox 15"/>
          <p:cNvSpPr txBox="1"/>
          <p:nvPr/>
        </p:nvSpPr>
        <p:spPr>
          <a:xfrm>
            <a:off x="410995" y="4517931"/>
            <a:ext cx="11401668" cy="2003112"/>
          </a:xfrm>
          <a:prstGeom prst="rect">
            <a:avLst/>
          </a:prstGeom>
          <a:noFill/>
        </p:spPr>
        <p:txBody>
          <a:bodyPr wrap="square" rtlCol="0">
            <a:spAutoFit/>
          </a:bodyPr>
          <a:lstStyle/>
          <a:p>
            <a:pPr marL="572160" indent="-572160" defTabSz="882762">
              <a:lnSpc>
                <a:spcPct val="90000"/>
              </a:lnSpc>
              <a:spcBef>
                <a:spcPts val="965"/>
              </a:spcBef>
              <a:buFont typeface="Wingdings" panose="05000000000000000000" pitchFamily="2" charset="2"/>
              <a:buChar char="§"/>
            </a:pPr>
            <a:r>
              <a:rPr lang="en-US" sz="2574" dirty="0">
                <a:solidFill>
                  <a:srgbClr val="0070C0"/>
                </a:solidFill>
                <a:cs typeface="Arial" panose="020B0604020202020204" pitchFamily="34" charset="0"/>
              </a:rPr>
              <a:t>Connect </a:t>
            </a:r>
            <a:r>
              <a:rPr lang="en-US" sz="2574" b="1" dirty="0">
                <a:solidFill>
                  <a:srgbClr val="0070C0"/>
                </a:solidFill>
                <a:cs typeface="Arial" panose="020B0604020202020204" pitchFamily="34" charset="0"/>
              </a:rPr>
              <a:t>AI innovators </a:t>
            </a:r>
            <a:r>
              <a:rPr lang="en-US" sz="2574" dirty="0">
                <a:solidFill>
                  <a:srgbClr val="0070C0"/>
                </a:solidFill>
                <a:cs typeface="Arial" panose="020B0604020202020204" pitchFamily="34" charset="0"/>
              </a:rPr>
              <a:t>with </a:t>
            </a:r>
            <a:r>
              <a:rPr lang="en-US" sz="2574" b="1" dirty="0">
                <a:solidFill>
                  <a:srgbClr val="0070C0"/>
                </a:solidFill>
                <a:cs typeface="Arial" panose="020B0604020202020204" pitchFamily="34" charset="0"/>
              </a:rPr>
              <a:t>problem owners</a:t>
            </a:r>
            <a:r>
              <a:rPr lang="en-US" sz="2574" dirty="0">
                <a:solidFill>
                  <a:srgbClr val="0070C0"/>
                </a:solidFill>
                <a:cs typeface="Arial" panose="020B0604020202020204" pitchFamily="34" charset="0"/>
              </a:rPr>
              <a:t>, to identify </a:t>
            </a:r>
            <a:br>
              <a:rPr lang="en-US" sz="2574" dirty="0">
                <a:solidFill>
                  <a:srgbClr val="0070C0"/>
                </a:solidFill>
                <a:cs typeface="Arial" panose="020B0604020202020204" pitchFamily="34" charset="0"/>
              </a:rPr>
            </a:br>
            <a:r>
              <a:rPr lang="en-US" sz="2574" b="1" dirty="0">
                <a:solidFill>
                  <a:srgbClr val="0070C0"/>
                </a:solidFill>
                <a:cs typeface="Arial" panose="020B0604020202020204" pitchFamily="34" charset="0"/>
              </a:rPr>
              <a:t>practical applications of AI </a:t>
            </a:r>
            <a:r>
              <a:rPr lang="en-US" sz="2574" dirty="0">
                <a:solidFill>
                  <a:srgbClr val="0070C0"/>
                </a:solidFill>
                <a:cs typeface="Arial" panose="020B0604020202020204" pitchFamily="34" charset="0"/>
              </a:rPr>
              <a:t>to </a:t>
            </a:r>
            <a:r>
              <a:rPr lang="en-US" sz="2574" b="1" dirty="0">
                <a:solidFill>
                  <a:srgbClr val="0070C0"/>
                </a:solidFill>
                <a:cs typeface="Arial" panose="020B0604020202020204" pitchFamily="34" charset="0"/>
              </a:rPr>
              <a:t>accelerate progress </a:t>
            </a:r>
            <a:r>
              <a:rPr lang="en-US" sz="2574" dirty="0">
                <a:solidFill>
                  <a:srgbClr val="0070C0"/>
                </a:solidFill>
                <a:cs typeface="Arial" panose="020B0604020202020204" pitchFamily="34" charset="0"/>
              </a:rPr>
              <a:t>towards the </a:t>
            </a:r>
            <a:br>
              <a:rPr lang="en-US" sz="2574" dirty="0">
                <a:solidFill>
                  <a:srgbClr val="0070C0"/>
                </a:solidFill>
                <a:cs typeface="Arial" panose="020B0604020202020204" pitchFamily="34" charset="0"/>
              </a:rPr>
            </a:br>
            <a:r>
              <a:rPr lang="en-US" sz="2574" b="1" dirty="0">
                <a:solidFill>
                  <a:srgbClr val="0070C0"/>
                </a:solidFill>
                <a:cs typeface="Arial" panose="020B0604020202020204" pitchFamily="34" charset="0"/>
              </a:rPr>
              <a:t>UN</a:t>
            </a:r>
            <a:r>
              <a:rPr lang="en-US" sz="2574" dirty="0">
                <a:solidFill>
                  <a:srgbClr val="0070C0"/>
                </a:solidFill>
                <a:cs typeface="Arial" panose="020B0604020202020204" pitchFamily="34" charset="0"/>
              </a:rPr>
              <a:t> </a:t>
            </a:r>
            <a:r>
              <a:rPr lang="en-US" sz="2574" b="1" dirty="0">
                <a:solidFill>
                  <a:srgbClr val="0070C0"/>
                </a:solidFill>
                <a:cs typeface="Arial" panose="020B0604020202020204" pitchFamily="34" charset="0"/>
              </a:rPr>
              <a:t>Sustainable Development Goals</a:t>
            </a:r>
          </a:p>
          <a:p>
            <a:pPr marL="572160" indent="-572160" defTabSz="882762">
              <a:lnSpc>
                <a:spcPct val="90000"/>
              </a:lnSpc>
              <a:spcBef>
                <a:spcPts val="965"/>
              </a:spcBef>
              <a:buFont typeface="Wingdings" panose="05000000000000000000" pitchFamily="2" charset="2"/>
              <a:buChar char="§"/>
            </a:pPr>
            <a:r>
              <a:rPr lang="en-US" sz="2574" dirty="0">
                <a:solidFill>
                  <a:srgbClr val="0070C0"/>
                </a:solidFill>
                <a:cs typeface="Arial" panose="020B0604020202020204" pitchFamily="34" charset="0"/>
              </a:rPr>
              <a:t>Ensure </a:t>
            </a:r>
            <a:r>
              <a:rPr lang="en-US" sz="2574" b="1" dirty="0">
                <a:solidFill>
                  <a:srgbClr val="0070C0"/>
                </a:solidFill>
                <a:cs typeface="Arial" panose="020B0604020202020204" pitchFamily="34" charset="0"/>
              </a:rPr>
              <a:t>trusted</a:t>
            </a:r>
            <a:r>
              <a:rPr lang="en-US" sz="2574" dirty="0">
                <a:solidFill>
                  <a:srgbClr val="0070C0"/>
                </a:solidFill>
                <a:cs typeface="Arial" panose="020B0604020202020204" pitchFamily="34" charset="0"/>
              </a:rPr>
              <a:t>, </a:t>
            </a:r>
            <a:r>
              <a:rPr lang="en-US" sz="2574" b="1" dirty="0">
                <a:solidFill>
                  <a:srgbClr val="0070C0"/>
                </a:solidFill>
                <a:cs typeface="Arial" panose="020B0604020202020204" pitchFamily="34" charset="0"/>
              </a:rPr>
              <a:t>safe</a:t>
            </a:r>
            <a:r>
              <a:rPr lang="en-US" sz="2574" dirty="0">
                <a:solidFill>
                  <a:srgbClr val="0070C0"/>
                </a:solidFill>
                <a:cs typeface="Arial" panose="020B0604020202020204" pitchFamily="34" charset="0"/>
              </a:rPr>
              <a:t> and </a:t>
            </a:r>
            <a:r>
              <a:rPr lang="en-US" sz="2574" b="1" dirty="0">
                <a:solidFill>
                  <a:srgbClr val="0070C0"/>
                </a:solidFill>
                <a:cs typeface="Arial" panose="020B0604020202020204" pitchFamily="34" charset="0"/>
              </a:rPr>
              <a:t>inclusive</a:t>
            </a:r>
            <a:r>
              <a:rPr lang="en-US" sz="2574" dirty="0">
                <a:solidFill>
                  <a:srgbClr val="0070C0"/>
                </a:solidFill>
                <a:cs typeface="Arial" panose="020B0604020202020204" pitchFamily="34" charset="0"/>
              </a:rPr>
              <a:t> development of </a:t>
            </a:r>
            <a:br>
              <a:rPr lang="en-US" sz="2574" dirty="0">
                <a:solidFill>
                  <a:srgbClr val="0070C0"/>
                </a:solidFill>
                <a:cs typeface="Arial" panose="020B0604020202020204" pitchFamily="34" charset="0"/>
              </a:rPr>
            </a:br>
            <a:r>
              <a:rPr lang="en-US" sz="2574" dirty="0">
                <a:solidFill>
                  <a:srgbClr val="0070C0"/>
                </a:solidFill>
                <a:cs typeface="Arial" panose="020B0604020202020204" pitchFamily="34" charset="0"/>
              </a:rPr>
              <a:t>AI technologies and </a:t>
            </a:r>
            <a:r>
              <a:rPr lang="en-US" sz="2574" b="1" dirty="0">
                <a:solidFill>
                  <a:srgbClr val="0070C0"/>
                </a:solidFill>
                <a:cs typeface="Arial" panose="020B0604020202020204" pitchFamily="34" charset="0"/>
              </a:rPr>
              <a:t>equitable access </a:t>
            </a:r>
            <a:r>
              <a:rPr lang="en-US" sz="2574" dirty="0">
                <a:solidFill>
                  <a:srgbClr val="0070C0"/>
                </a:solidFill>
                <a:cs typeface="Arial" panose="020B0604020202020204" pitchFamily="34" charset="0"/>
              </a:rPr>
              <a:t>to their benefits </a:t>
            </a:r>
          </a:p>
        </p:txBody>
      </p:sp>
      <p:sp>
        <p:nvSpPr>
          <p:cNvPr id="21" name="TextBox 20"/>
          <p:cNvSpPr txBox="1"/>
          <p:nvPr/>
        </p:nvSpPr>
        <p:spPr>
          <a:xfrm>
            <a:off x="523870" y="260294"/>
            <a:ext cx="7161622" cy="698525"/>
          </a:xfrm>
          <a:prstGeom prst="rect">
            <a:avLst/>
          </a:prstGeom>
          <a:noFill/>
        </p:spPr>
        <p:txBody>
          <a:bodyPr wrap="square" rtlCol="0">
            <a:spAutoFit/>
          </a:bodyPr>
          <a:lstStyle/>
          <a:p>
            <a:pPr>
              <a:lnSpc>
                <a:spcPct val="80000"/>
              </a:lnSpc>
            </a:pPr>
            <a:r>
              <a:rPr lang="en-US" sz="4634" b="1" dirty="0">
                <a:solidFill>
                  <a:srgbClr val="0070C0"/>
                </a:solidFill>
                <a:latin typeface="Futura Round" pitchFamily="2" charset="0"/>
              </a:rPr>
              <a:t>THE GOAL</a:t>
            </a:r>
            <a:endParaRPr lang="en-GB" sz="4634" b="1" dirty="0">
              <a:solidFill>
                <a:srgbClr val="0070C0"/>
              </a:solidFill>
              <a:latin typeface="Futura Round" pitchFamily="2" charset="0"/>
            </a:endParaRPr>
          </a:p>
        </p:txBody>
      </p:sp>
      <p:pic>
        <p:nvPicPr>
          <p:cNvPr id="1026" name="Picture 2" descr="Image result for sdg logo transparent"/>
          <p:cNvPicPr>
            <a:picLocks noChangeAspect="1" noChangeArrowheads="1"/>
          </p:cNvPicPr>
          <p:nvPr/>
        </p:nvPicPr>
        <p:blipFill rotWithShape="1">
          <a:blip r:embed="rId5">
            <a:extLst>
              <a:ext uri="{28A0092B-C50C-407E-A947-70E740481C1C}">
                <a14:useLocalDpi xmlns:a14="http://schemas.microsoft.com/office/drawing/2010/main" val="0"/>
              </a:ext>
            </a:extLst>
          </a:blip>
          <a:srcRect b="13884"/>
          <a:stretch/>
        </p:blipFill>
        <p:spPr bwMode="auto">
          <a:xfrm>
            <a:off x="9364084" y="4736451"/>
            <a:ext cx="2479284" cy="166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51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12">
            <a:extLst>
              <a:ext uri="{FF2B5EF4-FFF2-40B4-BE49-F238E27FC236}">
                <a16:creationId xmlns:a16="http://schemas.microsoft.com/office/drawing/2014/main" id="{BB5DEBF9-BE0B-7A49-8689-11D019F914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4451"/>
          <a:stretch/>
        </p:blipFill>
        <p:spPr>
          <a:xfrm>
            <a:off x="1024476" y="5050256"/>
            <a:ext cx="2892772" cy="1498641"/>
          </a:xfrm>
          <a:prstGeom prst="rect">
            <a:avLst/>
          </a:prstGeom>
        </p:spPr>
      </p:pic>
      <p:sp>
        <p:nvSpPr>
          <p:cNvPr id="40" name="TextBox 39"/>
          <p:cNvSpPr txBox="1"/>
          <p:nvPr/>
        </p:nvSpPr>
        <p:spPr>
          <a:xfrm>
            <a:off x="3917248" y="6027410"/>
            <a:ext cx="7291482" cy="409343"/>
          </a:xfrm>
          <a:prstGeom prst="rect">
            <a:avLst/>
          </a:prstGeom>
          <a:noFill/>
        </p:spPr>
        <p:txBody>
          <a:bodyPr wrap="square" rtlCol="0">
            <a:spAutoFit/>
          </a:bodyPr>
          <a:lstStyle/>
          <a:p>
            <a:r>
              <a:rPr lang="en-US" sz="2000" u="sng" dirty="0">
                <a:solidFill>
                  <a:srgbClr val="0070C0"/>
                </a:solidFill>
              </a:rPr>
              <a:t>https://</a:t>
            </a:r>
            <a:r>
              <a:rPr lang="en-US" sz="2000" u="sng" dirty="0" smtClean="0">
                <a:solidFill>
                  <a:srgbClr val="0070C0"/>
                </a:solidFill>
              </a:rPr>
              <a:t>www.itu.int/en/ITU-T/focusgroups/ai4h/Pages/default.aspx</a:t>
            </a:r>
            <a:endParaRPr lang="en-US" sz="2000" u="sng" dirty="0">
              <a:solidFill>
                <a:srgbClr val="0070C0"/>
              </a:solidFill>
            </a:endParaRPr>
          </a:p>
        </p:txBody>
      </p:sp>
      <p:sp>
        <p:nvSpPr>
          <p:cNvPr id="3" name="Title 2"/>
          <p:cNvSpPr>
            <a:spLocks noGrp="1"/>
          </p:cNvSpPr>
          <p:nvPr>
            <p:ph type="title"/>
          </p:nvPr>
        </p:nvSpPr>
        <p:spPr/>
        <p:txBody>
          <a:bodyPr>
            <a:normAutofit/>
          </a:bodyPr>
          <a:lstStyle/>
          <a:p>
            <a:r>
              <a:rPr lang="en-US" sz="3600" dirty="0">
                <a:ea typeface="Times"/>
                <a:sym typeface="Times"/>
              </a:rPr>
              <a:t>Focus Group on AI for Health (FG-AI4H)</a:t>
            </a:r>
            <a:endParaRPr lang="en-US" sz="3600" dirty="0"/>
          </a:p>
        </p:txBody>
      </p:sp>
      <p:sp>
        <p:nvSpPr>
          <p:cNvPr id="5" name="Content Placeholder 4"/>
          <p:cNvSpPr>
            <a:spLocks noGrp="1"/>
          </p:cNvSpPr>
          <p:nvPr>
            <p:ph idx="1"/>
          </p:nvPr>
        </p:nvSpPr>
        <p:spPr>
          <a:xfrm>
            <a:off x="609600" y="1968502"/>
            <a:ext cx="10972800" cy="3202310"/>
          </a:xfrm>
        </p:spPr>
        <p:txBody>
          <a:bodyPr>
            <a:normAutofit/>
          </a:bodyPr>
          <a:lstStyle/>
          <a:p>
            <a:r>
              <a:rPr lang="en-GB" sz="2800" dirty="0"/>
              <a:t>ITU-T SG16 in partnership with WHO</a:t>
            </a:r>
          </a:p>
          <a:p>
            <a:r>
              <a:rPr lang="en-GB" sz="2800" dirty="0"/>
              <a:t>Standardized assessment framework for the evaluation of AI-based methods for health, diagnosis, triage or treatment decisions</a:t>
            </a:r>
          </a:p>
          <a:p>
            <a:r>
              <a:rPr lang="en-GB" sz="2800" dirty="0"/>
              <a:t>Evaluation and benchmarking of AI-Health models to enable certification &amp; widespread </a:t>
            </a:r>
            <a:r>
              <a:rPr lang="en-GB" sz="2800" dirty="0" smtClean="0"/>
              <a:t>use</a:t>
            </a:r>
            <a:endParaRPr lang="en-GB" sz="2800" dirty="0"/>
          </a:p>
        </p:txBody>
      </p:sp>
    </p:spTree>
    <p:extLst>
      <p:ext uri="{BB962C8B-B14F-4D97-AF65-F5344CB8AC3E}">
        <p14:creationId xmlns:p14="http://schemas.microsoft.com/office/powerpoint/2010/main" val="206484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2" name="Title 1">
            <a:extLst>
              <a:ext uri="{FF2B5EF4-FFF2-40B4-BE49-F238E27FC236}">
                <a16:creationId xmlns:a16="http://schemas.microsoft.com/office/drawing/2014/main" id="{F22D5769-F441-4F5E-8874-3DFA61EEA1F4}"/>
              </a:ext>
            </a:extLst>
          </p:cNvPr>
          <p:cNvSpPr>
            <a:spLocks noGrp="1"/>
          </p:cNvSpPr>
          <p:nvPr>
            <p:ph type="title"/>
          </p:nvPr>
        </p:nvSpPr>
        <p:spPr>
          <a:xfrm>
            <a:off x="609600" y="570972"/>
            <a:ext cx="10972800" cy="766122"/>
          </a:xfrm>
        </p:spPr>
        <p:txBody>
          <a:bodyPr>
            <a:normAutofit/>
          </a:bodyPr>
          <a:lstStyle/>
          <a:p>
            <a:r>
              <a:rPr lang="en-US" sz="3600" dirty="0" smtClean="0">
                <a:ea typeface="Times"/>
                <a:sym typeface="Times"/>
              </a:rPr>
              <a:t>Focus Group on AI for Health (FG-AI4H)</a:t>
            </a:r>
            <a:endParaRPr lang="en-GB" sz="3600" dirty="0"/>
          </a:p>
        </p:txBody>
      </p:sp>
      <p:sp>
        <p:nvSpPr>
          <p:cNvPr id="3" name="Content Placeholder 2">
            <a:extLst>
              <a:ext uri="{FF2B5EF4-FFF2-40B4-BE49-F238E27FC236}">
                <a16:creationId xmlns:a16="http://schemas.microsoft.com/office/drawing/2014/main" id="{6CA54401-BFA8-44FB-B867-A2822C1351ED}"/>
              </a:ext>
            </a:extLst>
          </p:cNvPr>
          <p:cNvSpPr>
            <a:spLocks noGrp="1"/>
          </p:cNvSpPr>
          <p:nvPr>
            <p:ph idx="1"/>
          </p:nvPr>
        </p:nvSpPr>
        <p:spPr>
          <a:xfrm>
            <a:off x="609600" y="1420675"/>
            <a:ext cx="10777268" cy="4867982"/>
          </a:xfrm>
        </p:spPr>
        <p:txBody>
          <a:bodyPr>
            <a:noAutofit/>
          </a:bodyPr>
          <a:lstStyle/>
          <a:p>
            <a:pPr marL="0" indent="0">
              <a:spcBef>
                <a:spcPts val="0"/>
              </a:spcBef>
              <a:buSzPts val="1400"/>
              <a:buNone/>
            </a:pPr>
            <a:r>
              <a:rPr lang="en-US" sz="2000" b="1" dirty="0" smtClean="0"/>
              <a:t>Background:</a:t>
            </a:r>
            <a:endParaRPr lang="en-US" sz="2000" b="1" dirty="0"/>
          </a:p>
          <a:p>
            <a:pPr marL="609585" indent="-423323">
              <a:spcBef>
                <a:spcPts val="0"/>
              </a:spcBef>
              <a:buSzPts val="1400"/>
              <a:buChar char="●"/>
            </a:pPr>
            <a:r>
              <a:rPr lang="en-US" sz="2000" dirty="0" smtClean="0"/>
              <a:t>Machine </a:t>
            </a:r>
            <a:r>
              <a:rPr lang="en-US" sz="2000" dirty="0"/>
              <a:t>Learning can provide ubiquitous health diagnostics at negligible cost, non-invasive, high frequency - early stage detection can lead to lower cost of treatment and improved treatment outcomes</a:t>
            </a:r>
          </a:p>
          <a:p>
            <a:pPr marL="609585" indent="-423323">
              <a:spcBef>
                <a:spcPts val="0"/>
              </a:spcBef>
              <a:buSzPts val="1400"/>
              <a:buChar char="●"/>
            </a:pPr>
            <a:r>
              <a:rPr lang="en-US" sz="2000" dirty="0"/>
              <a:t>Machine Learning competitions have elevated AI for health diagnostics to superhuman performance</a:t>
            </a:r>
          </a:p>
          <a:p>
            <a:pPr marL="609585" indent="-423323">
              <a:spcBef>
                <a:spcPts val="0"/>
              </a:spcBef>
              <a:buSzPts val="1400"/>
              <a:buChar char="●"/>
            </a:pPr>
            <a:r>
              <a:rPr lang="en-US" sz="2000" dirty="0"/>
              <a:t>Medicine regulators (Food and Drug Administration, European Medicine Agency, CFDA, etc.) are equipped to certify tools that aid medics with analyses, not tools that perform analyses</a:t>
            </a:r>
          </a:p>
          <a:p>
            <a:pPr marL="0" indent="0">
              <a:spcBef>
                <a:spcPts val="0"/>
              </a:spcBef>
              <a:buNone/>
            </a:pPr>
            <a:r>
              <a:rPr lang="en-US" sz="2000" b="1" dirty="0" smtClean="0"/>
              <a:t>Consequently</a:t>
            </a:r>
            <a:r>
              <a:rPr lang="en-US" sz="2000" b="1" dirty="0"/>
              <a:t>:</a:t>
            </a:r>
          </a:p>
          <a:p>
            <a:pPr marL="609585" indent="-423323">
              <a:spcBef>
                <a:spcPts val="0"/>
              </a:spcBef>
              <a:buSzPts val="1400"/>
              <a:buChar char="●"/>
            </a:pPr>
            <a:r>
              <a:rPr lang="en-US" sz="2000" dirty="0"/>
              <a:t>AI for health exists mostly as an academic exercise,</a:t>
            </a:r>
          </a:p>
          <a:p>
            <a:pPr marL="609585" indent="-423323">
              <a:spcBef>
                <a:spcPts val="0"/>
              </a:spcBef>
              <a:buSzPts val="1400"/>
              <a:buChar char="●"/>
            </a:pPr>
            <a:r>
              <a:rPr lang="en-US" sz="2000" dirty="0"/>
              <a:t>Models are not being certified </a:t>
            </a:r>
            <a:r>
              <a:rPr lang="en-US" sz="2000" dirty="0" smtClean="0"/>
              <a:t>for </a:t>
            </a:r>
            <a:r>
              <a:rPr lang="en-US" sz="2000" dirty="0"/>
              <a:t>professional use</a:t>
            </a:r>
          </a:p>
          <a:p>
            <a:pPr marL="0" indent="0">
              <a:spcBef>
                <a:spcPts val="0"/>
              </a:spcBef>
              <a:buNone/>
            </a:pPr>
            <a:r>
              <a:rPr lang="en-US" sz="2000" b="1" dirty="0" smtClean="0"/>
              <a:t>Focus Group Objective</a:t>
            </a:r>
            <a:r>
              <a:rPr lang="en-US" sz="2000" b="1" dirty="0"/>
              <a:t>:</a:t>
            </a:r>
          </a:p>
          <a:p>
            <a:pPr marL="609585" indent="-423323">
              <a:spcBef>
                <a:spcPts val="0"/>
              </a:spcBef>
              <a:buSzPts val="1400"/>
              <a:buChar char="●"/>
            </a:pPr>
            <a:r>
              <a:rPr lang="en-US" sz="2000" dirty="0"/>
              <a:t>Provide a trusted benchmark for AI4H, to enable certification by </a:t>
            </a:r>
            <a:r>
              <a:rPr lang="en-US" sz="2000" dirty="0" smtClean="0"/>
              <a:t>health regulators</a:t>
            </a:r>
            <a:endParaRPr lang="en-US" sz="2000" dirty="0"/>
          </a:p>
        </p:txBody>
      </p:sp>
    </p:spTree>
    <p:extLst>
      <p:ext uri="{BB962C8B-B14F-4D97-AF65-F5344CB8AC3E}">
        <p14:creationId xmlns:p14="http://schemas.microsoft.com/office/powerpoint/2010/main" val="74050960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9709" y="1321725"/>
            <a:ext cx="11182055" cy="1844929"/>
          </a:xfrm>
          <a:prstGeom prst="rect">
            <a:avLst/>
          </a:prstGeom>
        </p:spPr>
        <p:txBody>
          <a:bodyPr wrap="square">
            <a:spAutoFit/>
          </a:bodyPr>
          <a:lstStyle/>
          <a:p>
            <a:pPr marL="1121844" lvl="1" indent="-735635">
              <a:buFont typeface="Wingdings" panose="05000000000000000000" pitchFamily="2" charset="2"/>
              <a:buChar char="§"/>
            </a:pPr>
            <a:endParaRPr lang="en-US" altLang="es-ES" sz="2317" dirty="0">
              <a:solidFill>
                <a:srgbClr val="0070C0"/>
              </a:solidFill>
            </a:endParaRPr>
          </a:p>
          <a:p>
            <a:pPr marL="461815" lvl="1" indent="-461815">
              <a:spcBef>
                <a:spcPts val="965"/>
              </a:spcBef>
              <a:buFont typeface="Wingdings" panose="05000000000000000000" pitchFamily="2" charset="2"/>
              <a:buChar char="§"/>
            </a:pPr>
            <a:endParaRPr lang="en-US" sz="3604" dirty="0">
              <a:solidFill>
                <a:srgbClr val="0070C0"/>
              </a:solidFill>
            </a:endParaRPr>
          </a:p>
          <a:p>
            <a:pPr marL="572160" indent="-572160">
              <a:buFont typeface="Wingdings" panose="05000000000000000000" pitchFamily="2" charset="2"/>
              <a:buChar char="§"/>
            </a:pPr>
            <a:endParaRPr lang="en-US" sz="2317" dirty="0">
              <a:solidFill>
                <a:srgbClr val="0070C0"/>
              </a:solidFill>
            </a:endParaRPr>
          </a:p>
          <a:p>
            <a:pPr marL="461815" indent="-461815">
              <a:buFont typeface="Wingdings" panose="05000000000000000000" pitchFamily="2" charset="2"/>
              <a:buChar char="§"/>
            </a:pPr>
            <a:endParaRPr lang="en-GB" sz="2317" dirty="0">
              <a:solidFill>
                <a:srgbClr val="0070C0"/>
              </a:solidFill>
            </a:endParaRPr>
          </a:p>
        </p:txBody>
      </p:sp>
      <p:sp>
        <p:nvSpPr>
          <p:cNvPr id="4" name="Title 3"/>
          <p:cNvSpPr>
            <a:spLocks noGrp="1"/>
          </p:cNvSpPr>
          <p:nvPr>
            <p:ph type="title"/>
          </p:nvPr>
        </p:nvSpPr>
        <p:spPr>
          <a:xfrm>
            <a:off x="609600" y="570972"/>
            <a:ext cx="10972800" cy="843760"/>
          </a:xfrm>
        </p:spPr>
        <p:txBody>
          <a:bodyPr>
            <a:normAutofit/>
          </a:bodyPr>
          <a:lstStyle/>
          <a:p>
            <a:r>
              <a:rPr lang="en-US" sz="3600" dirty="0" smtClean="0"/>
              <a:t>Machine Learning &amp; </a:t>
            </a:r>
            <a:r>
              <a:rPr lang="en-US" sz="3600" dirty="0"/>
              <a:t>5G </a:t>
            </a:r>
            <a:r>
              <a:rPr lang="en-US" sz="3600" dirty="0" smtClean="0"/>
              <a:t>FG</a:t>
            </a:r>
            <a:endParaRPr lang="en-US" sz="3600" dirty="0"/>
          </a:p>
        </p:txBody>
      </p:sp>
      <p:sp>
        <p:nvSpPr>
          <p:cNvPr id="5" name="Content Placeholder 4"/>
          <p:cNvSpPr>
            <a:spLocks noGrp="1"/>
          </p:cNvSpPr>
          <p:nvPr>
            <p:ph idx="1"/>
          </p:nvPr>
        </p:nvSpPr>
        <p:spPr>
          <a:xfrm>
            <a:off x="619709" y="1696944"/>
            <a:ext cx="10972800" cy="4440925"/>
          </a:xfrm>
        </p:spPr>
        <p:txBody>
          <a:bodyPr>
            <a:normAutofit/>
          </a:bodyPr>
          <a:lstStyle/>
          <a:p>
            <a:r>
              <a:rPr lang="en-GB" dirty="0"/>
              <a:t>Communication networks not designed to cope </a:t>
            </a:r>
            <a:br>
              <a:rPr lang="en-GB" dirty="0"/>
            </a:br>
            <a:r>
              <a:rPr lang="en-GB" dirty="0"/>
              <a:t>with Big Data and Machine Learning (ML) </a:t>
            </a:r>
          </a:p>
          <a:p>
            <a:r>
              <a:rPr lang="en-GB" dirty="0"/>
              <a:t>Standardization strategies to increase efficiency </a:t>
            </a:r>
            <a:br>
              <a:rPr lang="en-GB" dirty="0"/>
            </a:br>
            <a:r>
              <a:rPr lang="en-GB" dirty="0"/>
              <a:t>and security of 5G systems using ML</a:t>
            </a:r>
          </a:p>
          <a:p>
            <a:r>
              <a:rPr lang="en-GB" dirty="0"/>
              <a:t>Focus Group has developed a functional architecture </a:t>
            </a:r>
            <a:br>
              <a:rPr lang="en-GB" dirty="0"/>
            </a:br>
            <a:r>
              <a:rPr lang="en-GB" dirty="0"/>
              <a:t>based on ML5G uses cases</a:t>
            </a:r>
          </a:p>
          <a:p>
            <a:pPr marL="0" indent="0">
              <a:buNone/>
            </a:pPr>
            <a:r>
              <a:rPr lang="en-GB" dirty="0"/>
              <a:t>   </a:t>
            </a:r>
            <a:endParaRPr lang="en-GB" dirty="0" smtClean="0"/>
          </a:p>
          <a:p>
            <a:pPr marL="0" indent="0">
              <a:buNone/>
            </a:pPr>
            <a:r>
              <a:rPr lang="en-GB" sz="2400" dirty="0" smtClean="0"/>
              <a:t>More </a:t>
            </a:r>
            <a:r>
              <a:rPr lang="en-GB" sz="2400" dirty="0"/>
              <a:t>info: </a:t>
            </a:r>
            <a:r>
              <a:rPr lang="en-GB" sz="2400" dirty="0">
                <a:hlinkClick r:id="rId2"/>
              </a:rPr>
              <a:t>https://</a:t>
            </a:r>
            <a:r>
              <a:rPr lang="en-GB" sz="2400" dirty="0" smtClean="0">
                <a:hlinkClick r:id="rId2"/>
              </a:rPr>
              <a:t>www.itu.int/en/ITU-T/focusgroups/ml5g/Pages/default.aspx</a:t>
            </a:r>
            <a:r>
              <a:rPr lang="en-GB" sz="2400" dirty="0" smtClean="0"/>
              <a:t> </a:t>
            </a:r>
            <a:endParaRPr lang="en-GB" dirty="0"/>
          </a:p>
        </p:txBody>
      </p:sp>
    </p:spTree>
    <p:extLst>
      <p:ext uri="{BB962C8B-B14F-4D97-AF65-F5344CB8AC3E}">
        <p14:creationId xmlns:p14="http://schemas.microsoft.com/office/powerpoint/2010/main" val="3457357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3200" dirty="0" smtClean="0"/>
              <a:t>Rec. ITU-T Y.3170 </a:t>
            </a:r>
            <a:r>
              <a:rPr lang="en-US" altLang="ko-KR" sz="3200" dirty="0"/>
              <a:t>-(formerly </a:t>
            </a:r>
            <a:r>
              <a:rPr lang="en-US" altLang="ko-KR" sz="3200" dirty="0" err="1"/>
              <a:t>Y.qos</a:t>
            </a:r>
            <a:r>
              <a:rPr lang="en-US" altLang="ko-KR" sz="3200" dirty="0"/>
              <a:t>-ml</a:t>
            </a:r>
            <a:r>
              <a:rPr lang="en-US" altLang="ko-KR" sz="3200" dirty="0" smtClean="0"/>
              <a:t>): </a:t>
            </a:r>
            <a:r>
              <a:rPr lang="en-US" altLang="ko-KR" sz="3200" dirty="0"/>
              <a:t>Requirements of machine learning based </a:t>
            </a:r>
            <a:r>
              <a:rPr lang="en-US" altLang="ko-KR" sz="3200" dirty="0" err="1"/>
              <a:t>QoS</a:t>
            </a:r>
            <a:r>
              <a:rPr lang="en-US" altLang="ko-KR" sz="3200" dirty="0"/>
              <a:t> assurance for IMT-2020 network</a:t>
            </a:r>
            <a:endParaRPr lang="ko-KR" altLang="en-US" sz="3200" dirty="0"/>
          </a:p>
        </p:txBody>
      </p:sp>
      <p:sp>
        <p:nvSpPr>
          <p:cNvPr id="3" name="내용 개체 틀 2"/>
          <p:cNvSpPr>
            <a:spLocks noGrp="1"/>
          </p:cNvSpPr>
          <p:nvPr>
            <p:ph idx="1"/>
          </p:nvPr>
        </p:nvSpPr>
        <p:spPr>
          <a:xfrm>
            <a:off x="609600" y="2086763"/>
            <a:ext cx="10972800" cy="4210218"/>
          </a:xfrm>
        </p:spPr>
        <p:txBody>
          <a:bodyPr>
            <a:noAutofit/>
          </a:bodyPr>
          <a:lstStyle/>
          <a:p>
            <a:pPr marL="0" lvl="1" indent="0">
              <a:buNone/>
            </a:pPr>
            <a:r>
              <a:rPr lang="en-US" altLang="ko-KR" sz="3200" dirty="0" smtClean="0"/>
              <a:t>This Recommendation describes:</a:t>
            </a:r>
          </a:p>
          <a:p>
            <a:pPr marL="342900" lvl="1" indent="-342900">
              <a:buFont typeface="Arial"/>
              <a:buChar char="•"/>
            </a:pPr>
            <a:r>
              <a:rPr lang="en-US" altLang="ko-KR" sz="3200" dirty="0" smtClean="0"/>
              <a:t>Overview</a:t>
            </a:r>
            <a:endParaRPr lang="en-US" altLang="ko-KR" sz="3200" dirty="0"/>
          </a:p>
          <a:p>
            <a:pPr marL="342900" lvl="1" indent="-342900">
              <a:buFont typeface="Arial"/>
              <a:buChar char="•"/>
            </a:pPr>
            <a:r>
              <a:rPr lang="en-US" altLang="ko-KR" sz="3200" dirty="0"/>
              <a:t>Functional </a:t>
            </a:r>
            <a:r>
              <a:rPr lang="en-US" altLang="ko-KR" sz="3200" dirty="0" smtClean="0"/>
              <a:t>model</a:t>
            </a:r>
            <a:endParaRPr lang="en-US" altLang="ko-KR" sz="3200" dirty="0"/>
          </a:p>
          <a:p>
            <a:pPr marL="342900" lvl="1" indent="-342900">
              <a:buFont typeface="Arial"/>
              <a:buChar char="•"/>
            </a:pPr>
            <a:r>
              <a:rPr lang="en-US" altLang="ko-KR" sz="3200" dirty="0"/>
              <a:t>High level </a:t>
            </a:r>
            <a:r>
              <a:rPr lang="en-US" altLang="ko-KR" sz="3200" dirty="0" smtClean="0"/>
              <a:t>requirements</a:t>
            </a:r>
            <a:endParaRPr lang="en-US" altLang="ko-KR" sz="3200" dirty="0"/>
          </a:p>
          <a:p>
            <a:pPr marL="342900" lvl="1" indent="-342900">
              <a:buFont typeface="Arial"/>
              <a:buChar char="•"/>
            </a:pPr>
            <a:r>
              <a:rPr lang="en-US" altLang="ko-KR" sz="3200" dirty="0"/>
              <a:t>Functional </a:t>
            </a:r>
            <a:r>
              <a:rPr lang="en-US" altLang="ko-KR" sz="3200" dirty="0" smtClean="0"/>
              <a:t>requirements</a:t>
            </a:r>
            <a:endParaRPr lang="en-US" altLang="ko-KR" sz="3200" dirty="0"/>
          </a:p>
          <a:p>
            <a:pPr marL="0" lvl="1" indent="0">
              <a:buNone/>
            </a:pPr>
            <a:endParaRPr lang="en-US" altLang="ko-KR" sz="2000" dirty="0"/>
          </a:p>
          <a:p>
            <a:pPr marL="0" lvl="1" indent="0">
              <a:buNone/>
            </a:pPr>
            <a:r>
              <a:rPr lang="en-US" altLang="ko-KR" sz="2000" dirty="0" smtClean="0"/>
              <a:t>This Recommendation uses </a:t>
            </a:r>
            <a:r>
              <a:rPr lang="en-US" altLang="ko-KR" sz="2000" dirty="0"/>
              <a:t>machine learning only in the context of </a:t>
            </a:r>
            <a:r>
              <a:rPr lang="en-US" altLang="ko-KR" sz="2000" dirty="0" err="1"/>
              <a:t>QoS</a:t>
            </a:r>
            <a:r>
              <a:rPr lang="en-US" altLang="ko-KR" sz="2000" dirty="0"/>
              <a:t> assurance. Therefore any other use of machine learning is out of scope of this Recommendation.</a:t>
            </a:r>
          </a:p>
        </p:txBody>
      </p:sp>
      <p:sp>
        <p:nvSpPr>
          <p:cNvPr id="5" name="Rectangle 2"/>
          <p:cNvSpPr>
            <a:spLocks noChangeArrowheads="1"/>
          </p:cNvSpPr>
          <p:nvPr/>
        </p:nvSpPr>
        <p:spPr bwMode="auto">
          <a:xfrm>
            <a:off x="5693827" y="216065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97798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778246FACF745880F62B76D48EDB0" ma:contentTypeVersion="0" ma:contentTypeDescription="Create a new document." ma:contentTypeScope="" ma:versionID="119707e8afc85848d999cc2939c77e3a">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91C86-BC7B-4A61-818A-E33E53919DBC}">
  <ds:schemaRefs>
    <ds:schemaRef ds:uri="http://www.w3.org/XML/1998/namespace"/>
    <ds:schemaRef ds:uri="http://purl.org/dc/terms/"/>
    <ds:schemaRef ds:uri="http://schemas.microsoft.com/office/infopath/2007/PartnerControl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B01C8155-4500-459F-81EA-2DAF1AA0B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16421C-7D30-4D66-9735-E2BFC0266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1339</TotalTime>
  <Words>2818</Words>
  <Application>Microsoft Office PowerPoint</Application>
  <PresentationFormat>Widescreen</PresentationFormat>
  <Paragraphs>424</Paragraphs>
  <Slides>39</Slides>
  <Notes>18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Avenir LT Std 45 Book</vt:lpstr>
      <vt:lpstr>AvenirNext LT Pro Regular</vt:lpstr>
      <vt:lpstr>Futura Round</vt:lpstr>
      <vt:lpstr>맑은 고딕</vt:lpstr>
      <vt:lpstr>SimSun</vt:lpstr>
      <vt:lpstr>SimSun</vt:lpstr>
      <vt:lpstr>Arial</vt:lpstr>
      <vt:lpstr>Calibri</vt:lpstr>
      <vt:lpstr>Levenim MT</vt:lpstr>
      <vt:lpstr>Segoe UI</vt:lpstr>
      <vt:lpstr>Times</vt:lpstr>
      <vt:lpstr>Times New Roman</vt:lpstr>
      <vt:lpstr>Wingdings</vt:lpstr>
      <vt:lpstr>Office Theme</vt:lpstr>
      <vt:lpstr>PowerPoint Presentation</vt:lpstr>
      <vt:lpstr>Outline</vt:lpstr>
      <vt:lpstr>PowerPoint Presentation</vt:lpstr>
      <vt:lpstr>PowerPoint Presentation</vt:lpstr>
      <vt:lpstr>PowerPoint Presentation</vt:lpstr>
      <vt:lpstr>Focus Group on AI for Health (FG-AI4H)</vt:lpstr>
      <vt:lpstr>Focus Group on AI for Health (FG-AI4H)</vt:lpstr>
      <vt:lpstr>Machine Learning &amp; 5G FG</vt:lpstr>
      <vt:lpstr>Rec. ITU-T Y.3170 -(formerly Y.qos-ml): Requirements of machine learning based QoS assurance for IMT-2020 network</vt:lpstr>
      <vt:lpstr>PowerPoint Presentation</vt:lpstr>
      <vt:lpstr>What is SG20 currently working on:</vt:lpstr>
      <vt:lpstr>PowerPoint Presentation</vt:lpstr>
      <vt:lpstr>PowerPoint Presentation</vt:lpstr>
      <vt:lpstr>PowerPoint Presentation</vt:lpstr>
      <vt:lpstr>United 4 Smart Sustainable Cities (U4SSC)</vt:lpstr>
      <vt:lpstr>U4SSC Key performance indicators for Smart Sustainable Cities</vt:lpstr>
      <vt:lpstr>Case Studies on the Implementation of KPIs for SSC</vt:lpstr>
      <vt:lpstr>Blockchain and DLT – ITU portfolio</vt:lpstr>
      <vt:lpstr>Focus Group on Application of DLT (FG DLT) – Overview </vt:lpstr>
      <vt:lpstr>FG DLT – Status of Deliverables </vt:lpstr>
      <vt:lpstr>ITU-T Study Group 17 – Security aspects for DLT</vt:lpstr>
      <vt:lpstr>Standardization on Intelligent Transport Systems (ITS): Multiple Study Group approach</vt:lpstr>
      <vt:lpstr>ITU allocates spectrum for vehicles</vt:lpstr>
      <vt:lpstr>ITU-T SG12: ITU standards make e-calls intelligible</vt:lpstr>
      <vt:lpstr>ITU-T SG2: Numbering for in Car Emergency Communication (ICEC) calls</vt:lpstr>
      <vt:lpstr>ITU-T SG20 - Develops international standards to enable the coordinated development of IoT technologies in smart cities, including related big data</vt:lpstr>
      <vt:lpstr>Focus Group on “Vehicular Multimedia” (FG-VM) </vt:lpstr>
      <vt:lpstr>Focus Group on Vehicular Multimedia (FG-VM) – future meetings</vt:lpstr>
      <vt:lpstr>Quantum Key Distribution (QKD) – ITU-T SG17: Secutiry aspects</vt:lpstr>
      <vt:lpstr>Quantum Key Distribution (QKD) – ITU-T SG13: Network aspects</vt:lpstr>
      <vt:lpstr>PowerPoint Presentation</vt:lpstr>
      <vt:lpstr>Backup</vt:lpstr>
      <vt:lpstr>SG17: X.sec-QKDN-ov - Security requirements for quantum key distribution networks - overview</vt:lpstr>
      <vt:lpstr>SG17: X.cf-QKDN - Use of cryptographic functions on a key generated in Quantum Key Distribution networks </vt:lpstr>
      <vt:lpstr>SG17: X.sec-QKDN-km - Security requirements for quantum key distribution networks - key management</vt:lpstr>
      <vt:lpstr>SG17: TR.sec-qkd - Technical report on security framework for quantum key distribution in telecom network </vt:lpstr>
      <vt:lpstr>SG13: Y.QKDN_FR - Framework for Networks to supporting Quantum Key Distribution</vt:lpstr>
      <vt:lpstr>SG13: Y.QKDN_Arch - Functional architecture of the Quantum Key Distribution network</vt:lpstr>
      <vt:lpstr>SG13: Y.QKDN_KM - Key management for Quantum Key Distribution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SG15 overview</dc:title>
  <dc:creator>Microsoft Office User</dc:creator>
  <cp:lastModifiedBy>OTA, Hiroshi </cp:lastModifiedBy>
  <cp:revision>76</cp:revision>
  <dcterms:created xsi:type="dcterms:W3CDTF">2016-02-05T15:38:40Z</dcterms:created>
  <dcterms:modified xsi:type="dcterms:W3CDTF">2019-05-07T13:23:13Z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0x010100B91778246FACF745880F62B76D48EDB0</vt:lpwstr>
  </property>
</Properties>
</file>