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96" r:id="rId3"/>
    <p:sldId id="386" r:id="rId4"/>
    <p:sldId id="422" r:id="rId5"/>
    <p:sldId id="420" r:id="rId6"/>
    <p:sldId id="423" r:id="rId7"/>
    <p:sldId id="424" r:id="rId8"/>
    <p:sldId id="425" r:id="rId9"/>
    <p:sldId id="426" r:id="rId10"/>
    <p:sldId id="427" r:id="rId11"/>
    <p:sldId id="433" r:id="rId12"/>
    <p:sldId id="435" r:id="rId13"/>
    <p:sldId id="434" r:id="rId14"/>
    <p:sldId id="416" r:id="rId15"/>
    <p:sldId id="431" r:id="rId16"/>
    <p:sldId id="432" r:id="rId17"/>
    <p:sldId id="418" r:id="rId18"/>
    <p:sldId id="419" r:id="rId19"/>
    <p:sldId id="428" r:id="rId20"/>
    <p:sldId id="429" r:id="rId21"/>
    <p:sldId id="430" r:id="rId22"/>
  </p:sldIdLst>
  <p:sldSz cx="9144000" cy="6858000" type="screen4x3"/>
  <p:notesSz cx="6805613" cy="9944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rgbClr val="0F5494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624"/>
    <a:srgbClr val="0F5494"/>
    <a:srgbClr val="3166CF"/>
    <a:srgbClr val="2D5EC1"/>
    <a:srgbClr val="3E6FD2"/>
    <a:srgbClr val="BDDEFF"/>
    <a:srgbClr val="99CCF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47" autoAdjust="0"/>
    <p:restoredTop sz="94660"/>
  </p:normalViewPr>
  <p:slideViewPr>
    <p:cSldViewPr>
      <p:cViewPr>
        <p:scale>
          <a:sx n="75" d="100"/>
          <a:sy n="75" d="100"/>
        </p:scale>
        <p:origin x="-1507" y="-26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972" y="-102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183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183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fld id="{8A3C42B4-AEE5-4402-8745-1E53F1E987C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6441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183" y="0"/>
            <a:ext cx="2949841" cy="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244" y="4723170"/>
            <a:ext cx="5445126" cy="447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183" y="9444749"/>
            <a:ext cx="2949841" cy="4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fld id="{DF381007-0970-40BC-ADA8-709A02467EF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17619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0" dirty="0" smtClean="0"/>
              <a:t>strengthen cooperation in the development of a European Public Blockchain Infrastructure that can enhance value-based, trusted, user-centric digital services of public interest across-borders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81007-0970-40BC-ADA8-709A02467EF6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1116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81007-0970-40BC-ADA8-709A02467EF6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2637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81007-0970-40BC-ADA8-709A02467EF6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7966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81007-0970-40BC-ADA8-709A02467EF6}" type="slidenum">
              <a:rPr lang="en-GB" altLang="en-US" smtClean="0"/>
              <a:pPr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0002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81007-0970-40BC-ADA8-709A02467EF6}" type="slidenum">
              <a:rPr lang="en-GB" altLang="en-US" smtClean="0"/>
              <a:pPr/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7966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81007-0970-40BC-ADA8-709A02467EF6}" type="slidenum">
              <a:rPr lang="en-GB" altLang="en-US" smtClean="0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299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981075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3086" name="Picture 6" descr="LOGO CE-EN-quadri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258763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95738" y="2565400"/>
            <a:ext cx="5040312" cy="790575"/>
          </a:xfrm>
        </p:spPr>
        <p:txBody>
          <a:bodyPr/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716338"/>
            <a:ext cx="8532812" cy="1728787"/>
          </a:xfrm>
        </p:spPr>
        <p:txBody>
          <a:bodyPr/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altLang="en-US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981E2B1E-9849-4B52-94FD-F1AAE59B49F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267200" y="6659563"/>
            <a:ext cx="611188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042BF-D115-4B4B-8644-04C6A8DFCF6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0222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339850"/>
            <a:ext cx="2071687" cy="468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339850"/>
            <a:ext cx="6067425" cy="468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64EA9-8535-4D98-BE03-1056A232743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6966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F755E5-842A-4F5F-B2D0-3446E393B25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4183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CCE34-F72B-4961-A9AE-E84A34BF00B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1849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92375"/>
            <a:ext cx="40386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92375"/>
            <a:ext cx="40386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3A04E-4884-4C5E-B689-D3FFEA10852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84359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F93A8-8AC5-40DA-A572-F3F6CD14B00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93217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90686-F11F-4D8D-81CF-5ED7275DA50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83904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4EF12-20DB-4A0F-9251-00C37A02C7E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55558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3BCEB-949C-49DF-91D7-DF74A67817D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80253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837B4-2B2E-41A7-928A-42923F361B8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7533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39850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92375"/>
            <a:ext cx="822960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 smtClean="0"/>
              <a:t>Second level</a:t>
            </a:r>
            <a:endParaRPr lang="en-GB" altLang="en-US" smtClean="0"/>
          </a:p>
          <a:p>
            <a:pPr lvl="1"/>
            <a:r>
              <a:rPr lang="en-GB" altLang="en-US" smtClean="0"/>
              <a:t>Third level</a:t>
            </a:r>
          </a:p>
          <a:p>
            <a:pPr lvl="2"/>
            <a:r>
              <a:rPr lang="en-GB" altLang="en-US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35D50B68-2B2F-4ACD-B7A8-5100850FCDB6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4262438" y="6659563"/>
            <a:ext cx="611187" cy="198437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41" name="Picture 17" descr="LOGO CE_Vertical_EN_NEG_quadri_H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258763"/>
            <a:ext cx="1436687" cy="100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hyperlink" Target="https://www.inatba.org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6.png"/><Relationship Id="rId7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95536" y="1340768"/>
            <a:ext cx="8532440" cy="3384376"/>
          </a:xfrm>
        </p:spPr>
        <p:txBody>
          <a:bodyPr/>
          <a:lstStyle/>
          <a:p>
            <a:pPr algn="ctr"/>
            <a:r>
              <a:rPr lang="fr-BE" altLang="en-US" sz="4400" dirty="0" smtClean="0"/>
              <a:t/>
            </a:r>
            <a:br>
              <a:rPr lang="fr-BE" altLang="en-US" sz="4400" dirty="0" smtClean="0"/>
            </a:br>
            <a:r>
              <a:rPr lang="fr-BE" altLang="en-US" sz="4400" dirty="0"/>
              <a:t/>
            </a:r>
            <a:br>
              <a:rPr lang="fr-BE" altLang="en-US" sz="4400" dirty="0"/>
            </a:br>
            <a:r>
              <a:rPr lang="fr-BE" altLang="en-US" sz="4400" dirty="0" smtClean="0"/>
              <a:t/>
            </a:r>
            <a:br>
              <a:rPr lang="fr-BE" altLang="en-US" sz="4400" dirty="0" smtClean="0"/>
            </a:br>
            <a:r>
              <a:rPr lang="fr-BE" altLang="en-US" sz="4800" dirty="0" smtClean="0"/>
              <a:t>Blockchain: EU strategy and key objectives</a:t>
            </a:r>
            <a:r>
              <a:rPr lang="en-GB" sz="4800" i="1" dirty="0" smtClean="0"/>
              <a:t/>
            </a:r>
            <a:br>
              <a:rPr lang="en-GB" sz="4800" i="1" dirty="0" smtClean="0"/>
            </a:br>
            <a:r>
              <a:rPr lang="en-GB" sz="5400" dirty="0" smtClean="0"/>
              <a:t> </a:t>
            </a:r>
            <a:br>
              <a:rPr lang="en-GB" sz="5400" dirty="0" smtClean="0"/>
            </a:br>
            <a:r>
              <a:rPr lang="en-GB" sz="4400" dirty="0"/>
              <a:t/>
            </a:r>
            <a:br>
              <a:rPr lang="en-GB" sz="4400" dirty="0"/>
            </a:br>
            <a:r>
              <a:rPr lang="fr-BE" altLang="en-US" sz="4400" dirty="0" smtClean="0"/>
              <a:t/>
            </a:r>
            <a:br>
              <a:rPr lang="fr-BE" altLang="en-US" sz="4400" dirty="0" smtClean="0"/>
            </a:br>
            <a:r>
              <a:rPr lang="fr-BE" altLang="en-US" sz="4400" dirty="0" smtClean="0"/>
              <a:t/>
            </a:r>
            <a:br>
              <a:rPr lang="fr-BE" altLang="en-US" sz="4400" dirty="0" smtClean="0"/>
            </a:br>
            <a:endParaRPr lang="en-GB" altLang="en-US" sz="4400" dirty="0"/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851921" y="3429001"/>
            <a:ext cx="5292080" cy="2664296"/>
          </a:xfrm>
        </p:spPr>
        <p:txBody>
          <a:bodyPr/>
          <a:lstStyle/>
          <a:p>
            <a:pPr algn="r"/>
            <a:r>
              <a:rPr lang="fr-BE" altLang="en-US" sz="1800" dirty="0" smtClean="0">
                <a:solidFill>
                  <a:srgbClr val="FFD624"/>
                </a:solidFill>
              </a:rPr>
              <a:t>ITU workshop, </a:t>
            </a:r>
            <a:br>
              <a:rPr lang="fr-BE" altLang="en-US" sz="1800" dirty="0" smtClean="0">
                <a:solidFill>
                  <a:srgbClr val="FFD624"/>
                </a:solidFill>
              </a:rPr>
            </a:br>
            <a:r>
              <a:rPr lang="fr-BE" altLang="en-US" sz="1800" dirty="0" smtClean="0">
                <a:solidFill>
                  <a:srgbClr val="FFD624"/>
                </a:solidFill>
              </a:rPr>
              <a:t>KIEV</a:t>
            </a:r>
            <a:r>
              <a:rPr lang="fr-BE" altLang="en-US" sz="1800" smtClean="0">
                <a:solidFill>
                  <a:srgbClr val="FFD624"/>
                </a:solidFill>
              </a:rPr>
              <a:t>, Ukraine</a:t>
            </a:r>
            <a:endParaRPr lang="fr-BE" altLang="en-US" sz="1800" dirty="0" smtClean="0">
              <a:solidFill>
                <a:srgbClr val="FFD624"/>
              </a:solidFill>
            </a:endParaRPr>
          </a:p>
          <a:p>
            <a:pPr algn="r"/>
            <a:r>
              <a:rPr lang="fr-BE" altLang="en-US" sz="1800" dirty="0" smtClean="0">
                <a:solidFill>
                  <a:srgbClr val="FFD624"/>
                </a:solidFill>
              </a:rPr>
              <a:t>16th May 2019</a:t>
            </a:r>
          </a:p>
          <a:p>
            <a:pPr algn="r"/>
            <a:endParaRPr lang="fr-BE" altLang="en-US" sz="1600" dirty="0" smtClean="0"/>
          </a:p>
          <a:p>
            <a:pPr algn="r"/>
            <a:endParaRPr lang="en-GB" altLang="en-US" sz="1600" dirty="0"/>
          </a:p>
          <a:p>
            <a:pPr algn="r"/>
            <a:r>
              <a:rPr lang="en-GB" altLang="en-US" sz="1800" dirty="0" smtClean="0"/>
              <a:t>Massimiliano Dragoni </a:t>
            </a:r>
          </a:p>
          <a:p>
            <a:pPr algn="r"/>
            <a:r>
              <a:rPr lang="en-GB" altLang="en-US" sz="1800" dirty="0" smtClean="0"/>
              <a:t>Digital Innovation and Blockchain Unit Digital Single Market – DG CONNECT</a:t>
            </a:r>
            <a:br>
              <a:rPr lang="en-GB" altLang="en-US" sz="1800" dirty="0" smtClean="0"/>
            </a:br>
            <a:r>
              <a:rPr lang="en-GB" altLang="en-US" sz="1800" dirty="0" smtClean="0"/>
              <a:t>EUROPEAN COMMISSION</a:t>
            </a:r>
          </a:p>
          <a:p>
            <a:pPr algn="r"/>
            <a:endParaRPr lang="en-GB" altLang="en-US" sz="2000" dirty="0" smtClean="0"/>
          </a:p>
          <a:p>
            <a:endParaRPr lang="en-GB" altLang="en-US" sz="2000" dirty="0" smtClean="0"/>
          </a:p>
          <a:p>
            <a:endParaRPr lang="en-GB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1E2B1E-9849-4B52-94FD-F1AAE59B49FF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51520" y="3496755"/>
            <a:ext cx="3621764" cy="3226074"/>
            <a:chOff x="827584" y="2520691"/>
            <a:chExt cx="4244340" cy="431292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9" t="18761" r="57281" b="15994"/>
            <a:stretch/>
          </p:blipFill>
          <p:spPr bwMode="auto">
            <a:xfrm>
              <a:off x="827584" y="2520691"/>
              <a:ext cx="4244340" cy="4312921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9" t="18761" r="73866" b="65770"/>
            <a:stretch/>
          </p:blipFill>
          <p:spPr bwMode="auto">
            <a:xfrm rot="5400000">
              <a:off x="3714171" y="3587980"/>
              <a:ext cx="1850976" cy="855399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55E5-842A-4F5F-B2D0-3446E393B254}" type="slidenum">
              <a:rPr lang="en-GB" altLang="en-US" smtClean="0"/>
              <a:pPr/>
              <a:t>10</a:t>
            </a:fld>
            <a:endParaRPr lang="en-GB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8" t="24223" r="20238" b="16111"/>
          <a:stretch/>
        </p:blipFill>
        <p:spPr bwMode="auto">
          <a:xfrm>
            <a:off x="251520" y="1229267"/>
            <a:ext cx="8712968" cy="517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/>
          <p:nvPr/>
        </p:nvSpPr>
        <p:spPr>
          <a:xfrm>
            <a:off x="23046" y="35409"/>
            <a:ext cx="7429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fr-BE" sz="2400" b="1" dirty="0" smtClean="0">
                <a:solidFill>
                  <a:schemeClr val="bg1"/>
                </a:solidFill>
              </a:rPr>
              <a:t>EU Blockchain Observatory and Forum</a:t>
            </a:r>
          </a:p>
          <a:p>
            <a:r>
              <a:rPr lang="fr-BE" sz="2400" b="1" i="1" dirty="0" err="1" smtClean="0">
                <a:solidFill>
                  <a:schemeClr val="bg1"/>
                </a:solidFill>
              </a:rPr>
              <a:t>Achievements</a:t>
            </a:r>
            <a:r>
              <a:rPr lang="fr-BE" sz="2400" b="1" i="1" dirty="0" smtClean="0">
                <a:solidFill>
                  <a:schemeClr val="bg1"/>
                </a:solidFill>
              </a:rPr>
              <a:t> </a:t>
            </a:r>
            <a:endParaRPr lang="en-GB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97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55E5-842A-4F5F-B2D0-3446E393B254}" type="slidenum">
              <a:rPr lang="en-GB" altLang="en-US" smtClean="0"/>
              <a:pPr/>
              <a:t>11</a:t>
            </a:fld>
            <a:endParaRPr lang="en-GB" altLang="en-US"/>
          </a:p>
        </p:txBody>
      </p:sp>
      <p:sp>
        <p:nvSpPr>
          <p:cNvPr id="5" name="TextBox 8"/>
          <p:cNvSpPr txBox="1"/>
          <p:nvPr/>
        </p:nvSpPr>
        <p:spPr>
          <a:xfrm>
            <a:off x="23046" y="35409"/>
            <a:ext cx="7429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fr-BE" sz="2400" b="1" dirty="0" smtClean="0">
                <a:solidFill>
                  <a:schemeClr val="bg1"/>
                </a:solidFill>
              </a:rPr>
              <a:t>Focus </a:t>
            </a:r>
          </a:p>
          <a:p>
            <a:r>
              <a:rPr lang="fr-BE" sz="2400" b="1" i="1" dirty="0" smtClean="0">
                <a:solidFill>
                  <a:schemeClr val="bg1"/>
                </a:solidFill>
              </a:rPr>
              <a:t>Digital </a:t>
            </a:r>
            <a:r>
              <a:rPr lang="fr-BE" sz="2400" b="1" i="1" dirty="0" err="1" smtClean="0">
                <a:solidFill>
                  <a:schemeClr val="bg1"/>
                </a:solidFill>
              </a:rPr>
              <a:t>identity</a:t>
            </a:r>
            <a:r>
              <a:rPr lang="fr-BE" sz="2400" b="1" i="1" dirty="0" smtClean="0">
                <a:solidFill>
                  <a:schemeClr val="bg1"/>
                </a:solidFill>
              </a:rPr>
              <a:t> </a:t>
            </a:r>
            <a:endParaRPr lang="en-GB" sz="24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0" t="16033" r="38348" b="18038"/>
          <a:stretch/>
        </p:blipFill>
        <p:spPr bwMode="auto">
          <a:xfrm>
            <a:off x="107504" y="1052736"/>
            <a:ext cx="3259976" cy="461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312368" y="1340768"/>
            <a:ext cx="5796136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0F5494"/>
              </a:buClr>
              <a:buFont typeface="Arial" panose="020B0604020202020204" pitchFamily="34" charset="0"/>
              <a:buChar char="•"/>
            </a:pPr>
            <a:r>
              <a:rPr lang="fr-BE" sz="2000" kern="0" dirty="0"/>
              <a:t>ID has </a:t>
            </a:r>
            <a:r>
              <a:rPr lang="fr-BE" sz="2000" kern="0" dirty="0" err="1"/>
              <a:t>become</a:t>
            </a:r>
            <a:r>
              <a:rPr lang="fr-BE" sz="2000" kern="0" dirty="0"/>
              <a:t> multiple and </a:t>
            </a:r>
            <a:r>
              <a:rPr lang="fr-BE" sz="2000" kern="0" dirty="0" err="1"/>
              <a:t>multifaceted</a:t>
            </a:r>
            <a:endParaRPr lang="fr-BE" sz="2000" kern="0" dirty="0"/>
          </a:p>
          <a:p>
            <a:pPr>
              <a:buClr>
                <a:srgbClr val="0F5494"/>
              </a:buClr>
              <a:buFont typeface="Arial" panose="020B0604020202020204" pitchFamily="34" charset="0"/>
              <a:buChar char="•"/>
            </a:pPr>
            <a:r>
              <a:rPr lang="fr-BE" sz="2000" kern="0" dirty="0" err="1" smtClean="0"/>
              <a:t>Today</a:t>
            </a:r>
            <a:r>
              <a:rPr lang="fr-BE" sz="2000" kern="0" dirty="0" smtClean="0"/>
              <a:t> ID </a:t>
            </a:r>
            <a:r>
              <a:rPr lang="fr-BE" sz="2000" kern="0" dirty="0" err="1" smtClean="0"/>
              <a:t>is</a:t>
            </a:r>
            <a:r>
              <a:rPr lang="fr-BE" sz="2000" kern="0" dirty="0" smtClean="0"/>
              <a:t> </a:t>
            </a:r>
            <a:r>
              <a:rPr lang="fr-BE" sz="2000" kern="0" dirty="0" err="1" smtClean="0"/>
              <a:t>centralised</a:t>
            </a:r>
            <a:r>
              <a:rPr lang="fr-BE" sz="2000" kern="0" dirty="0" smtClean="0"/>
              <a:t> and </a:t>
            </a:r>
            <a:r>
              <a:rPr lang="fr-BE" sz="2000" kern="0" dirty="0" err="1" smtClean="0"/>
              <a:t>fragmented</a:t>
            </a:r>
            <a:r>
              <a:rPr lang="fr-BE" sz="2000" kern="0" dirty="0" smtClean="0"/>
              <a:t> (</a:t>
            </a:r>
            <a:r>
              <a:rPr lang="fr-BE" sz="2000" kern="0" dirty="0" err="1" smtClean="0"/>
              <a:t>siloed</a:t>
            </a:r>
            <a:r>
              <a:rPr lang="fr-BE" sz="2000" kern="0" dirty="0" smtClean="0"/>
              <a:t> and monopoles)</a:t>
            </a:r>
          </a:p>
          <a:p>
            <a:pPr>
              <a:buClr>
                <a:srgbClr val="0F5494"/>
              </a:buClr>
              <a:buFont typeface="Arial" panose="020B0604020202020204" pitchFamily="34" charset="0"/>
              <a:buChar char="•"/>
            </a:pPr>
            <a:r>
              <a:rPr lang="fr-BE" sz="2000" kern="0" dirty="0" smtClean="0"/>
              <a:t>ID in a digital world </a:t>
            </a:r>
            <a:r>
              <a:rPr lang="fr-BE" sz="2000" kern="0" dirty="0" err="1" smtClean="0"/>
              <a:t>needs</a:t>
            </a:r>
            <a:r>
              <a:rPr lang="fr-BE" sz="2000" kern="0" dirty="0" smtClean="0"/>
              <a:t> digital </a:t>
            </a:r>
            <a:r>
              <a:rPr lang="fr-BE" sz="2000" kern="0" dirty="0" err="1" smtClean="0"/>
              <a:t>proofs</a:t>
            </a:r>
            <a:r>
              <a:rPr lang="fr-BE" sz="2000" kern="0" dirty="0" smtClean="0"/>
              <a:t> and </a:t>
            </a:r>
            <a:r>
              <a:rPr lang="fr-BE" sz="2000" kern="0" dirty="0" err="1" smtClean="0"/>
              <a:t>credentials</a:t>
            </a:r>
            <a:r>
              <a:rPr lang="fr-BE" sz="2000" kern="0" dirty="0" smtClean="0"/>
              <a:t> </a:t>
            </a:r>
          </a:p>
          <a:p>
            <a:pPr>
              <a:buClr>
                <a:srgbClr val="0F5494"/>
              </a:buClr>
              <a:buFont typeface="Arial" panose="020B0604020202020204" pitchFamily="34" charset="0"/>
              <a:buChar char="•"/>
            </a:pPr>
            <a:r>
              <a:rPr lang="fr-BE" sz="2000" kern="0" dirty="0" smtClean="0"/>
              <a:t>Digital </a:t>
            </a:r>
            <a:r>
              <a:rPr lang="fr-BE" sz="2000" kern="0" dirty="0" err="1" smtClean="0"/>
              <a:t>identity</a:t>
            </a:r>
            <a:r>
              <a:rPr lang="fr-BE" sz="2000" kern="0" dirty="0" smtClean="0"/>
              <a:t>: </a:t>
            </a:r>
            <a:r>
              <a:rPr lang="fr-BE" sz="2000" kern="0" dirty="0" err="1" smtClean="0"/>
              <a:t>atomic</a:t>
            </a:r>
            <a:r>
              <a:rPr lang="fr-BE" sz="2000" kern="0" dirty="0" smtClean="0"/>
              <a:t> and cumulative (</a:t>
            </a:r>
            <a:r>
              <a:rPr lang="fr-BE" sz="2000" kern="0" dirty="0" err="1" smtClean="0"/>
              <a:t>growing</a:t>
            </a:r>
            <a:r>
              <a:rPr lang="fr-BE" sz="2000" kern="0" dirty="0" smtClean="0"/>
              <a:t> and </a:t>
            </a:r>
            <a:r>
              <a:rPr lang="fr-BE" sz="2000" kern="0" dirty="0" err="1" smtClean="0"/>
              <a:t>evolving</a:t>
            </a:r>
            <a:r>
              <a:rPr lang="fr-BE" sz="2000" kern="0" dirty="0" smtClean="0"/>
              <a:t> data points in digital </a:t>
            </a:r>
            <a:r>
              <a:rPr lang="fr-BE" sz="2000" kern="0" dirty="0" err="1" smtClean="0"/>
              <a:t>realm</a:t>
            </a:r>
            <a:r>
              <a:rPr lang="fr-BE" sz="2000" kern="0" dirty="0" smtClean="0"/>
              <a:t>) </a:t>
            </a:r>
          </a:p>
          <a:p>
            <a:pPr>
              <a:buClr>
                <a:srgbClr val="0F5494"/>
              </a:buClr>
              <a:buFont typeface="Arial" panose="020B0604020202020204" pitchFamily="34" charset="0"/>
              <a:buChar char="•"/>
            </a:pPr>
            <a:r>
              <a:rPr lang="fr-BE" sz="2000" kern="0" dirty="0" smtClean="0"/>
              <a:t>Self-</a:t>
            </a:r>
            <a:r>
              <a:rPr lang="fr-BE" sz="2000" kern="0" dirty="0" err="1" smtClean="0"/>
              <a:t>Sovereign</a:t>
            </a:r>
            <a:r>
              <a:rPr lang="fr-BE" sz="2000" kern="0" dirty="0" smtClean="0"/>
              <a:t> </a:t>
            </a:r>
            <a:r>
              <a:rPr lang="fr-BE" sz="2000" kern="0" dirty="0" err="1" smtClean="0"/>
              <a:t>Identity</a:t>
            </a:r>
            <a:r>
              <a:rPr lang="fr-BE" sz="2000" kern="0" dirty="0" smtClean="0"/>
              <a:t> </a:t>
            </a:r>
            <a:r>
              <a:rPr lang="fr-BE" sz="2000" kern="0" dirty="0" err="1" smtClean="0"/>
              <a:t>may</a:t>
            </a:r>
            <a:r>
              <a:rPr lang="fr-BE" sz="2000" kern="0" dirty="0" smtClean="0"/>
              <a:t> </a:t>
            </a:r>
            <a:r>
              <a:rPr lang="fr-BE" sz="2000" kern="0" dirty="0" err="1" smtClean="0"/>
              <a:t>offer</a:t>
            </a:r>
            <a:r>
              <a:rPr lang="fr-BE" sz="2000" kern="0" dirty="0" smtClean="0"/>
              <a:t> user-</a:t>
            </a:r>
            <a:r>
              <a:rPr lang="fr-BE" sz="2000" kern="0" dirty="0" err="1" smtClean="0"/>
              <a:t>owned</a:t>
            </a:r>
            <a:r>
              <a:rPr lang="fr-BE" sz="2000" kern="0" dirty="0" smtClean="0"/>
              <a:t> </a:t>
            </a:r>
            <a:r>
              <a:rPr lang="fr-BE" sz="2000" kern="0" dirty="0" err="1" smtClean="0"/>
              <a:t>decentralised</a:t>
            </a:r>
            <a:r>
              <a:rPr lang="fr-BE" sz="2000" kern="0" dirty="0" smtClean="0"/>
              <a:t> digital identities</a:t>
            </a:r>
          </a:p>
          <a:p>
            <a:pPr>
              <a:buClr>
                <a:srgbClr val="0F5494"/>
              </a:buClr>
              <a:buFont typeface="Arial" panose="020B0604020202020204" pitchFamily="34" charset="0"/>
              <a:buChar char="•"/>
            </a:pPr>
            <a:r>
              <a:rPr lang="fr-BE" sz="2000" kern="0" dirty="0" err="1" smtClean="0"/>
              <a:t>Assessing</a:t>
            </a:r>
            <a:r>
              <a:rPr lang="fr-BE" sz="2000" kern="0" dirty="0" smtClean="0"/>
              <a:t> possible </a:t>
            </a:r>
            <a:r>
              <a:rPr lang="fr-BE" sz="2000" kern="0" dirty="0" err="1" smtClean="0"/>
              <a:t>anchoring</a:t>
            </a:r>
            <a:r>
              <a:rPr lang="fr-BE" sz="2000" kern="0" dirty="0" smtClean="0"/>
              <a:t> </a:t>
            </a:r>
            <a:r>
              <a:rPr lang="fr-BE" sz="2000" kern="0" dirty="0" err="1" smtClean="0"/>
              <a:t>with</a:t>
            </a:r>
            <a:r>
              <a:rPr lang="fr-BE" sz="2000" kern="0" dirty="0" smtClean="0"/>
              <a:t> </a:t>
            </a:r>
            <a:r>
              <a:rPr lang="fr-BE" sz="2000" kern="0" dirty="0" err="1" smtClean="0"/>
              <a:t>eIDAS</a:t>
            </a:r>
            <a:endParaRPr lang="fr-BE" sz="2000" kern="0" dirty="0" smtClean="0"/>
          </a:p>
          <a:p>
            <a:pPr>
              <a:buClr>
                <a:srgbClr val="0F5494"/>
              </a:buClr>
              <a:buFont typeface="Arial" panose="020B0604020202020204" pitchFamily="34" charset="0"/>
              <a:buChar char="•"/>
            </a:pPr>
            <a:r>
              <a:rPr lang="fr-BE" sz="2000" kern="0" dirty="0" err="1" smtClean="0"/>
              <a:t>Through</a:t>
            </a:r>
            <a:r>
              <a:rPr lang="fr-BE" sz="2000" kern="0" dirty="0" smtClean="0"/>
              <a:t> the EBSI – EU Self-</a:t>
            </a:r>
            <a:r>
              <a:rPr lang="fr-BE" sz="2000" kern="0" dirty="0" err="1" smtClean="0"/>
              <a:t>Sovreign</a:t>
            </a:r>
            <a:r>
              <a:rPr lang="fr-BE" sz="2000" kern="0" dirty="0" smtClean="0"/>
              <a:t> </a:t>
            </a:r>
            <a:r>
              <a:rPr lang="fr-BE" sz="2000" kern="0" dirty="0" err="1" smtClean="0"/>
              <a:t>Identity</a:t>
            </a:r>
            <a:r>
              <a:rPr lang="fr-BE" sz="2000" kern="0" dirty="0" smtClean="0"/>
              <a:t> Use Case (</a:t>
            </a:r>
            <a:r>
              <a:rPr lang="fr-BE" sz="2000" kern="0" dirty="0" err="1" smtClean="0"/>
              <a:t>implementation</a:t>
            </a:r>
            <a:r>
              <a:rPr lang="fr-BE" sz="2000" kern="0" dirty="0" smtClean="0"/>
              <a:t>)</a:t>
            </a:r>
          </a:p>
          <a:p>
            <a:pPr>
              <a:buClr>
                <a:srgbClr val="0F5494"/>
              </a:buClr>
              <a:buFont typeface="Arial" panose="020B0604020202020204" pitchFamily="34" charset="0"/>
              <a:buChar char="•"/>
            </a:pPr>
            <a:r>
              <a:rPr lang="fr-BE" sz="2000" kern="0" dirty="0" smtClean="0"/>
              <a:t>Blockchain </a:t>
            </a:r>
          </a:p>
          <a:p>
            <a:pPr>
              <a:buClr>
                <a:srgbClr val="0F5494"/>
              </a:buClr>
              <a:buFont typeface="Arial" panose="020B0604020202020204" pitchFamily="34" charset="0"/>
              <a:buChar char="•"/>
            </a:pPr>
            <a:endParaRPr lang="fr-BE" sz="2000" kern="0" dirty="0" smtClean="0"/>
          </a:p>
          <a:p>
            <a:pPr>
              <a:buFont typeface="Arial" panose="020B0604020202020204" pitchFamily="34" charset="0"/>
              <a:buChar char="•"/>
            </a:pPr>
            <a:endParaRPr lang="fr-BE" sz="2000" kern="0" dirty="0" smtClean="0"/>
          </a:p>
        </p:txBody>
      </p:sp>
    </p:spTree>
    <p:extLst>
      <p:ext uri="{BB962C8B-B14F-4D97-AF65-F5344CB8AC3E}">
        <p14:creationId xmlns:p14="http://schemas.microsoft.com/office/powerpoint/2010/main" val="86197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37560" y="6309320"/>
            <a:ext cx="2133600" cy="476250"/>
          </a:xfrm>
        </p:spPr>
        <p:txBody>
          <a:bodyPr/>
          <a:lstStyle/>
          <a:p>
            <a:fld id="{19F755E5-842A-4F5F-B2D0-3446E393B254}" type="slidenum">
              <a:rPr lang="en-GB" altLang="en-US" smtClean="0"/>
              <a:pPr/>
              <a:t>12</a:t>
            </a:fld>
            <a:endParaRPr lang="en-GB" altLang="en-US"/>
          </a:p>
        </p:txBody>
      </p:sp>
      <p:sp>
        <p:nvSpPr>
          <p:cNvPr id="5" name="TextBox 8"/>
          <p:cNvSpPr txBox="1"/>
          <p:nvPr/>
        </p:nvSpPr>
        <p:spPr>
          <a:xfrm>
            <a:off x="23046" y="35409"/>
            <a:ext cx="7429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fr-BE" sz="2400" b="1" dirty="0" smtClean="0">
                <a:solidFill>
                  <a:schemeClr val="bg1"/>
                </a:solidFill>
              </a:rPr>
              <a:t>Focus – </a:t>
            </a:r>
            <a:r>
              <a:rPr lang="fr-BE" sz="2400" b="1" i="1" dirty="0" err="1" smtClean="0">
                <a:solidFill>
                  <a:schemeClr val="bg1"/>
                </a:solidFill>
              </a:rPr>
              <a:t>Decentralised</a:t>
            </a:r>
            <a:endParaRPr lang="fr-BE" sz="2400" b="1" i="1" dirty="0" smtClean="0">
              <a:solidFill>
                <a:schemeClr val="bg1"/>
              </a:solidFill>
            </a:endParaRPr>
          </a:p>
          <a:p>
            <a:r>
              <a:rPr lang="fr-BE" sz="2400" b="1" i="1" dirty="0" smtClean="0">
                <a:solidFill>
                  <a:schemeClr val="bg1"/>
                </a:solidFill>
              </a:rPr>
              <a:t>digital </a:t>
            </a:r>
            <a:r>
              <a:rPr lang="fr-BE" sz="2400" b="1" i="1" dirty="0" err="1" smtClean="0">
                <a:solidFill>
                  <a:schemeClr val="bg1"/>
                </a:solidFill>
              </a:rPr>
              <a:t>identity</a:t>
            </a:r>
            <a:r>
              <a:rPr lang="fr-BE" sz="2400" b="1" i="1" dirty="0" smtClean="0">
                <a:solidFill>
                  <a:schemeClr val="bg1"/>
                </a:solidFill>
              </a:rPr>
              <a:t> </a:t>
            </a:r>
            <a:endParaRPr lang="en-GB" sz="2400" b="1" i="1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95536" y="1412155"/>
            <a:ext cx="8352928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Clr>
                <a:srgbClr val="0F5494"/>
              </a:buClr>
              <a:buNone/>
            </a:pPr>
            <a:r>
              <a:rPr lang="fr-BE" sz="2000" kern="0" dirty="0" smtClean="0"/>
              <a:t>"</a:t>
            </a:r>
            <a:r>
              <a:rPr lang="fr-BE" sz="2000" kern="0" dirty="0" err="1" smtClean="0"/>
              <a:t>Decentralised</a:t>
            </a:r>
            <a:r>
              <a:rPr lang="fr-BE" sz="2000" kern="0" dirty="0" smtClean="0"/>
              <a:t> identities are digital identities </a:t>
            </a:r>
            <a:r>
              <a:rPr lang="en-GB" sz="2000" kern="0" dirty="0" smtClean="0"/>
              <a:t>that </a:t>
            </a:r>
            <a:r>
              <a:rPr lang="en-GB" sz="2000" kern="0" dirty="0"/>
              <a:t>are </a:t>
            </a:r>
            <a:r>
              <a:rPr lang="en-GB" sz="2000" kern="0" dirty="0" smtClean="0"/>
              <a:t>created by </a:t>
            </a:r>
            <a:r>
              <a:rPr lang="en-GB" sz="2000" kern="0" dirty="0"/>
              <a:t>an individual and remain under his or her control. By attaching </a:t>
            </a:r>
            <a:r>
              <a:rPr lang="en-GB" sz="2000" kern="0" dirty="0" smtClean="0"/>
              <a:t>trusted information </a:t>
            </a:r>
            <a:r>
              <a:rPr lang="en-GB" sz="2000" kern="0" dirty="0"/>
              <a:t>(credentials) from authoritative sources to these identities</a:t>
            </a:r>
            <a:r>
              <a:rPr lang="en-GB" sz="2000" kern="0" dirty="0" smtClean="0"/>
              <a:t>, the </a:t>
            </a:r>
            <a:r>
              <a:rPr lang="en-GB" sz="2000" kern="0" dirty="0"/>
              <a:t>individual can create trust in the claims he or she makes about his </a:t>
            </a:r>
            <a:r>
              <a:rPr lang="en-GB" sz="2000" kern="0" dirty="0" smtClean="0"/>
              <a:t>or her </a:t>
            </a:r>
            <a:r>
              <a:rPr lang="en-GB" sz="2000" kern="0" dirty="0"/>
              <a:t>identity, while still maintaining that </a:t>
            </a:r>
            <a:r>
              <a:rPr lang="en-GB" sz="2000" kern="0" dirty="0" smtClean="0"/>
              <a:t>control". </a:t>
            </a:r>
            <a:endParaRPr lang="fr-BE" sz="2000" kern="0" dirty="0" smtClean="0"/>
          </a:p>
        </p:txBody>
      </p:sp>
    </p:spTree>
    <p:extLst>
      <p:ext uri="{BB962C8B-B14F-4D97-AF65-F5344CB8AC3E}">
        <p14:creationId xmlns:p14="http://schemas.microsoft.com/office/powerpoint/2010/main" val="68923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55E5-842A-4F5F-B2D0-3446E393B254}" type="slidenum">
              <a:rPr lang="en-GB" altLang="en-US" smtClean="0"/>
              <a:pPr/>
              <a:t>13</a:t>
            </a:fld>
            <a:endParaRPr lang="en-GB" altLang="en-US"/>
          </a:p>
        </p:txBody>
      </p:sp>
      <p:sp>
        <p:nvSpPr>
          <p:cNvPr id="5" name="TextBox 8"/>
          <p:cNvSpPr txBox="1"/>
          <p:nvPr/>
        </p:nvSpPr>
        <p:spPr>
          <a:xfrm>
            <a:off x="23046" y="35409"/>
            <a:ext cx="7429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fr-BE" sz="2400" b="1" dirty="0" err="1" smtClean="0">
                <a:solidFill>
                  <a:schemeClr val="bg1"/>
                </a:solidFill>
              </a:rPr>
              <a:t>Considerations</a:t>
            </a:r>
            <a:endParaRPr lang="fr-BE" sz="2400" b="1" dirty="0" smtClean="0">
              <a:solidFill>
                <a:schemeClr val="bg1"/>
              </a:solidFill>
            </a:endParaRPr>
          </a:p>
          <a:p>
            <a:r>
              <a:rPr lang="fr-BE" sz="2400" b="1" i="1" dirty="0" smtClean="0">
                <a:solidFill>
                  <a:schemeClr val="bg1"/>
                </a:solidFill>
              </a:rPr>
              <a:t>ESSN  </a:t>
            </a:r>
            <a:endParaRPr lang="en-GB" sz="2400" b="1" i="1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112568"/>
          </a:xfrm>
        </p:spPr>
        <p:txBody>
          <a:bodyPr/>
          <a:lstStyle/>
          <a:p>
            <a:pPr>
              <a:buClr>
                <a:srgbClr val="0F5494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European </a:t>
            </a:r>
            <a:r>
              <a:rPr lang="en-GB" dirty="0"/>
              <a:t>Social Security Number </a:t>
            </a:r>
            <a:r>
              <a:rPr lang="en-GB" dirty="0" smtClean="0"/>
              <a:t>to </a:t>
            </a:r>
            <a:r>
              <a:rPr lang="en-GB" dirty="0"/>
              <a:t>provide a unique identifier for each EU citizen to interact with social security administrations and institutions. </a:t>
            </a:r>
            <a:endParaRPr lang="en-GB" dirty="0" smtClean="0"/>
          </a:p>
          <a:p>
            <a:pPr>
              <a:buClr>
                <a:srgbClr val="0F5494"/>
              </a:buClr>
              <a:buFont typeface="Arial" panose="020B0604020202020204" pitchFamily="34" charset="0"/>
              <a:buChar char="•"/>
            </a:pPr>
            <a:r>
              <a:rPr lang="en-GB" dirty="0" err="1" smtClean="0"/>
              <a:t>Self </a:t>
            </a:r>
            <a:r>
              <a:rPr lang="en-GB" dirty="0" err="1"/>
              <a:t>Sovereign</a:t>
            </a:r>
            <a:r>
              <a:rPr lang="en-GB" dirty="0"/>
              <a:t> Identity </a:t>
            </a:r>
            <a:r>
              <a:rPr lang="en-GB" dirty="0" smtClean="0"/>
              <a:t>to provide </a:t>
            </a:r>
            <a:r>
              <a:rPr lang="en-GB" dirty="0"/>
              <a:t>citizens with a unique identifier </a:t>
            </a:r>
            <a:r>
              <a:rPr lang="en-GB" dirty="0" smtClean="0"/>
              <a:t>handled by users through their private/public </a:t>
            </a:r>
            <a:r>
              <a:rPr lang="en-GB" dirty="0"/>
              <a:t>encryption </a:t>
            </a:r>
            <a:r>
              <a:rPr lang="en-GB" dirty="0" smtClean="0"/>
              <a:t>keys, decentralised fashion, digital by default (linked to verified </a:t>
            </a:r>
            <a:r>
              <a:rPr lang="en-GB" dirty="0" err="1" smtClean="0"/>
              <a:t>eIDAS</a:t>
            </a:r>
            <a:r>
              <a:rPr lang="en-GB" dirty="0" smtClean="0"/>
              <a:t> accounts with proper level of assurance?) </a:t>
            </a:r>
            <a:endParaRPr lang="en-GB" dirty="0"/>
          </a:p>
          <a:p>
            <a:pPr>
              <a:buClr>
                <a:srgbClr val="0F5494"/>
              </a:buClr>
              <a:buFont typeface="Arial" panose="020B0604020202020204" pitchFamily="34" charset="0"/>
              <a:buChar char="•"/>
            </a:pPr>
            <a:r>
              <a:rPr lang="en-GB" dirty="0" smtClean="0"/>
              <a:t>Unique identifier is good to attach </a:t>
            </a:r>
            <a:r>
              <a:rPr lang="en-GB" dirty="0"/>
              <a:t>all our </a:t>
            </a:r>
            <a:r>
              <a:rPr lang="en-GB" dirty="0" smtClean="0"/>
              <a:t>attributes, including </a:t>
            </a:r>
            <a:r>
              <a:rPr lang="en-GB" smtClean="0"/>
              <a:t>social security ones </a:t>
            </a:r>
            <a:r>
              <a:rPr lang="en-GB" dirty="0" smtClean="0"/>
              <a:t>(centrally </a:t>
            </a:r>
            <a:r>
              <a:rPr lang="en-GB" smtClean="0"/>
              <a:t>/ decentralised managed?)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00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-108520" y="44624"/>
            <a:ext cx="8568952" cy="936625"/>
          </a:xfrm>
        </p:spPr>
        <p:txBody>
          <a:bodyPr/>
          <a:lstStyle/>
          <a:p>
            <a:r>
              <a:rPr lang="en-GB" sz="2400" kern="1200" dirty="0" smtClean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INATBA</a:t>
            </a:r>
            <a:br>
              <a:rPr lang="en-GB" sz="2400" kern="1200" dirty="0" smtClean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</a:br>
            <a:r>
              <a:rPr lang="en-GB" sz="2000" i="1" kern="1200" dirty="0" smtClean="0">
                <a:solidFill>
                  <a:schemeClr val="bg1"/>
                </a:solidFill>
                <a:latin typeface="Verdana" pitchFamily="34" charset="0"/>
                <a:ea typeface="+mn-ea"/>
                <a:cs typeface="+mn-cs"/>
              </a:rPr>
              <a:t>Industry engagement</a:t>
            </a:r>
            <a:endParaRPr lang="el-GR" b="0" i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51520" y="1412776"/>
            <a:ext cx="8856984" cy="4824536"/>
          </a:xfrm>
          <a:ln>
            <a:solidFill>
              <a:schemeClr val="bg1"/>
            </a:solidFill>
          </a:ln>
        </p:spPr>
        <p:txBody>
          <a:bodyPr/>
          <a:lstStyle/>
          <a:p>
            <a:pPr>
              <a:buClrTx/>
            </a:pPr>
            <a:endParaRPr lang="en-GB" b="1" i="0" dirty="0"/>
          </a:p>
          <a:p>
            <a:pPr marL="400050" lvl="1" indent="0">
              <a:buClrTx/>
              <a:buNone/>
            </a:pPr>
            <a:endParaRPr lang="fr-BE" sz="1800" b="0" i="0" dirty="0" smtClean="0"/>
          </a:p>
          <a:p>
            <a:pPr marL="1257300" lvl="3" indent="0">
              <a:buNone/>
            </a:pPr>
            <a:endParaRPr lang="en-GB" sz="2400" dirty="0"/>
          </a:p>
          <a:p>
            <a:pPr marL="0" indent="0">
              <a:buClrTx/>
              <a:buNone/>
            </a:pPr>
            <a:r>
              <a:rPr lang="en-GB" sz="2800" i="0" dirty="0" smtClean="0"/>
              <a:t/>
            </a:r>
            <a:br>
              <a:rPr lang="en-GB" sz="2800" i="0" dirty="0" smtClean="0"/>
            </a:br>
            <a:r>
              <a:rPr lang="en-GB" i="0" dirty="0" smtClean="0"/>
              <a:t/>
            </a:r>
            <a:br>
              <a:rPr lang="en-GB" i="0" dirty="0" smtClean="0"/>
            </a:br>
            <a:endParaRPr lang="el-GR" i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55E5-842A-4F5F-B2D0-3446E393B254}" type="slidenum">
              <a:rPr lang="en-GB" altLang="en-US" smtClean="0"/>
              <a:pPr/>
              <a:t>14</a:t>
            </a:fld>
            <a:endParaRPr lang="en-GB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4" t="17911" r="13745" b="10615"/>
          <a:stretch/>
        </p:blipFill>
        <p:spPr bwMode="auto">
          <a:xfrm>
            <a:off x="3275856" y="1412776"/>
            <a:ext cx="581758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a49a433-8bbe-4a68-b908-e873d29fb84f@e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573913"/>
            <a:ext cx="2976331" cy="2216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36ab90ec-1255-4b13-9338-048082095f5f@e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24744"/>
            <a:ext cx="2976331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2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864" y="1484163"/>
            <a:ext cx="8373616" cy="35290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BE" sz="2000" i="0" dirty="0" smtClean="0"/>
              <a:t>The </a:t>
            </a:r>
            <a:r>
              <a:rPr lang="fr-BE" sz="2000" b="1" i="0" dirty="0" err="1" smtClean="0"/>
              <a:t>IN</a:t>
            </a:r>
            <a:r>
              <a:rPr lang="fr-BE" sz="2000" i="0" dirty="0" err="1" smtClean="0"/>
              <a:t>ternational</a:t>
            </a:r>
            <a:r>
              <a:rPr lang="fr-BE" sz="2000" i="0" dirty="0" smtClean="0"/>
              <a:t> </a:t>
            </a:r>
            <a:r>
              <a:rPr lang="fr-BE" sz="2000" b="1" i="0" dirty="0"/>
              <a:t>A</a:t>
            </a:r>
            <a:r>
              <a:rPr lang="fr-BE" sz="2000" i="0" dirty="0" smtClean="0"/>
              <a:t>ssociation </a:t>
            </a:r>
            <a:r>
              <a:rPr lang="fr-BE" sz="2000" i="0" dirty="0"/>
              <a:t>for </a:t>
            </a:r>
            <a:r>
              <a:rPr lang="fr-BE" sz="2000" b="1" i="0" dirty="0" err="1"/>
              <a:t>T</a:t>
            </a:r>
            <a:r>
              <a:rPr lang="fr-BE" sz="2000" i="0" dirty="0" err="1"/>
              <a:t>rusted</a:t>
            </a:r>
            <a:r>
              <a:rPr lang="fr-BE" sz="2000" i="0" dirty="0"/>
              <a:t> </a:t>
            </a:r>
            <a:r>
              <a:rPr lang="fr-BE" sz="2000" b="1" i="0" dirty="0"/>
              <a:t>B</a:t>
            </a:r>
            <a:r>
              <a:rPr lang="fr-BE" sz="2000" i="0" dirty="0"/>
              <a:t>lockchain </a:t>
            </a:r>
            <a:r>
              <a:rPr lang="fr-BE" sz="2000" b="1" i="0" dirty="0" smtClean="0"/>
              <a:t>A</a:t>
            </a:r>
            <a:r>
              <a:rPr lang="fr-BE" sz="2000" i="0" dirty="0" smtClean="0"/>
              <a:t>pplications </a:t>
            </a:r>
            <a:r>
              <a:rPr lang="fr-BE" sz="2000" i="0" dirty="0" err="1" smtClean="0"/>
              <a:t>is</a:t>
            </a:r>
            <a:r>
              <a:rPr lang="fr-BE" sz="2000" i="0" dirty="0" smtClean="0"/>
              <a:t> an </a:t>
            </a:r>
            <a:r>
              <a:rPr lang="fr-BE" sz="2000" b="1" i="0" dirty="0" smtClean="0"/>
              <a:t>open</a:t>
            </a:r>
            <a:r>
              <a:rPr lang="fr-BE" sz="2000" i="0" dirty="0" smtClean="0"/>
              <a:t> and </a:t>
            </a:r>
            <a:r>
              <a:rPr lang="fr-BE" sz="2000" b="1" i="0" dirty="0" smtClean="0"/>
              <a:t>inclusive</a:t>
            </a:r>
            <a:r>
              <a:rPr lang="fr-BE" sz="2000" i="0" dirty="0" smtClean="0"/>
              <a:t> </a:t>
            </a:r>
            <a:r>
              <a:rPr lang="fr-BE" sz="2000" b="1" i="0" dirty="0" smtClean="0"/>
              <a:t>multi-</a:t>
            </a:r>
            <a:r>
              <a:rPr lang="fr-BE" sz="2000" b="1" i="0" dirty="0" err="1" smtClean="0"/>
              <a:t>stakeholders</a:t>
            </a:r>
            <a:r>
              <a:rPr lang="fr-BE" sz="2000" b="1" i="0" dirty="0" smtClean="0"/>
              <a:t> </a:t>
            </a:r>
            <a:r>
              <a:rPr lang="fr-BE" sz="2000" i="0" dirty="0" smtClean="0"/>
              <a:t>organisation, </a:t>
            </a:r>
            <a:r>
              <a:rPr lang="fr-BE" sz="2000" i="0" dirty="0" err="1" smtClean="0"/>
              <a:t>created</a:t>
            </a:r>
            <a:r>
              <a:rPr lang="fr-BE" sz="2000" i="0" dirty="0" smtClean="0"/>
              <a:t> in </a:t>
            </a:r>
            <a:r>
              <a:rPr lang="fr-BE" sz="2000" b="1" i="0" dirty="0" smtClean="0"/>
              <a:t>Europe</a:t>
            </a:r>
            <a:r>
              <a:rPr lang="fr-BE" sz="2000" i="0" dirty="0" smtClean="0"/>
              <a:t>, Brussels, </a:t>
            </a:r>
            <a:r>
              <a:rPr lang="fr-BE" sz="2000" i="0" dirty="0" err="1" smtClean="0"/>
              <a:t>bringing</a:t>
            </a:r>
            <a:r>
              <a:rPr lang="fr-BE" sz="2000" i="0" dirty="0" smtClean="0"/>
              <a:t> </a:t>
            </a:r>
            <a:r>
              <a:rPr lang="fr-BE" sz="2000" i="0" dirty="0" err="1" smtClean="0"/>
              <a:t>together</a:t>
            </a:r>
            <a:r>
              <a:rPr lang="fr-BE" sz="2000" i="0" dirty="0" smtClean="0"/>
              <a:t> all </a:t>
            </a:r>
            <a:r>
              <a:rPr lang="fr-BE" sz="2000" i="0" dirty="0" err="1" smtClean="0"/>
              <a:t>stakeholders</a:t>
            </a:r>
            <a:r>
              <a:rPr lang="fr-BE" sz="2000" i="0" dirty="0" smtClean="0"/>
              <a:t> </a:t>
            </a:r>
            <a:r>
              <a:rPr lang="fr-BE" sz="2000" i="0" dirty="0" err="1" smtClean="0"/>
              <a:t>committed</a:t>
            </a:r>
            <a:r>
              <a:rPr lang="fr-BE" sz="2000" i="0" dirty="0" smtClean="0"/>
              <a:t> to </a:t>
            </a:r>
            <a:r>
              <a:rPr lang="fr-BE" sz="2000" b="1" i="0" dirty="0" err="1" smtClean="0"/>
              <a:t>promote</a:t>
            </a:r>
            <a:r>
              <a:rPr lang="fr-BE" sz="2000" b="1" i="0" dirty="0" smtClean="0"/>
              <a:t> </a:t>
            </a:r>
            <a:r>
              <a:rPr lang="fr-BE" sz="2000" b="1" i="0" dirty="0" err="1" smtClean="0"/>
              <a:t>interoperability</a:t>
            </a:r>
            <a:r>
              <a:rPr lang="fr-BE" sz="2000" b="1" i="0" dirty="0" smtClean="0"/>
              <a:t>, transparent </a:t>
            </a:r>
            <a:r>
              <a:rPr lang="fr-BE" sz="2000" b="1" i="0" dirty="0" err="1" smtClean="0"/>
              <a:t>governance</a:t>
            </a:r>
            <a:r>
              <a:rPr lang="fr-BE" sz="2000" b="1" i="0" dirty="0" smtClean="0"/>
              <a:t>, </a:t>
            </a:r>
            <a:r>
              <a:rPr lang="fr-BE" sz="2000" b="1" i="0" dirty="0" err="1" smtClean="0"/>
              <a:t>legal</a:t>
            </a:r>
            <a:r>
              <a:rPr lang="fr-BE" sz="2000" b="1" i="0" dirty="0" smtClean="0"/>
              <a:t> </a:t>
            </a:r>
            <a:r>
              <a:rPr lang="fr-BE" sz="2000" b="1" i="0" dirty="0" err="1" smtClean="0"/>
              <a:t>certainty</a:t>
            </a:r>
            <a:r>
              <a:rPr lang="fr-BE" sz="2000" b="1" i="0" dirty="0" smtClean="0"/>
              <a:t> and trust</a:t>
            </a:r>
            <a:r>
              <a:rPr lang="fr-BE" sz="2000" i="0" dirty="0" smtClean="0"/>
              <a:t> in services </a:t>
            </a:r>
            <a:r>
              <a:rPr lang="fr-BE" sz="2000" i="0" dirty="0" err="1" smtClean="0"/>
              <a:t>enabled</a:t>
            </a:r>
            <a:r>
              <a:rPr lang="fr-BE" sz="2000" i="0" dirty="0" smtClean="0"/>
              <a:t> by blockchain and DLT, </a:t>
            </a:r>
            <a:r>
              <a:rPr lang="fr-BE" sz="2000" b="1" i="0" dirty="0" err="1" smtClean="0"/>
              <a:t>worldwide</a:t>
            </a:r>
            <a:r>
              <a:rPr lang="fr-BE" sz="2000" i="0" dirty="0" smtClean="0"/>
              <a:t>, </a:t>
            </a:r>
            <a:r>
              <a:rPr lang="fr-BE" sz="2000" i="0" dirty="0" err="1" smtClean="0"/>
              <a:t>through</a:t>
            </a:r>
            <a:r>
              <a:rPr lang="fr-BE" sz="2000" i="0" dirty="0" smtClean="0"/>
              <a:t> </a:t>
            </a:r>
            <a:r>
              <a:rPr lang="fr-BE" sz="2000" i="0" dirty="0" err="1" smtClean="0"/>
              <a:t>continued</a:t>
            </a:r>
            <a:r>
              <a:rPr lang="fr-BE" sz="2000" i="0" dirty="0" smtClean="0"/>
              <a:t> collaboration and </a:t>
            </a:r>
            <a:r>
              <a:rPr lang="fr-BE" sz="2000" i="0" dirty="0" err="1" smtClean="0"/>
              <a:t>openness</a:t>
            </a:r>
            <a:r>
              <a:rPr lang="fr-BE" sz="2000" i="0" dirty="0" smtClean="0"/>
              <a:t>. </a:t>
            </a:r>
          </a:p>
          <a:p>
            <a:pPr marL="0" indent="0">
              <a:buNone/>
            </a:pPr>
            <a:endParaRPr lang="fr-BE" sz="2000" i="0" dirty="0"/>
          </a:p>
          <a:p>
            <a:pPr marL="0" indent="0">
              <a:buNone/>
            </a:pPr>
            <a:r>
              <a:rPr lang="fr-BE" sz="2000" i="0" dirty="0" smtClean="0"/>
              <a:t>INATBA </a:t>
            </a:r>
            <a:r>
              <a:rPr lang="fr-BE" sz="2000" i="0" dirty="0" err="1" smtClean="0"/>
              <a:t>is</a:t>
            </a:r>
            <a:r>
              <a:rPr lang="fr-BE" sz="2000" i="0" dirty="0" smtClean="0"/>
              <a:t> </a:t>
            </a:r>
            <a:r>
              <a:rPr lang="fr-BE" sz="2000" i="0" dirty="0" err="1" smtClean="0"/>
              <a:t>bringing</a:t>
            </a:r>
            <a:r>
              <a:rPr lang="fr-BE" sz="2000" i="0" dirty="0" smtClean="0"/>
              <a:t> </a:t>
            </a:r>
            <a:r>
              <a:rPr lang="fr-BE" sz="2000" i="0" dirty="0" err="1" smtClean="0"/>
              <a:t>together</a:t>
            </a:r>
            <a:r>
              <a:rPr lang="fr-BE" sz="2000" i="0" dirty="0" smtClean="0"/>
              <a:t> </a:t>
            </a:r>
            <a:r>
              <a:rPr lang="fr-BE" sz="2000" i="0" dirty="0" err="1" smtClean="0"/>
              <a:t>members</a:t>
            </a:r>
            <a:r>
              <a:rPr lang="fr-BE" sz="2000" i="0" dirty="0" smtClean="0"/>
              <a:t> to </a:t>
            </a:r>
            <a:r>
              <a:rPr lang="fr-BE" sz="2000" i="0" dirty="0" err="1" smtClean="0"/>
              <a:t>develop</a:t>
            </a:r>
            <a:r>
              <a:rPr lang="fr-BE" sz="2000" i="0" dirty="0" smtClean="0"/>
              <a:t> o</a:t>
            </a:r>
            <a:r>
              <a:rPr lang="en-GB" sz="2000" i="0" dirty="0" smtClean="0"/>
              <a:t>pen</a:t>
            </a:r>
            <a:r>
              <a:rPr lang="en-GB" sz="2000" i="0" dirty="0"/>
              <a:t>, transparent </a:t>
            </a:r>
            <a:r>
              <a:rPr lang="en-GB" sz="2000" i="0" dirty="0" smtClean="0"/>
              <a:t>&amp; inclusive </a:t>
            </a:r>
            <a:r>
              <a:rPr lang="en-GB" sz="2000" b="1" i="0" dirty="0" smtClean="0"/>
              <a:t>governance </a:t>
            </a:r>
            <a:r>
              <a:rPr lang="en-GB" sz="2000" i="0" dirty="0" smtClean="0"/>
              <a:t>model; </a:t>
            </a:r>
            <a:r>
              <a:rPr lang="en-GB" sz="2000" b="1" i="0" dirty="0" smtClean="0"/>
              <a:t>Interoperability</a:t>
            </a:r>
            <a:r>
              <a:rPr lang="en-GB" sz="2000" i="0" dirty="0" smtClean="0"/>
              <a:t> of DLT/Blockchains; Sector-specific </a:t>
            </a:r>
            <a:r>
              <a:rPr lang="en-GB" sz="2000" b="1" i="0" dirty="0" smtClean="0"/>
              <a:t>specifications</a:t>
            </a:r>
            <a:r>
              <a:rPr lang="en-GB" sz="2000" i="0" dirty="0" smtClean="0"/>
              <a:t> &amp; promote convergence of policy by establishing </a:t>
            </a:r>
            <a:r>
              <a:rPr lang="en-GB" sz="2000" b="1" i="0" dirty="0" smtClean="0"/>
              <a:t>regulatory dialogues </a:t>
            </a:r>
            <a:r>
              <a:rPr lang="en-GB" sz="2000" i="0" dirty="0" smtClean="0"/>
              <a:t>between </a:t>
            </a:r>
            <a:r>
              <a:rPr lang="en-GB" sz="2000" i="0" dirty="0" err="1" smtClean="0"/>
              <a:t>industry&amp;public</a:t>
            </a:r>
            <a:r>
              <a:rPr lang="en-GB" sz="2000" i="0" dirty="0" smtClean="0"/>
              <a:t> authorities at global level. </a:t>
            </a:r>
          </a:p>
          <a:p>
            <a:pPr marL="0" indent="0">
              <a:buNone/>
            </a:pPr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World </a:t>
            </a:r>
            <a:r>
              <a:rPr lang="en-US" sz="2000" dirty="0" err="1" smtClean="0"/>
              <a:t>Blockchain</a:t>
            </a:r>
            <a:r>
              <a:rPr lang="en-US" sz="2000" dirty="0" smtClean="0"/>
              <a:t> Congress</a:t>
            </a:r>
            <a:r>
              <a:rPr lang="lv-LV" sz="2000" dirty="0" smtClean="0"/>
              <a:t>, </a:t>
            </a:r>
            <a:r>
              <a:rPr lang="en-US" sz="2000" dirty="0" smtClean="0"/>
              <a:t>Malaga, 11-13 Nov</a:t>
            </a:r>
            <a:r>
              <a:rPr lang="lv-LV" sz="2000" dirty="0" err="1" smtClean="0"/>
              <a:t>ember</a:t>
            </a:r>
            <a:r>
              <a:rPr lang="en-US" sz="2000" dirty="0" smtClean="0"/>
              <a:t> 2019</a:t>
            </a:r>
            <a:endParaRPr lang="en-GB" sz="2000" i="0" dirty="0" smtClean="0"/>
          </a:p>
          <a:p>
            <a:pPr marL="0" indent="0">
              <a:buNone/>
            </a:pPr>
            <a:endParaRPr lang="fr-BE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55E5-842A-4F5F-B2D0-3446E393B254}" type="slidenum">
              <a:rPr lang="en-GB" altLang="en-US" smtClean="0">
                <a:solidFill>
                  <a:srgbClr val="000000"/>
                </a:solidFill>
              </a:rPr>
              <a:pPr/>
              <a:t>15</a:t>
            </a:fld>
            <a:endParaRPr lang="en-GB" altLang="en-US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1176610" cy="1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252536" y="8359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fr-BE" kern="0" dirty="0" smtClean="0">
                <a:solidFill>
                  <a:srgbClr val="FFFFFF"/>
                </a:solidFill>
              </a:rPr>
              <a:t>Focus INATBA </a:t>
            </a:r>
            <a:r>
              <a:rPr lang="fr-BE" sz="2400" kern="0" dirty="0" smtClean="0">
                <a:solidFill>
                  <a:srgbClr val="FFFFFF"/>
                </a:solidFill>
              </a:rPr>
              <a:t/>
            </a:r>
            <a:br>
              <a:rPr lang="fr-BE" sz="2400" kern="0" dirty="0" smtClean="0">
                <a:solidFill>
                  <a:srgbClr val="FFFFFF"/>
                </a:solidFill>
              </a:rPr>
            </a:br>
            <a:r>
              <a:rPr lang="fr-BE" sz="2400" kern="0" dirty="0" err="1" smtClean="0">
                <a:solidFill>
                  <a:srgbClr val="FFFFFF"/>
                </a:solidFill>
              </a:rPr>
              <a:t>Its</a:t>
            </a:r>
            <a:r>
              <a:rPr lang="fr-BE" sz="2400" kern="0" dirty="0" smtClean="0">
                <a:solidFill>
                  <a:srgbClr val="FFFFFF"/>
                </a:solidFill>
              </a:rPr>
              <a:t> mandate </a:t>
            </a:r>
            <a:endParaRPr lang="en-GB" sz="2400" i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85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55E5-842A-4F5F-B2D0-3446E393B254}" type="slidenum">
              <a:rPr lang="en-GB" altLang="en-US" smtClean="0">
                <a:solidFill>
                  <a:srgbClr val="000000"/>
                </a:solidFill>
              </a:rPr>
              <a:pPr/>
              <a:t>16</a:t>
            </a:fld>
            <a:endParaRPr lang="en-GB" altLang="en-US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7" t="24819" r="19202" b="11880"/>
          <a:stretch/>
        </p:blipFill>
        <p:spPr bwMode="auto">
          <a:xfrm>
            <a:off x="6064361" y="1124744"/>
            <a:ext cx="3044143" cy="223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-252536" y="8359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fr-BE" kern="0" dirty="0" smtClean="0">
                <a:solidFill>
                  <a:srgbClr val="FFFFFF"/>
                </a:solidFill>
              </a:rPr>
              <a:t>Focus INTBA </a:t>
            </a:r>
            <a:r>
              <a:rPr lang="fr-BE" sz="2400" kern="0" dirty="0" smtClean="0">
                <a:solidFill>
                  <a:srgbClr val="FFFFFF"/>
                </a:solidFill>
              </a:rPr>
              <a:t/>
            </a:r>
            <a:br>
              <a:rPr lang="fr-BE" sz="2400" kern="0" dirty="0" smtClean="0">
                <a:solidFill>
                  <a:srgbClr val="FFFFFF"/>
                </a:solidFill>
              </a:rPr>
            </a:br>
            <a:r>
              <a:rPr lang="fr-BE" sz="2400" kern="0" dirty="0">
                <a:solidFill>
                  <a:srgbClr val="FFFFFF"/>
                </a:solidFill>
              </a:rPr>
              <a:t>E</a:t>
            </a:r>
            <a:r>
              <a:rPr lang="fr-BE" sz="2400" kern="0" dirty="0" smtClean="0">
                <a:solidFill>
                  <a:srgbClr val="FFFFFF"/>
                </a:solidFill>
              </a:rPr>
              <a:t>stablishment</a:t>
            </a:r>
            <a:endParaRPr lang="en-GB" sz="2400" i="1" kern="0" dirty="0">
              <a:solidFill>
                <a:srgbClr val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t="19968" r="83165" b="35853"/>
          <a:stretch/>
        </p:blipFill>
        <p:spPr bwMode="auto">
          <a:xfrm>
            <a:off x="4348627" y="1300707"/>
            <a:ext cx="1807549" cy="292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Θέση περιεχομένου 2"/>
          <p:cNvSpPr txBox="1">
            <a:spLocks/>
          </p:cNvSpPr>
          <p:nvPr/>
        </p:nvSpPr>
        <p:spPr bwMode="auto">
          <a:xfrm>
            <a:off x="323526" y="1484784"/>
            <a:ext cx="603453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ü"/>
            </a:pPr>
            <a:r>
              <a:rPr lang="fr-BE" sz="2000" b="1" dirty="0"/>
              <a:t>105 </a:t>
            </a:r>
            <a:r>
              <a:rPr lang="fr-BE" sz="2000" b="1" dirty="0" err="1"/>
              <a:t>founding</a:t>
            </a:r>
            <a:r>
              <a:rPr lang="fr-BE" sz="2000" b="1" dirty="0"/>
              <a:t> </a:t>
            </a:r>
            <a:r>
              <a:rPr lang="fr-BE" sz="2000" b="1" dirty="0" err="1" smtClean="0"/>
              <a:t>members</a:t>
            </a:r>
            <a:r>
              <a:rPr lang="fr-BE" sz="2000" b="1" dirty="0" smtClean="0"/>
              <a:t>                        on 6th March 2019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ü"/>
            </a:pPr>
            <a:r>
              <a:rPr lang="fr-BE" sz="2000" b="1" dirty="0" smtClean="0"/>
              <a:t>300+ </a:t>
            </a:r>
            <a:r>
              <a:rPr lang="fr-BE" sz="2000" b="1" dirty="0" err="1" smtClean="0"/>
              <a:t>requests</a:t>
            </a:r>
            <a:r>
              <a:rPr lang="fr-BE" sz="2000" b="1" dirty="0" smtClean="0"/>
              <a:t> for                     </a:t>
            </a:r>
            <a:r>
              <a:rPr lang="fr-BE" sz="2000" b="1" dirty="0" err="1" smtClean="0"/>
              <a:t>membership</a:t>
            </a:r>
            <a:endParaRPr lang="fr-BE" sz="2000" b="1" dirty="0" smtClean="0"/>
          </a:p>
          <a:p>
            <a:pPr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ü"/>
            </a:pPr>
            <a:r>
              <a:rPr lang="fr-BE" sz="2000" b="1" i="0" kern="0" dirty="0" smtClean="0"/>
              <a:t>Over 4 continents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ü"/>
            </a:pPr>
            <a:r>
              <a:rPr lang="fr-BE" sz="2000" b="1" i="0" kern="0" dirty="0" smtClean="0"/>
              <a:t>ICANN-style ambitions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ü"/>
            </a:pPr>
            <a:r>
              <a:rPr lang="fr-BE" sz="2000" b="1" i="0" kern="0" dirty="0" smtClean="0"/>
              <a:t>Official </a:t>
            </a:r>
            <a:r>
              <a:rPr lang="fr-BE" sz="2000" b="1" i="0" kern="0" dirty="0" err="1" smtClean="0"/>
              <a:t>launch</a:t>
            </a:r>
            <a:r>
              <a:rPr lang="fr-BE" sz="2000" b="1" i="0" kern="0" dirty="0" smtClean="0"/>
              <a:t> on                                 3rd April in Brussels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ü"/>
            </a:pPr>
            <a:r>
              <a:rPr lang="fr-BE" sz="2000" b="1" i="0" kern="0" dirty="0" smtClean="0"/>
              <a:t>INATBA </a:t>
            </a:r>
            <a:r>
              <a:rPr lang="fr-BE" sz="2000" b="1" i="0" kern="0" dirty="0" err="1" smtClean="0"/>
              <a:t>Declaration</a:t>
            </a:r>
            <a:r>
              <a:rPr lang="fr-BE" sz="2000" b="1" i="0" kern="0" dirty="0" smtClean="0"/>
              <a:t> </a:t>
            </a:r>
            <a:r>
              <a:rPr lang="fr-BE" sz="2000" b="1" i="0" kern="0" dirty="0" err="1" smtClean="0"/>
              <a:t>hashed</a:t>
            </a:r>
            <a:r>
              <a:rPr lang="fr-BE" sz="2000" b="1" i="0" kern="0" dirty="0" smtClean="0"/>
              <a:t> on blockchains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ü"/>
            </a:pPr>
            <a:r>
              <a:rPr lang="fr-BE" sz="2000" b="1" i="0" kern="0" dirty="0" smtClean="0"/>
              <a:t>More info </a:t>
            </a:r>
            <a:r>
              <a:rPr lang="fr-BE" sz="2000" b="1" i="0" kern="0" dirty="0" smtClean="0">
                <a:hlinkClick r:id="rId4"/>
              </a:rPr>
              <a:t>https</a:t>
            </a:r>
            <a:r>
              <a:rPr lang="fr-BE" sz="2000" b="1" i="0" kern="0" dirty="0">
                <a:hlinkClick r:id="rId4"/>
              </a:rPr>
              <a:t>://www.inatba.org</a:t>
            </a:r>
            <a:r>
              <a:rPr lang="fr-BE" sz="2000" b="1" i="0" kern="0" dirty="0" smtClean="0">
                <a:hlinkClick r:id="rId4"/>
              </a:rPr>
              <a:t>/</a:t>
            </a:r>
            <a:r>
              <a:rPr lang="fr-BE" sz="2000" b="1" i="0" kern="0" dirty="0" smtClean="0"/>
              <a:t>  </a:t>
            </a:r>
            <a:r>
              <a:rPr lang="fr-BE" sz="1600" b="1" i="0" kern="0" dirty="0" smtClean="0"/>
              <a:t>    </a:t>
            </a:r>
            <a:endParaRPr lang="en-GB" sz="1600" b="1" i="0" kern="0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8" t="10209" r="63053" b="77359"/>
          <a:stretch/>
        </p:blipFill>
        <p:spPr bwMode="auto">
          <a:xfrm>
            <a:off x="6588224" y="1"/>
            <a:ext cx="2619215" cy="93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da49a433-8bbe-4a68-b908-e873d29fb84f@e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7306">
            <a:off x="5796136" y="4069999"/>
            <a:ext cx="2412268" cy="179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67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9208" y="16060"/>
            <a:ext cx="8229600" cy="936625"/>
          </a:xfrm>
        </p:spPr>
        <p:txBody>
          <a:bodyPr/>
          <a:lstStyle/>
          <a:p>
            <a:r>
              <a:rPr lang="fr-BE" sz="2400" dirty="0" smtClean="0">
                <a:solidFill>
                  <a:schemeClr val="bg1"/>
                </a:solidFill>
              </a:rPr>
              <a:t>Legal framework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676"/>
            <a:ext cx="8229600" cy="4680620"/>
          </a:xfrm>
        </p:spPr>
        <p:txBody>
          <a:bodyPr/>
          <a:lstStyle/>
          <a:p>
            <a:r>
              <a:rPr lang="fr-BE" b="1" i="0" dirty="0" smtClean="0"/>
              <a:t>Smart </a:t>
            </a:r>
            <a:r>
              <a:rPr lang="fr-BE" b="1" i="0" dirty="0" err="1" smtClean="0"/>
              <a:t>Contracts</a:t>
            </a:r>
            <a:r>
              <a:rPr lang="fr-BE" b="1" i="0" dirty="0" smtClean="0"/>
              <a:t> : </a:t>
            </a:r>
            <a:r>
              <a:rPr lang="fr-BE" i="0" dirty="0" smtClean="0"/>
              <a:t>Is the </a:t>
            </a:r>
            <a:r>
              <a:rPr lang="fr-BE" i="0" dirty="0" err="1" smtClean="0"/>
              <a:t>current</a:t>
            </a:r>
            <a:r>
              <a:rPr lang="fr-BE" i="0" dirty="0" smtClean="0"/>
              <a:t> </a:t>
            </a:r>
            <a:r>
              <a:rPr lang="fr-BE" i="0" dirty="0" err="1" smtClean="0"/>
              <a:t>legal</a:t>
            </a:r>
            <a:r>
              <a:rPr lang="fr-BE" i="0" dirty="0" smtClean="0"/>
              <a:t> framework </a:t>
            </a:r>
            <a:r>
              <a:rPr lang="fr-BE" i="0" dirty="0" err="1" smtClean="0"/>
              <a:t>sufficiently</a:t>
            </a:r>
            <a:r>
              <a:rPr lang="fr-BE" i="0" dirty="0" smtClean="0"/>
              <a:t> </a:t>
            </a:r>
            <a:r>
              <a:rPr lang="fr-BE" i="0" dirty="0" err="1" smtClean="0"/>
              <a:t>clear</a:t>
            </a:r>
            <a:r>
              <a:rPr lang="fr-BE" i="0" dirty="0" smtClean="0"/>
              <a:t> to </a:t>
            </a:r>
            <a:r>
              <a:rPr lang="fr-BE" i="0" dirty="0" err="1" smtClean="0"/>
              <a:t>ensure</a:t>
            </a:r>
            <a:r>
              <a:rPr lang="fr-BE" i="0" dirty="0" smtClean="0"/>
              <a:t> the </a:t>
            </a:r>
            <a:r>
              <a:rPr lang="fr-BE" i="0" dirty="0" err="1" smtClean="0"/>
              <a:t>enforceability</a:t>
            </a:r>
            <a:r>
              <a:rPr lang="fr-BE" i="0" dirty="0" smtClean="0"/>
              <a:t> of smart </a:t>
            </a:r>
            <a:r>
              <a:rPr lang="fr-BE" i="0" dirty="0" err="1" smtClean="0"/>
              <a:t>contracts</a:t>
            </a:r>
            <a:r>
              <a:rPr lang="fr-BE" i="0" dirty="0" smtClean="0"/>
              <a:t> and </a:t>
            </a:r>
            <a:r>
              <a:rPr lang="fr-BE" i="0" dirty="0" err="1" smtClean="0"/>
              <a:t>clarify</a:t>
            </a:r>
            <a:r>
              <a:rPr lang="fr-BE" i="0" dirty="0" smtClean="0"/>
              <a:t> </a:t>
            </a:r>
            <a:r>
              <a:rPr lang="fr-BE" i="0" dirty="0" err="1" smtClean="0"/>
              <a:t>jurisdiciton</a:t>
            </a:r>
            <a:r>
              <a:rPr lang="fr-BE" i="0" dirty="0" smtClean="0"/>
              <a:t> in case of </a:t>
            </a:r>
            <a:r>
              <a:rPr lang="fr-BE" i="0" dirty="0" err="1" smtClean="0"/>
              <a:t>legal</a:t>
            </a:r>
            <a:r>
              <a:rPr lang="fr-BE" i="0" dirty="0" smtClean="0"/>
              <a:t> disputes? </a:t>
            </a:r>
          </a:p>
          <a:p>
            <a:endParaRPr lang="fr-BE" sz="1100" i="0" dirty="0" smtClean="0"/>
          </a:p>
          <a:p>
            <a:r>
              <a:rPr lang="fr-BE" b="1" i="0" dirty="0" err="1" smtClean="0"/>
              <a:t>Tokenisation</a:t>
            </a:r>
            <a:r>
              <a:rPr lang="fr-BE" b="1" i="0" dirty="0" smtClean="0"/>
              <a:t> : </a:t>
            </a:r>
            <a:r>
              <a:rPr lang="fr-BE" i="0" dirty="0" smtClean="0"/>
              <a:t>Is </a:t>
            </a:r>
            <a:r>
              <a:rPr lang="fr-BE" i="0" dirty="0"/>
              <a:t>the </a:t>
            </a:r>
            <a:r>
              <a:rPr lang="fr-BE" i="0" dirty="0" err="1"/>
              <a:t>current</a:t>
            </a:r>
            <a:r>
              <a:rPr lang="fr-BE" i="0" dirty="0"/>
              <a:t> </a:t>
            </a:r>
            <a:r>
              <a:rPr lang="fr-BE" i="0" dirty="0" err="1"/>
              <a:t>legal</a:t>
            </a:r>
            <a:r>
              <a:rPr lang="fr-BE" i="0" dirty="0"/>
              <a:t> framework </a:t>
            </a:r>
            <a:r>
              <a:rPr lang="fr-BE" i="0" dirty="0" err="1"/>
              <a:t>appropriate</a:t>
            </a:r>
            <a:r>
              <a:rPr lang="fr-BE" i="0" dirty="0"/>
              <a:t> for </a:t>
            </a:r>
            <a:r>
              <a:rPr lang="fr-BE" i="0" dirty="0" err="1"/>
              <a:t>issuing</a:t>
            </a:r>
            <a:r>
              <a:rPr lang="fr-BE" i="0" dirty="0"/>
              <a:t> and trading </a:t>
            </a:r>
            <a:r>
              <a:rPr lang="fr-BE" i="0" dirty="0" err="1" smtClean="0"/>
              <a:t>tokens</a:t>
            </a:r>
            <a:r>
              <a:rPr lang="fr-BE" i="0" dirty="0" smtClean="0"/>
              <a:t> (i.e.: crypto </a:t>
            </a:r>
            <a:r>
              <a:rPr lang="fr-BE" i="0" dirty="0" err="1" smtClean="0"/>
              <a:t>assets</a:t>
            </a:r>
            <a:r>
              <a:rPr lang="fr-BE" i="0" dirty="0" smtClean="0"/>
              <a:t>), </a:t>
            </a:r>
            <a:r>
              <a:rPr lang="fr-BE" i="0" dirty="0" err="1" smtClean="0"/>
              <a:t>when</a:t>
            </a:r>
            <a:r>
              <a:rPr lang="fr-BE" i="0" dirty="0" smtClean="0"/>
              <a:t> </a:t>
            </a:r>
            <a:r>
              <a:rPr lang="fr-BE" i="0" dirty="0" err="1" smtClean="0"/>
              <a:t>they</a:t>
            </a:r>
            <a:r>
              <a:rPr lang="fr-BE" i="0" dirty="0" smtClean="0"/>
              <a:t> are not </a:t>
            </a:r>
            <a:r>
              <a:rPr lang="fr-BE" i="0" dirty="0" err="1" smtClean="0"/>
              <a:t>considered</a:t>
            </a:r>
            <a:r>
              <a:rPr lang="fr-BE" i="0" dirty="0" smtClean="0"/>
              <a:t> as </a:t>
            </a:r>
            <a:r>
              <a:rPr lang="fr-BE" i="0" dirty="0" err="1" smtClean="0"/>
              <a:t>financial</a:t>
            </a:r>
            <a:r>
              <a:rPr lang="fr-BE" i="0" dirty="0" smtClean="0"/>
              <a:t> instruments ? </a:t>
            </a:r>
          </a:p>
          <a:p>
            <a:endParaRPr lang="fr-BE" sz="1600" i="0" dirty="0"/>
          </a:p>
          <a:p>
            <a:r>
              <a:rPr lang="fr-BE" sz="2000" i="0" dirty="0" smtClean="0"/>
              <a:t>=&gt; EU </a:t>
            </a:r>
            <a:r>
              <a:rPr lang="fr-BE" sz="2000" i="0" dirty="0"/>
              <a:t>Blockchain Observatory WG "Legal</a:t>
            </a:r>
            <a:r>
              <a:rPr lang="fr-BE" sz="2000" i="0" dirty="0" smtClean="0"/>
              <a:t>"</a:t>
            </a:r>
          </a:p>
          <a:p>
            <a:r>
              <a:rPr lang="fr-BE" sz="2000" i="0" dirty="0" smtClean="0"/>
              <a:t>=&gt; Opinion EBA, ESMA Jan 2019 (gap </a:t>
            </a:r>
            <a:r>
              <a:rPr lang="fr-BE" sz="2000" i="0" dirty="0" err="1" smtClean="0"/>
              <a:t>analysis</a:t>
            </a:r>
            <a:r>
              <a:rPr lang="fr-BE" sz="2000" i="0" dirty="0" smtClean="0"/>
              <a:t>)</a:t>
            </a:r>
          </a:p>
          <a:p>
            <a:r>
              <a:rPr lang="fr-BE" sz="2000" i="0" dirty="0" smtClean="0"/>
              <a:t>=&gt; </a:t>
            </a:r>
            <a:r>
              <a:rPr lang="fr-BE" sz="2000" i="0" dirty="0" err="1" smtClean="0"/>
              <a:t>Study</a:t>
            </a:r>
            <a:r>
              <a:rPr lang="fr-BE" sz="2000" i="0" dirty="0" smtClean="0"/>
              <a:t> EU Commission 2019</a:t>
            </a:r>
            <a:endParaRPr lang="fr-BE" sz="2000" i="0" dirty="0"/>
          </a:p>
          <a:p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55E5-842A-4F5F-B2D0-3446E393B254}" type="slidenum">
              <a:rPr lang="en-GB" altLang="en-US" smtClean="0"/>
              <a:pPr/>
              <a:t>17</a:t>
            </a:fld>
            <a:endParaRPr lang="en-GB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950" y="116632"/>
            <a:ext cx="177605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479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-180528" y="44624"/>
            <a:ext cx="8568952" cy="936625"/>
          </a:xfrm>
        </p:spPr>
        <p:txBody>
          <a:bodyPr/>
          <a:lstStyle/>
          <a:p>
            <a:r>
              <a:rPr lang="en-GB" sz="2800" dirty="0" smtClean="0">
                <a:solidFill>
                  <a:schemeClr val="bg1"/>
                </a:solidFill>
              </a:rPr>
              <a:t>The way forward</a:t>
            </a:r>
            <a:endParaRPr lang="el-GR" sz="28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79512" y="1484784"/>
            <a:ext cx="8856984" cy="4968552"/>
          </a:xfrm>
          <a:ln>
            <a:solidFill>
              <a:schemeClr val="bg1"/>
            </a:solidFill>
          </a:ln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ClrTx/>
            </a:pPr>
            <a:r>
              <a:rPr lang="en-GB" sz="2000" b="1" i="0" dirty="0"/>
              <a:t>European strategic leadership in MFF </a:t>
            </a:r>
            <a:r>
              <a:rPr lang="en-GB" sz="2000" b="1" i="0" dirty="0" smtClean="0"/>
              <a:t>2021-2027, while continue funding R&amp;I through existing EU programmes; 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Tx/>
            </a:pPr>
            <a:r>
              <a:rPr lang="en-GB" sz="2000" b="1" i="0" dirty="0"/>
              <a:t>Address regulatory aspects to exploit DSM </a:t>
            </a:r>
            <a:endParaRPr lang="el-GR" sz="2000" i="0" dirty="0"/>
          </a:p>
          <a:p>
            <a:pPr>
              <a:spcBef>
                <a:spcPts val="1200"/>
              </a:spcBef>
              <a:spcAft>
                <a:spcPts val="1200"/>
              </a:spcAft>
              <a:buClrTx/>
            </a:pPr>
            <a:r>
              <a:rPr lang="en-GB" sz="2000" b="1" i="0" dirty="0" smtClean="0"/>
              <a:t>Build </a:t>
            </a:r>
            <a:r>
              <a:rPr lang="en-GB" sz="2000" b="1" i="0" dirty="0"/>
              <a:t>EBSI with practical cross-border use cases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Tx/>
            </a:pPr>
            <a:r>
              <a:rPr lang="en-GB" sz="2000" b="1" i="0" dirty="0" smtClean="0"/>
              <a:t>Promote </a:t>
            </a:r>
            <a:r>
              <a:rPr lang="en-GB" sz="2000" b="1" i="0" dirty="0"/>
              <a:t>public-private cooperation with </a:t>
            </a:r>
            <a:r>
              <a:rPr lang="en-GB" sz="2000" b="1" i="0" dirty="0" smtClean="0"/>
              <a:t>INATBA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Tx/>
            </a:pPr>
            <a:r>
              <a:rPr lang="en-GB" sz="2000" b="1" i="0" dirty="0" smtClean="0"/>
              <a:t>Engage </a:t>
            </a:r>
            <a:r>
              <a:rPr lang="en-GB" sz="2000" b="1" i="0" dirty="0"/>
              <a:t>in international </a:t>
            </a:r>
            <a:r>
              <a:rPr lang="en-GB" sz="2000" b="1" i="0" dirty="0" smtClean="0"/>
              <a:t>outreach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Tx/>
            </a:pPr>
            <a:r>
              <a:rPr lang="en-GB" sz="2000" b="1" i="0" dirty="0"/>
              <a:t>Work on Standardisation </a:t>
            </a:r>
            <a:r>
              <a:rPr lang="en-GB" sz="2000" i="0" dirty="0"/>
              <a:t>(ISO TC 307)</a:t>
            </a:r>
            <a:r>
              <a:rPr lang="en-GB" sz="2000" b="1" i="0" dirty="0"/>
              <a:t>, Interoperability 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Tx/>
            </a:pPr>
            <a:r>
              <a:rPr lang="fr-BE" sz="2000" b="1" i="0" dirty="0" smtClean="0"/>
              <a:t>Prepare investment </a:t>
            </a:r>
            <a:r>
              <a:rPr lang="fr-BE" sz="2000" b="1" i="0" dirty="0"/>
              <a:t>fund in </a:t>
            </a:r>
            <a:r>
              <a:rPr lang="fr-BE" sz="2000" b="1" i="0" dirty="0" smtClean="0"/>
              <a:t>"AI </a:t>
            </a:r>
            <a:r>
              <a:rPr lang="fr-BE" sz="2000" b="1" i="0" dirty="0"/>
              <a:t>and blockchain</a:t>
            </a:r>
            <a:r>
              <a:rPr lang="fr-BE" sz="2000" b="1" i="0" dirty="0" smtClean="0"/>
              <a:t>"</a:t>
            </a:r>
            <a:endParaRPr lang="en-GB" sz="2000" b="1" i="0" dirty="0"/>
          </a:p>
          <a:p>
            <a:pPr>
              <a:spcBef>
                <a:spcPts val="1200"/>
              </a:spcBef>
              <a:spcAft>
                <a:spcPts val="1200"/>
              </a:spcAft>
              <a:buClrTx/>
            </a:pPr>
            <a:r>
              <a:rPr lang="en-GB" sz="2000" b="1" i="0" dirty="0" smtClean="0"/>
              <a:t>Education and skills development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55E5-842A-4F5F-B2D0-3446E393B254}" type="slidenum">
              <a:rPr lang="en-GB" altLang="en-US" smtClean="0"/>
              <a:pPr/>
              <a:t>18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4251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 bwMode="auto">
          <a:xfrm rot="16200000">
            <a:off x="5917745" y="3811446"/>
            <a:ext cx="3176653" cy="3275855"/>
          </a:xfrm>
          <a:prstGeom prst="triangle">
            <a:avLst>
              <a:gd name="adj" fmla="val 0"/>
            </a:avLst>
          </a:prstGeom>
          <a:solidFill>
            <a:srgbClr val="0F5494"/>
          </a:solidFill>
          <a:ln>
            <a:noFill/>
          </a:ln>
        </p:spPr>
        <p:txBody>
          <a:bodyPr rtlCol="0" anchor="t"/>
          <a:lstStyle/>
          <a:p>
            <a:pPr algn="ctr" eaLnBrk="0" hangingPunct="0"/>
            <a:endParaRPr lang="en-GB" sz="825" dirty="0">
              <a:solidFill>
                <a:srgbClr val="646567"/>
              </a:solidFill>
              <a:latin typeface="Verdana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-27905"/>
            <a:ext cx="8424936" cy="936625"/>
          </a:xfrm>
        </p:spPr>
        <p:txBody>
          <a:bodyPr/>
          <a:lstStyle/>
          <a:p>
            <a:pPr indent="3175" algn="ctr"/>
            <a:r>
              <a:rPr lang="en-GB" sz="1800" dirty="0" smtClean="0">
                <a:latin typeface="EC"/>
              </a:rPr>
              <a:t>AN AMBITIOUS EU BLOCKCHAIN STRATEGY</a:t>
            </a:r>
            <a:r>
              <a:rPr lang="en-GB" sz="1400" dirty="0" smtClean="0">
                <a:latin typeface="EC"/>
              </a:rPr>
              <a:t/>
            </a:r>
            <a:br>
              <a:rPr lang="en-GB" sz="1400" dirty="0" smtClean="0">
                <a:latin typeface="EC"/>
              </a:rPr>
            </a:br>
            <a:endParaRPr lang="en-GB" sz="1400" b="0" dirty="0">
              <a:latin typeface="E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1301859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3E6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"/>
              </a:rPr>
              <a:t>ESTABLISHING GLOBAL LEADERSHIP IN BLOCKCHAIN AND DISTRIBUTED LEDGER TECHNOLOGIES</a:t>
            </a:r>
            <a:endParaRPr lang="en-US" sz="1600" dirty="0" smtClean="0">
              <a:solidFill>
                <a:srgbClr val="646567"/>
              </a:solidFill>
            </a:endParaRPr>
          </a:p>
        </p:txBody>
      </p:sp>
      <p:pic>
        <p:nvPicPr>
          <p:cNvPr id="9" name="Picture 4" descr="https://d30y9cdsu7xlg0.cloudfront.net/png/196471-200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06" y="3916896"/>
            <a:ext cx="591776" cy="65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96737" y="3236748"/>
            <a:ext cx="66967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3E6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"/>
              </a:rPr>
              <a:t>PUBLIC-PRIVATE PARTNERSHIP</a:t>
            </a:r>
          </a:p>
          <a:p>
            <a:r>
              <a:rPr lang="en-US" sz="800" dirty="0" smtClean="0">
                <a:solidFill>
                  <a:srgbClr val="646567"/>
                </a:solidFill>
                <a:latin typeface="EC"/>
              </a:rPr>
              <a:t>SUPPORTING THE CREATION OF </a:t>
            </a:r>
            <a:r>
              <a:rPr lang="en-US" sz="800" dirty="0" smtClean="0">
                <a:solidFill>
                  <a:srgbClr val="0F54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"/>
              </a:rPr>
              <a:t>THE INTERNATIONAL ASSOCIATION OF TRUSTED BLOCKCHAIN APPLICATIONS</a:t>
            </a:r>
            <a:r>
              <a:rPr lang="en-US" sz="800" dirty="0" smtClean="0">
                <a:solidFill>
                  <a:srgbClr val="646567"/>
                </a:solidFill>
                <a:latin typeface="EC"/>
              </a:rPr>
              <a:t> [INATBA]; A MULTISTAKEHOLDER ORGANISATION TO PROMOTE TRUST AND INTEROPERABILITY AT GLOBAL LEVEL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4965" y="2348880"/>
            <a:ext cx="6624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3E6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"/>
              </a:rPr>
              <a:t>JOINED-UP POLITICAL VISION (EU-MS)</a:t>
            </a:r>
          </a:p>
          <a:p>
            <a:r>
              <a:rPr lang="en-US" sz="800" dirty="0" smtClean="0">
                <a:solidFill>
                  <a:srgbClr val="646567"/>
                </a:solidFill>
                <a:latin typeface="EC"/>
              </a:rPr>
              <a:t>JOINT DECLARATION ON THE ESTABLISHMENT OF THE </a:t>
            </a:r>
            <a:r>
              <a:rPr lang="en-US" sz="800" dirty="0" smtClean="0">
                <a:solidFill>
                  <a:srgbClr val="0F54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"/>
              </a:rPr>
              <a:t>EUROPEAN BLOCKCHAIN PARTNERSHIP </a:t>
            </a:r>
            <a:r>
              <a:rPr lang="en-US" sz="800" dirty="0" smtClean="0">
                <a:solidFill>
                  <a:srgbClr val="646567"/>
                </a:solidFill>
                <a:latin typeface="EC"/>
              </a:rPr>
              <a:t>[EBP] AND THE DEVELOPMENT OF THE </a:t>
            </a:r>
            <a:r>
              <a:rPr lang="en-US" sz="800" dirty="0" smtClean="0">
                <a:solidFill>
                  <a:srgbClr val="0F54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"/>
              </a:rPr>
              <a:t>EUROPEAN BLOCKCHAIN SERVICES INFRASTRUCTURE </a:t>
            </a:r>
            <a:r>
              <a:rPr lang="en-US" sz="800" dirty="0" smtClean="0">
                <a:solidFill>
                  <a:srgbClr val="646567"/>
                </a:solidFill>
                <a:latin typeface="EC"/>
              </a:rPr>
              <a:t>[EBSI] FOR CROSS-BORDER DIGITAL SERVICES OF PUBLIC INTEREST</a:t>
            </a:r>
          </a:p>
        </p:txBody>
      </p:sp>
      <p:pic>
        <p:nvPicPr>
          <p:cNvPr id="14" name="Picture 8" descr="https://d30y9cdsu7xlg0.cloudfront.net/png/1101454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73" y="2386375"/>
            <a:ext cx="521127" cy="57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48554" y="4762210"/>
            <a:ext cx="69238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3E6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"/>
              </a:rPr>
              <a:t>INVESTING IN EU RESEARCH, INNOVATION AND START-UPS</a:t>
            </a:r>
          </a:p>
          <a:p>
            <a:r>
              <a:rPr lang="en-US" sz="800" dirty="0" smtClean="0">
                <a:solidFill>
                  <a:srgbClr val="646567"/>
                </a:solidFill>
                <a:latin typeface="EC"/>
              </a:rPr>
              <a:t>THROUGH THE CONNECTING EUROPE FACILITY AND H2020 PROGRAMMES, THE EU IS CO-INVESTING IN THE MOST ADVANCED DIGITAL INFRASTRUCTURE AND THE MOST INNOVATIVE EU START-UPS</a:t>
            </a:r>
          </a:p>
          <a:p>
            <a:r>
              <a:rPr lang="en-US" sz="800" dirty="0" smtClean="0">
                <a:latin typeface="EC"/>
              </a:rPr>
              <a:t>NEW </a:t>
            </a:r>
            <a:r>
              <a:rPr lang="en-US" sz="800" dirty="0" smtClean="0">
                <a:solidFill>
                  <a:srgbClr val="646567"/>
                </a:solidFill>
                <a:latin typeface="EC"/>
              </a:rPr>
              <a:t>EU INVESTMENT SCHEME FOR AI AND BLOCKCHAIN + SUPPORT PROGRAMME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48555" y="3958872"/>
            <a:ext cx="66615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3E6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"/>
              </a:rPr>
              <a:t>CONNECTING GLOBAL and EUROPEAN EXPERTISE</a:t>
            </a:r>
          </a:p>
          <a:p>
            <a:r>
              <a:rPr lang="en-US" sz="800" dirty="0" smtClean="0">
                <a:solidFill>
                  <a:srgbClr val="646567"/>
                </a:solidFill>
                <a:latin typeface="EC"/>
              </a:rPr>
              <a:t>THE </a:t>
            </a:r>
            <a:r>
              <a:rPr lang="en-US" sz="800" dirty="0" smtClean="0">
                <a:solidFill>
                  <a:srgbClr val="0F54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"/>
              </a:rPr>
              <a:t>EU BLOCKCHAIN OBSERVATORY AND FORUM</a:t>
            </a:r>
            <a:r>
              <a:rPr lang="en-US" sz="800" dirty="0" smtClean="0">
                <a:solidFill>
                  <a:srgbClr val="646567"/>
                </a:solidFill>
                <a:latin typeface="EC"/>
              </a:rPr>
              <a:t> BRINGS TOGETHER THE LEADING GLOBAL EXPERTS TO IDENTIFY OBSTACLES, INCENTIVES AND PRACTICAL SOLUTIONS TO PROMOTE BLOCKCHAIN UPTAKE.</a:t>
            </a:r>
          </a:p>
        </p:txBody>
      </p:sp>
      <p:pic>
        <p:nvPicPr>
          <p:cNvPr id="17" name="Picture 10" descr="https://d30y9cdsu7xlg0.cloudfront.net/png/1390149-200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77" y="4762210"/>
            <a:ext cx="577920" cy="64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ésultat de recherche d'images pour &quot;Tour de Table Image PNG&quot;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34" y="3349310"/>
            <a:ext cx="608297" cy="46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277860" y="5655376"/>
            <a:ext cx="6678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3E6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C"/>
              </a:rPr>
              <a:t>PROMOTING AN ENABLING DSM LEGAL FRAMEWORK, INTEROPERABLE STANDARDS and SKILLS DEVELOPMENT</a:t>
            </a:r>
            <a:endParaRPr lang="en-US" sz="800" dirty="0" smtClean="0">
              <a:solidFill>
                <a:srgbClr val="646567"/>
              </a:solidFill>
              <a:latin typeface="EC"/>
            </a:endParaRPr>
          </a:p>
        </p:txBody>
      </p:sp>
      <p:pic>
        <p:nvPicPr>
          <p:cNvPr id="20" name="Picture 6" descr="https://d30y9cdsu7xlg0.cloudfront.net/png/1804-200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6" y="6014894"/>
            <a:ext cx="258725" cy="30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d30y9cdsu7xlg0.cloudfront.net/png/587834-200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9548">
            <a:off x="881878" y="5821737"/>
            <a:ext cx="348098" cy="25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s://d30y9cdsu7xlg0.cloudfront.net/png/1786048-200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71" y="5624697"/>
            <a:ext cx="408697" cy="56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Τίτλος 1"/>
          <p:cNvSpPr txBox="1">
            <a:spLocks/>
          </p:cNvSpPr>
          <p:nvPr/>
        </p:nvSpPr>
        <p:spPr bwMode="auto">
          <a:xfrm>
            <a:off x="-252536" y="44624"/>
            <a:ext cx="856895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kern="0" dirty="0" smtClean="0">
                <a:solidFill>
                  <a:schemeClr val="bg1"/>
                </a:solidFill>
              </a:rPr>
              <a:t>EU Strategy </a:t>
            </a:r>
          </a:p>
          <a:p>
            <a:r>
              <a:rPr lang="fr-BE" sz="1800" i="1" kern="0" dirty="0">
                <a:solidFill>
                  <a:srgbClr val="FFFFFF"/>
                </a:solidFill>
              </a:rPr>
              <a:t>Blockchain </a:t>
            </a:r>
            <a:r>
              <a:rPr lang="fr-BE" sz="1800" i="1" kern="0" dirty="0" err="1">
                <a:solidFill>
                  <a:srgbClr val="FFFFFF"/>
                </a:solidFill>
              </a:rPr>
              <a:t>holistic</a:t>
            </a:r>
            <a:r>
              <a:rPr lang="fr-BE" sz="1800" i="1" kern="0" dirty="0">
                <a:solidFill>
                  <a:srgbClr val="FFFFFF"/>
                </a:solidFill>
              </a:rPr>
              <a:t> </a:t>
            </a:r>
            <a:r>
              <a:rPr lang="fr-BE" sz="1800" i="1" kern="0" dirty="0" err="1">
                <a:solidFill>
                  <a:srgbClr val="FFFFFF"/>
                </a:solidFill>
              </a:rPr>
              <a:t>approach</a:t>
            </a:r>
            <a:endParaRPr lang="el-GR" sz="1800" i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1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052736"/>
            <a:ext cx="8497192" cy="936625"/>
          </a:xfrm>
        </p:spPr>
        <p:txBody>
          <a:bodyPr/>
          <a:lstStyle/>
          <a:p>
            <a:r>
              <a:rPr lang="en-GB" sz="2800" dirty="0" smtClean="0"/>
              <a:t>Why Blockchain? 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988840"/>
            <a:ext cx="9001000" cy="3456384"/>
          </a:xfrm>
        </p:spPr>
        <p:txBody>
          <a:bodyPr/>
          <a:lstStyle/>
          <a:p>
            <a:pPr>
              <a:spcBef>
                <a:spcPts val="1200"/>
              </a:spcBef>
              <a:buClr>
                <a:srgbClr val="0F5494"/>
              </a:buClr>
            </a:pPr>
            <a:r>
              <a:rPr lang="en-GB" sz="2000" dirty="0" smtClean="0"/>
              <a:t>New paradigms and collaborative models in the digital economy (more trust) </a:t>
            </a:r>
            <a:endParaRPr lang="en-GB" sz="2000" dirty="0"/>
          </a:p>
          <a:p>
            <a:pPr>
              <a:spcBef>
                <a:spcPts val="1200"/>
              </a:spcBef>
              <a:buClr>
                <a:srgbClr val="0F5494"/>
              </a:buClr>
            </a:pPr>
            <a:r>
              <a:rPr lang="en-GB" sz="2000" dirty="0" smtClean="0"/>
              <a:t>Transformative capacities (e.g. disintermediation, tokenisation)</a:t>
            </a:r>
          </a:p>
          <a:p>
            <a:pPr>
              <a:spcBef>
                <a:spcPts val="1200"/>
              </a:spcBef>
              <a:buClr>
                <a:srgbClr val="0F5494"/>
              </a:buClr>
            </a:pPr>
            <a:r>
              <a:rPr lang="en-GB" sz="2000" dirty="0" smtClean="0"/>
              <a:t>Potential alternative model to dominant platforms (decentralisation) </a:t>
            </a:r>
          </a:p>
          <a:p>
            <a:pPr>
              <a:spcBef>
                <a:spcPts val="1200"/>
              </a:spcBef>
              <a:buClr>
                <a:srgbClr val="0F5494"/>
              </a:buClr>
            </a:pPr>
            <a:r>
              <a:rPr lang="en-GB" sz="2000" dirty="0" smtClean="0"/>
              <a:t>Higher quality and efficiency (e.g. data integrity, traceability)</a:t>
            </a:r>
          </a:p>
          <a:p>
            <a:pPr>
              <a:spcBef>
                <a:spcPts val="1200"/>
              </a:spcBef>
              <a:buClr>
                <a:srgbClr val="0F5494"/>
              </a:buClr>
            </a:pPr>
            <a:r>
              <a:rPr lang="en-GB" sz="2000" dirty="0" smtClean="0"/>
              <a:t>New opportunities that Europe must seize NOW</a:t>
            </a:r>
          </a:p>
          <a:p>
            <a:pPr>
              <a:spcBef>
                <a:spcPts val="1200"/>
              </a:spcBef>
              <a:buClr>
                <a:srgbClr val="0F5494"/>
              </a:buClr>
            </a:pPr>
            <a:r>
              <a:rPr lang="en-GB" sz="2000" dirty="0" smtClean="0"/>
              <a:t>Role for public bodies and the private sector </a:t>
            </a:r>
          </a:p>
          <a:p>
            <a:pPr marL="0" indent="0">
              <a:buClr>
                <a:srgbClr val="0F5494"/>
              </a:buClr>
              <a:buNone/>
            </a:pPr>
            <a:endParaRPr lang="fr-BE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55E5-842A-4F5F-B2D0-3446E393B254}" type="slidenum">
              <a:rPr lang="en-GB" altLang="en-US" smtClean="0"/>
              <a:pPr/>
              <a:t>2</a:t>
            </a:fld>
            <a:endParaRPr lang="en-GB" altLang="en-US"/>
          </a:p>
        </p:txBody>
      </p:sp>
      <p:pic>
        <p:nvPicPr>
          <p:cNvPr id="5" name="Picture 2" descr="C:\Users\User\Downloads\blockchain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40"/>
            <a:ext cx="914400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04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55E5-842A-4F5F-B2D0-3446E393B254}" type="slidenum">
              <a:rPr lang="en-GB" altLang="en-US" smtClean="0"/>
              <a:pPr/>
              <a:t>20</a:t>
            </a:fld>
            <a:endParaRPr lang="en-GB" altLang="en-US"/>
          </a:p>
        </p:txBody>
      </p:sp>
      <p:sp>
        <p:nvSpPr>
          <p:cNvPr id="5" name="Τίτλος 1"/>
          <p:cNvSpPr txBox="1">
            <a:spLocks/>
          </p:cNvSpPr>
          <p:nvPr/>
        </p:nvSpPr>
        <p:spPr bwMode="auto">
          <a:xfrm>
            <a:off x="-252536" y="44624"/>
            <a:ext cx="856895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kern="0" dirty="0" smtClean="0">
                <a:solidFill>
                  <a:schemeClr val="bg1"/>
                </a:solidFill>
              </a:rPr>
              <a:t>Next steps </a:t>
            </a:r>
          </a:p>
          <a:p>
            <a:r>
              <a:rPr lang="fr-BE" sz="1800" i="1" kern="0" dirty="0" smtClean="0">
                <a:solidFill>
                  <a:srgbClr val="FFFFFF"/>
                </a:solidFill>
              </a:rPr>
              <a:t>How to engage?</a:t>
            </a:r>
            <a:endParaRPr lang="el-GR" sz="1800" i="1" kern="0" dirty="0">
              <a:solidFill>
                <a:srgbClr val="FFFFFF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712968" cy="3529013"/>
          </a:xfrm>
        </p:spPr>
        <p:txBody>
          <a:bodyPr>
            <a:noAutofit/>
          </a:bodyPr>
          <a:lstStyle/>
          <a:p>
            <a:pPr>
              <a:buClr>
                <a:srgbClr val="2D5EC1"/>
              </a:buClr>
            </a:pPr>
            <a:r>
              <a:rPr lang="fr-BE" sz="2000" b="1" i="0" dirty="0" smtClean="0"/>
              <a:t>INATBA : </a:t>
            </a:r>
            <a:r>
              <a:rPr lang="fr-BE" sz="2000" i="0" smtClean="0"/>
              <a:t>solicit</a:t>
            </a:r>
            <a:r>
              <a:rPr lang="fr-BE" sz="2000" i="0" dirty="0" smtClean="0"/>
              <a:t> </a:t>
            </a:r>
            <a:r>
              <a:rPr lang="fr-BE" sz="2000" i="0" dirty="0" err="1" smtClean="0"/>
              <a:t>your</a:t>
            </a:r>
            <a:r>
              <a:rPr lang="fr-BE" sz="2000" i="0" dirty="0" smtClean="0"/>
              <a:t> </a:t>
            </a:r>
            <a:r>
              <a:rPr lang="fr-BE" sz="2000" i="0" dirty="0" err="1" smtClean="0"/>
              <a:t>stakeholders</a:t>
            </a:r>
            <a:r>
              <a:rPr lang="fr-BE" sz="2000" i="0" dirty="0" smtClean="0"/>
              <a:t> to </a:t>
            </a:r>
            <a:r>
              <a:rPr lang="fr-BE" sz="2000" i="0" dirty="0" err="1" smtClean="0"/>
              <a:t>become</a:t>
            </a:r>
            <a:r>
              <a:rPr lang="fr-BE" sz="2000" i="0" dirty="0" smtClean="0"/>
              <a:t> </a:t>
            </a:r>
            <a:r>
              <a:rPr lang="fr-BE" sz="2000" i="0" dirty="0" err="1" smtClean="0"/>
              <a:t>members</a:t>
            </a:r>
            <a:r>
              <a:rPr lang="fr-BE" sz="2000" i="0" dirty="0" smtClean="0"/>
              <a:t>; </a:t>
            </a:r>
            <a:r>
              <a:rPr lang="fr-BE" sz="2000" i="0" dirty="0" err="1" smtClean="0"/>
              <a:t>discuss</a:t>
            </a:r>
            <a:r>
              <a:rPr lang="fr-BE" sz="2000" i="0" dirty="0" smtClean="0"/>
              <a:t> </a:t>
            </a:r>
            <a:r>
              <a:rPr lang="fr-BE" sz="2000" i="0" dirty="0" err="1" smtClean="0"/>
              <a:t>interest</a:t>
            </a:r>
            <a:r>
              <a:rPr lang="fr-BE" sz="2000" i="0" dirty="0" smtClean="0"/>
              <a:t> for </a:t>
            </a:r>
            <a:r>
              <a:rPr lang="fr-BE" sz="2000" i="0" dirty="0" err="1" smtClean="0"/>
              <a:t>regulatory</a:t>
            </a:r>
            <a:r>
              <a:rPr lang="fr-BE" sz="2000" i="0" dirty="0" smtClean="0"/>
              <a:t> dialogues in the World Blockchain </a:t>
            </a:r>
            <a:r>
              <a:rPr lang="fr-BE" sz="2000" i="0" dirty="0" err="1" smtClean="0"/>
              <a:t>Congress</a:t>
            </a:r>
            <a:endParaRPr lang="fr-BE" sz="2000" i="0" dirty="0" smtClean="0"/>
          </a:p>
          <a:p>
            <a:pPr>
              <a:buClr>
                <a:srgbClr val="2D5EC1"/>
              </a:buClr>
            </a:pPr>
            <a:r>
              <a:rPr lang="fr-BE" sz="2000" b="1" i="0" dirty="0" smtClean="0"/>
              <a:t>EU Blockchain Observatory and Forum: </a:t>
            </a:r>
            <a:r>
              <a:rPr lang="fr-BE" sz="2000" i="0" dirty="0" err="1" smtClean="0"/>
              <a:t>dedicated</a:t>
            </a:r>
            <a:r>
              <a:rPr lang="fr-BE" sz="2000" i="0" dirty="0" smtClean="0"/>
              <a:t> meetings </a:t>
            </a:r>
            <a:r>
              <a:rPr lang="fr-BE" sz="2000" i="0" dirty="0" err="1" smtClean="0"/>
              <a:t>with</a:t>
            </a:r>
            <a:r>
              <a:rPr lang="fr-BE" sz="2000" i="0" dirty="0" smtClean="0"/>
              <a:t> </a:t>
            </a:r>
            <a:r>
              <a:rPr lang="fr-BE" sz="2000" i="0" dirty="0" err="1" smtClean="0"/>
              <a:t>DGs</a:t>
            </a:r>
            <a:r>
              <a:rPr lang="fr-BE" sz="2000" i="0" dirty="0" smtClean="0"/>
              <a:t>, engage in the </a:t>
            </a:r>
            <a:r>
              <a:rPr lang="fr-BE" sz="2000" i="0" dirty="0" err="1" smtClean="0"/>
              <a:t>next</a:t>
            </a:r>
            <a:r>
              <a:rPr lang="fr-BE" sz="2000" i="0" dirty="0" smtClean="0"/>
              <a:t> workshops </a:t>
            </a:r>
            <a:r>
              <a:rPr lang="fr-BE" sz="2000" i="0" dirty="0" smtClean="0">
                <a:solidFill>
                  <a:srgbClr val="FFD624"/>
                </a:solidFill>
              </a:rPr>
              <a:t>(slide)</a:t>
            </a:r>
            <a:r>
              <a:rPr lang="fr-BE" sz="2000" i="0" dirty="0" smtClean="0"/>
              <a:t> and reports</a:t>
            </a:r>
            <a:r>
              <a:rPr lang="fr-BE" sz="1600" dirty="0" smtClean="0"/>
              <a:t> </a:t>
            </a:r>
          </a:p>
          <a:p>
            <a:pPr>
              <a:buClr>
                <a:srgbClr val="2D5EC1"/>
              </a:buClr>
            </a:pPr>
            <a:r>
              <a:rPr lang="fr-BE" sz="2000" b="1" i="0" dirty="0" smtClean="0"/>
              <a:t>EU Blockchain </a:t>
            </a:r>
            <a:r>
              <a:rPr lang="fr-BE" sz="2000" b="1" i="0" dirty="0" err="1" smtClean="0"/>
              <a:t>Partnership</a:t>
            </a:r>
            <a:r>
              <a:rPr lang="fr-BE" sz="2000" i="0" dirty="0" smtClean="0"/>
              <a:t>: </a:t>
            </a:r>
            <a:r>
              <a:rPr lang="fr-BE" sz="2000" i="0" dirty="0" err="1" smtClean="0"/>
              <a:t>identify</a:t>
            </a:r>
            <a:r>
              <a:rPr lang="fr-BE" sz="2000" i="0" dirty="0" smtClean="0"/>
              <a:t> </a:t>
            </a:r>
            <a:r>
              <a:rPr lang="fr-BE" sz="2000" i="0" dirty="0" err="1" smtClean="0"/>
              <a:t>promising</a:t>
            </a:r>
            <a:r>
              <a:rPr lang="fr-BE" sz="2000" i="0" dirty="0" smtClean="0"/>
              <a:t> use cases to </a:t>
            </a:r>
            <a:r>
              <a:rPr lang="fr-BE" sz="2000" i="0" dirty="0" err="1" smtClean="0"/>
              <a:t>be</a:t>
            </a:r>
            <a:r>
              <a:rPr lang="fr-BE" sz="2000" i="0" dirty="0" smtClean="0"/>
              <a:t> </a:t>
            </a:r>
            <a:r>
              <a:rPr lang="fr-BE" sz="2000" i="0" dirty="0" err="1" smtClean="0"/>
              <a:t>sumbitted</a:t>
            </a:r>
            <a:r>
              <a:rPr lang="fr-BE" sz="2000" i="0" dirty="0" smtClean="0"/>
              <a:t> </a:t>
            </a:r>
            <a:r>
              <a:rPr lang="fr-BE" sz="2000" i="0" dirty="0" err="1" smtClean="0"/>
              <a:t>in</a:t>
            </a:r>
            <a:r>
              <a:rPr lang="fr-BE" sz="2000" i="0" dirty="0" smtClean="0"/>
              <a:t> 2019 (second </a:t>
            </a:r>
            <a:r>
              <a:rPr lang="fr-BE" sz="2000" i="0" dirty="0" err="1" smtClean="0"/>
              <a:t>wave</a:t>
            </a:r>
            <a:r>
              <a:rPr lang="fr-BE" sz="2000" i="0" dirty="0" smtClean="0"/>
              <a:t>); engage in more </a:t>
            </a:r>
            <a:r>
              <a:rPr lang="fr-BE" sz="2000" i="0" dirty="0" err="1" smtClean="0"/>
              <a:t>technical</a:t>
            </a:r>
            <a:r>
              <a:rPr lang="fr-BE" sz="2000" i="0" dirty="0" smtClean="0"/>
              <a:t> discussions on </a:t>
            </a:r>
            <a:r>
              <a:rPr lang="fr-BE" sz="2000" i="0" dirty="0" err="1" smtClean="0"/>
              <a:t>existing</a:t>
            </a:r>
            <a:r>
              <a:rPr lang="fr-BE" sz="2000" i="0" dirty="0" smtClean="0"/>
              <a:t> use cases and </a:t>
            </a:r>
            <a:r>
              <a:rPr lang="fr-BE" sz="2000" i="0" dirty="0" err="1" smtClean="0"/>
              <a:t>deployment</a:t>
            </a:r>
            <a:r>
              <a:rPr lang="fr-BE" sz="2000" i="0" dirty="0" smtClean="0"/>
              <a:t>; </a:t>
            </a:r>
            <a:r>
              <a:rPr lang="fr-BE" sz="2000" i="0" dirty="0" err="1" smtClean="0"/>
              <a:t>regulatory</a:t>
            </a:r>
            <a:r>
              <a:rPr lang="fr-BE" sz="2000" i="0" dirty="0" smtClean="0"/>
              <a:t> </a:t>
            </a:r>
            <a:r>
              <a:rPr lang="fr-BE" sz="2000" i="0" dirty="0" err="1" smtClean="0"/>
              <a:t>barriers</a:t>
            </a:r>
            <a:r>
              <a:rPr lang="fr-BE" sz="2000" i="0" dirty="0" smtClean="0"/>
              <a:t> and </a:t>
            </a:r>
            <a:r>
              <a:rPr lang="fr-BE" sz="2000" i="0" dirty="0" err="1" smtClean="0"/>
              <a:t>legal</a:t>
            </a:r>
            <a:r>
              <a:rPr lang="fr-BE" sz="2000" i="0" dirty="0" smtClean="0"/>
              <a:t> </a:t>
            </a:r>
            <a:r>
              <a:rPr lang="fr-BE" sz="2000" i="0" dirty="0" err="1" smtClean="0"/>
              <a:t>certainty</a:t>
            </a:r>
            <a:r>
              <a:rPr lang="fr-BE" sz="2000" i="0" dirty="0" smtClean="0"/>
              <a:t> </a:t>
            </a:r>
            <a:r>
              <a:rPr lang="fr-BE" sz="2000" i="0" dirty="0" err="1" smtClean="0"/>
              <a:t>framework</a:t>
            </a:r>
            <a:r>
              <a:rPr lang="fr-BE" sz="2000" i="0" dirty="0" smtClean="0"/>
              <a:t>.  </a:t>
            </a:r>
          </a:p>
          <a:p>
            <a:pPr>
              <a:buClr>
                <a:srgbClr val="2D5EC1"/>
              </a:buClr>
            </a:pPr>
            <a:r>
              <a:rPr lang="fr-BE" sz="2000" b="1" i="0" dirty="0" err="1" smtClean="0"/>
              <a:t>Research</a:t>
            </a:r>
            <a:r>
              <a:rPr lang="fr-BE" sz="2000" b="1" i="0" dirty="0" smtClean="0"/>
              <a:t> and innovation </a:t>
            </a:r>
            <a:r>
              <a:rPr lang="fr-BE" sz="2000" b="1" i="0" dirty="0" err="1" smtClean="0"/>
              <a:t>activities</a:t>
            </a:r>
            <a:r>
              <a:rPr lang="fr-BE" sz="2000" b="1" i="0" dirty="0" smtClean="0"/>
              <a:t>: </a:t>
            </a:r>
            <a:r>
              <a:rPr lang="fr-BE" sz="2000" i="0" dirty="0" smtClean="0"/>
              <a:t>continue </a:t>
            </a:r>
            <a:r>
              <a:rPr lang="fr-BE" sz="2000" i="0" dirty="0" err="1" smtClean="0"/>
              <a:t>mapping</a:t>
            </a:r>
            <a:r>
              <a:rPr lang="fr-BE" sz="2000" i="0" dirty="0" smtClean="0"/>
              <a:t> EU-</a:t>
            </a:r>
            <a:r>
              <a:rPr lang="fr-BE" sz="2000" i="0" dirty="0" err="1" smtClean="0"/>
              <a:t>funded</a:t>
            </a:r>
            <a:r>
              <a:rPr lang="fr-BE" sz="2000" i="0" dirty="0" smtClean="0"/>
              <a:t> </a:t>
            </a:r>
            <a:r>
              <a:rPr lang="fr-BE" sz="2000" i="0" dirty="0" err="1" smtClean="0"/>
              <a:t>projects</a:t>
            </a:r>
            <a:r>
              <a:rPr lang="fr-BE" sz="2000" i="0" dirty="0" smtClean="0"/>
              <a:t> – </a:t>
            </a:r>
            <a:r>
              <a:rPr lang="fr-BE" sz="2000" i="0" dirty="0" err="1" smtClean="0"/>
              <a:t>many</a:t>
            </a:r>
            <a:r>
              <a:rPr lang="fr-BE" sz="2000" i="0" dirty="0" smtClean="0"/>
              <a:t> </a:t>
            </a:r>
            <a:r>
              <a:rPr lang="fr-BE" sz="2000" i="0" dirty="0" err="1" smtClean="0"/>
              <a:t>DGs</a:t>
            </a:r>
            <a:r>
              <a:rPr lang="fr-BE" sz="2000" i="0" dirty="0" smtClean="0"/>
              <a:t> contributions</a:t>
            </a:r>
            <a:r>
              <a:rPr lang="fr-BE" sz="2000" i="0" dirty="0"/>
              <a:t> </a:t>
            </a:r>
            <a:r>
              <a:rPr lang="fr-BE" sz="2000" i="0" dirty="0" err="1"/>
              <a:t>still</a:t>
            </a:r>
            <a:r>
              <a:rPr lang="fr-BE" sz="2000" i="0" dirty="0"/>
              <a:t> </a:t>
            </a:r>
            <a:r>
              <a:rPr lang="fr-BE" sz="2000" i="0" dirty="0" err="1" smtClean="0"/>
              <a:t>missing!Priorities</a:t>
            </a:r>
            <a:r>
              <a:rPr lang="fr-BE" sz="2000" i="0" dirty="0" smtClean="0"/>
              <a:t> for the </a:t>
            </a:r>
            <a:r>
              <a:rPr lang="fr-BE" sz="2000" i="0" dirty="0" err="1" smtClean="0"/>
              <a:t>next</a:t>
            </a:r>
            <a:r>
              <a:rPr lang="fr-BE" sz="2000" i="0" dirty="0" smtClean="0"/>
              <a:t> MFF.</a:t>
            </a:r>
          </a:p>
          <a:p>
            <a:pPr>
              <a:buClr>
                <a:srgbClr val="2D5EC1"/>
              </a:buClr>
            </a:pPr>
            <a:r>
              <a:rPr lang="fr-BE" sz="2000" b="1" i="0" dirty="0" err="1" smtClean="0"/>
              <a:t>Exploring</a:t>
            </a:r>
            <a:r>
              <a:rPr lang="fr-BE" sz="2000" b="1" i="0" dirty="0" smtClean="0"/>
              <a:t> areas of </a:t>
            </a:r>
            <a:r>
              <a:rPr lang="fr-BE" sz="2000" b="1" i="0" dirty="0" err="1" smtClean="0"/>
              <a:t>legal</a:t>
            </a:r>
            <a:r>
              <a:rPr lang="fr-BE" sz="2000" b="1" i="0" dirty="0" smtClean="0"/>
              <a:t> </a:t>
            </a:r>
            <a:r>
              <a:rPr lang="fr-BE" sz="2000" b="1" i="0" dirty="0" err="1" smtClean="0"/>
              <a:t>uncertainty</a:t>
            </a:r>
            <a:r>
              <a:rPr lang="fr-BE" sz="2000" b="1" i="0" dirty="0" smtClean="0"/>
              <a:t> and </a:t>
            </a:r>
            <a:r>
              <a:rPr lang="fr-BE" sz="2000" b="1" i="0" dirty="0" err="1" smtClean="0"/>
              <a:t>regulatory</a:t>
            </a:r>
            <a:r>
              <a:rPr lang="fr-BE" sz="2000" b="1" i="0" dirty="0" smtClean="0"/>
              <a:t> </a:t>
            </a:r>
            <a:r>
              <a:rPr lang="fr-BE" sz="2000" b="1" i="0" dirty="0" err="1" smtClean="0"/>
              <a:t>framework</a:t>
            </a:r>
            <a:r>
              <a:rPr lang="fr-BE" sz="2000" b="1" i="0" dirty="0"/>
              <a:t> </a:t>
            </a:r>
            <a:r>
              <a:rPr lang="fr-BE" sz="2000" i="0" dirty="0" err="1" smtClean="0"/>
              <a:t>e.g</a:t>
            </a:r>
            <a:r>
              <a:rPr lang="fr-BE" sz="2000" i="0" dirty="0" smtClean="0"/>
              <a:t>. smart </a:t>
            </a:r>
            <a:r>
              <a:rPr lang="fr-BE" sz="2000" i="0" dirty="0" err="1" smtClean="0"/>
              <a:t>contracts</a:t>
            </a:r>
            <a:r>
              <a:rPr lang="fr-BE" sz="2000" i="0" dirty="0" smtClean="0"/>
              <a:t> and </a:t>
            </a:r>
            <a:r>
              <a:rPr lang="fr-BE" sz="2000" i="0" dirty="0" err="1" smtClean="0"/>
              <a:t>tokenisation</a:t>
            </a:r>
            <a:r>
              <a:rPr lang="fr-BE" sz="2000" i="0" dirty="0" smtClean="0"/>
              <a:t>: EU </a:t>
            </a:r>
            <a:r>
              <a:rPr lang="fr-BE" sz="2000" i="0" dirty="0" err="1" smtClean="0"/>
              <a:t>study</a:t>
            </a:r>
            <a:r>
              <a:rPr lang="fr-BE" sz="2000" i="0" dirty="0" smtClean="0"/>
              <a:t> DG CNECT SMART 2018/0038</a:t>
            </a:r>
            <a:endParaRPr lang="fr-BE" sz="2000" b="1" i="0" dirty="0"/>
          </a:p>
        </p:txBody>
      </p:sp>
    </p:spTree>
    <p:extLst>
      <p:ext uri="{BB962C8B-B14F-4D97-AF65-F5344CB8AC3E}">
        <p14:creationId xmlns:p14="http://schemas.microsoft.com/office/powerpoint/2010/main" val="245719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4" t="18568" r="31337" b="61780"/>
          <a:stretch/>
        </p:blipFill>
        <p:spPr bwMode="auto">
          <a:xfrm>
            <a:off x="7380312" y="476672"/>
            <a:ext cx="1597104" cy="118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1" t="38558" r="31337" b="8271"/>
          <a:stretch/>
        </p:blipFill>
        <p:spPr bwMode="auto">
          <a:xfrm>
            <a:off x="1547664" y="3297170"/>
            <a:ext cx="6192688" cy="344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961256" y="1412155"/>
            <a:ext cx="7211144" cy="352901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i="0" dirty="0" smtClean="0"/>
              <a:t>Thank you!</a:t>
            </a:r>
          </a:p>
          <a:p>
            <a:pPr algn="ctr"/>
            <a:r>
              <a:rPr lang="en-US" sz="3200" b="1" i="0" dirty="0">
                <a:solidFill>
                  <a:srgbClr val="3E6FD2"/>
                </a:solidFill>
              </a:rPr>
              <a:t>CNECT </a:t>
            </a:r>
            <a:r>
              <a:rPr lang="en-US" sz="3200" b="1" i="0">
                <a:solidFill>
                  <a:srgbClr val="3E6FD2"/>
                </a:solidFill>
              </a:rPr>
              <a:t>EU </a:t>
            </a:r>
            <a:r>
              <a:rPr lang="en-US" sz="3200" b="1" i="0" smtClean="0">
                <a:solidFill>
                  <a:srgbClr val="3E6FD2"/>
                </a:solidFill>
              </a:rPr>
              <a:t>Blockchain</a:t>
            </a:r>
            <a:endParaRPr lang="en-US" sz="3200" b="1" i="0" dirty="0">
              <a:solidFill>
                <a:srgbClr val="3E6FD2"/>
              </a:solidFill>
            </a:endParaRPr>
          </a:p>
          <a:p>
            <a:pPr algn="ctr"/>
            <a:r>
              <a:rPr lang="en-US" sz="3200" b="1" i="0" dirty="0" smtClean="0">
                <a:solidFill>
                  <a:srgbClr val="FFD624"/>
                </a:solidFill>
              </a:rPr>
              <a:t>@</a:t>
            </a:r>
            <a:r>
              <a:rPr lang="en-US" sz="3200" b="1" i="0" dirty="0" err="1" smtClean="0">
                <a:solidFill>
                  <a:srgbClr val="FFD624"/>
                </a:solidFill>
              </a:rPr>
              <a:t>EUBlockchain</a:t>
            </a:r>
            <a:endParaRPr lang="en-US" sz="3200" b="1" i="0" dirty="0" smtClean="0">
              <a:solidFill>
                <a:srgbClr val="FFD624"/>
              </a:solidFill>
            </a:endParaRPr>
          </a:p>
          <a:p>
            <a:pPr algn="ctr"/>
            <a:r>
              <a:rPr lang="en-US" sz="3200" b="1" i="0" dirty="0" smtClean="0">
                <a:solidFill>
                  <a:srgbClr val="FFD624"/>
                </a:solidFill>
              </a:rPr>
              <a:t> </a:t>
            </a:r>
            <a:endParaRPr lang="en-US" sz="3200" b="1" i="0" dirty="0">
              <a:solidFill>
                <a:srgbClr val="FFD624"/>
              </a:solidFill>
            </a:endParaRPr>
          </a:p>
          <a:p>
            <a:pPr algn="ctr"/>
            <a:endParaRPr lang="en-US" sz="2800" b="1" i="0" dirty="0" smtClean="0">
              <a:solidFill>
                <a:srgbClr val="FFD624"/>
              </a:solidFill>
            </a:endParaRPr>
          </a:p>
          <a:p>
            <a:pPr algn="ctr"/>
            <a:endParaRPr lang="en-US" sz="2000" b="1" i="0" dirty="0">
              <a:solidFill>
                <a:srgbClr val="FFD624"/>
              </a:solidFill>
            </a:endParaRPr>
          </a:p>
          <a:p>
            <a:pPr algn="ctr"/>
            <a:endParaRPr lang="en-US" sz="2000" b="1" i="0" dirty="0" smtClean="0"/>
          </a:p>
          <a:p>
            <a:pPr algn="ctr"/>
            <a:endParaRPr lang="en-US" sz="2000" b="1" i="0" dirty="0"/>
          </a:p>
          <a:p>
            <a:pPr algn="ctr"/>
            <a:endParaRPr lang="en-US" sz="2000" b="1" i="0" dirty="0" smtClean="0"/>
          </a:p>
          <a:p>
            <a:pPr algn="ctr"/>
            <a:endParaRPr lang="el-GR" sz="2000" b="1" i="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55E5-842A-4F5F-B2D0-3446E393B254}" type="slidenum">
              <a:rPr lang="en-GB" altLang="en-US" smtClean="0"/>
              <a:pPr/>
              <a:t>21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2924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484263"/>
            <a:ext cx="8713216" cy="936625"/>
          </a:xfrm>
        </p:spPr>
        <p:txBody>
          <a:bodyPr/>
          <a:lstStyle/>
          <a:p>
            <a:r>
              <a:rPr lang="en-GB" sz="2800" dirty="0" smtClean="0"/>
              <a:t>From high potential to operations and successful uses </a:t>
            </a:r>
            <a:br>
              <a:rPr lang="en-GB" sz="2800" dirty="0" smtClean="0"/>
            </a:br>
            <a:r>
              <a:rPr lang="en-GB" sz="2800" dirty="0" smtClean="0"/>
              <a:t> 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55E5-842A-4F5F-B2D0-3446E393B254}" type="slidenum">
              <a:rPr lang="en-GB" altLang="en-US" smtClean="0"/>
              <a:pPr/>
              <a:t>3</a:t>
            </a:fld>
            <a:endParaRPr lang="en-GB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232248"/>
            <a:ext cx="4623486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" y="2348880"/>
            <a:ext cx="8927976" cy="4540994"/>
          </a:xfrm>
        </p:spPr>
        <p:txBody>
          <a:bodyPr numCol="2"/>
          <a:lstStyle/>
          <a:p>
            <a:pPr>
              <a:spcBef>
                <a:spcPts val="2400"/>
              </a:spcBef>
              <a:buClr>
                <a:srgbClr val="0F5494"/>
              </a:buClr>
            </a:pPr>
            <a:r>
              <a:rPr lang="en-GB" sz="1800" dirty="0" smtClean="0"/>
              <a:t>Major actors from various industrial sectors engaged in projects (users / suppliers)</a:t>
            </a:r>
          </a:p>
          <a:p>
            <a:pPr>
              <a:spcBef>
                <a:spcPts val="2400"/>
              </a:spcBef>
              <a:buClr>
                <a:srgbClr val="0F5494"/>
              </a:buClr>
            </a:pPr>
            <a:r>
              <a:rPr lang="en-GB" sz="1800" dirty="0" smtClean="0"/>
              <a:t>Vibrant start-up communities</a:t>
            </a:r>
          </a:p>
          <a:p>
            <a:pPr>
              <a:spcBef>
                <a:spcPts val="2400"/>
              </a:spcBef>
              <a:buClr>
                <a:srgbClr val="0F5494"/>
              </a:buClr>
            </a:pPr>
            <a:r>
              <a:rPr lang="en-GB" sz="1800" dirty="0" smtClean="0"/>
              <a:t>Value for citizens</a:t>
            </a:r>
          </a:p>
          <a:p>
            <a:pPr>
              <a:spcBef>
                <a:spcPts val="2400"/>
              </a:spcBef>
              <a:buClr>
                <a:srgbClr val="0F5494"/>
              </a:buClr>
            </a:pPr>
            <a:r>
              <a:rPr lang="en-GB" sz="1800" dirty="0" smtClean="0"/>
              <a:t>High interest in governments</a:t>
            </a:r>
            <a:r>
              <a:rPr lang="en-GB" sz="1800" dirty="0"/>
              <a:t> </a:t>
            </a:r>
            <a:r>
              <a:rPr lang="en-GB" sz="1800" dirty="0" smtClean="0"/>
              <a:t>-         EU (EC/EP/ECA), national, local </a:t>
            </a:r>
          </a:p>
          <a:p>
            <a:pPr>
              <a:spcBef>
                <a:spcPts val="2400"/>
              </a:spcBef>
              <a:buClr>
                <a:srgbClr val="0F5494"/>
              </a:buClr>
            </a:pPr>
            <a:r>
              <a:rPr lang="en-GB" sz="1800" dirty="0" smtClean="0"/>
              <a:t>Map of existing initiatives</a:t>
            </a:r>
          </a:p>
          <a:p>
            <a:pPr>
              <a:spcBef>
                <a:spcPts val="2400"/>
              </a:spcBef>
              <a:buClr>
                <a:srgbClr val="0F5494"/>
              </a:buClr>
            </a:pPr>
            <a:r>
              <a:rPr lang="en-GB" sz="1800" dirty="0" smtClean="0"/>
              <a:t>EU regulatory framework</a:t>
            </a:r>
          </a:p>
          <a:p>
            <a:pPr marL="0" indent="0">
              <a:buClr>
                <a:srgbClr val="0F5494"/>
              </a:buClr>
              <a:buNone/>
            </a:pPr>
            <a:endParaRPr lang="en-GB" sz="1400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733" y="6511925"/>
            <a:ext cx="21637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61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8" t="13011" r="11420" b="15559"/>
          <a:stretch/>
        </p:blipFill>
        <p:spPr bwMode="auto">
          <a:xfrm>
            <a:off x="4716016" y="4477166"/>
            <a:ext cx="3916610" cy="226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101551" y="2977013"/>
            <a:ext cx="8675091" cy="51346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4000"/>
            </a:schemeClr>
          </a:solidFill>
          <a:ln w="47625" cap="flat" cmpd="sng" algn="ctr">
            <a:solidFill>
              <a:srgbClr val="3166C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999" tIns="31999" rIns="63999" bIns="31999" numCol="1" rtlCol="0" anchor="t" anchorCtr="0" compatLnSpc="1">
            <a:prstTxWarp prst="textNoShape">
              <a:avLst/>
            </a:prstTxWarp>
          </a:bodyPr>
          <a:lstStyle/>
          <a:p>
            <a:pPr marL="2222" algn="ctr" defTabSz="639989"/>
            <a:r>
              <a:rPr lang="fr-BE" sz="1400" b="1" dirty="0" smtClean="0">
                <a:solidFill>
                  <a:srgbClr val="0F5494"/>
                </a:solidFill>
                <a:latin typeface="EC"/>
              </a:rPr>
              <a:t>MANDATE OF THE EUROPEAN BLOCKCHAIN PARTNERSHIP</a:t>
            </a:r>
          </a:p>
          <a:p>
            <a:pPr marL="2222" algn="ctr" defTabSz="639989"/>
            <a:r>
              <a:rPr lang="fr-BE" sz="1400" dirty="0" smtClean="0">
                <a:solidFill>
                  <a:srgbClr val="0F5494"/>
                </a:solidFill>
                <a:latin typeface="EC"/>
              </a:rPr>
              <a:t>JOINT DECLARATION 10th OF APRIL 2018</a:t>
            </a:r>
            <a:endParaRPr lang="en-GB" sz="2000" dirty="0">
              <a:solidFill>
                <a:srgbClr val="0F5494"/>
              </a:solidFill>
              <a:latin typeface="EC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4672186" y="3562730"/>
            <a:ext cx="4104456" cy="829564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4000"/>
            </a:schemeClr>
          </a:solidFill>
          <a:ln w="3175" cap="flat" cmpd="sng" algn="ctr">
            <a:solidFill>
              <a:schemeClr val="accent1">
                <a:lumMod val="75000"/>
                <a:alpha val="4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999" tIns="31999" rIns="63999" bIns="31999" numCol="1" rtlCol="0" anchor="t" anchorCtr="0" compatLnSpc="1">
            <a:prstTxWarp prst="textNoShape">
              <a:avLst/>
            </a:prstTxWarp>
          </a:bodyPr>
          <a:lstStyle/>
          <a:p>
            <a:pPr marL="2222" defTabSz="639989"/>
            <a:r>
              <a:rPr lang="fr-BE" sz="1200" b="1" dirty="0" smtClean="0">
                <a:solidFill>
                  <a:srgbClr val="0F5494"/>
                </a:solidFill>
                <a:latin typeface="EC"/>
              </a:rPr>
              <a:t>3 DELIVERABLES BY END OF 2018</a:t>
            </a:r>
          </a:p>
          <a:p>
            <a:pPr marL="2222" defTabSz="639989"/>
            <a:r>
              <a:rPr lang="fr-BE" sz="1200" b="1" dirty="0" smtClean="0">
                <a:solidFill>
                  <a:srgbClr val="0F5494"/>
                </a:solidFill>
                <a:latin typeface="EC"/>
              </a:rPr>
              <a:t>Use-cases cross border </a:t>
            </a:r>
            <a:r>
              <a:rPr lang="fr-BE" sz="1200" dirty="0" smtClean="0">
                <a:solidFill>
                  <a:srgbClr val="0F5494"/>
                </a:solidFill>
                <a:latin typeface="EC"/>
              </a:rPr>
              <a:t>digital public </a:t>
            </a:r>
            <a:r>
              <a:rPr lang="fr-BE" sz="1200" dirty="0" err="1" smtClean="0">
                <a:solidFill>
                  <a:srgbClr val="0F5494"/>
                </a:solidFill>
                <a:latin typeface="EC"/>
              </a:rPr>
              <a:t>sector</a:t>
            </a:r>
            <a:r>
              <a:rPr lang="fr-BE" sz="1200" dirty="0" smtClean="0">
                <a:solidFill>
                  <a:srgbClr val="0F5494"/>
                </a:solidFill>
                <a:latin typeface="EC"/>
              </a:rPr>
              <a:t> services</a:t>
            </a:r>
          </a:p>
          <a:p>
            <a:pPr marL="2222" defTabSz="639989"/>
            <a:r>
              <a:rPr lang="fr-BE" sz="1200" b="1" dirty="0" err="1" smtClean="0">
                <a:solidFill>
                  <a:srgbClr val="0F5494"/>
                </a:solidFill>
                <a:latin typeface="EC"/>
              </a:rPr>
              <a:t>Functionalities</a:t>
            </a:r>
            <a:r>
              <a:rPr lang="fr-BE" sz="1200" b="1" dirty="0">
                <a:solidFill>
                  <a:srgbClr val="0F5494"/>
                </a:solidFill>
                <a:latin typeface="EC"/>
              </a:rPr>
              <a:t> </a:t>
            </a:r>
            <a:r>
              <a:rPr lang="fr-BE" sz="1200" b="1" dirty="0" smtClean="0">
                <a:solidFill>
                  <a:srgbClr val="0F5494"/>
                </a:solidFill>
                <a:latin typeface="EC"/>
              </a:rPr>
              <a:t>and architecture </a:t>
            </a:r>
            <a:r>
              <a:rPr lang="fr-BE" sz="1200" dirty="0" smtClean="0">
                <a:solidFill>
                  <a:srgbClr val="0F5494"/>
                </a:solidFill>
                <a:latin typeface="EC"/>
              </a:rPr>
              <a:t>of the EBSI</a:t>
            </a:r>
            <a:endParaRPr lang="fr-BE" sz="1200" b="1" dirty="0" smtClean="0">
              <a:solidFill>
                <a:srgbClr val="0F5494"/>
              </a:solidFill>
              <a:latin typeface="EC"/>
            </a:endParaRPr>
          </a:p>
          <a:p>
            <a:pPr marL="2222" defTabSz="639989"/>
            <a:r>
              <a:rPr lang="fr-BE" sz="1200" b="1" dirty="0" err="1" smtClean="0">
                <a:solidFill>
                  <a:srgbClr val="0F5494"/>
                </a:solidFill>
                <a:latin typeface="EC"/>
              </a:rPr>
              <a:t>Governance</a:t>
            </a:r>
            <a:r>
              <a:rPr lang="fr-BE" sz="1200" b="1" dirty="0" smtClean="0">
                <a:solidFill>
                  <a:srgbClr val="0F5494"/>
                </a:solidFill>
                <a:latin typeface="EC"/>
              </a:rPr>
              <a:t> Model</a:t>
            </a:r>
          </a:p>
          <a:p>
            <a:pPr marL="2222" defTabSz="639989"/>
            <a:endParaRPr lang="en-GB" sz="1200" b="1" dirty="0" smtClean="0">
              <a:solidFill>
                <a:srgbClr val="0F5494"/>
              </a:solidFill>
              <a:latin typeface="EC"/>
            </a:endParaRPr>
          </a:p>
          <a:p>
            <a:pPr marL="2222" algn="ctr" defTabSz="639989"/>
            <a:endParaRPr lang="en-GB" sz="1200" b="1" dirty="0" smtClean="0">
              <a:solidFill>
                <a:srgbClr val="FFC000"/>
              </a:solidFill>
              <a:latin typeface="EC Square Sans Cond Pro" panose="020B0506040000020004" pitchFamily="34" charset="0"/>
            </a:endParaRPr>
          </a:p>
          <a:p>
            <a:pPr marL="2222" algn="ctr" defTabSz="639989"/>
            <a:endParaRPr lang="en-GB" sz="1200" b="1" dirty="0">
              <a:solidFill>
                <a:srgbClr val="FFC000"/>
              </a:solidFill>
              <a:latin typeface="EC Square Sans Cond Pro" panose="020B05060400000200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aturation sat="1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141"/>
          <a:stretch/>
        </p:blipFill>
        <p:spPr bwMode="auto">
          <a:xfrm>
            <a:off x="1835696" y="1392380"/>
            <a:ext cx="5328592" cy="1468630"/>
          </a:xfrm>
          <a:prstGeom prst="rect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53535" t="17592" b="36668"/>
          <a:stretch/>
        </p:blipFill>
        <p:spPr>
          <a:xfrm>
            <a:off x="67649" y="4505069"/>
            <a:ext cx="4504351" cy="124938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 bwMode="auto">
          <a:xfrm>
            <a:off x="101551" y="3595807"/>
            <a:ext cx="4104456" cy="829564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4000"/>
            </a:schemeClr>
          </a:solidFill>
          <a:ln w="3175" cap="flat" cmpd="sng" algn="ctr">
            <a:solidFill>
              <a:schemeClr val="accent1">
                <a:lumMod val="75000"/>
                <a:alpha val="4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999" tIns="31999" rIns="63999" bIns="31999" numCol="1" rtlCol="0" anchor="t" anchorCtr="0" compatLnSpc="1">
            <a:prstTxWarp prst="textNoShape">
              <a:avLst/>
            </a:prstTxWarp>
          </a:bodyPr>
          <a:lstStyle/>
          <a:p>
            <a:pPr marL="2222" defTabSz="639989"/>
            <a:r>
              <a:rPr lang="fr-BE" sz="1200" b="1" dirty="0" smtClean="0">
                <a:solidFill>
                  <a:srgbClr val="0F5494"/>
                </a:solidFill>
                <a:latin typeface="EC"/>
              </a:rPr>
              <a:t>SIGNATORIES AGREE TO ENGAGE IN COOPERATION TO ESTABLISH A EUROPEAN BLOCKCHAIN SERVICES INFRASTRUCTURE [EBSI]</a:t>
            </a:r>
            <a:endParaRPr lang="en-GB" sz="1200" b="1" dirty="0" smtClean="0">
              <a:solidFill>
                <a:srgbClr val="0F5494"/>
              </a:solidFill>
              <a:latin typeface="EC"/>
            </a:endParaRPr>
          </a:p>
          <a:p>
            <a:pPr marL="2222" algn="ctr" defTabSz="639989"/>
            <a:endParaRPr lang="en-GB" sz="1200" b="1" dirty="0" smtClean="0">
              <a:solidFill>
                <a:srgbClr val="FFC000"/>
              </a:solidFill>
              <a:latin typeface="EC Square Sans Cond Pro" panose="020B0506040000020004" pitchFamily="34" charset="0"/>
            </a:endParaRPr>
          </a:p>
          <a:p>
            <a:pPr marL="2222" algn="ctr" defTabSz="639989"/>
            <a:endParaRPr lang="en-GB" sz="1200" b="1" dirty="0">
              <a:solidFill>
                <a:srgbClr val="FFC000"/>
              </a:solidFill>
              <a:latin typeface="EC Square Sans Cond Pro" panose="020B05060400000200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-252536" y="8359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fr-BE" kern="0" dirty="0" smtClean="0">
                <a:solidFill>
                  <a:srgbClr val="FFFFFF"/>
                </a:solidFill>
              </a:rPr>
              <a:t>Focus EBP </a:t>
            </a:r>
            <a:r>
              <a:rPr lang="fr-BE" sz="2400" kern="0" dirty="0" smtClean="0">
                <a:solidFill>
                  <a:srgbClr val="FFFFFF"/>
                </a:solidFill>
              </a:rPr>
              <a:t/>
            </a:r>
            <a:br>
              <a:rPr lang="fr-BE" sz="2400" kern="0" dirty="0" smtClean="0">
                <a:solidFill>
                  <a:srgbClr val="FFFFFF"/>
                </a:solidFill>
              </a:rPr>
            </a:br>
            <a:r>
              <a:rPr lang="fr-BE" sz="2400" kern="0" dirty="0" smtClean="0">
                <a:solidFill>
                  <a:srgbClr val="FFFFFF"/>
                </a:solidFill>
              </a:rPr>
              <a:t>Policy engagement </a:t>
            </a:r>
            <a:r>
              <a:rPr lang="fr-BE" sz="2400" i="1" kern="0" dirty="0" smtClean="0">
                <a:solidFill>
                  <a:srgbClr val="FFFFFF"/>
                </a:solidFill>
              </a:rPr>
              <a:t> </a:t>
            </a:r>
            <a:endParaRPr lang="en-GB" sz="2400" i="1" kern="0" dirty="0">
              <a:solidFill>
                <a:srgbClr val="FFFFFF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23528" y="1194624"/>
            <a:ext cx="8784976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kern="0" dirty="0" smtClean="0"/>
              <a:t>The European Blockchain Partnership</a:t>
            </a:r>
            <a:endParaRPr lang="en-GB" sz="2400" kern="0" dirty="0"/>
          </a:p>
        </p:txBody>
      </p:sp>
    </p:spTree>
    <p:extLst>
      <p:ext uri="{BB962C8B-B14F-4D97-AF65-F5344CB8AC3E}">
        <p14:creationId xmlns:p14="http://schemas.microsoft.com/office/powerpoint/2010/main" val="303218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aturation sat="1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417" y="4276973"/>
            <a:ext cx="3737087" cy="2536401"/>
          </a:xfrm>
          <a:prstGeom prst="rect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16732"/>
            <a:ext cx="8561623" cy="4032548"/>
          </a:xfrm>
        </p:spPr>
        <p:txBody>
          <a:bodyPr/>
          <a:lstStyle/>
          <a:p>
            <a:pPr marL="0" indent="0">
              <a:buClrTx/>
              <a:buNone/>
            </a:pPr>
            <a:r>
              <a:rPr lang="en-GB" sz="2000" i="0" dirty="0" smtClean="0"/>
              <a:t>29 countries, including Norway and Liechtenstein, to cooperate towards a European blockchain Services Infrastructure (EBSI): focus on cross border public services first 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GB" sz="1800" dirty="0" smtClean="0">
                <a:ea typeface="+mn-ea"/>
                <a:cs typeface="+mn-cs"/>
              </a:rPr>
              <a:t>Uses cases identified (Common registers / excise exchange in Europe, Notarisation of documents; Diplomas) 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GB" sz="1800" dirty="0" smtClean="0">
                <a:ea typeface="+mn-ea"/>
                <a:cs typeface="+mn-cs"/>
              </a:rPr>
              <a:t>European Self Sovereign Identity – </a:t>
            </a:r>
            <a:r>
              <a:rPr lang="en-GB" sz="1800" dirty="0" err="1" smtClean="0">
                <a:ea typeface="+mn-ea"/>
                <a:cs typeface="+mn-cs"/>
              </a:rPr>
              <a:t>eSSIF</a:t>
            </a:r>
            <a:r>
              <a:rPr lang="en-GB" sz="1800" dirty="0" smtClean="0">
                <a:ea typeface="+mn-ea"/>
                <a:cs typeface="+mn-cs"/>
              </a:rPr>
              <a:t> / </a:t>
            </a:r>
            <a:r>
              <a:rPr lang="en-GB" sz="1800" dirty="0" err="1" smtClean="0">
                <a:ea typeface="+mn-ea"/>
                <a:cs typeface="+mn-cs"/>
              </a:rPr>
              <a:t>eIDAS</a:t>
            </a:r>
            <a:endParaRPr lang="en-GB" sz="1800" dirty="0" smtClean="0">
              <a:ea typeface="+mn-ea"/>
              <a:cs typeface="+mn-cs"/>
            </a:endParaRP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GB" sz="1800" dirty="0" smtClean="0">
                <a:ea typeface="+mn-ea"/>
                <a:cs typeface="+mn-cs"/>
              </a:rPr>
              <a:t>Infrastructure (Guiding principles addressed by EBP)  </a:t>
            </a:r>
          </a:p>
          <a:p>
            <a:pPr marL="57150" indent="0">
              <a:buClrTx/>
              <a:buNone/>
            </a:pPr>
            <a:r>
              <a:rPr lang="en-GB" sz="2000" dirty="0" smtClean="0"/>
              <a:t>What was achieved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GB" sz="1800" dirty="0" smtClean="0">
                <a:ea typeface="+mn-ea"/>
                <a:cs typeface="+mn-cs"/>
              </a:rPr>
              <a:t>From 22 to 29 members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GB" sz="1800" dirty="0" smtClean="0">
                <a:ea typeface="+mn-ea"/>
                <a:cs typeface="+mn-cs"/>
              </a:rPr>
              <a:t>Agreement on 3 deliverables</a:t>
            </a:r>
          </a:p>
          <a:p>
            <a:pPr lvl="1">
              <a:buClrTx/>
              <a:buFont typeface="Wingdings" panose="05000000000000000000" pitchFamily="2" charset="2"/>
              <a:buChar char="ü"/>
            </a:pPr>
            <a:r>
              <a:rPr lang="en-GB" sz="1800" dirty="0" smtClean="0">
                <a:ea typeface="+mn-ea"/>
                <a:cs typeface="+mn-cs"/>
              </a:rPr>
              <a:t>Implementation through CEF in </a:t>
            </a:r>
          </a:p>
          <a:p>
            <a:pPr marL="457200" lvl="1" indent="0">
              <a:buClrTx/>
              <a:buNone/>
            </a:pPr>
            <a:r>
              <a:rPr lang="en-GB" sz="1800" dirty="0"/>
              <a:t> </a:t>
            </a:r>
            <a:r>
              <a:rPr lang="en-GB" sz="1800" dirty="0" smtClean="0"/>
              <a:t>   2019-2020</a:t>
            </a:r>
          </a:p>
          <a:p>
            <a:pPr marL="457200" lvl="1" indent="0">
              <a:buClrTx/>
              <a:buNone/>
            </a:pPr>
            <a:endParaRPr lang="en-GB" sz="500" dirty="0" smtClean="0">
              <a:ea typeface="+mn-ea"/>
              <a:cs typeface="+mn-cs"/>
            </a:endParaRPr>
          </a:p>
          <a:p>
            <a:pPr marL="57150" indent="0">
              <a:buClrTx/>
              <a:buNone/>
            </a:pPr>
            <a:r>
              <a:rPr lang="en-GB" sz="2000" i="0" dirty="0" smtClean="0"/>
              <a:t>Continue exchange of experiences,                                       dialogue on regulatory/legal aspects</a:t>
            </a:r>
            <a:endParaRPr lang="en-GB" sz="2000" i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55E5-842A-4F5F-B2D0-3446E393B254}" type="slidenum">
              <a:rPr lang="en-GB" altLang="en-US" smtClean="0"/>
              <a:pPr/>
              <a:t>5</a:t>
            </a:fld>
            <a:endParaRPr lang="en-GB" alt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-36512" y="1196752"/>
            <a:ext cx="822960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en-GB" kern="0" dirty="0" smtClean="0"/>
              <a:t>European Blockchain Partnership</a:t>
            </a:r>
            <a:endParaRPr lang="en-GB" sz="2400" kern="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116632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Policy engagement: </a:t>
            </a:r>
          </a:p>
          <a:p>
            <a:r>
              <a:rPr lang="en-GB" sz="2400" b="1" dirty="0" smtClean="0">
                <a:solidFill>
                  <a:schemeClr val="bg1"/>
                </a:solidFill>
              </a:rPr>
              <a:t>EU with MS</a:t>
            </a:r>
            <a:r>
              <a:rPr lang="en-GB" sz="1400" b="1" dirty="0" smtClean="0">
                <a:solidFill>
                  <a:schemeClr val="bg1"/>
                </a:solidFill>
              </a:rPr>
              <a:t> </a:t>
            </a:r>
            <a:r>
              <a:rPr lang="en-GB" sz="2400" b="1" dirty="0" smtClean="0">
                <a:solidFill>
                  <a:schemeClr val="bg1"/>
                </a:solidFill>
              </a:rPr>
              <a:t>/</a:t>
            </a:r>
            <a:r>
              <a:rPr lang="en-GB" sz="1400" b="1" dirty="0" smtClean="0">
                <a:solidFill>
                  <a:schemeClr val="bg1"/>
                </a:solidFill>
              </a:rPr>
              <a:t> </a:t>
            </a:r>
            <a:r>
              <a:rPr lang="en-GB" sz="2400" b="1" dirty="0" smtClean="0">
                <a:solidFill>
                  <a:schemeClr val="bg1"/>
                </a:solidFill>
              </a:rPr>
              <a:t>EEA  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99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Arrow Connector 45"/>
          <p:cNvCxnSpPr/>
          <p:nvPr/>
        </p:nvCxnSpPr>
        <p:spPr bwMode="auto">
          <a:xfrm>
            <a:off x="4843512" y="2731472"/>
            <a:ext cx="2824832" cy="2385"/>
          </a:xfrm>
          <a:prstGeom prst="straightConnector1">
            <a:avLst/>
          </a:prstGeom>
          <a:noFill/>
          <a:ln w="19050" cap="rnd" cmpd="sng" algn="ctr">
            <a:solidFill>
              <a:srgbClr val="3E6FD2"/>
            </a:solidFill>
            <a:prstDash val="sysDot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Title 1"/>
          <p:cNvSpPr txBox="1">
            <a:spLocks/>
          </p:cNvSpPr>
          <p:nvPr/>
        </p:nvSpPr>
        <p:spPr bwMode="auto">
          <a:xfrm>
            <a:off x="1481053" y="2299908"/>
            <a:ext cx="1440159" cy="7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indent="3175" algn="ctr"/>
            <a:r>
              <a:rPr lang="en-GB" sz="1050" kern="0" dirty="0" smtClean="0">
                <a:latin typeface="EC"/>
              </a:rPr>
              <a:t>EBSI FOCUS</a:t>
            </a:r>
            <a:endParaRPr lang="en-GB" sz="1050" b="0" kern="0" dirty="0">
              <a:latin typeface="EC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 bwMode="auto">
          <a:xfrm>
            <a:off x="4323334" y="1679662"/>
            <a:ext cx="3489026" cy="7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indent="3175" algn="r"/>
            <a:r>
              <a:rPr lang="en-GB" sz="2400" b="0" kern="0" dirty="0" smtClean="0">
                <a:latin typeface="EC"/>
              </a:rPr>
              <a:t>EBSI </a:t>
            </a:r>
            <a:r>
              <a:rPr lang="en-GB" sz="2400" kern="0" dirty="0" smtClean="0">
                <a:latin typeface="EC"/>
              </a:rPr>
              <a:t>TECHNICAL GROUP</a:t>
            </a:r>
          </a:p>
        </p:txBody>
      </p:sp>
      <p:cxnSp>
        <p:nvCxnSpPr>
          <p:cNvPr id="129" name="Straight Arrow Connector 128"/>
          <p:cNvCxnSpPr>
            <a:endCxn id="15" idx="2"/>
          </p:cNvCxnSpPr>
          <p:nvPr/>
        </p:nvCxnSpPr>
        <p:spPr bwMode="auto">
          <a:xfrm flipV="1">
            <a:off x="4814160" y="1628547"/>
            <a:ext cx="35538" cy="4773171"/>
          </a:xfrm>
          <a:prstGeom prst="straightConnector1">
            <a:avLst/>
          </a:prstGeom>
          <a:noFill/>
          <a:ln w="19050" cap="rnd" cmpd="sng" algn="ctr">
            <a:solidFill>
              <a:srgbClr val="3E6FD2"/>
            </a:solidFill>
            <a:prstDash val="sysDot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ounded Rectangle 14"/>
          <p:cNvSpPr/>
          <p:nvPr/>
        </p:nvSpPr>
        <p:spPr>
          <a:xfrm>
            <a:off x="2091692" y="1390333"/>
            <a:ext cx="5516012" cy="238214"/>
          </a:xfrm>
          <a:prstGeom prst="round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/>
              <a:t>EUROPEAN BLOCKCHAIN PARTNERSHIP</a:t>
            </a:r>
            <a:endParaRPr lang="en-GB" sz="1800" dirty="0"/>
          </a:p>
        </p:txBody>
      </p:sp>
      <p:sp>
        <p:nvSpPr>
          <p:cNvPr id="125" name="Title 1"/>
          <p:cNvSpPr txBox="1">
            <a:spLocks/>
          </p:cNvSpPr>
          <p:nvPr/>
        </p:nvSpPr>
        <p:spPr bwMode="auto">
          <a:xfrm>
            <a:off x="5827546" y="2252259"/>
            <a:ext cx="3489026" cy="7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indent="3175"/>
            <a:r>
              <a:rPr lang="en-GB" sz="1050" b="0" kern="0" dirty="0" smtClean="0">
                <a:latin typeface="EC"/>
              </a:rPr>
              <a:t>EBSI </a:t>
            </a:r>
            <a:r>
              <a:rPr lang="en-GB" sz="1050" kern="0" dirty="0" smtClean="0">
                <a:latin typeface="EC"/>
              </a:rPr>
              <a:t>USER GROUPS</a:t>
            </a:r>
          </a:p>
        </p:txBody>
      </p:sp>
      <p:cxnSp>
        <p:nvCxnSpPr>
          <p:cNvPr id="134" name="Straight Arrow Connector 133"/>
          <p:cNvCxnSpPr/>
          <p:nvPr/>
        </p:nvCxnSpPr>
        <p:spPr bwMode="auto">
          <a:xfrm flipV="1">
            <a:off x="6255928" y="3615236"/>
            <a:ext cx="1412416" cy="7742"/>
          </a:xfrm>
          <a:prstGeom prst="straightConnector1">
            <a:avLst/>
          </a:prstGeom>
          <a:noFill/>
          <a:ln w="19050" cap="rnd" cmpd="sng" algn="ctr">
            <a:solidFill>
              <a:srgbClr val="3E6FD2"/>
            </a:solidFill>
            <a:prstDash val="sysDot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5" name="Title 1"/>
          <p:cNvSpPr txBox="1">
            <a:spLocks/>
          </p:cNvSpPr>
          <p:nvPr/>
        </p:nvSpPr>
        <p:spPr bwMode="auto">
          <a:xfrm>
            <a:off x="1583228" y="3187778"/>
            <a:ext cx="1695173" cy="7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indent="3175"/>
            <a:r>
              <a:rPr lang="en-GB" sz="1050" kern="0" dirty="0" smtClean="0">
                <a:latin typeface="EC"/>
              </a:rPr>
              <a:t>POLICY FOCUS</a:t>
            </a:r>
            <a:endParaRPr lang="en-GB" sz="1050" b="0" kern="0" dirty="0">
              <a:latin typeface="EC"/>
            </a:endParaRPr>
          </a:p>
        </p:txBody>
      </p:sp>
      <p:cxnSp>
        <p:nvCxnSpPr>
          <p:cNvPr id="137" name="Straight Arrow Connector 136"/>
          <p:cNvCxnSpPr/>
          <p:nvPr/>
        </p:nvCxnSpPr>
        <p:spPr bwMode="auto">
          <a:xfrm>
            <a:off x="2091692" y="2083948"/>
            <a:ext cx="5516012" cy="19386"/>
          </a:xfrm>
          <a:prstGeom prst="straightConnector1">
            <a:avLst/>
          </a:prstGeom>
          <a:noFill/>
          <a:ln w="19050" cap="rnd" cmpd="sng" algn="ctr">
            <a:solidFill>
              <a:srgbClr val="3E6FD2"/>
            </a:solidFill>
            <a:prstDash val="sysDot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8" name="Picture 2" descr="https://d30y9cdsu7xlg0.cloudfront.net/png/112711-200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756" y="3721884"/>
            <a:ext cx="423001" cy="46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TextBox 138"/>
          <p:cNvSpPr txBox="1"/>
          <p:nvPr/>
        </p:nvSpPr>
        <p:spPr>
          <a:xfrm>
            <a:off x="2374656" y="3661252"/>
            <a:ext cx="234977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E6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DEFINE POLICY </a:t>
            </a:r>
            <a:r>
              <a:rPr lang="en-US" sz="700" dirty="0" smtClean="0">
                <a:solidFill>
                  <a:srgbClr val="3E6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 ON DLT </a:t>
            </a:r>
            <a:endParaRPr lang="en-US" sz="700" dirty="0">
              <a:solidFill>
                <a:srgbClr val="646567"/>
              </a:solidFill>
            </a:endParaRPr>
          </a:p>
          <a:p>
            <a:r>
              <a:rPr lang="en-US" sz="500" dirty="0" smtClean="0">
                <a:solidFill>
                  <a:srgbClr val="646567"/>
                </a:solidFill>
              </a:rPr>
              <a:t>IDENTIFY POLICY AND REGULATORY AREAS THAT ARE CRITICAL FOR BLOCKCHAIN TECHNOLOGY DEPLOYMENT. E.G. SMART CONTRACTS</a:t>
            </a:r>
          </a:p>
          <a:p>
            <a:endParaRPr lang="en-US" sz="500" dirty="0" smtClean="0">
              <a:solidFill>
                <a:srgbClr val="646567"/>
              </a:solidFill>
            </a:endParaRPr>
          </a:p>
          <a:p>
            <a:r>
              <a:rPr lang="en-US" sz="500" dirty="0" smtClean="0">
                <a:solidFill>
                  <a:srgbClr val="646567"/>
                </a:solidFill>
              </a:rPr>
              <a:t>AGREE ON REPRESENTATION AND PARTICIPATION AT THE INATBA GLOBAL REGULATORY DIALOGUES INITIATIVE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2401643" y="4428105"/>
            <a:ext cx="242675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rgbClr val="3E6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CARRY-OUT A SURVEY ON BLOCKCHAIN AND FUTURE DIGITAL SERVICES OF PUBLIC INTEREST (FEED INTO DEP)</a:t>
            </a:r>
            <a:endParaRPr lang="en-US" sz="700" dirty="0">
              <a:solidFill>
                <a:srgbClr val="646567"/>
              </a:solidFill>
            </a:endParaRPr>
          </a:p>
          <a:p>
            <a:r>
              <a:rPr lang="en-US" sz="500" dirty="0" smtClean="0">
                <a:solidFill>
                  <a:srgbClr val="646567"/>
                </a:solidFill>
              </a:rPr>
              <a:t>CREATE AN OVERVIEW OF EU, NATIONAL AND GLOBAL DEVELOPMENTS RELATED TO – 1. BLOCKCHAIN AND HIGH PERFORMANCE COMPUTING</a:t>
            </a:r>
          </a:p>
          <a:p>
            <a:r>
              <a:rPr lang="en-US" sz="500" dirty="0" smtClean="0">
                <a:solidFill>
                  <a:srgbClr val="646567"/>
                </a:solidFill>
              </a:rPr>
              <a:t>2. BLOCKCHAIN AND ARTIFICIAL INTELLIGENCE</a:t>
            </a:r>
          </a:p>
          <a:p>
            <a:r>
              <a:rPr lang="en-US" sz="500" dirty="0" smtClean="0">
                <a:solidFill>
                  <a:srgbClr val="646567"/>
                </a:solidFill>
              </a:rPr>
              <a:t>3. BLOCKCHAIN AND SKILLS GAPS FOR SERVICES OF PUBLIC INTEREST</a:t>
            </a:r>
          </a:p>
          <a:p>
            <a:r>
              <a:rPr lang="en-US" sz="500" dirty="0" smtClean="0">
                <a:solidFill>
                  <a:srgbClr val="646567"/>
                </a:solidFill>
              </a:rPr>
              <a:t>4. OTHERS</a:t>
            </a:r>
          </a:p>
          <a:p>
            <a:pPr algn="ctr"/>
            <a:endParaRPr lang="en-US" sz="500" dirty="0" smtClean="0">
              <a:solidFill>
                <a:srgbClr val="646567"/>
              </a:solidFill>
            </a:endParaRPr>
          </a:p>
        </p:txBody>
      </p:sp>
      <p:pic>
        <p:nvPicPr>
          <p:cNvPr id="141" name="Picture 6" descr="https://d30y9cdsu7xlg0.cloudfront.net/png/1804-200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809" y="4380399"/>
            <a:ext cx="190352" cy="22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https://d30y9cdsu7xlg0.cloudfront.net/png/587834-200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9548">
            <a:off x="2216143" y="4394627"/>
            <a:ext cx="256107" cy="18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8" descr="https://d30y9cdsu7xlg0.cloudfront.net/png/1786048-200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487" y="4520738"/>
            <a:ext cx="202614" cy="27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8" descr="https://d30y9cdsu7xlg0.cloudfront.net/png/1101454-200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383" y="5459078"/>
            <a:ext cx="359718" cy="39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TextBox 144"/>
          <p:cNvSpPr txBox="1"/>
          <p:nvPr/>
        </p:nvSpPr>
        <p:spPr>
          <a:xfrm>
            <a:off x="2416992" y="6093296"/>
            <a:ext cx="1789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rgbClr val="3E6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OTHERS…</a:t>
            </a:r>
            <a:endParaRPr lang="en-US" sz="700" dirty="0">
              <a:solidFill>
                <a:srgbClr val="646567"/>
              </a:solidFill>
            </a:endParaRPr>
          </a:p>
          <a:p>
            <a:endParaRPr lang="en-US" sz="500" dirty="0" smtClean="0">
              <a:solidFill>
                <a:srgbClr val="646567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2487260" y="2783103"/>
            <a:ext cx="2296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rgbClr val="3E6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 EBSI DEVELOPMENT</a:t>
            </a:r>
            <a:endParaRPr lang="en-US" sz="700" dirty="0">
              <a:solidFill>
                <a:srgbClr val="646567"/>
              </a:solidFill>
            </a:endParaRPr>
          </a:p>
          <a:p>
            <a:r>
              <a:rPr lang="en-US" sz="500" dirty="0" smtClean="0">
                <a:solidFill>
                  <a:srgbClr val="646567"/>
                </a:solidFill>
              </a:rPr>
              <a:t>IDENTIFICATION AND SELECTION OF NEW USE CASES</a:t>
            </a:r>
          </a:p>
          <a:p>
            <a:r>
              <a:rPr lang="en-US" sz="500" dirty="0" smtClean="0">
                <a:solidFill>
                  <a:srgbClr val="646567"/>
                </a:solidFill>
              </a:rPr>
              <a:t>ALIGNMENT OF EBSI PRIORITIES WITH POLICY PRIORITIES</a:t>
            </a:r>
          </a:p>
        </p:txBody>
      </p:sp>
      <p:sp>
        <p:nvSpPr>
          <p:cNvPr id="150" name="Title 1"/>
          <p:cNvSpPr txBox="1">
            <a:spLocks/>
          </p:cNvSpPr>
          <p:nvPr/>
        </p:nvSpPr>
        <p:spPr bwMode="auto">
          <a:xfrm>
            <a:off x="1726779" y="1684637"/>
            <a:ext cx="3489026" cy="7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indent="3175"/>
            <a:r>
              <a:rPr lang="en-GB" sz="2400" b="0" kern="0" dirty="0" smtClean="0">
                <a:latin typeface="EC"/>
              </a:rPr>
              <a:t>EBP </a:t>
            </a:r>
            <a:r>
              <a:rPr lang="en-GB" sz="2400" kern="0" dirty="0" smtClean="0">
                <a:latin typeface="EC"/>
              </a:rPr>
              <a:t>POLICY GROUP</a:t>
            </a:r>
          </a:p>
        </p:txBody>
      </p:sp>
      <p:cxnSp>
        <p:nvCxnSpPr>
          <p:cNvPr id="151" name="Straight Arrow Connector 150"/>
          <p:cNvCxnSpPr/>
          <p:nvPr/>
        </p:nvCxnSpPr>
        <p:spPr bwMode="auto">
          <a:xfrm flipV="1">
            <a:off x="1907704" y="2729310"/>
            <a:ext cx="2898898" cy="12290"/>
          </a:xfrm>
          <a:prstGeom prst="straightConnector1">
            <a:avLst/>
          </a:prstGeom>
          <a:noFill/>
          <a:ln w="19050" cap="rnd" cmpd="sng" algn="ctr">
            <a:solidFill>
              <a:srgbClr val="3E6FD2"/>
            </a:solidFill>
            <a:prstDash val="sysDot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52" name="Group 151"/>
          <p:cNvGrpSpPr/>
          <p:nvPr/>
        </p:nvGrpSpPr>
        <p:grpSpPr>
          <a:xfrm>
            <a:off x="1961752" y="2773652"/>
            <a:ext cx="517950" cy="346297"/>
            <a:chOff x="7452320" y="1124744"/>
            <a:chExt cx="772788" cy="513127"/>
          </a:xfrm>
        </p:grpSpPr>
        <p:sp>
          <p:nvSpPr>
            <p:cNvPr id="153" name="Freeform 502"/>
            <p:cNvSpPr>
              <a:spLocks noEditPoints="1"/>
            </p:cNvSpPr>
            <p:nvPr/>
          </p:nvSpPr>
          <p:spPr bwMode="auto">
            <a:xfrm>
              <a:off x="8028384" y="1284113"/>
              <a:ext cx="196724" cy="225413"/>
            </a:xfrm>
            <a:custGeom>
              <a:avLst/>
              <a:gdLst>
                <a:gd name="T0" fmla="*/ 83 w 166"/>
                <a:gd name="T1" fmla="*/ 0 h 241"/>
                <a:gd name="T2" fmla="*/ 0 w 166"/>
                <a:gd name="T3" fmla="*/ 32 h 241"/>
                <a:gd name="T4" fmla="*/ 0 w 166"/>
                <a:gd name="T5" fmla="*/ 34 h 241"/>
                <a:gd name="T6" fmla="*/ 0 w 166"/>
                <a:gd name="T7" fmla="*/ 35 h 241"/>
                <a:gd name="T8" fmla="*/ 0 w 166"/>
                <a:gd name="T9" fmla="*/ 35 h 241"/>
                <a:gd name="T10" fmla="*/ 0 w 166"/>
                <a:gd name="T11" fmla="*/ 207 h 241"/>
                <a:gd name="T12" fmla="*/ 1 w 166"/>
                <a:gd name="T13" fmla="*/ 211 h 241"/>
                <a:gd name="T14" fmla="*/ 83 w 166"/>
                <a:gd name="T15" fmla="*/ 241 h 241"/>
                <a:gd name="T16" fmla="*/ 165 w 166"/>
                <a:gd name="T17" fmla="*/ 211 h 241"/>
                <a:gd name="T18" fmla="*/ 166 w 166"/>
                <a:gd name="T19" fmla="*/ 207 h 241"/>
                <a:gd name="T20" fmla="*/ 166 w 166"/>
                <a:gd name="T21" fmla="*/ 36 h 241"/>
                <a:gd name="T22" fmla="*/ 83 w 166"/>
                <a:gd name="T23" fmla="*/ 0 h 241"/>
                <a:gd name="T24" fmla="*/ 83 w 166"/>
                <a:gd name="T25" fmla="*/ 64 h 241"/>
                <a:gd name="T26" fmla="*/ 156 w 166"/>
                <a:gd name="T27" fmla="*/ 46 h 241"/>
                <a:gd name="T28" fmla="*/ 156 w 166"/>
                <a:gd name="T29" fmla="*/ 89 h 241"/>
                <a:gd name="T30" fmla="*/ 155 w 166"/>
                <a:gd name="T31" fmla="*/ 91 h 241"/>
                <a:gd name="T32" fmla="*/ 155 w 166"/>
                <a:gd name="T33" fmla="*/ 91 h 241"/>
                <a:gd name="T34" fmla="*/ 83 w 166"/>
                <a:gd name="T35" fmla="*/ 112 h 241"/>
                <a:gd name="T36" fmla="*/ 10 w 166"/>
                <a:gd name="T37" fmla="*/ 91 h 241"/>
                <a:gd name="T38" fmla="*/ 10 w 166"/>
                <a:gd name="T39" fmla="*/ 91 h 241"/>
                <a:gd name="T40" fmla="*/ 10 w 166"/>
                <a:gd name="T41" fmla="*/ 47 h 241"/>
                <a:gd name="T42" fmla="*/ 83 w 166"/>
                <a:gd name="T43" fmla="*/ 64 h 241"/>
                <a:gd name="T44" fmla="*/ 10 w 166"/>
                <a:gd name="T45" fmla="*/ 105 h 241"/>
                <a:gd name="T46" fmla="*/ 83 w 166"/>
                <a:gd name="T47" fmla="*/ 122 h 241"/>
                <a:gd name="T48" fmla="*/ 156 w 166"/>
                <a:gd name="T49" fmla="*/ 104 h 241"/>
                <a:gd name="T50" fmla="*/ 156 w 166"/>
                <a:gd name="T51" fmla="*/ 147 h 241"/>
                <a:gd name="T52" fmla="*/ 155 w 166"/>
                <a:gd name="T53" fmla="*/ 149 h 241"/>
                <a:gd name="T54" fmla="*/ 155 w 166"/>
                <a:gd name="T55" fmla="*/ 149 h 241"/>
                <a:gd name="T56" fmla="*/ 83 w 166"/>
                <a:gd name="T57" fmla="*/ 170 h 241"/>
                <a:gd name="T58" fmla="*/ 10 w 166"/>
                <a:gd name="T59" fmla="*/ 149 h 241"/>
                <a:gd name="T60" fmla="*/ 10 w 166"/>
                <a:gd name="T61" fmla="*/ 149 h 241"/>
                <a:gd name="T62" fmla="*/ 10 w 166"/>
                <a:gd name="T63" fmla="*/ 105 h 241"/>
                <a:gd name="T64" fmla="*/ 83 w 166"/>
                <a:gd name="T65" fmla="*/ 10 h 241"/>
                <a:gd name="T66" fmla="*/ 156 w 166"/>
                <a:gd name="T67" fmla="*/ 32 h 241"/>
                <a:gd name="T68" fmla="*/ 155 w 166"/>
                <a:gd name="T69" fmla="*/ 33 h 241"/>
                <a:gd name="T70" fmla="*/ 155 w 166"/>
                <a:gd name="T71" fmla="*/ 33 h 241"/>
                <a:gd name="T72" fmla="*/ 83 w 166"/>
                <a:gd name="T73" fmla="*/ 55 h 241"/>
                <a:gd name="T74" fmla="*/ 10 w 166"/>
                <a:gd name="T75" fmla="*/ 34 h 241"/>
                <a:gd name="T76" fmla="*/ 83 w 166"/>
                <a:gd name="T77" fmla="*/ 10 h 241"/>
                <a:gd name="T78" fmla="*/ 156 w 166"/>
                <a:gd name="T79" fmla="*/ 208 h 241"/>
                <a:gd name="T80" fmla="*/ 156 w 166"/>
                <a:gd name="T81" fmla="*/ 208 h 241"/>
                <a:gd name="T82" fmla="*/ 83 w 166"/>
                <a:gd name="T83" fmla="*/ 231 h 241"/>
                <a:gd name="T84" fmla="*/ 10 w 166"/>
                <a:gd name="T85" fmla="*/ 208 h 241"/>
                <a:gd name="T86" fmla="*/ 10 w 166"/>
                <a:gd name="T87" fmla="*/ 208 h 241"/>
                <a:gd name="T88" fmla="*/ 10 w 166"/>
                <a:gd name="T89" fmla="*/ 207 h 241"/>
                <a:gd name="T90" fmla="*/ 10 w 166"/>
                <a:gd name="T91" fmla="*/ 163 h 241"/>
                <a:gd name="T92" fmla="*/ 83 w 166"/>
                <a:gd name="T93" fmla="*/ 180 h 241"/>
                <a:gd name="T94" fmla="*/ 156 w 166"/>
                <a:gd name="T95" fmla="*/ 162 h 241"/>
                <a:gd name="T96" fmla="*/ 156 w 166"/>
                <a:gd name="T97" fmla="*/ 207 h 241"/>
                <a:gd name="T98" fmla="*/ 156 w 166"/>
                <a:gd name="T99" fmla="*/ 20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6" h="241">
                  <a:moveTo>
                    <a:pt x="83" y="0"/>
                  </a:moveTo>
                  <a:cubicBezTo>
                    <a:pt x="44" y="0"/>
                    <a:pt x="4" y="10"/>
                    <a:pt x="0" y="32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08"/>
                    <a:pt x="0" y="209"/>
                    <a:pt x="1" y="211"/>
                  </a:cubicBezTo>
                  <a:cubicBezTo>
                    <a:pt x="6" y="233"/>
                    <a:pt x="48" y="241"/>
                    <a:pt x="83" y="241"/>
                  </a:cubicBezTo>
                  <a:cubicBezTo>
                    <a:pt x="117" y="241"/>
                    <a:pt x="160" y="233"/>
                    <a:pt x="165" y="211"/>
                  </a:cubicBezTo>
                  <a:cubicBezTo>
                    <a:pt x="166" y="209"/>
                    <a:pt x="166" y="208"/>
                    <a:pt x="166" y="207"/>
                  </a:cubicBezTo>
                  <a:cubicBezTo>
                    <a:pt x="166" y="36"/>
                    <a:pt x="166" y="36"/>
                    <a:pt x="166" y="36"/>
                  </a:cubicBezTo>
                  <a:cubicBezTo>
                    <a:pt x="166" y="11"/>
                    <a:pt x="124" y="0"/>
                    <a:pt x="83" y="0"/>
                  </a:cubicBezTo>
                  <a:close/>
                  <a:moveTo>
                    <a:pt x="83" y="64"/>
                  </a:moveTo>
                  <a:cubicBezTo>
                    <a:pt x="117" y="64"/>
                    <a:pt x="143" y="56"/>
                    <a:pt x="156" y="46"/>
                  </a:cubicBezTo>
                  <a:cubicBezTo>
                    <a:pt x="156" y="89"/>
                    <a:pt x="156" y="89"/>
                    <a:pt x="156" y="89"/>
                  </a:cubicBezTo>
                  <a:cubicBezTo>
                    <a:pt x="156" y="90"/>
                    <a:pt x="156" y="90"/>
                    <a:pt x="155" y="91"/>
                  </a:cubicBezTo>
                  <a:cubicBezTo>
                    <a:pt x="155" y="91"/>
                    <a:pt x="155" y="91"/>
                    <a:pt x="155" y="91"/>
                  </a:cubicBezTo>
                  <a:cubicBezTo>
                    <a:pt x="154" y="96"/>
                    <a:pt x="129" y="112"/>
                    <a:pt x="83" y="112"/>
                  </a:cubicBezTo>
                  <a:cubicBezTo>
                    <a:pt x="36" y="112"/>
                    <a:pt x="11" y="96"/>
                    <a:pt x="10" y="91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23" y="56"/>
                    <a:pt x="49" y="64"/>
                    <a:pt x="83" y="64"/>
                  </a:cubicBezTo>
                  <a:close/>
                  <a:moveTo>
                    <a:pt x="10" y="105"/>
                  </a:moveTo>
                  <a:cubicBezTo>
                    <a:pt x="23" y="114"/>
                    <a:pt x="49" y="122"/>
                    <a:pt x="83" y="122"/>
                  </a:cubicBezTo>
                  <a:cubicBezTo>
                    <a:pt x="117" y="122"/>
                    <a:pt x="143" y="114"/>
                    <a:pt x="156" y="104"/>
                  </a:cubicBezTo>
                  <a:cubicBezTo>
                    <a:pt x="156" y="147"/>
                    <a:pt x="156" y="147"/>
                    <a:pt x="156" y="147"/>
                  </a:cubicBezTo>
                  <a:cubicBezTo>
                    <a:pt x="156" y="147"/>
                    <a:pt x="156" y="148"/>
                    <a:pt x="155" y="149"/>
                  </a:cubicBezTo>
                  <a:cubicBezTo>
                    <a:pt x="155" y="149"/>
                    <a:pt x="155" y="149"/>
                    <a:pt x="155" y="149"/>
                  </a:cubicBezTo>
                  <a:cubicBezTo>
                    <a:pt x="154" y="154"/>
                    <a:pt x="129" y="170"/>
                    <a:pt x="83" y="170"/>
                  </a:cubicBezTo>
                  <a:cubicBezTo>
                    <a:pt x="36" y="170"/>
                    <a:pt x="11" y="154"/>
                    <a:pt x="10" y="149"/>
                  </a:cubicBezTo>
                  <a:cubicBezTo>
                    <a:pt x="10" y="149"/>
                    <a:pt x="10" y="149"/>
                    <a:pt x="10" y="149"/>
                  </a:cubicBezTo>
                  <a:lnTo>
                    <a:pt x="10" y="105"/>
                  </a:lnTo>
                  <a:close/>
                  <a:moveTo>
                    <a:pt x="83" y="10"/>
                  </a:moveTo>
                  <a:cubicBezTo>
                    <a:pt x="116" y="10"/>
                    <a:pt x="151" y="18"/>
                    <a:pt x="156" y="32"/>
                  </a:cubicBezTo>
                  <a:cubicBezTo>
                    <a:pt x="156" y="33"/>
                    <a:pt x="156" y="33"/>
                    <a:pt x="155" y="33"/>
                  </a:cubicBezTo>
                  <a:cubicBezTo>
                    <a:pt x="155" y="33"/>
                    <a:pt x="155" y="33"/>
                    <a:pt x="155" y="33"/>
                  </a:cubicBezTo>
                  <a:cubicBezTo>
                    <a:pt x="154" y="39"/>
                    <a:pt x="129" y="55"/>
                    <a:pt x="83" y="55"/>
                  </a:cubicBezTo>
                  <a:cubicBezTo>
                    <a:pt x="37" y="55"/>
                    <a:pt x="12" y="39"/>
                    <a:pt x="10" y="34"/>
                  </a:cubicBezTo>
                  <a:cubicBezTo>
                    <a:pt x="12" y="18"/>
                    <a:pt x="49" y="10"/>
                    <a:pt x="83" y="10"/>
                  </a:cubicBezTo>
                  <a:close/>
                  <a:moveTo>
                    <a:pt x="156" y="208"/>
                  </a:moveTo>
                  <a:cubicBezTo>
                    <a:pt x="156" y="208"/>
                    <a:pt x="156" y="208"/>
                    <a:pt x="156" y="208"/>
                  </a:cubicBezTo>
                  <a:cubicBezTo>
                    <a:pt x="153" y="222"/>
                    <a:pt x="122" y="231"/>
                    <a:pt x="83" y="231"/>
                  </a:cubicBezTo>
                  <a:cubicBezTo>
                    <a:pt x="44" y="231"/>
                    <a:pt x="13" y="222"/>
                    <a:pt x="10" y="208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10" y="207"/>
                    <a:pt x="10" y="207"/>
                    <a:pt x="10" y="207"/>
                  </a:cubicBezTo>
                  <a:cubicBezTo>
                    <a:pt x="10" y="163"/>
                    <a:pt x="10" y="163"/>
                    <a:pt x="10" y="163"/>
                  </a:cubicBezTo>
                  <a:cubicBezTo>
                    <a:pt x="23" y="172"/>
                    <a:pt x="49" y="180"/>
                    <a:pt x="83" y="180"/>
                  </a:cubicBezTo>
                  <a:cubicBezTo>
                    <a:pt x="117" y="180"/>
                    <a:pt x="143" y="171"/>
                    <a:pt x="156" y="162"/>
                  </a:cubicBezTo>
                  <a:cubicBezTo>
                    <a:pt x="156" y="207"/>
                    <a:pt x="156" y="207"/>
                    <a:pt x="156" y="207"/>
                  </a:cubicBezTo>
                  <a:cubicBezTo>
                    <a:pt x="156" y="207"/>
                    <a:pt x="156" y="207"/>
                    <a:pt x="156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43C2CB"/>
                </a:solidFill>
                <a:latin typeface="Verdana" charset="0"/>
              </a:endParaRPr>
            </a:p>
          </p:txBody>
        </p:sp>
        <p:sp>
          <p:nvSpPr>
            <p:cNvPr id="154" name="Freeform 502"/>
            <p:cNvSpPr>
              <a:spLocks noEditPoints="1"/>
            </p:cNvSpPr>
            <p:nvPr/>
          </p:nvSpPr>
          <p:spPr bwMode="auto">
            <a:xfrm>
              <a:off x="7452320" y="1296265"/>
              <a:ext cx="196724" cy="225413"/>
            </a:xfrm>
            <a:custGeom>
              <a:avLst/>
              <a:gdLst>
                <a:gd name="T0" fmla="*/ 83 w 166"/>
                <a:gd name="T1" fmla="*/ 0 h 241"/>
                <a:gd name="T2" fmla="*/ 0 w 166"/>
                <a:gd name="T3" fmla="*/ 32 h 241"/>
                <a:gd name="T4" fmla="*/ 0 w 166"/>
                <a:gd name="T5" fmla="*/ 34 h 241"/>
                <a:gd name="T6" fmla="*/ 0 w 166"/>
                <a:gd name="T7" fmla="*/ 35 h 241"/>
                <a:gd name="T8" fmla="*/ 0 w 166"/>
                <a:gd name="T9" fmla="*/ 35 h 241"/>
                <a:gd name="T10" fmla="*/ 0 w 166"/>
                <a:gd name="T11" fmla="*/ 207 h 241"/>
                <a:gd name="T12" fmla="*/ 1 w 166"/>
                <a:gd name="T13" fmla="*/ 211 h 241"/>
                <a:gd name="T14" fmla="*/ 83 w 166"/>
                <a:gd name="T15" fmla="*/ 241 h 241"/>
                <a:gd name="T16" fmla="*/ 165 w 166"/>
                <a:gd name="T17" fmla="*/ 211 h 241"/>
                <a:gd name="T18" fmla="*/ 166 w 166"/>
                <a:gd name="T19" fmla="*/ 207 h 241"/>
                <a:gd name="T20" fmla="*/ 166 w 166"/>
                <a:gd name="T21" fmla="*/ 36 h 241"/>
                <a:gd name="T22" fmla="*/ 83 w 166"/>
                <a:gd name="T23" fmla="*/ 0 h 241"/>
                <a:gd name="T24" fmla="*/ 83 w 166"/>
                <a:gd name="T25" fmla="*/ 64 h 241"/>
                <a:gd name="T26" fmla="*/ 156 w 166"/>
                <a:gd name="T27" fmla="*/ 46 h 241"/>
                <a:gd name="T28" fmla="*/ 156 w 166"/>
                <a:gd name="T29" fmla="*/ 89 h 241"/>
                <a:gd name="T30" fmla="*/ 155 w 166"/>
                <a:gd name="T31" fmla="*/ 91 h 241"/>
                <a:gd name="T32" fmla="*/ 155 w 166"/>
                <a:gd name="T33" fmla="*/ 91 h 241"/>
                <a:gd name="T34" fmla="*/ 83 w 166"/>
                <a:gd name="T35" fmla="*/ 112 h 241"/>
                <a:gd name="T36" fmla="*/ 10 w 166"/>
                <a:gd name="T37" fmla="*/ 91 h 241"/>
                <a:gd name="T38" fmla="*/ 10 w 166"/>
                <a:gd name="T39" fmla="*/ 91 h 241"/>
                <a:gd name="T40" fmla="*/ 10 w 166"/>
                <a:gd name="T41" fmla="*/ 47 h 241"/>
                <a:gd name="T42" fmla="*/ 83 w 166"/>
                <a:gd name="T43" fmla="*/ 64 h 241"/>
                <a:gd name="T44" fmla="*/ 10 w 166"/>
                <a:gd name="T45" fmla="*/ 105 h 241"/>
                <a:gd name="T46" fmla="*/ 83 w 166"/>
                <a:gd name="T47" fmla="*/ 122 h 241"/>
                <a:gd name="T48" fmla="*/ 156 w 166"/>
                <a:gd name="T49" fmla="*/ 104 h 241"/>
                <a:gd name="T50" fmla="*/ 156 w 166"/>
                <a:gd name="T51" fmla="*/ 147 h 241"/>
                <a:gd name="T52" fmla="*/ 155 w 166"/>
                <a:gd name="T53" fmla="*/ 149 h 241"/>
                <a:gd name="T54" fmla="*/ 155 w 166"/>
                <a:gd name="T55" fmla="*/ 149 h 241"/>
                <a:gd name="T56" fmla="*/ 83 w 166"/>
                <a:gd name="T57" fmla="*/ 170 h 241"/>
                <a:gd name="T58" fmla="*/ 10 w 166"/>
                <a:gd name="T59" fmla="*/ 149 h 241"/>
                <a:gd name="T60" fmla="*/ 10 w 166"/>
                <a:gd name="T61" fmla="*/ 149 h 241"/>
                <a:gd name="T62" fmla="*/ 10 w 166"/>
                <a:gd name="T63" fmla="*/ 105 h 241"/>
                <a:gd name="T64" fmla="*/ 83 w 166"/>
                <a:gd name="T65" fmla="*/ 10 h 241"/>
                <a:gd name="T66" fmla="*/ 156 w 166"/>
                <a:gd name="T67" fmla="*/ 32 h 241"/>
                <a:gd name="T68" fmla="*/ 155 w 166"/>
                <a:gd name="T69" fmla="*/ 33 h 241"/>
                <a:gd name="T70" fmla="*/ 155 w 166"/>
                <a:gd name="T71" fmla="*/ 33 h 241"/>
                <a:gd name="T72" fmla="*/ 83 w 166"/>
                <a:gd name="T73" fmla="*/ 55 h 241"/>
                <a:gd name="T74" fmla="*/ 10 w 166"/>
                <a:gd name="T75" fmla="*/ 34 h 241"/>
                <a:gd name="T76" fmla="*/ 83 w 166"/>
                <a:gd name="T77" fmla="*/ 10 h 241"/>
                <a:gd name="T78" fmla="*/ 156 w 166"/>
                <a:gd name="T79" fmla="*/ 208 h 241"/>
                <a:gd name="T80" fmla="*/ 156 w 166"/>
                <a:gd name="T81" fmla="*/ 208 h 241"/>
                <a:gd name="T82" fmla="*/ 83 w 166"/>
                <a:gd name="T83" fmla="*/ 231 h 241"/>
                <a:gd name="T84" fmla="*/ 10 w 166"/>
                <a:gd name="T85" fmla="*/ 208 h 241"/>
                <a:gd name="T86" fmla="*/ 10 w 166"/>
                <a:gd name="T87" fmla="*/ 208 h 241"/>
                <a:gd name="T88" fmla="*/ 10 w 166"/>
                <a:gd name="T89" fmla="*/ 207 h 241"/>
                <a:gd name="T90" fmla="*/ 10 w 166"/>
                <a:gd name="T91" fmla="*/ 163 h 241"/>
                <a:gd name="T92" fmla="*/ 83 w 166"/>
                <a:gd name="T93" fmla="*/ 180 h 241"/>
                <a:gd name="T94" fmla="*/ 156 w 166"/>
                <a:gd name="T95" fmla="*/ 162 h 241"/>
                <a:gd name="T96" fmla="*/ 156 w 166"/>
                <a:gd name="T97" fmla="*/ 207 h 241"/>
                <a:gd name="T98" fmla="*/ 156 w 166"/>
                <a:gd name="T99" fmla="*/ 20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6" h="241">
                  <a:moveTo>
                    <a:pt x="83" y="0"/>
                  </a:moveTo>
                  <a:cubicBezTo>
                    <a:pt x="44" y="0"/>
                    <a:pt x="4" y="10"/>
                    <a:pt x="0" y="32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08"/>
                    <a:pt x="0" y="209"/>
                    <a:pt x="1" y="211"/>
                  </a:cubicBezTo>
                  <a:cubicBezTo>
                    <a:pt x="6" y="233"/>
                    <a:pt x="48" y="241"/>
                    <a:pt x="83" y="241"/>
                  </a:cubicBezTo>
                  <a:cubicBezTo>
                    <a:pt x="117" y="241"/>
                    <a:pt x="160" y="233"/>
                    <a:pt x="165" y="211"/>
                  </a:cubicBezTo>
                  <a:cubicBezTo>
                    <a:pt x="166" y="209"/>
                    <a:pt x="166" y="208"/>
                    <a:pt x="166" y="207"/>
                  </a:cubicBezTo>
                  <a:cubicBezTo>
                    <a:pt x="166" y="36"/>
                    <a:pt x="166" y="36"/>
                    <a:pt x="166" y="36"/>
                  </a:cubicBezTo>
                  <a:cubicBezTo>
                    <a:pt x="166" y="11"/>
                    <a:pt x="124" y="0"/>
                    <a:pt x="83" y="0"/>
                  </a:cubicBezTo>
                  <a:close/>
                  <a:moveTo>
                    <a:pt x="83" y="64"/>
                  </a:moveTo>
                  <a:cubicBezTo>
                    <a:pt x="117" y="64"/>
                    <a:pt x="143" y="56"/>
                    <a:pt x="156" y="46"/>
                  </a:cubicBezTo>
                  <a:cubicBezTo>
                    <a:pt x="156" y="89"/>
                    <a:pt x="156" y="89"/>
                    <a:pt x="156" y="89"/>
                  </a:cubicBezTo>
                  <a:cubicBezTo>
                    <a:pt x="156" y="90"/>
                    <a:pt x="156" y="90"/>
                    <a:pt x="155" y="91"/>
                  </a:cubicBezTo>
                  <a:cubicBezTo>
                    <a:pt x="155" y="91"/>
                    <a:pt x="155" y="91"/>
                    <a:pt x="155" y="91"/>
                  </a:cubicBezTo>
                  <a:cubicBezTo>
                    <a:pt x="154" y="96"/>
                    <a:pt x="129" y="112"/>
                    <a:pt x="83" y="112"/>
                  </a:cubicBezTo>
                  <a:cubicBezTo>
                    <a:pt x="36" y="112"/>
                    <a:pt x="11" y="96"/>
                    <a:pt x="10" y="91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23" y="56"/>
                    <a:pt x="49" y="64"/>
                    <a:pt x="83" y="64"/>
                  </a:cubicBezTo>
                  <a:close/>
                  <a:moveTo>
                    <a:pt x="10" y="105"/>
                  </a:moveTo>
                  <a:cubicBezTo>
                    <a:pt x="23" y="114"/>
                    <a:pt x="49" y="122"/>
                    <a:pt x="83" y="122"/>
                  </a:cubicBezTo>
                  <a:cubicBezTo>
                    <a:pt x="117" y="122"/>
                    <a:pt x="143" y="114"/>
                    <a:pt x="156" y="104"/>
                  </a:cubicBezTo>
                  <a:cubicBezTo>
                    <a:pt x="156" y="147"/>
                    <a:pt x="156" y="147"/>
                    <a:pt x="156" y="147"/>
                  </a:cubicBezTo>
                  <a:cubicBezTo>
                    <a:pt x="156" y="147"/>
                    <a:pt x="156" y="148"/>
                    <a:pt x="155" y="149"/>
                  </a:cubicBezTo>
                  <a:cubicBezTo>
                    <a:pt x="155" y="149"/>
                    <a:pt x="155" y="149"/>
                    <a:pt x="155" y="149"/>
                  </a:cubicBezTo>
                  <a:cubicBezTo>
                    <a:pt x="154" y="154"/>
                    <a:pt x="129" y="170"/>
                    <a:pt x="83" y="170"/>
                  </a:cubicBezTo>
                  <a:cubicBezTo>
                    <a:pt x="36" y="170"/>
                    <a:pt x="11" y="154"/>
                    <a:pt x="10" y="149"/>
                  </a:cubicBezTo>
                  <a:cubicBezTo>
                    <a:pt x="10" y="149"/>
                    <a:pt x="10" y="149"/>
                    <a:pt x="10" y="149"/>
                  </a:cubicBezTo>
                  <a:lnTo>
                    <a:pt x="10" y="105"/>
                  </a:lnTo>
                  <a:close/>
                  <a:moveTo>
                    <a:pt x="83" y="10"/>
                  </a:moveTo>
                  <a:cubicBezTo>
                    <a:pt x="116" y="10"/>
                    <a:pt x="151" y="18"/>
                    <a:pt x="156" y="32"/>
                  </a:cubicBezTo>
                  <a:cubicBezTo>
                    <a:pt x="156" y="33"/>
                    <a:pt x="156" y="33"/>
                    <a:pt x="155" y="33"/>
                  </a:cubicBezTo>
                  <a:cubicBezTo>
                    <a:pt x="155" y="33"/>
                    <a:pt x="155" y="33"/>
                    <a:pt x="155" y="33"/>
                  </a:cubicBezTo>
                  <a:cubicBezTo>
                    <a:pt x="154" y="39"/>
                    <a:pt x="129" y="55"/>
                    <a:pt x="83" y="55"/>
                  </a:cubicBezTo>
                  <a:cubicBezTo>
                    <a:pt x="37" y="55"/>
                    <a:pt x="12" y="39"/>
                    <a:pt x="10" y="34"/>
                  </a:cubicBezTo>
                  <a:cubicBezTo>
                    <a:pt x="12" y="18"/>
                    <a:pt x="49" y="10"/>
                    <a:pt x="83" y="10"/>
                  </a:cubicBezTo>
                  <a:close/>
                  <a:moveTo>
                    <a:pt x="156" y="208"/>
                  </a:moveTo>
                  <a:cubicBezTo>
                    <a:pt x="156" y="208"/>
                    <a:pt x="156" y="208"/>
                    <a:pt x="156" y="208"/>
                  </a:cubicBezTo>
                  <a:cubicBezTo>
                    <a:pt x="153" y="222"/>
                    <a:pt x="122" y="231"/>
                    <a:pt x="83" y="231"/>
                  </a:cubicBezTo>
                  <a:cubicBezTo>
                    <a:pt x="44" y="231"/>
                    <a:pt x="13" y="222"/>
                    <a:pt x="10" y="208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10" y="207"/>
                    <a:pt x="10" y="207"/>
                    <a:pt x="10" y="207"/>
                  </a:cubicBezTo>
                  <a:cubicBezTo>
                    <a:pt x="10" y="163"/>
                    <a:pt x="10" y="163"/>
                    <a:pt x="10" y="163"/>
                  </a:cubicBezTo>
                  <a:cubicBezTo>
                    <a:pt x="23" y="172"/>
                    <a:pt x="49" y="180"/>
                    <a:pt x="83" y="180"/>
                  </a:cubicBezTo>
                  <a:cubicBezTo>
                    <a:pt x="117" y="180"/>
                    <a:pt x="143" y="171"/>
                    <a:pt x="156" y="162"/>
                  </a:cubicBezTo>
                  <a:cubicBezTo>
                    <a:pt x="156" y="207"/>
                    <a:pt x="156" y="207"/>
                    <a:pt x="156" y="207"/>
                  </a:cubicBezTo>
                  <a:cubicBezTo>
                    <a:pt x="156" y="207"/>
                    <a:pt x="156" y="207"/>
                    <a:pt x="156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43C2CB"/>
                </a:solidFill>
                <a:latin typeface="Verdana" charset="0"/>
              </a:endParaRPr>
            </a:p>
          </p:txBody>
        </p:sp>
        <p:pic>
          <p:nvPicPr>
            <p:cNvPr id="155" name="Picture 10" descr="https://d30y9cdsu7xlg0.cloudfront.net/png/1390149-200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754" y="1124744"/>
              <a:ext cx="461814" cy="513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59" name="Straight Arrow Connector 158"/>
          <p:cNvCxnSpPr/>
          <p:nvPr/>
        </p:nvCxnSpPr>
        <p:spPr bwMode="auto">
          <a:xfrm>
            <a:off x="6255928" y="4190600"/>
            <a:ext cx="1383421" cy="2385"/>
          </a:xfrm>
          <a:prstGeom prst="straightConnector1">
            <a:avLst/>
          </a:prstGeom>
          <a:noFill/>
          <a:ln w="19050" cap="rnd" cmpd="sng" algn="ctr">
            <a:solidFill>
              <a:srgbClr val="3E6FD2"/>
            </a:solidFill>
            <a:prstDash val="sysDot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0" name="Straight Arrow Connector 159"/>
          <p:cNvCxnSpPr/>
          <p:nvPr/>
        </p:nvCxnSpPr>
        <p:spPr bwMode="auto">
          <a:xfrm>
            <a:off x="6270425" y="4813168"/>
            <a:ext cx="1383421" cy="2385"/>
          </a:xfrm>
          <a:prstGeom prst="straightConnector1">
            <a:avLst/>
          </a:prstGeom>
          <a:noFill/>
          <a:ln w="19050" cap="rnd" cmpd="sng" algn="ctr">
            <a:solidFill>
              <a:srgbClr val="3E6FD2"/>
            </a:solidFill>
            <a:prstDash val="sysDot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1" name="Straight Arrow Connector 160"/>
          <p:cNvCxnSpPr/>
          <p:nvPr/>
        </p:nvCxnSpPr>
        <p:spPr bwMode="auto">
          <a:xfrm>
            <a:off x="6270424" y="5380790"/>
            <a:ext cx="1383421" cy="2385"/>
          </a:xfrm>
          <a:prstGeom prst="straightConnector1">
            <a:avLst/>
          </a:prstGeom>
          <a:noFill/>
          <a:ln w="19050" cap="rnd" cmpd="sng" algn="ctr">
            <a:solidFill>
              <a:srgbClr val="3E6FD2"/>
            </a:solidFill>
            <a:prstDash val="sysDot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2" name="Title 1"/>
          <p:cNvSpPr txBox="1">
            <a:spLocks/>
          </p:cNvSpPr>
          <p:nvPr/>
        </p:nvSpPr>
        <p:spPr bwMode="auto">
          <a:xfrm>
            <a:off x="5796136" y="3147271"/>
            <a:ext cx="1903385" cy="7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indent="3175" algn="r"/>
            <a:r>
              <a:rPr lang="en-GB" sz="1050" b="0" kern="0" dirty="0" smtClean="0">
                <a:latin typeface="EC"/>
              </a:rPr>
              <a:t>NOTARISATION U-G</a:t>
            </a:r>
            <a:endParaRPr lang="en-GB" sz="1050" kern="0" dirty="0" smtClean="0">
              <a:latin typeface="EC"/>
            </a:endParaRPr>
          </a:p>
        </p:txBody>
      </p:sp>
      <p:sp>
        <p:nvSpPr>
          <p:cNvPr id="163" name="Title 1"/>
          <p:cNvSpPr txBox="1">
            <a:spLocks/>
          </p:cNvSpPr>
          <p:nvPr/>
        </p:nvSpPr>
        <p:spPr bwMode="auto">
          <a:xfrm>
            <a:off x="5894836" y="3725773"/>
            <a:ext cx="1773508" cy="7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indent="3175" algn="r"/>
            <a:r>
              <a:rPr lang="en-GB" sz="1050" b="0" kern="0" dirty="0" smtClean="0">
                <a:latin typeface="EC"/>
              </a:rPr>
              <a:t>DIPLOMAS U-G</a:t>
            </a:r>
            <a:endParaRPr lang="en-GB" sz="1050" kern="0" dirty="0" smtClean="0">
              <a:latin typeface="EC"/>
            </a:endParaRPr>
          </a:p>
        </p:txBody>
      </p:sp>
      <p:sp>
        <p:nvSpPr>
          <p:cNvPr id="164" name="Title 1"/>
          <p:cNvSpPr txBox="1">
            <a:spLocks/>
          </p:cNvSpPr>
          <p:nvPr/>
        </p:nvSpPr>
        <p:spPr bwMode="auto">
          <a:xfrm>
            <a:off x="5901636" y="4361323"/>
            <a:ext cx="1773508" cy="7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indent="3175" algn="r"/>
            <a:r>
              <a:rPr lang="en-GB" sz="1050" b="0" kern="0" dirty="0" smtClean="0">
                <a:latin typeface="EC"/>
              </a:rPr>
              <a:t>ESSIF U-G</a:t>
            </a:r>
            <a:endParaRPr lang="en-GB" sz="1050" kern="0" dirty="0" smtClean="0">
              <a:latin typeface="EC"/>
            </a:endParaRPr>
          </a:p>
        </p:txBody>
      </p:sp>
      <p:sp>
        <p:nvSpPr>
          <p:cNvPr id="165" name="Title 1"/>
          <p:cNvSpPr txBox="1">
            <a:spLocks/>
          </p:cNvSpPr>
          <p:nvPr/>
        </p:nvSpPr>
        <p:spPr bwMode="auto">
          <a:xfrm>
            <a:off x="5688722" y="4939297"/>
            <a:ext cx="2051630" cy="7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indent="3175" algn="r"/>
            <a:r>
              <a:rPr lang="en-GB" sz="1050" b="0" kern="0" dirty="0" smtClean="0">
                <a:latin typeface="EC"/>
              </a:rPr>
              <a:t>TAXATION – IOSS U-G*</a:t>
            </a:r>
            <a:endParaRPr lang="en-GB" sz="1050" kern="0" dirty="0" smtClean="0">
              <a:latin typeface="EC"/>
            </a:endParaRPr>
          </a:p>
        </p:txBody>
      </p:sp>
      <p:cxnSp>
        <p:nvCxnSpPr>
          <p:cNvPr id="166" name="Straight Arrow Connector 165"/>
          <p:cNvCxnSpPr/>
          <p:nvPr/>
        </p:nvCxnSpPr>
        <p:spPr bwMode="auto">
          <a:xfrm flipH="1" flipV="1">
            <a:off x="7642749" y="2741601"/>
            <a:ext cx="17896" cy="2639189"/>
          </a:xfrm>
          <a:prstGeom prst="straightConnector1">
            <a:avLst/>
          </a:prstGeom>
          <a:noFill/>
          <a:ln w="19050" cap="rnd" cmpd="sng" algn="ctr">
            <a:solidFill>
              <a:srgbClr val="3E6FD2"/>
            </a:solidFill>
            <a:prstDash val="sysDot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7" name="Straight Arrow Connector 166"/>
          <p:cNvCxnSpPr/>
          <p:nvPr/>
        </p:nvCxnSpPr>
        <p:spPr bwMode="auto">
          <a:xfrm flipV="1">
            <a:off x="1870577" y="2713672"/>
            <a:ext cx="6935" cy="3616038"/>
          </a:xfrm>
          <a:prstGeom prst="straightConnector1">
            <a:avLst/>
          </a:prstGeom>
          <a:noFill/>
          <a:ln w="19050" cap="rnd" cmpd="sng" algn="ctr">
            <a:solidFill>
              <a:srgbClr val="3E6FD2"/>
            </a:solidFill>
            <a:prstDash val="sysDot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9" name="Straight Arrow Connector 168"/>
          <p:cNvCxnSpPr/>
          <p:nvPr/>
        </p:nvCxnSpPr>
        <p:spPr bwMode="auto">
          <a:xfrm flipV="1">
            <a:off x="1886290" y="3657672"/>
            <a:ext cx="1412416" cy="7742"/>
          </a:xfrm>
          <a:prstGeom prst="straightConnector1">
            <a:avLst/>
          </a:prstGeom>
          <a:noFill/>
          <a:ln w="19050" cap="rnd" cmpd="sng" algn="ctr">
            <a:solidFill>
              <a:srgbClr val="3E6FD2"/>
            </a:solidFill>
            <a:prstDash val="sysDot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0" name="TextBox 169"/>
          <p:cNvSpPr txBox="1"/>
          <p:nvPr/>
        </p:nvSpPr>
        <p:spPr>
          <a:xfrm>
            <a:off x="2383534" y="5458852"/>
            <a:ext cx="178973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rgbClr val="3E6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INPUT INTO GLOBAL REGULATORY DIALOGUES (WITH INABTA)</a:t>
            </a:r>
            <a:endParaRPr lang="en-US" sz="700" dirty="0">
              <a:solidFill>
                <a:srgbClr val="646567"/>
              </a:solidFill>
            </a:endParaRPr>
          </a:p>
          <a:p>
            <a:endParaRPr lang="en-US" sz="500" dirty="0" smtClean="0">
              <a:solidFill>
                <a:srgbClr val="646567"/>
              </a:solidFill>
            </a:endParaRPr>
          </a:p>
          <a:p>
            <a:r>
              <a:rPr lang="en-US" sz="500" dirty="0" smtClean="0">
                <a:solidFill>
                  <a:srgbClr val="646567"/>
                </a:solidFill>
              </a:rPr>
              <a:t>TO BE LAUNCHED BY OCCASION OF THE WORLD BLOCKCHAIN CONGRESS (FALL 2019)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 bwMode="auto">
          <a:xfrm>
            <a:off x="-252536" y="8359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fr-BE" kern="0" dirty="0" smtClean="0">
                <a:solidFill>
                  <a:srgbClr val="FFFFFF"/>
                </a:solidFill>
              </a:rPr>
              <a:t>EBP </a:t>
            </a:r>
            <a:r>
              <a:rPr lang="fr-BE" kern="0" dirty="0" err="1" smtClean="0">
                <a:solidFill>
                  <a:srgbClr val="FFFFFF"/>
                </a:solidFill>
              </a:rPr>
              <a:t>Governance</a:t>
            </a:r>
            <a:r>
              <a:rPr lang="fr-BE" sz="2400" kern="0" dirty="0" smtClean="0">
                <a:solidFill>
                  <a:srgbClr val="FFFFFF"/>
                </a:solidFill>
              </a:rPr>
              <a:t/>
            </a:r>
            <a:br>
              <a:rPr lang="fr-BE" sz="2400" kern="0" dirty="0" smtClean="0">
                <a:solidFill>
                  <a:srgbClr val="FFFFFF"/>
                </a:solidFill>
              </a:rPr>
            </a:br>
            <a:r>
              <a:rPr lang="fr-BE" sz="2400" kern="0" dirty="0" smtClean="0">
                <a:solidFill>
                  <a:srgbClr val="FFFFFF"/>
                </a:solidFill>
              </a:rPr>
              <a:t>Roadmap 2019 </a:t>
            </a:r>
            <a:r>
              <a:rPr lang="fr-BE" sz="2400" i="1" kern="0" dirty="0" smtClean="0">
                <a:solidFill>
                  <a:srgbClr val="FFFFFF"/>
                </a:solidFill>
              </a:rPr>
              <a:t> </a:t>
            </a:r>
            <a:endParaRPr lang="en-GB" sz="2400" i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4545" y="1124223"/>
            <a:ext cx="6264697" cy="936625"/>
          </a:xfrm>
        </p:spPr>
        <p:txBody>
          <a:bodyPr/>
          <a:lstStyle/>
          <a:p>
            <a:pPr indent="3175"/>
            <a:r>
              <a:rPr lang="en-GB" sz="1400" dirty="0" smtClean="0">
                <a:latin typeface="EC"/>
              </a:rPr>
              <a:t>EUROPEAN BLOCKCHAIN SERVICES INFRASTRUCTURE (EBSI) Development </a:t>
            </a:r>
            <a:br>
              <a:rPr lang="en-GB" sz="1400" dirty="0" smtClean="0">
                <a:latin typeface="EC"/>
              </a:rPr>
            </a:br>
            <a:endParaRPr lang="en-GB" sz="1400" b="0" dirty="0">
              <a:latin typeface="EC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395299" y="6238865"/>
            <a:ext cx="8099025" cy="10957"/>
          </a:xfrm>
          <a:prstGeom prst="straightConnector1">
            <a:avLst/>
          </a:prstGeom>
          <a:noFill/>
          <a:ln w="19050" cap="rnd" cmpd="sng" algn="ctr">
            <a:solidFill>
              <a:srgbClr val="0F5494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395299" y="1889439"/>
            <a:ext cx="238" cy="4360383"/>
          </a:xfrm>
          <a:prstGeom prst="straightConnector1">
            <a:avLst/>
          </a:prstGeom>
          <a:noFill/>
          <a:ln w="19050" cap="rnd" cmpd="sng" algn="ctr">
            <a:solidFill>
              <a:srgbClr val="0F5494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2" descr="https://d30y9cdsu7xlg0.cloudfront.net/png/112711-200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692" y="2577761"/>
            <a:ext cx="423001" cy="46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06075" y="3403902"/>
            <a:ext cx="17897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>
                <a:solidFill>
                  <a:srgbClr val="646567"/>
                </a:solidFill>
              </a:rPr>
              <a:t>DEFINED </a:t>
            </a:r>
            <a:r>
              <a:rPr lang="en-US" sz="700" dirty="0" smtClean="0">
                <a:solidFill>
                  <a:srgbClr val="3E6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SPECIFICATIONS </a:t>
            </a:r>
            <a:r>
              <a:rPr lang="en-US" sz="700" dirty="0" smtClean="0">
                <a:solidFill>
                  <a:srgbClr val="646567"/>
                </a:solidFill>
              </a:rPr>
              <a:t/>
            </a:r>
            <a:br>
              <a:rPr lang="en-US" sz="700" dirty="0" smtClean="0">
                <a:solidFill>
                  <a:srgbClr val="646567"/>
                </a:solidFill>
              </a:rPr>
            </a:br>
            <a:endParaRPr lang="en-US" sz="700" dirty="0" smtClean="0">
              <a:solidFill>
                <a:srgbClr val="646567"/>
              </a:solidFill>
            </a:endParaRPr>
          </a:p>
          <a:p>
            <a:pPr algn="ctr"/>
            <a:r>
              <a:rPr lang="en-US" sz="700" dirty="0" smtClean="0">
                <a:solidFill>
                  <a:srgbClr val="3E6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INFRASTRUCTURE </a:t>
            </a:r>
          </a:p>
          <a:p>
            <a:pPr algn="ctr"/>
            <a:r>
              <a:rPr lang="en-US" sz="700" dirty="0" smtClean="0">
                <a:solidFill>
                  <a:srgbClr val="3E6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CHARACTERISTICS AND ARCHITECTURE </a:t>
            </a:r>
            <a:r>
              <a:rPr lang="en-US" sz="700" dirty="0" smtClean="0">
                <a:solidFill>
                  <a:srgbClr val="646567"/>
                </a:solidFill>
              </a:rPr>
              <a:t>OF EBSI</a:t>
            </a:r>
            <a:endParaRPr lang="en-US" sz="700" dirty="0">
              <a:solidFill>
                <a:srgbClr val="646567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688392" y="2581467"/>
            <a:ext cx="772788" cy="513127"/>
            <a:chOff x="7452320" y="1124744"/>
            <a:chExt cx="772788" cy="513127"/>
          </a:xfrm>
        </p:grpSpPr>
        <p:sp>
          <p:nvSpPr>
            <p:cNvPr id="50" name="Freeform 502"/>
            <p:cNvSpPr>
              <a:spLocks noEditPoints="1"/>
            </p:cNvSpPr>
            <p:nvPr/>
          </p:nvSpPr>
          <p:spPr bwMode="auto">
            <a:xfrm>
              <a:off x="8028384" y="1284113"/>
              <a:ext cx="196724" cy="225413"/>
            </a:xfrm>
            <a:custGeom>
              <a:avLst/>
              <a:gdLst>
                <a:gd name="T0" fmla="*/ 83 w 166"/>
                <a:gd name="T1" fmla="*/ 0 h 241"/>
                <a:gd name="T2" fmla="*/ 0 w 166"/>
                <a:gd name="T3" fmla="*/ 32 h 241"/>
                <a:gd name="T4" fmla="*/ 0 w 166"/>
                <a:gd name="T5" fmla="*/ 34 h 241"/>
                <a:gd name="T6" fmla="*/ 0 w 166"/>
                <a:gd name="T7" fmla="*/ 35 h 241"/>
                <a:gd name="T8" fmla="*/ 0 w 166"/>
                <a:gd name="T9" fmla="*/ 35 h 241"/>
                <a:gd name="T10" fmla="*/ 0 w 166"/>
                <a:gd name="T11" fmla="*/ 207 h 241"/>
                <a:gd name="T12" fmla="*/ 1 w 166"/>
                <a:gd name="T13" fmla="*/ 211 h 241"/>
                <a:gd name="T14" fmla="*/ 83 w 166"/>
                <a:gd name="T15" fmla="*/ 241 h 241"/>
                <a:gd name="T16" fmla="*/ 165 w 166"/>
                <a:gd name="T17" fmla="*/ 211 h 241"/>
                <a:gd name="T18" fmla="*/ 166 w 166"/>
                <a:gd name="T19" fmla="*/ 207 h 241"/>
                <a:gd name="T20" fmla="*/ 166 w 166"/>
                <a:gd name="T21" fmla="*/ 36 h 241"/>
                <a:gd name="T22" fmla="*/ 83 w 166"/>
                <a:gd name="T23" fmla="*/ 0 h 241"/>
                <a:gd name="T24" fmla="*/ 83 w 166"/>
                <a:gd name="T25" fmla="*/ 64 h 241"/>
                <a:gd name="T26" fmla="*/ 156 w 166"/>
                <a:gd name="T27" fmla="*/ 46 h 241"/>
                <a:gd name="T28" fmla="*/ 156 w 166"/>
                <a:gd name="T29" fmla="*/ 89 h 241"/>
                <a:gd name="T30" fmla="*/ 155 w 166"/>
                <a:gd name="T31" fmla="*/ 91 h 241"/>
                <a:gd name="T32" fmla="*/ 155 w 166"/>
                <a:gd name="T33" fmla="*/ 91 h 241"/>
                <a:gd name="T34" fmla="*/ 83 w 166"/>
                <a:gd name="T35" fmla="*/ 112 h 241"/>
                <a:gd name="T36" fmla="*/ 10 w 166"/>
                <a:gd name="T37" fmla="*/ 91 h 241"/>
                <a:gd name="T38" fmla="*/ 10 w 166"/>
                <a:gd name="T39" fmla="*/ 91 h 241"/>
                <a:gd name="T40" fmla="*/ 10 w 166"/>
                <a:gd name="T41" fmla="*/ 47 h 241"/>
                <a:gd name="T42" fmla="*/ 83 w 166"/>
                <a:gd name="T43" fmla="*/ 64 h 241"/>
                <a:gd name="T44" fmla="*/ 10 w 166"/>
                <a:gd name="T45" fmla="*/ 105 h 241"/>
                <a:gd name="T46" fmla="*/ 83 w 166"/>
                <a:gd name="T47" fmla="*/ 122 h 241"/>
                <a:gd name="T48" fmla="*/ 156 w 166"/>
                <a:gd name="T49" fmla="*/ 104 h 241"/>
                <a:gd name="T50" fmla="*/ 156 w 166"/>
                <a:gd name="T51" fmla="*/ 147 h 241"/>
                <a:gd name="T52" fmla="*/ 155 w 166"/>
                <a:gd name="T53" fmla="*/ 149 h 241"/>
                <a:gd name="T54" fmla="*/ 155 w 166"/>
                <a:gd name="T55" fmla="*/ 149 h 241"/>
                <a:gd name="T56" fmla="*/ 83 w 166"/>
                <a:gd name="T57" fmla="*/ 170 h 241"/>
                <a:gd name="T58" fmla="*/ 10 w 166"/>
                <a:gd name="T59" fmla="*/ 149 h 241"/>
                <a:gd name="T60" fmla="*/ 10 w 166"/>
                <a:gd name="T61" fmla="*/ 149 h 241"/>
                <a:gd name="T62" fmla="*/ 10 w 166"/>
                <a:gd name="T63" fmla="*/ 105 h 241"/>
                <a:gd name="T64" fmla="*/ 83 w 166"/>
                <a:gd name="T65" fmla="*/ 10 h 241"/>
                <a:gd name="T66" fmla="*/ 156 w 166"/>
                <a:gd name="T67" fmla="*/ 32 h 241"/>
                <a:gd name="T68" fmla="*/ 155 w 166"/>
                <a:gd name="T69" fmla="*/ 33 h 241"/>
                <a:gd name="T70" fmla="*/ 155 w 166"/>
                <a:gd name="T71" fmla="*/ 33 h 241"/>
                <a:gd name="T72" fmla="*/ 83 w 166"/>
                <a:gd name="T73" fmla="*/ 55 h 241"/>
                <a:gd name="T74" fmla="*/ 10 w 166"/>
                <a:gd name="T75" fmla="*/ 34 h 241"/>
                <a:gd name="T76" fmla="*/ 83 w 166"/>
                <a:gd name="T77" fmla="*/ 10 h 241"/>
                <a:gd name="T78" fmla="*/ 156 w 166"/>
                <a:gd name="T79" fmla="*/ 208 h 241"/>
                <a:gd name="T80" fmla="*/ 156 w 166"/>
                <a:gd name="T81" fmla="*/ 208 h 241"/>
                <a:gd name="T82" fmla="*/ 83 w 166"/>
                <a:gd name="T83" fmla="*/ 231 h 241"/>
                <a:gd name="T84" fmla="*/ 10 w 166"/>
                <a:gd name="T85" fmla="*/ 208 h 241"/>
                <a:gd name="T86" fmla="*/ 10 w 166"/>
                <a:gd name="T87" fmla="*/ 208 h 241"/>
                <a:gd name="T88" fmla="*/ 10 w 166"/>
                <a:gd name="T89" fmla="*/ 207 h 241"/>
                <a:gd name="T90" fmla="*/ 10 w 166"/>
                <a:gd name="T91" fmla="*/ 163 h 241"/>
                <a:gd name="T92" fmla="*/ 83 w 166"/>
                <a:gd name="T93" fmla="*/ 180 h 241"/>
                <a:gd name="T94" fmla="*/ 156 w 166"/>
                <a:gd name="T95" fmla="*/ 162 h 241"/>
                <a:gd name="T96" fmla="*/ 156 w 166"/>
                <a:gd name="T97" fmla="*/ 207 h 241"/>
                <a:gd name="T98" fmla="*/ 156 w 166"/>
                <a:gd name="T99" fmla="*/ 20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6" h="241">
                  <a:moveTo>
                    <a:pt x="83" y="0"/>
                  </a:moveTo>
                  <a:cubicBezTo>
                    <a:pt x="44" y="0"/>
                    <a:pt x="4" y="10"/>
                    <a:pt x="0" y="32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08"/>
                    <a:pt x="0" y="209"/>
                    <a:pt x="1" y="211"/>
                  </a:cubicBezTo>
                  <a:cubicBezTo>
                    <a:pt x="6" y="233"/>
                    <a:pt x="48" y="241"/>
                    <a:pt x="83" y="241"/>
                  </a:cubicBezTo>
                  <a:cubicBezTo>
                    <a:pt x="117" y="241"/>
                    <a:pt x="160" y="233"/>
                    <a:pt x="165" y="211"/>
                  </a:cubicBezTo>
                  <a:cubicBezTo>
                    <a:pt x="166" y="209"/>
                    <a:pt x="166" y="208"/>
                    <a:pt x="166" y="207"/>
                  </a:cubicBezTo>
                  <a:cubicBezTo>
                    <a:pt x="166" y="36"/>
                    <a:pt x="166" y="36"/>
                    <a:pt x="166" y="36"/>
                  </a:cubicBezTo>
                  <a:cubicBezTo>
                    <a:pt x="166" y="11"/>
                    <a:pt x="124" y="0"/>
                    <a:pt x="83" y="0"/>
                  </a:cubicBezTo>
                  <a:close/>
                  <a:moveTo>
                    <a:pt x="83" y="64"/>
                  </a:moveTo>
                  <a:cubicBezTo>
                    <a:pt x="117" y="64"/>
                    <a:pt x="143" y="56"/>
                    <a:pt x="156" y="46"/>
                  </a:cubicBezTo>
                  <a:cubicBezTo>
                    <a:pt x="156" y="89"/>
                    <a:pt x="156" y="89"/>
                    <a:pt x="156" y="89"/>
                  </a:cubicBezTo>
                  <a:cubicBezTo>
                    <a:pt x="156" y="90"/>
                    <a:pt x="156" y="90"/>
                    <a:pt x="155" y="91"/>
                  </a:cubicBezTo>
                  <a:cubicBezTo>
                    <a:pt x="155" y="91"/>
                    <a:pt x="155" y="91"/>
                    <a:pt x="155" y="91"/>
                  </a:cubicBezTo>
                  <a:cubicBezTo>
                    <a:pt x="154" y="96"/>
                    <a:pt x="129" y="112"/>
                    <a:pt x="83" y="112"/>
                  </a:cubicBezTo>
                  <a:cubicBezTo>
                    <a:pt x="36" y="112"/>
                    <a:pt x="11" y="96"/>
                    <a:pt x="10" y="91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23" y="56"/>
                    <a:pt x="49" y="64"/>
                    <a:pt x="83" y="64"/>
                  </a:cubicBezTo>
                  <a:close/>
                  <a:moveTo>
                    <a:pt x="10" y="105"/>
                  </a:moveTo>
                  <a:cubicBezTo>
                    <a:pt x="23" y="114"/>
                    <a:pt x="49" y="122"/>
                    <a:pt x="83" y="122"/>
                  </a:cubicBezTo>
                  <a:cubicBezTo>
                    <a:pt x="117" y="122"/>
                    <a:pt x="143" y="114"/>
                    <a:pt x="156" y="104"/>
                  </a:cubicBezTo>
                  <a:cubicBezTo>
                    <a:pt x="156" y="147"/>
                    <a:pt x="156" y="147"/>
                    <a:pt x="156" y="147"/>
                  </a:cubicBezTo>
                  <a:cubicBezTo>
                    <a:pt x="156" y="147"/>
                    <a:pt x="156" y="148"/>
                    <a:pt x="155" y="149"/>
                  </a:cubicBezTo>
                  <a:cubicBezTo>
                    <a:pt x="155" y="149"/>
                    <a:pt x="155" y="149"/>
                    <a:pt x="155" y="149"/>
                  </a:cubicBezTo>
                  <a:cubicBezTo>
                    <a:pt x="154" y="154"/>
                    <a:pt x="129" y="170"/>
                    <a:pt x="83" y="170"/>
                  </a:cubicBezTo>
                  <a:cubicBezTo>
                    <a:pt x="36" y="170"/>
                    <a:pt x="11" y="154"/>
                    <a:pt x="10" y="149"/>
                  </a:cubicBezTo>
                  <a:cubicBezTo>
                    <a:pt x="10" y="149"/>
                    <a:pt x="10" y="149"/>
                    <a:pt x="10" y="149"/>
                  </a:cubicBezTo>
                  <a:lnTo>
                    <a:pt x="10" y="105"/>
                  </a:lnTo>
                  <a:close/>
                  <a:moveTo>
                    <a:pt x="83" y="10"/>
                  </a:moveTo>
                  <a:cubicBezTo>
                    <a:pt x="116" y="10"/>
                    <a:pt x="151" y="18"/>
                    <a:pt x="156" y="32"/>
                  </a:cubicBezTo>
                  <a:cubicBezTo>
                    <a:pt x="156" y="33"/>
                    <a:pt x="156" y="33"/>
                    <a:pt x="155" y="33"/>
                  </a:cubicBezTo>
                  <a:cubicBezTo>
                    <a:pt x="155" y="33"/>
                    <a:pt x="155" y="33"/>
                    <a:pt x="155" y="33"/>
                  </a:cubicBezTo>
                  <a:cubicBezTo>
                    <a:pt x="154" y="39"/>
                    <a:pt x="129" y="55"/>
                    <a:pt x="83" y="55"/>
                  </a:cubicBezTo>
                  <a:cubicBezTo>
                    <a:pt x="37" y="55"/>
                    <a:pt x="12" y="39"/>
                    <a:pt x="10" y="34"/>
                  </a:cubicBezTo>
                  <a:cubicBezTo>
                    <a:pt x="12" y="18"/>
                    <a:pt x="49" y="10"/>
                    <a:pt x="83" y="10"/>
                  </a:cubicBezTo>
                  <a:close/>
                  <a:moveTo>
                    <a:pt x="156" y="208"/>
                  </a:moveTo>
                  <a:cubicBezTo>
                    <a:pt x="156" y="208"/>
                    <a:pt x="156" y="208"/>
                    <a:pt x="156" y="208"/>
                  </a:cubicBezTo>
                  <a:cubicBezTo>
                    <a:pt x="153" y="222"/>
                    <a:pt x="122" y="231"/>
                    <a:pt x="83" y="231"/>
                  </a:cubicBezTo>
                  <a:cubicBezTo>
                    <a:pt x="44" y="231"/>
                    <a:pt x="13" y="222"/>
                    <a:pt x="10" y="208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10" y="207"/>
                    <a:pt x="10" y="207"/>
                    <a:pt x="10" y="207"/>
                  </a:cubicBezTo>
                  <a:cubicBezTo>
                    <a:pt x="10" y="163"/>
                    <a:pt x="10" y="163"/>
                    <a:pt x="10" y="163"/>
                  </a:cubicBezTo>
                  <a:cubicBezTo>
                    <a:pt x="23" y="172"/>
                    <a:pt x="49" y="180"/>
                    <a:pt x="83" y="180"/>
                  </a:cubicBezTo>
                  <a:cubicBezTo>
                    <a:pt x="117" y="180"/>
                    <a:pt x="143" y="171"/>
                    <a:pt x="156" y="162"/>
                  </a:cubicBezTo>
                  <a:cubicBezTo>
                    <a:pt x="156" y="207"/>
                    <a:pt x="156" y="207"/>
                    <a:pt x="156" y="207"/>
                  </a:cubicBezTo>
                  <a:cubicBezTo>
                    <a:pt x="156" y="207"/>
                    <a:pt x="156" y="207"/>
                    <a:pt x="156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43C2CB"/>
                </a:solidFill>
                <a:latin typeface="Verdana" charset="0"/>
              </a:endParaRPr>
            </a:p>
          </p:txBody>
        </p:sp>
        <p:sp>
          <p:nvSpPr>
            <p:cNvPr id="51" name="Freeform 502"/>
            <p:cNvSpPr>
              <a:spLocks noEditPoints="1"/>
            </p:cNvSpPr>
            <p:nvPr/>
          </p:nvSpPr>
          <p:spPr bwMode="auto">
            <a:xfrm>
              <a:off x="7452320" y="1296265"/>
              <a:ext cx="196724" cy="225413"/>
            </a:xfrm>
            <a:custGeom>
              <a:avLst/>
              <a:gdLst>
                <a:gd name="T0" fmla="*/ 83 w 166"/>
                <a:gd name="T1" fmla="*/ 0 h 241"/>
                <a:gd name="T2" fmla="*/ 0 w 166"/>
                <a:gd name="T3" fmla="*/ 32 h 241"/>
                <a:gd name="T4" fmla="*/ 0 w 166"/>
                <a:gd name="T5" fmla="*/ 34 h 241"/>
                <a:gd name="T6" fmla="*/ 0 w 166"/>
                <a:gd name="T7" fmla="*/ 35 h 241"/>
                <a:gd name="T8" fmla="*/ 0 w 166"/>
                <a:gd name="T9" fmla="*/ 35 h 241"/>
                <a:gd name="T10" fmla="*/ 0 w 166"/>
                <a:gd name="T11" fmla="*/ 207 h 241"/>
                <a:gd name="T12" fmla="*/ 1 w 166"/>
                <a:gd name="T13" fmla="*/ 211 h 241"/>
                <a:gd name="T14" fmla="*/ 83 w 166"/>
                <a:gd name="T15" fmla="*/ 241 h 241"/>
                <a:gd name="T16" fmla="*/ 165 w 166"/>
                <a:gd name="T17" fmla="*/ 211 h 241"/>
                <a:gd name="T18" fmla="*/ 166 w 166"/>
                <a:gd name="T19" fmla="*/ 207 h 241"/>
                <a:gd name="T20" fmla="*/ 166 w 166"/>
                <a:gd name="T21" fmla="*/ 36 h 241"/>
                <a:gd name="T22" fmla="*/ 83 w 166"/>
                <a:gd name="T23" fmla="*/ 0 h 241"/>
                <a:gd name="T24" fmla="*/ 83 w 166"/>
                <a:gd name="T25" fmla="*/ 64 h 241"/>
                <a:gd name="T26" fmla="*/ 156 w 166"/>
                <a:gd name="T27" fmla="*/ 46 h 241"/>
                <a:gd name="T28" fmla="*/ 156 w 166"/>
                <a:gd name="T29" fmla="*/ 89 h 241"/>
                <a:gd name="T30" fmla="*/ 155 w 166"/>
                <a:gd name="T31" fmla="*/ 91 h 241"/>
                <a:gd name="T32" fmla="*/ 155 w 166"/>
                <a:gd name="T33" fmla="*/ 91 h 241"/>
                <a:gd name="T34" fmla="*/ 83 w 166"/>
                <a:gd name="T35" fmla="*/ 112 h 241"/>
                <a:gd name="T36" fmla="*/ 10 w 166"/>
                <a:gd name="T37" fmla="*/ 91 h 241"/>
                <a:gd name="T38" fmla="*/ 10 w 166"/>
                <a:gd name="T39" fmla="*/ 91 h 241"/>
                <a:gd name="T40" fmla="*/ 10 w 166"/>
                <a:gd name="T41" fmla="*/ 47 h 241"/>
                <a:gd name="T42" fmla="*/ 83 w 166"/>
                <a:gd name="T43" fmla="*/ 64 h 241"/>
                <a:gd name="T44" fmla="*/ 10 w 166"/>
                <a:gd name="T45" fmla="*/ 105 h 241"/>
                <a:gd name="T46" fmla="*/ 83 w 166"/>
                <a:gd name="T47" fmla="*/ 122 h 241"/>
                <a:gd name="T48" fmla="*/ 156 w 166"/>
                <a:gd name="T49" fmla="*/ 104 h 241"/>
                <a:gd name="T50" fmla="*/ 156 w 166"/>
                <a:gd name="T51" fmla="*/ 147 h 241"/>
                <a:gd name="T52" fmla="*/ 155 w 166"/>
                <a:gd name="T53" fmla="*/ 149 h 241"/>
                <a:gd name="T54" fmla="*/ 155 w 166"/>
                <a:gd name="T55" fmla="*/ 149 h 241"/>
                <a:gd name="T56" fmla="*/ 83 w 166"/>
                <a:gd name="T57" fmla="*/ 170 h 241"/>
                <a:gd name="T58" fmla="*/ 10 w 166"/>
                <a:gd name="T59" fmla="*/ 149 h 241"/>
                <a:gd name="T60" fmla="*/ 10 w 166"/>
                <a:gd name="T61" fmla="*/ 149 h 241"/>
                <a:gd name="T62" fmla="*/ 10 w 166"/>
                <a:gd name="T63" fmla="*/ 105 h 241"/>
                <a:gd name="T64" fmla="*/ 83 w 166"/>
                <a:gd name="T65" fmla="*/ 10 h 241"/>
                <a:gd name="T66" fmla="*/ 156 w 166"/>
                <a:gd name="T67" fmla="*/ 32 h 241"/>
                <a:gd name="T68" fmla="*/ 155 w 166"/>
                <a:gd name="T69" fmla="*/ 33 h 241"/>
                <a:gd name="T70" fmla="*/ 155 w 166"/>
                <a:gd name="T71" fmla="*/ 33 h 241"/>
                <a:gd name="T72" fmla="*/ 83 w 166"/>
                <a:gd name="T73" fmla="*/ 55 h 241"/>
                <a:gd name="T74" fmla="*/ 10 w 166"/>
                <a:gd name="T75" fmla="*/ 34 h 241"/>
                <a:gd name="T76" fmla="*/ 83 w 166"/>
                <a:gd name="T77" fmla="*/ 10 h 241"/>
                <a:gd name="T78" fmla="*/ 156 w 166"/>
                <a:gd name="T79" fmla="*/ 208 h 241"/>
                <a:gd name="T80" fmla="*/ 156 w 166"/>
                <a:gd name="T81" fmla="*/ 208 h 241"/>
                <a:gd name="T82" fmla="*/ 83 w 166"/>
                <a:gd name="T83" fmla="*/ 231 h 241"/>
                <a:gd name="T84" fmla="*/ 10 w 166"/>
                <a:gd name="T85" fmla="*/ 208 h 241"/>
                <a:gd name="T86" fmla="*/ 10 w 166"/>
                <a:gd name="T87" fmla="*/ 208 h 241"/>
                <a:gd name="T88" fmla="*/ 10 w 166"/>
                <a:gd name="T89" fmla="*/ 207 h 241"/>
                <a:gd name="T90" fmla="*/ 10 w 166"/>
                <a:gd name="T91" fmla="*/ 163 h 241"/>
                <a:gd name="T92" fmla="*/ 83 w 166"/>
                <a:gd name="T93" fmla="*/ 180 h 241"/>
                <a:gd name="T94" fmla="*/ 156 w 166"/>
                <a:gd name="T95" fmla="*/ 162 h 241"/>
                <a:gd name="T96" fmla="*/ 156 w 166"/>
                <a:gd name="T97" fmla="*/ 207 h 241"/>
                <a:gd name="T98" fmla="*/ 156 w 166"/>
                <a:gd name="T99" fmla="*/ 20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6" h="241">
                  <a:moveTo>
                    <a:pt x="83" y="0"/>
                  </a:moveTo>
                  <a:cubicBezTo>
                    <a:pt x="44" y="0"/>
                    <a:pt x="4" y="10"/>
                    <a:pt x="0" y="32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08"/>
                    <a:pt x="0" y="209"/>
                    <a:pt x="1" y="211"/>
                  </a:cubicBezTo>
                  <a:cubicBezTo>
                    <a:pt x="6" y="233"/>
                    <a:pt x="48" y="241"/>
                    <a:pt x="83" y="241"/>
                  </a:cubicBezTo>
                  <a:cubicBezTo>
                    <a:pt x="117" y="241"/>
                    <a:pt x="160" y="233"/>
                    <a:pt x="165" y="211"/>
                  </a:cubicBezTo>
                  <a:cubicBezTo>
                    <a:pt x="166" y="209"/>
                    <a:pt x="166" y="208"/>
                    <a:pt x="166" y="207"/>
                  </a:cubicBezTo>
                  <a:cubicBezTo>
                    <a:pt x="166" y="36"/>
                    <a:pt x="166" y="36"/>
                    <a:pt x="166" y="36"/>
                  </a:cubicBezTo>
                  <a:cubicBezTo>
                    <a:pt x="166" y="11"/>
                    <a:pt x="124" y="0"/>
                    <a:pt x="83" y="0"/>
                  </a:cubicBezTo>
                  <a:close/>
                  <a:moveTo>
                    <a:pt x="83" y="64"/>
                  </a:moveTo>
                  <a:cubicBezTo>
                    <a:pt x="117" y="64"/>
                    <a:pt x="143" y="56"/>
                    <a:pt x="156" y="46"/>
                  </a:cubicBezTo>
                  <a:cubicBezTo>
                    <a:pt x="156" y="89"/>
                    <a:pt x="156" y="89"/>
                    <a:pt x="156" y="89"/>
                  </a:cubicBezTo>
                  <a:cubicBezTo>
                    <a:pt x="156" y="90"/>
                    <a:pt x="156" y="90"/>
                    <a:pt x="155" y="91"/>
                  </a:cubicBezTo>
                  <a:cubicBezTo>
                    <a:pt x="155" y="91"/>
                    <a:pt x="155" y="91"/>
                    <a:pt x="155" y="91"/>
                  </a:cubicBezTo>
                  <a:cubicBezTo>
                    <a:pt x="154" y="96"/>
                    <a:pt x="129" y="112"/>
                    <a:pt x="83" y="112"/>
                  </a:cubicBezTo>
                  <a:cubicBezTo>
                    <a:pt x="36" y="112"/>
                    <a:pt x="11" y="96"/>
                    <a:pt x="10" y="91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23" y="56"/>
                    <a:pt x="49" y="64"/>
                    <a:pt x="83" y="64"/>
                  </a:cubicBezTo>
                  <a:close/>
                  <a:moveTo>
                    <a:pt x="10" y="105"/>
                  </a:moveTo>
                  <a:cubicBezTo>
                    <a:pt x="23" y="114"/>
                    <a:pt x="49" y="122"/>
                    <a:pt x="83" y="122"/>
                  </a:cubicBezTo>
                  <a:cubicBezTo>
                    <a:pt x="117" y="122"/>
                    <a:pt x="143" y="114"/>
                    <a:pt x="156" y="104"/>
                  </a:cubicBezTo>
                  <a:cubicBezTo>
                    <a:pt x="156" y="147"/>
                    <a:pt x="156" y="147"/>
                    <a:pt x="156" y="147"/>
                  </a:cubicBezTo>
                  <a:cubicBezTo>
                    <a:pt x="156" y="147"/>
                    <a:pt x="156" y="148"/>
                    <a:pt x="155" y="149"/>
                  </a:cubicBezTo>
                  <a:cubicBezTo>
                    <a:pt x="155" y="149"/>
                    <a:pt x="155" y="149"/>
                    <a:pt x="155" y="149"/>
                  </a:cubicBezTo>
                  <a:cubicBezTo>
                    <a:pt x="154" y="154"/>
                    <a:pt x="129" y="170"/>
                    <a:pt x="83" y="170"/>
                  </a:cubicBezTo>
                  <a:cubicBezTo>
                    <a:pt x="36" y="170"/>
                    <a:pt x="11" y="154"/>
                    <a:pt x="10" y="149"/>
                  </a:cubicBezTo>
                  <a:cubicBezTo>
                    <a:pt x="10" y="149"/>
                    <a:pt x="10" y="149"/>
                    <a:pt x="10" y="149"/>
                  </a:cubicBezTo>
                  <a:lnTo>
                    <a:pt x="10" y="105"/>
                  </a:lnTo>
                  <a:close/>
                  <a:moveTo>
                    <a:pt x="83" y="10"/>
                  </a:moveTo>
                  <a:cubicBezTo>
                    <a:pt x="116" y="10"/>
                    <a:pt x="151" y="18"/>
                    <a:pt x="156" y="32"/>
                  </a:cubicBezTo>
                  <a:cubicBezTo>
                    <a:pt x="156" y="33"/>
                    <a:pt x="156" y="33"/>
                    <a:pt x="155" y="33"/>
                  </a:cubicBezTo>
                  <a:cubicBezTo>
                    <a:pt x="155" y="33"/>
                    <a:pt x="155" y="33"/>
                    <a:pt x="155" y="33"/>
                  </a:cubicBezTo>
                  <a:cubicBezTo>
                    <a:pt x="154" y="39"/>
                    <a:pt x="129" y="55"/>
                    <a:pt x="83" y="55"/>
                  </a:cubicBezTo>
                  <a:cubicBezTo>
                    <a:pt x="37" y="55"/>
                    <a:pt x="12" y="39"/>
                    <a:pt x="10" y="34"/>
                  </a:cubicBezTo>
                  <a:cubicBezTo>
                    <a:pt x="12" y="18"/>
                    <a:pt x="49" y="10"/>
                    <a:pt x="83" y="10"/>
                  </a:cubicBezTo>
                  <a:close/>
                  <a:moveTo>
                    <a:pt x="156" y="208"/>
                  </a:moveTo>
                  <a:cubicBezTo>
                    <a:pt x="156" y="208"/>
                    <a:pt x="156" y="208"/>
                    <a:pt x="156" y="208"/>
                  </a:cubicBezTo>
                  <a:cubicBezTo>
                    <a:pt x="153" y="222"/>
                    <a:pt x="122" y="231"/>
                    <a:pt x="83" y="231"/>
                  </a:cubicBezTo>
                  <a:cubicBezTo>
                    <a:pt x="44" y="231"/>
                    <a:pt x="13" y="222"/>
                    <a:pt x="10" y="208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10" y="207"/>
                    <a:pt x="10" y="207"/>
                    <a:pt x="10" y="207"/>
                  </a:cubicBezTo>
                  <a:cubicBezTo>
                    <a:pt x="10" y="163"/>
                    <a:pt x="10" y="163"/>
                    <a:pt x="10" y="163"/>
                  </a:cubicBezTo>
                  <a:cubicBezTo>
                    <a:pt x="23" y="172"/>
                    <a:pt x="49" y="180"/>
                    <a:pt x="83" y="180"/>
                  </a:cubicBezTo>
                  <a:cubicBezTo>
                    <a:pt x="117" y="180"/>
                    <a:pt x="143" y="171"/>
                    <a:pt x="156" y="162"/>
                  </a:cubicBezTo>
                  <a:cubicBezTo>
                    <a:pt x="156" y="207"/>
                    <a:pt x="156" y="207"/>
                    <a:pt x="156" y="207"/>
                  </a:cubicBezTo>
                  <a:cubicBezTo>
                    <a:pt x="156" y="207"/>
                    <a:pt x="156" y="207"/>
                    <a:pt x="156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43C2CB"/>
                </a:solidFill>
                <a:latin typeface="Verdana" charset="0"/>
              </a:endParaRPr>
            </a:p>
          </p:txBody>
        </p:sp>
        <p:pic>
          <p:nvPicPr>
            <p:cNvPr id="49" name="Picture 10" descr="https://d30y9cdsu7xlg0.cloudfront.net/png/1390149-200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754" y="1124744"/>
              <a:ext cx="461814" cy="513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Title 1"/>
          <p:cNvSpPr txBox="1">
            <a:spLocks/>
          </p:cNvSpPr>
          <p:nvPr/>
        </p:nvSpPr>
        <p:spPr bwMode="auto">
          <a:xfrm rot="16200000">
            <a:off x="-957633" y="4337718"/>
            <a:ext cx="3489026" cy="7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indent="3175"/>
            <a:r>
              <a:rPr lang="en-GB" sz="2400" kern="0" dirty="0" smtClean="0">
                <a:latin typeface="EC"/>
              </a:rPr>
              <a:t>TECHNICAL </a:t>
            </a:r>
            <a:r>
              <a:rPr lang="en-GB" sz="2400" b="0" kern="0" dirty="0" smtClean="0">
                <a:latin typeface="EC"/>
              </a:rPr>
              <a:t>AND</a:t>
            </a:r>
            <a:r>
              <a:rPr lang="en-GB" sz="2400" kern="0" dirty="0" smtClean="0">
                <a:latin typeface="EC"/>
              </a:rPr>
              <a:t> </a:t>
            </a:r>
          </a:p>
          <a:p>
            <a:pPr indent="3175"/>
            <a:r>
              <a:rPr lang="en-GB" sz="2400" kern="0" dirty="0" smtClean="0">
                <a:latin typeface="EC"/>
              </a:rPr>
              <a:t>USER GROUPS</a:t>
            </a:r>
            <a:endParaRPr lang="en-GB" sz="2400" kern="0" dirty="0">
              <a:latin typeface="EC"/>
            </a:endParaRPr>
          </a:p>
        </p:txBody>
      </p:sp>
      <p:sp>
        <p:nvSpPr>
          <p:cNvPr id="66" name="Title 1"/>
          <p:cNvSpPr txBox="1">
            <a:spLocks/>
          </p:cNvSpPr>
          <p:nvPr/>
        </p:nvSpPr>
        <p:spPr bwMode="auto">
          <a:xfrm>
            <a:off x="1304235" y="6310190"/>
            <a:ext cx="1629937" cy="28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0" indent="0" algn="ctr"/>
            <a:r>
              <a:rPr lang="en-GB" sz="700" kern="0" dirty="0">
                <a:latin typeface="+mn-lt"/>
              </a:rPr>
              <a:t>Q2 and Q3 2019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 bwMode="auto">
          <a:xfrm>
            <a:off x="3267636" y="6310190"/>
            <a:ext cx="1629937" cy="28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0" indent="0" algn="ctr"/>
            <a:r>
              <a:rPr lang="en-GB" sz="700" kern="0" dirty="0">
                <a:latin typeface="+mn-lt"/>
              </a:rPr>
              <a:t>Q4 2019 to </a:t>
            </a:r>
            <a:r>
              <a:rPr lang="en-GB" sz="700" kern="0" dirty="0" smtClean="0">
                <a:latin typeface="+mn-lt"/>
              </a:rPr>
              <a:t>Q3 </a:t>
            </a:r>
            <a:r>
              <a:rPr lang="en-GB" sz="700" kern="0" dirty="0">
                <a:latin typeface="+mn-lt"/>
              </a:rPr>
              <a:t>2020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 bwMode="auto">
          <a:xfrm>
            <a:off x="1485973" y="2007336"/>
            <a:ext cx="1629937" cy="28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0" indent="0"/>
            <a:r>
              <a:rPr lang="en-GB" sz="800" kern="0" dirty="0" smtClean="0">
                <a:latin typeface="+mn-lt"/>
              </a:rPr>
              <a:t>TRACK 1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 bwMode="auto">
          <a:xfrm>
            <a:off x="1485973" y="4756961"/>
            <a:ext cx="1629937" cy="28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0" indent="0"/>
            <a:r>
              <a:rPr lang="en-GB" sz="800" kern="0" dirty="0" smtClean="0">
                <a:latin typeface="+mn-lt"/>
              </a:rPr>
              <a:t>TRACK </a:t>
            </a:r>
            <a:r>
              <a:rPr lang="en-GB" sz="800" kern="0" dirty="0">
                <a:latin typeface="+mn-lt"/>
              </a:rPr>
              <a:t>2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 bwMode="auto">
          <a:xfrm>
            <a:off x="5105623" y="3401606"/>
            <a:ext cx="1872207" cy="28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0" indent="0" algn="ctr"/>
            <a:r>
              <a:rPr lang="en-IE" sz="700" kern="0" dirty="0" smtClean="0">
                <a:latin typeface="+mn-lt"/>
              </a:rPr>
              <a:t>MEMBER STATES INTEGRATION</a:t>
            </a:r>
            <a:endParaRPr lang="en-GB" sz="700" kern="0" dirty="0" smtClean="0">
              <a:latin typeface="+mn-lt"/>
            </a:endParaRPr>
          </a:p>
        </p:txBody>
      </p:sp>
      <p:sp>
        <p:nvSpPr>
          <p:cNvPr id="73" name="Title 1"/>
          <p:cNvSpPr txBox="1">
            <a:spLocks/>
          </p:cNvSpPr>
          <p:nvPr/>
        </p:nvSpPr>
        <p:spPr bwMode="auto">
          <a:xfrm>
            <a:off x="3084752" y="5839581"/>
            <a:ext cx="1928671" cy="28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0" indent="0" algn="ctr"/>
            <a:r>
              <a:rPr lang="en-GB" sz="700" kern="0" dirty="0" smtClean="0">
                <a:latin typeface="+mn-lt"/>
              </a:rPr>
              <a:t>PREPARATION OF EBSI v2</a:t>
            </a:r>
          </a:p>
          <a:p>
            <a:pPr marL="0" indent="0" algn="ctr"/>
            <a:r>
              <a:rPr lang="en-GB" sz="700" b="0" kern="0" dirty="0" smtClean="0"/>
              <a:t>Review of EBSI V1</a:t>
            </a:r>
          </a:p>
          <a:p>
            <a:pPr marL="0" indent="0" algn="ctr"/>
            <a:r>
              <a:rPr lang="en-US" sz="700" b="0" kern="0" dirty="0"/>
              <a:t>Development of additional Technical Specifications</a:t>
            </a:r>
            <a:endParaRPr lang="en-GB" sz="700" b="0" kern="0" dirty="0" smtClean="0"/>
          </a:p>
        </p:txBody>
      </p:sp>
      <p:grpSp>
        <p:nvGrpSpPr>
          <p:cNvPr id="116" name="Group 115"/>
          <p:cNvGrpSpPr/>
          <p:nvPr/>
        </p:nvGrpSpPr>
        <p:grpSpPr>
          <a:xfrm>
            <a:off x="5446124" y="2383966"/>
            <a:ext cx="1199757" cy="908128"/>
            <a:chOff x="7074057" y="1597903"/>
            <a:chExt cx="1798320" cy="1488502"/>
          </a:xfrm>
        </p:grpSpPr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64288" y="1628800"/>
              <a:ext cx="517675" cy="573503"/>
            </a:xfrm>
            <a:prstGeom prst="rect">
              <a:avLst/>
            </a:prstGeom>
          </p:spPr>
        </p:pic>
        <p:grpSp>
          <p:nvGrpSpPr>
            <p:cNvPr id="118" name="Group 117"/>
            <p:cNvGrpSpPr/>
            <p:nvPr/>
          </p:nvGrpSpPr>
          <p:grpSpPr>
            <a:xfrm>
              <a:off x="7289644" y="2184124"/>
              <a:ext cx="1406946" cy="284426"/>
              <a:chOff x="2877022" y="4410398"/>
              <a:chExt cx="2991122" cy="604681"/>
            </a:xfrm>
          </p:grpSpPr>
          <p:sp>
            <p:nvSpPr>
              <p:cNvPr id="124" name="Cube 123"/>
              <p:cNvSpPr/>
              <p:nvPr/>
            </p:nvSpPr>
            <p:spPr bwMode="auto">
              <a:xfrm>
                <a:off x="2877022" y="4410398"/>
                <a:ext cx="648072" cy="604681"/>
              </a:xfrm>
              <a:prstGeom prst="cube">
                <a:avLst>
                  <a:gd name="adj" fmla="val 30521"/>
                </a:avLst>
              </a:prstGeom>
              <a:ln>
                <a:solidFill>
                  <a:srgbClr val="3166CF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GB" sz="1100" b="0" dirty="0" smtClean="0">
                  <a:solidFill>
                    <a:srgbClr val="646567"/>
                  </a:solidFill>
                </a:endParaRPr>
              </a:p>
            </p:txBody>
          </p:sp>
          <p:sp>
            <p:nvSpPr>
              <p:cNvPr id="125" name="Cube 124"/>
              <p:cNvSpPr/>
              <p:nvPr/>
            </p:nvSpPr>
            <p:spPr bwMode="auto">
              <a:xfrm>
                <a:off x="4029150" y="4410398"/>
                <a:ext cx="648072" cy="604681"/>
              </a:xfrm>
              <a:prstGeom prst="cube">
                <a:avLst>
                  <a:gd name="adj" fmla="val 30521"/>
                </a:avLst>
              </a:prstGeom>
              <a:ln>
                <a:solidFill>
                  <a:srgbClr val="3166CF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GB" sz="1100" dirty="0">
                  <a:solidFill>
                    <a:srgbClr val="646567"/>
                  </a:solidFill>
                </a:endParaRPr>
              </a:p>
            </p:txBody>
          </p:sp>
          <p:sp>
            <p:nvSpPr>
              <p:cNvPr id="126" name="Cube 125"/>
              <p:cNvSpPr/>
              <p:nvPr/>
            </p:nvSpPr>
            <p:spPr bwMode="auto">
              <a:xfrm>
                <a:off x="5220072" y="4410398"/>
                <a:ext cx="648072" cy="604681"/>
              </a:xfrm>
              <a:prstGeom prst="cube">
                <a:avLst>
                  <a:gd name="adj" fmla="val 30521"/>
                </a:avLst>
              </a:prstGeom>
              <a:ln>
                <a:solidFill>
                  <a:srgbClr val="3166CF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GB" sz="1100" dirty="0">
                  <a:solidFill>
                    <a:srgbClr val="646567"/>
                  </a:solidFill>
                </a:endParaRPr>
              </a:p>
            </p:txBody>
          </p:sp>
          <p:sp>
            <p:nvSpPr>
              <p:cNvPr id="127" name="Donut 126"/>
              <p:cNvSpPr/>
              <p:nvPr/>
            </p:nvSpPr>
            <p:spPr bwMode="auto">
              <a:xfrm>
                <a:off x="3453086" y="4640730"/>
                <a:ext cx="324036" cy="144016"/>
              </a:xfrm>
              <a:prstGeom prst="donut">
                <a:avLst/>
              </a:prstGeom>
              <a:ln>
                <a:solidFill>
                  <a:srgbClr val="3166CF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GB" sz="1100" b="0" dirty="0" smtClean="0">
                  <a:solidFill>
                    <a:srgbClr val="646567"/>
                  </a:solidFill>
                </a:endParaRPr>
              </a:p>
            </p:txBody>
          </p:sp>
          <p:sp>
            <p:nvSpPr>
              <p:cNvPr id="128" name="Donut 127"/>
              <p:cNvSpPr/>
              <p:nvPr/>
            </p:nvSpPr>
            <p:spPr bwMode="auto">
              <a:xfrm>
                <a:off x="4605214" y="4640730"/>
                <a:ext cx="324036" cy="144016"/>
              </a:xfrm>
              <a:prstGeom prst="donut">
                <a:avLst/>
              </a:prstGeom>
              <a:ln>
                <a:solidFill>
                  <a:srgbClr val="3166CF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GB" sz="1100" b="0" dirty="0" smtClean="0">
                  <a:solidFill>
                    <a:srgbClr val="646567"/>
                  </a:solidFill>
                </a:endParaRPr>
              </a:p>
            </p:txBody>
          </p:sp>
          <p:sp>
            <p:nvSpPr>
              <p:cNvPr id="129" name="Donut 128"/>
              <p:cNvSpPr/>
              <p:nvPr/>
            </p:nvSpPr>
            <p:spPr bwMode="auto">
              <a:xfrm>
                <a:off x="3669110" y="4640730"/>
                <a:ext cx="324036" cy="144016"/>
              </a:xfrm>
              <a:prstGeom prst="donut">
                <a:avLst/>
              </a:prstGeom>
              <a:ln>
                <a:solidFill>
                  <a:srgbClr val="3166CF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GB" sz="1100" b="0" dirty="0" smtClean="0">
                  <a:solidFill>
                    <a:srgbClr val="646567"/>
                  </a:solidFill>
                </a:endParaRPr>
              </a:p>
            </p:txBody>
          </p:sp>
          <p:sp>
            <p:nvSpPr>
              <p:cNvPr id="130" name="Donut 129"/>
              <p:cNvSpPr/>
              <p:nvPr/>
            </p:nvSpPr>
            <p:spPr bwMode="auto">
              <a:xfrm>
                <a:off x="4824028" y="4640730"/>
                <a:ext cx="324036" cy="144016"/>
              </a:xfrm>
              <a:prstGeom prst="donut">
                <a:avLst/>
              </a:prstGeom>
              <a:ln>
                <a:solidFill>
                  <a:srgbClr val="3166CF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endParaRPr lang="en-GB" sz="1100" b="0" dirty="0" smtClean="0">
                  <a:solidFill>
                    <a:srgbClr val="646567"/>
                  </a:solidFill>
                </a:endParaRPr>
              </a:p>
            </p:txBody>
          </p:sp>
        </p:grpSp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8021" y="1597903"/>
              <a:ext cx="517675" cy="573503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4702" y="1597903"/>
              <a:ext cx="517675" cy="573503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74057" y="2512902"/>
              <a:ext cx="517675" cy="573503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87790" y="2482005"/>
              <a:ext cx="517675" cy="573503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4471" y="2482005"/>
              <a:ext cx="517675" cy="573503"/>
            </a:xfrm>
            <a:prstGeom prst="rect">
              <a:avLst/>
            </a:prstGeom>
          </p:spPr>
        </p:pic>
      </p:grpSp>
      <p:sp>
        <p:nvSpPr>
          <p:cNvPr id="131" name="Title 1"/>
          <p:cNvSpPr txBox="1">
            <a:spLocks/>
          </p:cNvSpPr>
          <p:nvPr/>
        </p:nvSpPr>
        <p:spPr bwMode="auto">
          <a:xfrm>
            <a:off x="5246320" y="6310190"/>
            <a:ext cx="1629937" cy="28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0" indent="0" algn="ctr"/>
            <a:r>
              <a:rPr lang="en-GB" sz="700" kern="0" dirty="0" smtClean="0">
                <a:latin typeface="+mn-lt"/>
              </a:rPr>
              <a:t>Q3 2020 </a:t>
            </a:r>
            <a:r>
              <a:rPr lang="en-GB" sz="700" kern="0" dirty="0">
                <a:latin typeface="+mn-lt"/>
              </a:rPr>
              <a:t>to </a:t>
            </a:r>
            <a:r>
              <a:rPr lang="en-GB" sz="700" kern="0" dirty="0" smtClean="0">
                <a:latin typeface="+mn-lt"/>
              </a:rPr>
              <a:t>Q1 2021</a:t>
            </a:r>
            <a:endParaRPr lang="en-GB" sz="700" kern="0" dirty="0">
              <a:latin typeface="+mn-lt"/>
            </a:endParaRPr>
          </a:p>
        </p:txBody>
      </p:sp>
      <p:sp>
        <p:nvSpPr>
          <p:cNvPr id="132" name="Title 1"/>
          <p:cNvSpPr txBox="1">
            <a:spLocks/>
          </p:cNvSpPr>
          <p:nvPr/>
        </p:nvSpPr>
        <p:spPr bwMode="auto">
          <a:xfrm>
            <a:off x="3256764" y="3401606"/>
            <a:ext cx="1629937" cy="2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0" indent="0"/>
            <a:r>
              <a:rPr lang="en-GB" sz="700" kern="0" dirty="0" smtClean="0">
                <a:latin typeface="+mn-lt"/>
              </a:rPr>
              <a:t>CONSTRUCTION OF EBSI v1</a:t>
            </a:r>
          </a:p>
        </p:txBody>
      </p:sp>
      <p:sp>
        <p:nvSpPr>
          <p:cNvPr id="133" name="Title 1"/>
          <p:cNvSpPr txBox="1">
            <a:spLocks/>
          </p:cNvSpPr>
          <p:nvPr/>
        </p:nvSpPr>
        <p:spPr bwMode="auto">
          <a:xfrm>
            <a:off x="7334378" y="6313197"/>
            <a:ext cx="1629937" cy="28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0" indent="0" algn="ctr"/>
            <a:r>
              <a:rPr lang="en-GB" sz="700" kern="0" dirty="0" smtClean="0">
                <a:latin typeface="+mn-lt"/>
              </a:rPr>
              <a:t>Q4 2020 </a:t>
            </a:r>
            <a:r>
              <a:rPr lang="en-GB" sz="700" kern="0" dirty="0">
                <a:latin typeface="+mn-lt"/>
              </a:rPr>
              <a:t>to </a:t>
            </a:r>
            <a:r>
              <a:rPr lang="en-GB" sz="700" kern="0" dirty="0" smtClean="0">
                <a:latin typeface="+mn-lt"/>
              </a:rPr>
              <a:t>Q2 2021</a:t>
            </a:r>
            <a:endParaRPr lang="en-GB" sz="700" kern="0" dirty="0">
              <a:latin typeface="+mn-lt"/>
            </a:endParaRPr>
          </a:p>
        </p:txBody>
      </p:sp>
      <p:pic>
        <p:nvPicPr>
          <p:cNvPr id="138" name="Picture 4" descr="https://d30y9cdsu7xlg0.cloudfront.net/png/196471-200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261" y="2497260"/>
            <a:ext cx="622172" cy="69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Title 1"/>
          <p:cNvSpPr txBox="1">
            <a:spLocks/>
          </p:cNvSpPr>
          <p:nvPr/>
        </p:nvSpPr>
        <p:spPr bwMode="auto">
          <a:xfrm>
            <a:off x="7076114" y="3401606"/>
            <a:ext cx="1872207" cy="28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0" indent="0" algn="ctr"/>
            <a:r>
              <a:rPr lang="en-IE" sz="700" kern="0" dirty="0" smtClean="0">
                <a:latin typeface="+mn-lt"/>
              </a:rPr>
              <a:t>TRANSITION TO PRODUCTION</a:t>
            </a:r>
            <a:endParaRPr lang="en-GB" sz="700" kern="0" dirty="0" smtClean="0">
              <a:latin typeface="+mn-lt"/>
            </a:endParaRPr>
          </a:p>
        </p:txBody>
      </p:sp>
      <p:grpSp>
        <p:nvGrpSpPr>
          <p:cNvPr id="141" name="Group 140"/>
          <p:cNvGrpSpPr/>
          <p:nvPr/>
        </p:nvGrpSpPr>
        <p:grpSpPr>
          <a:xfrm>
            <a:off x="5702067" y="5140505"/>
            <a:ext cx="772788" cy="513127"/>
            <a:chOff x="7452320" y="1124744"/>
            <a:chExt cx="772788" cy="513127"/>
          </a:xfrm>
        </p:grpSpPr>
        <p:sp>
          <p:nvSpPr>
            <p:cNvPr id="142" name="Freeform 502"/>
            <p:cNvSpPr>
              <a:spLocks noEditPoints="1"/>
            </p:cNvSpPr>
            <p:nvPr/>
          </p:nvSpPr>
          <p:spPr bwMode="auto">
            <a:xfrm>
              <a:off x="8028384" y="1284113"/>
              <a:ext cx="196724" cy="225413"/>
            </a:xfrm>
            <a:custGeom>
              <a:avLst/>
              <a:gdLst>
                <a:gd name="T0" fmla="*/ 83 w 166"/>
                <a:gd name="T1" fmla="*/ 0 h 241"/>
                <a:gd name="T2" fmla="*/ 0 w 166"/>
                <a:gd name="T3" fmla="*/ 32 h 241"/>
                <a:gd name="T4" fmla="*/ 0 w 166"/>
                <a:gd name="T5" fmla="*/ 34 h 241"/>
                <a:gd name="T6" fmla="*/ 0 w 166"/>
                <a:gd name="T7" fmla="*/ 35 h 241"/>
                <a:gd name="T8" fmla="*/ 0 w 166"/>
                <a:gd name="T9" fmla="*/ 35 h 241"/>
                <a:gd name="T10" fmla="*/ 0 w 166"/>
                <a:gd name="T11" fmla="*/ 207 h 241"/>
                <a:gd name="T12" fmla="*/ 1 w 166"/>
                <a:gd name="T13" fmla="*/ 211 h 241"/>
                <a:gd name="T14" fmla="*/ 83 w 166"/>
                <a:gd name="T15" fmla="*/ 241 h 241"/>
                <a:gd name="T16" fmla="*/ 165 w 166"/>
                <a:gd name="T17" fmla="*/ 211 h 241"/>
                <a:gd name="T18" fmla="*/ 166 w 166"/>
                <a:gd name="T19" fmla="*/ 207 h 241"/>
                <a:gd name="T20" fmla="*/ 166 w 166"/>
                <a:gd name="T21" fmla="*/ 36 h 241"/>
                <a:gd name="T22" fmla="*/ 83 w 166"/>
                <a:gd name="T23" fmla="*/ 0 h 241"/>
                <a:gd name="T24" fmla="*/ 83 w 166"/>
                <a:gd name="T25" fmla="*/ 64 h 241"/>
                <a:gd name="T26" fmla="*/ 156 w 166"/>
                <a:gd name="T27" fmla="*/ 46 h 241"/>
                <a:gd name="T28" fmla="*/ 156 w 166"/>
                <a:gd name="T29" fmla="*/ 89 h 241"/>
                <a:gd name="T30" fmla="*/ 155 w 166"/>
                <a:gd name="T31" fmla="*/ 91 h 241"/>
                <a:gd name="T32" fmla="*/ 155 w 166"/>
                <a:gd name="T33" fmla="*/ 91 h 241"/>
                <a:gd name="T34" fmla="*/ 83 w 166"/>
                <a:gd name="T35" fmla="*/ 112 h 241"/>
                <a:gd name="T36" fmla="*/ 10 w 166"/>
                <a:gd name="T37" fmla="*/ 91 h 241"/>
                <a:gd name="T38" fmla="*/ 10 w 166"/>
                <a:gd name="T39" fmla="*/ 91 h 241"/>
                <a:gd name="T40" fmla="*/ 10 w 166"/>
                <a:gd name="T41" fmla="*/ 47 h 241"/>
                <a:gd name="T42" fmla="*/ 83 w 166"/>
                <a:gd name="T43" fmla="*/ 64 h 241"/>
                <a:gd name="T44" fmla="*/ 10 w 166"/>
                <a:gd name="T45" fmla="*/ 105 h 241"/>
                <a:gd name="T46" fmla="*/ 83 w 166"/>
                <a:gd name="T47" fmla="*/ 122 h 241"/>
                <a:gd name="T48" fmla="*/ 156 w 166"/>
                <a:gd name="T49" fmla="*/ 104 h 241"/>
                <a:gd name="T50" fmla="*/ 156 w 166"/>
                <a:gd name="T51" fmla="*/ 147 h 241"/>
                <a:gd name="T52" fmla="*/ 155 w 166"/>
                <a:gd name="T53" fmla="*/ 149 h 241"/>
                <a:gd name="T54" fmla="*/ 155 w 166"/>
                <a:gd name="T55" fmla="*/ 149 h 241"/>
                <a:gd name="T56" fmla="*/ 83 w 166"/>
                <a:gd name="T57" fmla="*/ 170 h 241"/>
                <a:gd name="T58" fmla="*/ 10 w 166"/>
                <a:gd name="T59" fmla="*/ 149 h 241"/>
                <a:gd name="T60" fmla="*/ 10 w 166"/>
                <a:gd name="T61" fmla="*/ 149 h 241"/>
                <a:gd name="T62" fmla="*/ 10 w 166"/>
                <a:gd name="T63" fmla="*/ 105 h 241"/>
                <a:gd name="T64" fmla="*/ 83 w 166"/>
                <a:gd name="T65" fmla="*/ 10 h 241"/>
                <a:gd name="T66" fmla="*/ 156 w 166"/>
                <a:gd name="T67" fmla="*/ 32 h 241"/>
                <a:gd name="T68" fmla="*/ 155 w 166"/>
                <a:gd name="T69" fmla="*/ 33 h 241"/>
                <a:gd name="T70" fmla="*/ 155 w 166"/>
                <a:gd name="T71" fmla="*/ 33 h 241"/>
                <a:gd name="T72" fmla="*/ 83 w 166"/>
                <a:gd name="T73" fmla="*/ 55 h 241"/>
                <a:gd name="T74" fmla="*/ 10 w 166"/>
                <a:gd name="T75" fmla="*/ 34 h 241"/>
                <a:gd name="T76" fmla="*/ 83 w 166"/>
                <a:gd name="T77" fmla="*/ 10 h 241"/>
                <a:gd name="T78" fmla="*/ 156 w 166"/>
                <a:gd name="T79" fmla="*/ 208 h 241"/>
                <a:gd name="T80" fmla="*/ 156 w 166"/>
                <a:gd name="T81" fmla="*/ 208 h 241"/>
                <a:gd name="T82" fmla="*/ 83 w 166"/>
                <a:gd name="T83" fmla="*/ 231 h 241"/>
                <a:gd name="T84" fmla="*/ 10 w 166"/>
                <a:gd name="T85" fmla="*/ 208 h 241"/>
                <a:gd name="T86" fmla="*/ 10 w 166"/>
                <a:gd name="T87" fmla="*/ 208 h 241"/>
                <a:gd name="T88" fmla="*/ 10 w 166"/>
                <a:gd name="T89" fmla="*/ 207 h 241"/>
                <a:gd name="T90" fmla="*/ 10 w 166"/>
                <a:gd name="T91" fmla="*/ 163 h 241"/>
                <a:gd name="T92" fmla="*/ 83 w 166"/>
                <a:gd name="T93" fmla="*/ 180 h 241"/>
                <a:gd name="T94" fmla="*/ 156 w 166"/>
                <a:gd name="T95" fmla="*/ 162 h 241"/>
                <a:gd name="T96" fmla="*/ 156 w 166"/>
                <a:gd name="T97" fmla="*/ 207 h 241"/>
                <a:gd name="T98" fmla="*/ 156 w 166"/>
                <a:gd name="T99" fmla="*/ 20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6" h="241">
                  <a:moveTo>
                    <a:pt x="83" y="0"/>
                  </a:moveTo>
                  <a:cubicBezTo>
                    <a:pt x="44" y="0"/>
                    <a:pt x="4" y="10"/>
                    <a:pt x="0" y="32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08"/>
                    <a:pt x="0" y="209"/>
                    <a:pt x="1" y="211"/>
                  </a:cubicBezTo>
                  <a:cubicBezTo>
                    <a:pt x="6" y="233"/>
                    <a:pt x="48" y="241"/>
                    <a:pt x="83" y="241"/>
                  </a:cubicBezTo>
                  <a:cubicBezTo>
                    <a:pt x="117" y="241"/>
                    <a:pt x="160" y="233"/>
                    <a:pt x="165" y="211"/>
                  </a:cubicBezTo>
                  <a:cubicBezTo>
                    <a:pt x="166" y="209"/>
                    <a:pt x="166" y="208"/>
                    <a:pt x="166" y="207"/>
                  </a:cubicBezTo>
                  <a:cubicBezTo>
                    <a:pt x="166" y="36"/>
                    <a:pt x="166" y="36"/>
                    <a:pt x="166" y="36"/>
                  </a:cubicBezTo>
                  <a:cubicBezTo>
                    <a:pt x="166" y="11"/>
                    <a:pt x="124" y="0"/>
                    <a:pt x="83" y="0"/>
                  </a:cubicBezTo>
                  <a:close/>
                  <a:moveTo>
                    <a:pt x="83" y="64"/>
                  </a:moveTo>
                  <a:cubicBezTo>
                    <a:pt x="117" y="64"/>
                    <a:pt x="143" y="56"/>
                    <a:pt x="156" y="46"/>
                  </a:cubicBezTo>
                  <a:cubicBezTo>
                    <a:pt x="156" y="89"/>
                    <a:pt x="156" y="89"/>
                    <a:pt x="156" y="89"/>
                  </a:cubicBezTo>
                  <a:cubicBezTo>
                    <a:pt x="156" y="90"/>
                    <a:pt x="156" y="90"/>
                    <a:pt x="155" y="91"/>
                  </a:cubicBezTo>
                  <a:cubicBezTo>
                    <a:pt x="155" y="91"/>
                    <a:pt x="155" y="91"/>
                    <a:pt x="155" y="91"/>
                  </a:cubicBezTo>
                  <a:cubicBezTo>
                    <a:pt x="154" y="96"/>
                    <a:pt x="129" y="112"/>
                    <a:pt x="83" y="112"/>
                  </a:cubicBezTo>
                  <a:cubicBezTo>
                    <a:pt x="36" y="112"/>
                    <a:pt x="11" y="96"/>
                    <a:pt x="10" y="91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23" y="56"/>
                    <a:pt x="49" y="64"/>
                    <a:pt x="83" y="64"/>
                  </a:cubicBezTo>
                  <a:close/>
                  <a:moveTo>
                    <a:pt x="10" y="105"/>
                  </a:moveTo>
                  <a:cubicBezTo>
                    <a:pt x="23" y="114"/>
                    <a:pt x="49" y="122"/>
                    <a:pt x="83" y="122"/>
                  </a:cubicBezTo>
                  <a:cubicBezTo>
                    <a:pt x="117" y="122"/>
                    <a:pt x="143" y="114"/>
                    <a:pt x="156" y="104"/>
                  </a:cubicBezTo>
                  <a:cubicBezTo>
                    <a:pt x="156" y="147"/>
                    <a:pt x="156" y="147"/>
                    <a:pt x="156" y="147"/>
                  </a:cubicBezTo>
                  <a:cubicBezTo>
                    <a:pt x="156" y="147"/>
                    <a:pt x="156" y="148"/>
                    <a:pt x="155" y="149"/>
                  </a:cubicBezTo>
                  <a:cubicBezTo>
                    <a:pt x="155" y="149"/>
                    <a:pt x="155" y="149"/>
                    <a:pt x="155" y="149"/>
                  </a:cubicBezTo>
                  <a:cubicBezTo>
                    <a:pt x="154" y="154"/>
                    <a:pt x="129" y="170"/>
                    <a:pt x="83" y="170"/>
                  </a:cubicBezTo>
                  <a:cubicBezTo>
                    <a:pt x="36" y="170"/>
                    <a:pt x="11" y="154"/>
                    <a:pt x="10" y="149"/>
                  </a:cubicBezTo>
                  <a:cubicBezTo>
                    <a:pt x="10" y="149"/>
                    <a:pt x="10" y="149"/>
                    <a:pt x="10" y="149"/>
                  </a:cubicBezTo>
                  <a:lnTo>
                    <a:pt x="10" y="105"/>
                  </a:lnTo>
                  <a:close/>
                  <a:moveTo>
                    <a:pt x="83" y="10"/>
                  </a:moveTo>
                  <a:cubicBezTo>
                    <a:pt x="116" y="10"/>
                    <a:pt x="151" y="18"/>
                    <a:pt x="156" y="32"/>
                  </a:cubicBezTo>
                  <a:cubicBezTo>
                    <a:pt x="156" y="33"/>
                    <a:pt x="156" y="33"/>
                    <a:pt x="155" y="33"/>
                  </a:cubicBezTo>
                  <a:cubicBezTo>
                    <a:pt x="155" y="33"/>
                    <a:pt x="155" y="33"/>
                    <a:pt x="155" y="33"/>
                  </a:cubicBezTo>
                  <a:cubicBezTo>
                    <a:pt x="154" y="39"/>
                    <a:pt x="129" y="55"/>
                    <a:pt x="83" y="55"/>
                  </a:cubicBezTo>
                  <a:cubicBezTo>
                    <a:pt x="37" y="55"/>
                    <a:pt x="12" y="39"/>
                    <a:pt x="10" y="34"/>
                  </a:cubicBezTo>
                  <a:cubicBezTo>
                    <a:pt x="12" y="18"/>
                    <a:pt x="49" y="10"/>
                    <a:pt x="83" y="10"/>
                  </a:cubicBezTo>
                  <a:close/>
                  <a:moveTo>
                    <a:pt x="156" y="208"/>
                  </a:moveTo>
                  <a:cubicBezTo>
                    <a:pt x="156" y="208"/>
                    <a:pt x="156" y="208"/>
                    <a:pt x="156" y="208"/>
                  </a:cubicBezTo>
                  <a:cubicBezTo>
                    <a:pt x="153" y="222"/>
                    <a:pt x="122" y="231"/>
                    <a:pt x="83" y="231"/>
                  </a:cubicBezTo>
                  <a:cubicBezTo>
                    <a:pt x="44" y="231"/>
                    <a:pt x="13" y="222"/>
                    <a:pt x="10" y="208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10" y="207"/>
                    <a:pt x="10" y="207"/>
                    <a:pt x="10" y="207"/>
                  </a:cubicBezTo>
                  <a:cubicBezTo>
                    <a:pt x="10" y="163"/>
                    <a:pt x="10" y="163"/>
                    <a:pt x="10" y="163"/>
                  </a:cubicBezTo>
                  <a:cubicBezTo>
                    <a:pt x="23" y="172"/>
                    <a:pt x="49" y="180"/>
                    <a:pt x="83" y="180"/>
                  </a:cubicBezTo>
                  <a:cubicBezTo>
                    <a:pt x="117" y="180"/>
                    <a:pt x="143" y="171"/>
                    <a:pt x="156" y="162"/>
                  </a:cubicBezTo>
                  <a:cubicBezTo>
                    <a:pt x="156" y="207"/>
                    <a:pt x="156" y="207"/>
                    <a:pt x="156" y="207"/>
                  </a:cubicBezTo>
                  <a:cubicBezTo>
                    <a:pt x="156" y="207"/>
                    <a:pt x="156" y="207"/>
                    <a:pt x="156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43C2CB"/>
                </a:solidFill>
                <a:latin typeface="Verdana" charset="0"/>
              </a:endParaRPr>
            </a:p>
          </p:txBody>
        </p:sp>
        <p:sp>
          <p:nvSpPr>
            <p:cNvPr id="143" name="Freeform 502"/>
            <p:cNvSpPr>
              <a:spLocks noEditPoints="1"/>
            </p:cNvSpPr>
            <p:nvPr/>
          </p:nvSpPr>
          <p:spPr bwMode="auto">
            <a:xfrm>
              <a:off x="7452320" y="1296265"/>
              <a:ext cx="196724" cy="225413"/>
            </a:xfrm>
            <a:custGeom>
              <a:avLst/>
              <a:gdLst>
                <a:gd name="T0" fmla="*/ 83 w 166"/>
                <a:gd name="T1" fmla="*/ 0 h 241"/>
                <a:gd name="T2" fmla="*/ 0 w 166"/>
                <a:gd name="T3" fmla="*/ 32 h 241"/>
                <a:gd name="T4" fmla="*/ 0 w 166"/>
                <a:gd name="T5" fmla="*/ 34 h 241"/>
                <a:gd name="T6" fmla="*/ 0 w 166"/>
                <a:gd name="T7" fmla="*/ 35 h 241"/>
                <a:gd name="T8" fmla="*/ 0 w 166"/>
                <a:gd name="T9" fmla="*/ 35 h 241"/>
                <a:gd name="T10" fmla="*/ 0 w 166"/>
                <a:gd name="T11" fmla="*/ 207 h 241"/>
                <a:gd name="T12" fmla="*/ 1 w 166"/>
                <a:gd name="T13" fmla="*/ 211 h 241"/>
                <a:gd name="T14" fmla="*/ 83 w 166"/>
                <a:gd name="T15" fmla="*/ 241 h 241"/>
                <a:gd name="T16" fmla="*/ 165 w 166"/>
                <a:gd name="T17" fmla="*/ 211 h 241"/>
                <a:gd name="T18" fmla="*/ 166 w 166"/>
                <a:gd name="T19" fmla="*/ 207 h 241"/>
                <a:gd name="T20" fmla="*/ 166 w 166"/>
                <a:gd name="T21" fmla="*/ 36 h 241"/>
                <a:gd name="T22" fmla="*/ 83 w 166"/>
                <a:gd name="T23" fmla="*/ 0 h 241"/>
                <a:gd name="T24" fmla="*/ 83 w 166"/>
                <a:gd name="T25" fmla="*/ 64 h 241"/>
                <a:gd name="T26" fmla="*/ 156 w 166"/>
                <a:gd name="T27" fmla="*/ 46 h 241"/>
                <a:gd name="T28" fmla="*/ 156 w 166"/>
                <a:gd name="T29" fmla="*/ 89 h 241"/>
                <a:gd name="T30" fmla="*/ 155 w 166"/>
                <a:gd name="T31" fmla="*/ 91 h 241"/>
                <a:gd name="T32" fmla="*/ 155 w 166"/>
                <a:gd name="T33" fmla="*/ 91 h 241"/>
                <a:gd name="T34" fmla="*/ 83 w 166"/>
                <a:gd name="T35" fmla="*/ 112 h 241"/>
                <a:gd name="T36" fmla="*/ 10 w 166"/>
                <a:gd name="T37" fmla="*/ 91 h 241"/>
                <a:gd name="T38" fmla="*/ 10 w 166"/>
                <a:gd name="T39" fmla="*/ 91 h 241"/>
                <a:gd name="T40" fmla="*/ 10 w 166"/>
                <a:gd name="T41" fmla="*/ 47 h 241"/>
                <a:gd name="T42" fmla="*/ 83 w 166"/>
                <a:gd name="T43" fmla="*/ 64 h 241"/>
                <a:gd name="T44" fmla="*/ 10 w 166"/>
                <a:gd name="T45" fmla="*/ 105 h 241"/>
                <a:gd name="T46" fmla="*/ 83 w 166"/>
                <a:gd name="T47" fmla="*/ 122 h 241"/>
                <a:gd name="T48" fmla="*/ 156 w 166"/>
                <a:gd name="T49" fmla="*/ 104 h 241"/>
                <a:gd name="T50" fmla="*/ 156 w 166"/>
                <a:gd name="T51" fmla="*/ 147 h 241"/>
                <a:gd name="T52" fmla="*/ 155 w 166"/>
                <a:gd name="T53" fmla="*/ 149 h 241"/>
                <a:gd name="T54" fmla="*/ 155 w 166"/>
                <a:gd name="T55" fmla="*/ 149 h 241"/>
                <a:gd name="T56" fmla="*/ 83 w 166"/>
                <a:gd name="T57" fmla="*/ 170 h 241"/>
                <a:gd name="T58" fmla="*/ 10 w 166"/>
                <a:gd name="T59" fmla="*/ 149 h 241"/>
                <a:gd name="T60" fmla="*/ 10 w 166"/>
                <a:gd name="T61" fmla="*/ 149 h 241"/>
                <a:gd name="T62" fmla="*/ 10 w 166"/>
                <a:gd name="T63" fmla="*/ 105 h 241"/>
                <a:gd name="T64" fmla="*/ 83 w 166"/>
                <a:gd name="T65" fmla="*/ 10 h 241"/>
                <a:gd name="T66" fmla="*/ 156 w 166"/>
                <a:gd name="T67" fmla="*/ 32 h 241"/>
                <a:gd name="T68" fmla="*/ 155 w 166"/>
                <a:gd name="T69" fmla="*/ 33 h 241"/>
                <a:gd name="T70" fmla="*/ 155 w 166"/>
                <a:gd name="T71" fmla="*/ 33 h 241"/>
                <a:gd name="T72" fmla="*/ 83 w 166"/>
                <a:gd name="T73" fmla="*/ 55 h 241"/>
                <a:gd name="T74" fmla="*/ 10 w 166"/>
                <a:gd name="T75" fmla="*/ 34 h 241"/>
                <a:gd name="T76" fmla="*/ 83 w 166"/>
                <a:gd name="T77" fmla="*/ 10 h 241"/>
                <a:gd name="T78" fmla="*/ 156 w 166"/>
                <a:gd name="T79" fmla="*/ 208 h 241"/>
                <a:gd name="T80" fmla="*/ 156 w 166"/>
                <a:gd name="T81" fmla="*/ 208 h 241"/>
                <a:gd name="T82" fmla="*/ 83 w 166"/>
                <a:gd name="T83" fmla="*/ 231 h 241"/>
                <a:gd name="T84" fmla="*/ 10 w 166"/>
                <a:gd name="T85" fmla="*/ 208 h 241"/>
                <a:gd name="T86" fmla="*/ 10 w 166"/>
                <a:gd name="T87" fmla="*/ 208 h 241"/>
                <a:gd name="T88" fmla="*/ 10 w 166"/>
                <a:gd name="T89" fmla="*/ 207 h 241"/>
                <a:gd name="T90" fmla="*/ 10 w 166"/>
                <a:gd name="T91" fmla="*/ 163 h 241"/>
                <a:gd name="T92" fmla="*/ 83 w 166"/>
                <a:gd name="T93" fmla="*/ 180 h 241"/>
                <a:gd name="T94" fmla="*/ 156 w 166"/>
                <a:gd name="T95" fmla="*/ 162 h 241"/>
                <a:gd name="T96" fmla="*/ 156 w 166"/>
                <a:gd name="T97" fmla="*/ 207 h 241"/>
                <a:gd name="T98" fmla="*/ 156 w 166"/>
                <a:gd name="T99" fmla="*/ 20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6" h="241">
                  <a:moveTo>
                    <a:pt x="83" y="0"/>
                  </a:moveTo>
                  <a:cubicBezTo>
                    <a:pt x="44" y="0"/>
                    <a:pt x="4" y="10"/>
                    <a:pt x="0" y="32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08"/>
                    <a:pt x="0" y="209"/>
                    <a:pt x="1" y="211"/>
                  </a:cubicBezTo>
                  <a:cubicBezTo>
                    <a:pt x="6" y="233"/>
                    <a:pt x="48" y="241"/>
                    <a:pt x="83" y="241"/>
                  </a:cubicBezTo>
                  <a:cubicBezTo>
                    <a:pt x="117" y="241"/>
                    <a:pt x="160" y="233"/>
                    <a:pt x="165" y="211"/>
                  </a:cubicBezTo>
                  <a:cubicBezTo>
                    <a:pt x="166" y="209"/>
                    <a:pt x="166" y="208"/>
                    <a:pt x="166" y="207"/>
                  </a:cubicBezTo>
                  <a:cubicBezTo>
                    <a:pt x="166" y="36"/>
                    <a:pt x="166" y="36"/>
                    <a:pt x="166" y="36"/>
                  </a:cubicBezTo>
                  <a:cubicBezTo>
                    <a:pt x="166" y="11"/>
                    <a:pt x="124" y="0"/>
                    <a:pt x="83" y="0"/>
                  </a:cubicBezTo>
                  <a:close/>
                  <a:moveTo>
                    <a:pt x="83" y="64"/>
                  </a:moveTo>
                  <a:cubicBezTo>
                    <a:pt x="117" y="64"/>
                    <a:pt x="143" y="56"/>
                    <a:pt x="156" y="46"/>
                  </a:cubicBezTo>
                  <a:cubicBezTo>
                    <a:pt x="156" y="89"/>
                    <a:pt x="156" y="89"/>
                    <a:pt x="156" y="89"/>
                  </a:cubicBezTo>
                  <a:cubicBezTo>
                    <a:pt x="156" y="90"/>
                    <a:pt x="156" y="90"/>
                    <a:pt x="155" y="91"/>
                  </a:cubicBezTo>
                  <a:cubicBezTo>
                    <a:pt x="155" y="91"/>
                    <a:pt x="155" y="91"/>
                    <a:pt x="155" y="91"/>
                  </a:cubicBezTo>
                  <a:cubicBezTo>
                    <a:pt x="154" y="96"/>
                    <a:pt x="129" y="112"/>
                    <a:pt x="83" y="112"/>
                  </a:cubicBezTo>
                  <a:cubicBezTo>
                    <a:pt x="36" y="112"/>
                    <a:pt x="11" y="96"/>
                    <a:pt x="10" y="91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23" y="56"/>
                    <a:pt x="49" y="64"/>
                    <a:pt x="83" y="64"/>
                  </a:cubicBezTo>
                  <a:close/>
                  <a:moveTo>
                    <a:pt x="10" y="105"/>
                  </a:moveTo>
                  <a:cubicBezTo>
                    <a:pt x="23" y="114"/>
                    <a:pt x="49" y="122"/>
                    <a:pt x="83" y="122"/>
                  </a:cubicBezTo>
                  <a:cubicBezTo>
                    <a:pt x="117" y="122"/>
                    <a:pt x="143" y="114"/>
                    <a:pt x="156" y="104"/>
                  </a:cubicBezTo>
                  <a:cubicBezTo>
                    <a:pt x="156" y="147"/>
                    <a:pt x="156" y="147"/>
                    <a:pt x="156" y="147"/>
                  </a:cubicBezTo>
                  <a:cubicBezTo>
                    <a:pt x="156" y="147"/>
                    <a:pt x="156" y="148"/>
                    <a:pt x="155" y="149"/>
                  </a:cubicBezTo>
                  <a:cubicBezTo>
                    <a:pt x="155" y="149"/>
                    <a:pt x="155" y="149"/>
                    <a:pt x="155" y="149"/>
                  </a:cubicBezTo>
                  <a:cubicBezTo>
                    <a:pt x="154" y="154"/>
                    <a:pt x="129" y="170"/>
                    <a:pt x="83" y="170"/>
                  </a:cubicBezTo>
                  <a:cubicBezTo>
                    <a:pt x="36" y="170"/>
                    <a:pt x="11" y="154"/>
                    <a:pt x="10" y="149"/>
                  </a:cubicBezTo>
                  <a:cubicBezTo>
                    <a:pt x="10" y="149"/>
                    <a:pt x="10" y="149"/>
                    <a:pt x="10" y="149"/>
                  </a:cubicBezTo>
                  <a:lnTo>
                    <a:pt x="10" y="105"/>
                  </a:lnTo>
                  <a:close/>
                  <a:moveTo>
                    <a:pt x="83" y="10"/>
                  </a:moveTo>
                  <a:cubicBezTo>
                    <a:pt x="116" y="10"/>
                    <a:pt x="151" y="18"/>
                    <a:pt x="156" y="32"/>
                  </a:cubicBezTo>
                  <a:cubicBezTo>
                    <a:pt x="156" y="33"/>
                    <a:pt x="156" y="33"/>
                    <a:pt x="155" y="33"/>
                  </a:cubicBezTo>
                  <a:cubicBezTo>
                    <a:pt x="155" y="33"/>
                    <a:pt x="155" y="33"/>
                    <a:pt x="155" y="33"/>
                  </a:cubicBezTo>
                  <a:cubicBezTo>
                    <a:pt x="154" y="39"/>
                    <a:pt x="129" y="55"/>
                    <a:pt x="83" y="55"/>
                  </a:cubicBezTo>
                  <a:cubicBezTo>
                    <a:pt x="37" y="55"/>
                    <a:pt x="12" y="39"/>
                    <a:pt x="10" y="34"/>
                  </a:cubicBezTo>
                  <a:cubicBezTo>
                    <a:pt x="12" y="18"/>
                    <a:pt x="49" y="10"/>
                    <a:pt x="83" y="10"/>
                  </a:cubicBezTo>
                  <a:close/>
                  <a:moveTo>
                    <a:pt x="156" y="208"/>
                  </a:moveTo>
                  <a:cubicBezTo>
                    <a:pt x="156" y="208"/>
                    <a:pt x="156" y="208"/>
                    <a:pt x="156" y="208"/>
                  </a:cubicBezTo>
                  <a:cubicBezTo>
                    <a:pt x="153" y="222"/>
                    <a:pt x="122" y="231"/>
                    <a:pt x="83" y="231"/>
                  </a:cubicBezTo>
                  <a:cubicBezTo>
                    <a:pt x="44" y="231"/>
                    <a:pt x="13" y="222"/>
                    <a:pt x="10" y="208"/>
                  </a:cubicBezTo>
                  <a:cubicBezTo>
                    <a:pt x="10" y="208"/>
                    <a:pt x="10" y="208"/>
                    <a:pt x="10" y="208"/>
                  </a:cubicBezTo>
                  <a:cubicBezTo>
                    <a:pt x="10" y="207"/>
                    <a:pt x="10" y="207"/>
                    <a:pt x="10" y="207"/>
                  </a:cubicBezTo>
                  <a:cubicBezTo>
                    <a:pt x="10" y="163"/>
                    <a:pt x="10" y="163"/>
                    <a:pt x="10" y="163"/>
                  </a:cubicBezTo>
                  <a:cubicBezTo>
                    <a:pt x="23" y="172"/>
                    <a:pt x="49" y="180"/>
                    <a:pt x="83" y="180"/>
                  </a:cubicBezTo>
                  <a:cubicBezTo>
                    <a:pt x="117" y="180"/>
                    <a:pt x="143" y="171"/>
                    <a:pt x="156" y="162"/>
                  </a:cubicBezTo>
                  <a:cubicBezTo>
                    <a:pt x="156" y="207"/>
                    <a:pt x="156" y="207"/>
                    <a:pt x="156" y="207"/>
                  </a:cubicBezTo>
                  <a:cubicBezTo>
                    <a:pt x="156" y="207"/>
                    <a:pt x="156" y="207"/>
                    <a:pt x="156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43C2CB"/>
                </a:solidFill>
                <a:latin typeface="Verdana" charset="0"/>
              </a:endParaRPr>
            </a:p>
          </p:txBody>
        </p:sp>
        <p:pic>
          <p:nvPicPr>
            <p:cNvPr id="144" name="Picture 10" descr="https://d30y9cdsu7xlg0.cloudfront.net/png/1390149-200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754" y="1124744"/>
              <a:ext cx="461814" cy="513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7" name="Title 1"/>
          <p:cNvSpPr txBox="1">
            <a:spLocks/>
          </p:cNvSpPr>
          <p:nvPr/>
        </p:nvSpPr>
        <p:spPr bwMode="auto">
          <a:xfrm>
            <a:off x="5202369" y="5632519"/>
            <a:ext cx="1839146" cy="28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0" indent="0" algn="ctr"/>
            <a:r>
              <a:rPr lang="en-GB" sz="700" kern="0" dirty="0"/>
              <a:t>CONSTRUCTION OF EBSI </a:t>
            </a:r>
            <a:r>
              <a:rPr lang="en-GB" sz="700" kern="0" dirty="0" smtClean="0"/>
              <a:t>v2</a:t>
            </a:r>
            <a:endParaRPr lang="en-GB" sz="700" kern="0" dirty="0"/>
          </a:p>
        </p:txBody>
      </p:sp>
      <p:sp>
        <p:nvSpPr>
          <p:cNvPr id="149" name="Title 1"/>
          <p:cNvSpPr txBox="1">
            <a:spLocks/>
          </p:cNvSpPr>
          <p:nvPr/>
        </p:nvSpPr>
        <p:spPr bwMode="auto">
          <a:xfrm>
            <a:off x="2987825" y="4983949"/>
            <a:ext cx="2024531" cy="16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0" indent="0" algn="ctr"/>
            <a:r>
              <a:rPr lang="en-IE" sz="700" kern="0" dirty="0" smtClean="0">
                <a:latin typeface="+mn-lt"/>
              </a:rPr>
              <a:t>CENTRAL SERVICES GO LIVE</a:t>
            </a:r>
            <a:endParaRPr lang="en-GB" sz="700" kern="0" dirty="0">
              <a:latin typeface="+mn-lt"/>
            </a:endParaRPr>
          </a:p>
          <a:p>
            <a:pPr marL="0" indent="0" algn="ctr"/>
            <a:endParaRPr lang="en-IE" sz="700" kern="0" dirty="0" smtClean="0">
              <a:latin typeface="+mn-lt"/>
            </a:endParaRPr>
          </a:p>
          <a:p>
            <a:pPr marL="0" indent="0" algn="ctr"/>
            <a:r>
              <a:rPr lang="en-US" sz="700" dirty="0">
                <a:solidFill>
                  <a:srgbClr val="646567"/>
                </a:solidFill>
              </a:rPr>
              <a:t>LAUNCH OF </a:t>
            </a:r>
            <a:r>
              <a:rPr lang="en-US" sz="700" dirty="0">
                <a:solidFill>
                  <a:srgbClr val="3E6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EBSI TESTING PLATFORM</a:t>
            </a:r>
          </a:p>
          <a:p>
            <a:pPr marL="0" indent="0" algn="ctr"/>
            <a:endParaRPr lang="en-GB" sz="700" kern="0" dirty="0" smtClean="0">
              <a:latin typeface="+mn-lt"/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3746410" y="4121686"/>
            <a:ext cx="586051" cy="536101"/>
            <a:chOff x="1214404" y="3453697"/>
            <a:chExt cx="772621" cy="809416"/>
          </a:xfrm>
        </p:grpSpPr>
        <p:sp>
          <p:nvSpPr>
            <p:cNvPr id="152" name="Freeform 406"/>
            <p:cNvSpPr>
              <a:spLocks/>
            </p:cNvSpPr>
            <p:nvPr/>
          </p:nvSpPr>
          <p:spPr bwMode="auto">
            <a:xfrm>
              <a:off x="1453359" y="4114674"/>
              <a:ext cx="292055" cy="148439"/>
            </a:xfrm>
            <a:custGeom>
              <a:avLst/>
              <a:gdLst>
                <a:gd name="T0" fmla="*/ 87 w 91"/>
                <a:gd name="T1" fmla="*/ 5 h 43"/>
                <a:gd name="T2" fmla="*/ 81 w 91"/>
                <a:gd name="T3" fmla="*/ 1 h 43"/>
                <a:gd name="T4" fmla="*/ 77 w 91"/>
                <a:gd name="T5" fmla="*/ 6 h 43"/>
                <a:gd name="T6" fmla="*/ 82 w 91"/>
                <a:gd name="T7" fmla="*/ 34 h 43"/>
                <a:gd name="T8" fmla="*/ 10 w 91"/>
                <a:gd name="T9" fmla="*/ 33 h 43"/>
                <a:gd name="T10" fmla="*/ 14 w 91"/>
                <a:gd name="T11" fmla="*/ 6 h 43"/>
                <a:gd name="T12" fmla="*/ 10 w 91"/>
                <a:gd name="T13" fmla="*/ 1 h 43"/>
                <a:gd name="T14" fmla="*/ 5 w 91"/>
                <a:gd name="T15" fmla="*/ 5 h 43"/>
                <a:gd name="T16" fmla="*/ 0 w 91"/>
                <a:gd name="T17" fmla="*/ 34 h 43"/>
                <a:gd name="T18" fmla="*/ 0 w 91"/>
                <a:gd name="T19" fmla="*/ 35 h 43"/>
                <a:gd name="T20" fmla="*/ 9 w 91"/>
                <a:gd name="T21" fmla="*/ 43 h 43"/>
                <a:gd name="T22" fmla="*/ 82 w 91"/>
                <a:gd name="T23" fmla="*/ 43 h 43"/>
                <a:gd name="T24" fmla="*/ 91 w 91"/>
                <a:gd name="T25" fmla="*/ 35 h 43"/>
                <a:gd name="T26" fmla="*/ 91 w 91"/>
                <a:gd name="T27" fmla="*/ 34 h 43"/>
                <a:gd name="T28" fmla="*/ 87 w 91"/>
                <a:gd name="T29" fmla="*/ 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1" h="43">
                  <a:moveTo>
                    <a:pt x="87" y="5"/>
                  </a:moveTo>
                  <a:cubicBezTo>
                    <a:pt x="86" y="2"/>
                    <a:pt x="84" y="0"/>
                    <a:pt x="81" y="1"/>
                  </a:cubicBezTo>
                  <a:cubicBezTo>
                    <a:pt x="78" y="1"/>
                    <a:pt x="77" y="4"/>
                    <a:pt x="77" y="6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4"/>
                    <a:pt x="13" y="1"/>
                    <a:pt x="10" y="1"/>
                  </a:cubicBezTo>
                  <a:cubicBezTo>
                    <a:pt x="8" y="0"/>
                    <a:pt x="5" y="2"/>
                    <a:pt x="5" y="5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39"/>
                    <a:pt x="4" y="43"/>
                    <a:pt x="9" y="43"/>
                  </a:cubicBezTo>
                  <a:cubicBezTo>
                    <a:pt x="82" y="43"/>
                    <a:pt x="82" y="43"/>
                    <a:pt x="82" y="43"/>
                  </a:cubicBezTo>
                  <a:cubicBezTo>
                    <a:pt x="87" y="43"/>
                    <a:pt x="91" y="39"/>
                    <a:pt x="91" y="35"/>
                  </a:cubicBezTo>
                  <a:cubicBezTo>
                    <a:pt x="91" y="34"/>
                    <a:pt x="91" y="34"/>
                    <a:pt x="91" y="34"/>
                  </a:cubicBezTo>
                  <a:lnTo>
                    <a:pt x="87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FFD624"/>
                </a:solidFill>
                <a:latin typeface="Verdana" charset="0"/>
              </a:endParaRPr>
            </a:p>
          </p:txBody>
        </p:sp>
        <p:sp>
          <p:nvSpPr>
            <p:cNvPr id="153" name="Freeform 407"/>
            <p:cNvSpPr>
              <a:spLocks noEditPoints="1"/>
            </p:cNvSpPr>
            <p:nvPr/>
          </p:nvSpPr>
          <p:spPr bwMode="auto">
            <a:xfrm>
              <a:off x="1214404" y="3453697"/>
              <a:ext cx="772621" cy="613364"/>
            </a:xfrm>
            <a:custGeom>
              <a:avLst/>
              <a:gdLst>
                <a:gd name="T0" fmla="*/ 218 w 240"/>
                <a:gd name="T1" fmla="*/ 0 h 180"/>
                <a:gd name="T2" fmla="*/ 21 w 240"/>
                <a:gd name="T3" fmla="*/ 0 h 180"/>
                <a:gd name="T4" fmla="*/ 0 w 240"/>
                <a:gd name="T5" fmla="*/ 22 h 180"/>
                <a:gd name="T6" fmla="*/ 0 w 240"/>
                <a:gd name="T7" fmla="*/ 159 h 180"/>
                <a:gd name="T8" fmla="*/ 21 w 240"/>
                <a:gd name="T9" fmla="*/ 180 h 180"/>
                <a:gd name="T10" fmla="*/ 218 w 240"/>
                <a:gd name="T11" fmla="*/ 180 h 180"/>
                <a:gd name="T12" fmla="*/ 240 w 240"/>
                <a:gd name="T13" fmla="*/ 159 h 180"/>
                <a:gd name="T14" fmla="*/ 240 w 240"/>
                <a:gd name="T15" fmla="*/ 22 h 180"/>
                <a:gd name="T16" fmla="*/ 218 w 240"/>
                <a:gd name="T17" fmla="*/ 0 h 180"/>
                <a:gd name="T18" fmla="*/ 21 w 240"/>
                <a:gd name="T19" fmla="*/ 10 h 180"/>
                <a:gd name="T20" fmla="*/ 218 w 240"/>
                <a:gd name="T21" fmla="*/ 10 h 180"/>
                <a:gd name="T22" fmla="*/ 230 w 240"/>
                <a:gd name="T23" fmla="*/ 22 h 180"/>
                <a:gd name="T24" fmla="*/ 230 w 240"/>
                <a:gd name="T25" fmla="*/ 141 h 180"/>
                <a:gd name="T26" fmla="*/ 9 w 240"/>
                <a:gd name="T27" fmla="*/ 141 h 180"/>
                <a:gd name="T28" fmla="*/ 9 w 240"/>
                <a:gd name="T29" fmla="*/ 22 h 180"/>
                <a:gd name="T30" fmla="*/ 21 w 240"/>
                <a:gd name="T31" fmla="*/ 10 h 180"/>
                <a:gd name="T32" fmla="*/ 218 w 240"/>
                <a:gd name="T33" fmla="*/ 170 h 180"/>
                <a:gd name="T34" fmla="*/ 21 w 240"/>
                <a:gd name="T35" fmla="*/ 170 h 180"/>
                <a:gd name="T36" fmla="*/ 9 w 240"/>
                <a:gd name="T37" fmla="*/ 159 h 180"/>
                <a:gd name="T38" fmla="*/ 9 w 240"/>
                <a:gd name="T39" fmla="*/ 151 h 180"/>
                <a:gd name="T40" fmla="*/ 230 w 240"/>
                <a:gd name="T41" fmla="*/ 151 h 180"/>
                <a:gd name="T42" fmla="*/ 230 w 240"/>
                <a:gd name="T43" fmla="*/ 159 h 180"/>
                <a:gd name="T44" fmla="*/ 218 w 240"/>
                <a:gd name="T45" fmla="*/ 17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0" h="180">
                  <a:moveTo>
                    <a:pt x="218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10"/>
                    <a:pt x="0" y="2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71"/>
                    <a:pt x="9" y="180"/>
                    <a:pt x="21" y="180"/>
                  </a:cubicBezTo>
                  <a:cubicBezTo>
                    <a:pt x="218" y="180"/>
                    <a:pt x="218" y="180"/>
                    <a:pt x="218" y="180"/>
                  </a:cubicBezTo>
                  <a:cubicBezTo>
                    <a:pt x="230" y="180"/>
                    <a:pt x="240" y="171"/>
                    <a:pt x="240" y="159"/>
                  </a:cubicBezTo>
                  <a:cubicBezTo>
                    <a:pt x="240" y="22"/>
                    <a:pt x="240" y="22"/>
                    <a:pt x="240" y="22"/>
                  </a:cubicBezTo>
                  <a:cubicBezTo>
                    <a:pt x="240" y="10"/>
                    <a:pt x="230" y="0"/>
                    <a:pt x="218" y="0"/>
                  </a:cubicBezTo>
                  <a:close/>
                  <a:moveTo>
                    <a:pt x="21" y="10"/>
                  </a:moveTo>
                  <a:cubicBezTo>
                    <a:pt x="218" y="10"/>
                    <a:pt x="218" y="10"/>
                    <a:pt x="218" y="10"/>
                  </a:cubicBezTo>
                  <a:cubicBezTo>
                    <a:pt x="225" y="10"/>
                    <a:pt x="230" y="15"/>
                    <a:pt x="230" y="22"/>
                  </a:cubicBezTo>
                  <a:cubicBezTo>
                    <a:pt x="230" y="141"/>
                    <a:pt x="230" y="141"/>
                    <a:pt x="230" y="141"/>
                  </a:cubicBezTo>
                  <a:cubicBezTo>
                    <a:pt x="9" y="141"/>
                    <a:pt x="9" y="141"/>
                    <a:pt x="9" y="14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15"/>
                    <a:pt x="15" y="10"/>
                    <a:pt x="21" y="10"/>
                  </a:cubicBezTo>
                  <a:close/>
                  <a:moveTo>
                    <a:pt x="218" y="170"/>
                  </a:moveTo>
                  <a:cubicBezTo>
                    <a:pt x="21" y="170"/>
                    <a:pt x="21" y="170"/>
                    <a:pt x="21" y="170"/>
                  </a:cubicBezTo>
                  <a:cubicBezTo>
                    <a:pt x="15" y="170"/>
                    <a:pt x="9" y="165"/>
                    <a:pt x="9" y="159"/>
                  </a:cubicBezTo>
                  <a:cubicBezTo>
                    <a:pt x="9" y="151"/>
                    <a:pt x="9" y="151"/>
                    <a:pt x="9" y="151"/>
                  </a:cubicBezTo>
                  <a:cubicBezTo>
                    <a:pt x="230" y="151"/>
                    <a:pt x="230" y="151"/>
                    <a:pt x="230" y="151"/>
                  </a:cubicBezTo>
                  <a:cubicBezTo>
                    <a:pt x="230" y="159"/>
                    <a:pt x="230" y="159"/>
                    <a:pt x="230" y="159"/>
                  </a:cubicBezTo>
                  <a:cubicBezTo>
                    <a:pt x="230" y="165"/>
                    <a:pt x="225" y="170"/>
                    <a:pt x="218" y="1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FFD624"/>
                </a:solidFill>
                <a:latin typeface="Verdana" charset="0"/>
              </a:endParaRPr>
            </a:p>
          </p:txBody>
        </p:sp>
        <p:sp>
          <p:nvSpPr>
            <p:cNvPr id="154" name="Freeform 257"/>
            <p:cNvSpPr>
              <a:spLocks noEditPoints="1"/>
            </p:cNvSpPr>
            <p:nvPr/>
          </p:nvSpPr>
          <p:spPr bwMode="auto">
            <a:xfrm>
              <a:off x="1322606" y="3561899"/>
              <a:ext cx="206873" cy="165866"/>
            </a:xfrm>
            <a:custGeom>
              <a:avLst/>
              <a:gdLst>
                <a:gd name="T0" fmla="*/ 229 w 234"/>
                <a:gd name="T1" fmla="*/ 112 h 188"/>
                <a:gd name="T2" fmla="*/ 153 w 234"/>
                <a:gd name="T3" fmla="*/ 112 h 188"/>
                <a:gd name="T4" fmla="*/ 133 w 234"/>
                <a:gd name="T5" fmla="*/ 93 h 188"/>
                <a:gd name="T6" fmla="*/ 124 w 234"/>
                <a:gd name="T7" fmla="*/ 93 h 188"/>
                <a:gd name="T8" fmla="*/ 121 w 234"/>
                <a:gd name="T9" fmla="*/ 100 h 188"/>
                <a:gd name="T10" fmla="*/ 123 w 234"/>
                <a:gd name="T11" fmla="*/ 112 h 188"/>
                <a:gd name="T12" fmla="*/ 9 w 234"/>
                <a:gd name="T13" fmla="*/ 112 h 188"/>
                <a:gd name="T14" fmla="*/ 9 w 234"/>
                <a:gd name="T15" fmla="*/ 9 h 188"/>
                <a:gd name="T16" fmla="*/ 229 w 234"/>
                <a:gd name="T17" fmla="*/ 9 h 188"/>
                <a:gd name="T18" fmla="*/ 234 w 234"/>
                <a:gd name="T19" fmla="*/ 5 h 188"/>
                <a:gd name="T20" fmla="*/ 229 w 234"/>
                <a:gd name="T21" fmla="*/ 0 h 188"/>
                <a:gd name="T22" fmla="*/ 4 w 234"/>
                <a:gd name="T23" fmla="*/ 0 h 188"/>
                <a:gd name="T24" fmla="*/ 0 w 234"/>
                <a:gd name="T25" fmla="*/ 5 h 188"/>
                <a:gd name="T26" fmla="*/ 0 w 234"/>
                <a:gd name="T27" fmla="*/ 117 h 188"/>
                <a:gd name="T28" fmla="*/ 4 w 234"/>
                <a:gd name="T29" fmla="*/ 122 h 188"/>
                <a:gd name="T30" fmla="*/ 125 w 234"/>
                <a:gd name="T31" fmla="*/ 122 h 188"/>
                <a:gd name="T32" fmla="*/ 133 w 234"/>
                <a:gd name="T33" fmla="*/ 169 h 188"/>
                <a:gd name="T34" fmla="*/ 138 w 234"/>
                <a:gd name="T35" fmla="*/ 175 h 188"/>
                <a:gd name="T36" fmla="*/ 145 w 234"/>
                <a:gd name="T37" fmla="*/ 173 h 188"/>
                <a:gd name="T38" fmla="*/ 151 w 234"/>
                <a:gd name="T39" fmla="*/ 167 h 188"/>
                <a:gd name="T40" fmla="*/ 161 w 234"/>
                <a:gd name="T41" fmla="*/ 184 h 188"/>
                <a:gd name="T42" fmla="*/ 166 w 234"/>
                <a:gd name="T43" fmla="*/ 188 h 188"/>
                <a:gd name="T44" fmla="*/ 167 w 234"/>
                <a:gd name="T45" fmla="*/ 188 h 188"/>
                <a:gd name="T46" fmla="*/ 171 w 234"/>
                <a:gd name="T47" fmla="*/ 187 h 188"/>
                <a:gd name="T48" fmla="*/ 185 w 234"/>
                <a:gd name="T49" fmla="*/ 178 h 188"/>
                <a:gd name="T50" fmla="*/ 188 w 234"/>
                <a:gd name="T51" fmla="*/ 173 h 188"/>
                <a:gd name="T52" fmla="*/ 186 w 234"/>
                <a:gd name="T53" fmla="*/ 167 h 188"/>
                <a:gd name="T54" fmla="*/ 177 w 234"/>
                <a:gd name="T55" fmla="*/ 154 h 188"/>
                <a:gd name="T56" fmla="*/ 182 w 234"/>
                <a:gd name="T57" fmla="*/ 153 h 188"/>
                <a:gd name="T58" fmla="*/ 188 w 234"/>
                <a:gd name="T59" fmla="*/ 148 h 188"/>
                <a:gd name="T60" fmla="*/ 186 w 234"/>
                <a:gd name="T61" fmla="*/ 141 h 188"/>
                <a:gd name="T62" fmla="*/ 164 w 234"/>
                <a:gd name="T63" fmla="*/ 122 h 188"/>
                <a:gd name="T64" fmla="*/ 229 w 234"/>
                <a:gd name="T65" fmla="*/ 122 h 188"/>
                <a:gd name="T66" fmla="*/ 234 w 234"/>
                <a:gd name="T67" fmla="*/ 117 h 188"/>
                <a:gd name="T68" fmla="*/ 229 w 234"/>
                <a:gd name="T69" fmla="*/ 112 h 188"/>
                <a:gd name="T70" fmla="*/ 177 w 234"/>
                <a:gd name="T71" fmla="*/ 171 h 188"/>
                <a:gd name="T72" fmla="*/ 168 w 234"/>
                <a:gd name="T73" fmla="*/ 177 h 188"/>
                <a:gd name="T74" fmla="*/ 153 w 234"/>
                <a:gd name="T75" fmla="*/ 151 h 188"/>
                <a:gd name="T76" fmla="*/ 142 w 234"/>
                <a:gd name="T77" fmla="*/ 163 h 188"/>
                <a:gd name="T78" fmla="*/ 132 w 234"/>
                <a:gd name="T79" fmla="*/ 105 h 188"/>
                <a:gd name="T80" fmla="*/ 175 w 234"/>
                <a:gd name="T81" fmla="*/ 145 h 188"/>
                <a:gd name="T82" fmla="*/ 159 w 234"/>
                <a:gd name="T83" fmla="*/ 148 h 188"/>
                <a:gd name="T84" fmla="*/ 177 w 234"/>
                <a:gd name="T85" fmla="*/ 17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4" h="188">
                  <a:moveTo>
                    <a:pt x="229" y="112"/>
                  </a:moveTo>
                  <a:cubicBezTo>
                    <a:pt x="153" y="112"/>
                    <a:pt x="153" y="112"/>
                    <a:pt x="153" y="112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1" y="91"/>
                    <a:pt x="127" y="91"/>
                    <a:pt x="124" y="93"/>
                  </a:cubicBezTo>
                  <a:cubicBezTo>
                    <a:pt x="122" y="94"/>
                    <a:pt x="120" y="97"/>
                    <a:pt x="121" y="100"/>
                  </a:cubicBezTo>
                  <a:cubicBezTo>
                    <a:pt x="123" y="112"/>
                    <a:pt x="123" y="112"/>
                    <a:pt x="123" y="112"/>
                  </a:cubicBezTo>
                  <a:cubicBezTo>
                    <a:pt x="9" y="112"/>
                    <a:pt x="9" y="112"/>
                    <a:pt x="9" y="112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32" y="9"/>
                    <a:pt x="234" y="7"/>
                    <a:pt x="234" y="5"/>
                  </a:cubicBezTo>
                  <a:cubicBezTo>
                    <a:pt x="234" y="2"/>
                    <a:pt x="232" y="0"/>
                    <a:pt x="22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9"/>
                    <a:pt x="2" y="122"/>
                    <a:pt x="4" y="122"/>
                  </a:cubicBezTo>
                  <a:cubicBezTo>
                    <a:pt x="125" y="122"/>
                    <a:pt x="125" y="122"/>
                    <a:pt x="125" y="122"/>
                  </a:cubicBezTo>
                  <a:cubicBezTo>
                    <a:pt x="133" y="169"/>
                    <a:pt x="133" y="169"/>
                    <a:pt x="133" y="169"/>
                  </a:cubicBezTo>
                  <a:cubicBezTo>
                    <a:pt x="133" y="172"/>
                    <a:pt x="135" y="174"/>
                    <a:pt x="138" y="175"/>
                  </a:cubicBezTo>
                  <a:cubicBezTo>
                    <a:pt x="140" y="176"/>
                    <a:pt x="143" y="175"/>
                    <a:pt x="145" y="173"/>
                  </a:cubicBezTo>
                  <a:cubicBezTo>
                    <a:pt x="151" y="167"/>
                    <a:pt x="151" y="167"/>
                    <a:pt x="151" y="167"/>
                  </a:cubicBezTo>
                  <a:cubicBezTo>
                    <a:pt x="161" y="184"/>
                    <a:pt x="161" y="184"/>
                    <a:pt x="161" y="184"/>
                  </a:cubicBezTo>
                  <a:cubicBezTo>
                    <a:pt x="162" y="186"/>
                    <a:pt x="164" y="187"/>
                    <a:pt x="166" y="188"/>
                  </a:cubicBezTo>
                  <a:cubicBezTo>
                    <a:pt x="166" y="188"/>
                    <a:pt x="167" y="188"/>
                    <a:pt x="167" y="188"/>
                  </a:cubicBezTo>
                  <a:cubicBezTo>
                    <a:pt x="169" y="188"/>
                    <a:pt x="170" y="188"/>
                    <a:pt x="171" y="187"/>
                  </a:cubicBezTo>
                  <a:cubicBezTo>
                    <a:pt x="185" y="178"/>
                    <a:pt x="185" y="178"/>
                    <a:pt x="185" y="178"/>
                  </a:cubicBezTo>
                  <a:cubicBezTo>
                    <a:pt x="186" y="177"/>
                    <a:pt x="188" y="175"/>
                    <a:pt x="188" y="173"/>
                  </a:cubicBezTo>
                  <a:cubicBezTo>
                    <a:pt x="188" y="171"/>
                    <a:pt x="188" y="169"/>
                    <a:pt x="186" y="167"/>
                  </a:cubicBezTo>
                  <a:cubicBezTo>
                    <a:pt x="177" y="154"/>
                    <a:pt x="177" y="154"/>
                    <a:pt x="177" y="154"/>
                  </a:cubicBezTo>
                  <a:cubicBezTo>
                    <a:pt x="182" y="153"/>
                    <a:pt x="182" y="153"/>
                    <a:pt x="182" y="153"/>
                  </a:cubicBezTo>
                  <a:cubicBezTo>
                    <a:pt x="185" y="153"/>
                    <a:pt x="187" y="151"/>
                    <a:pt x="188" y="148"/>
                  </a:cubicBezTo>
                  <a:cubicBezTo>
                    <a:pt x="188" y="145"/>
                    <a:pt x="188" y="143"/>
                    <a:pt x="186" y="141"/>
                  </a:cubicBezTo>
                  <a:cubicBezTo>
                    <a:pt x="164" y="122"/>
                    <a:pt x="164" y="122"/>
                    <a:pt x="164" y="122"/>
                  </a:cubicBezTo>
                  <a:cubicBezTo>
                    <a:pt x="229" y="122"/>
                    <a:pt x="229" y="122"/>
                    <a:pt x="229" y="122"/>
                  </a:cubicBezTo>
                  <a:cubicBezTo>
                    <a:pt x="232" y="122"/>
                    <a:pt x="234" y="119"/>
                    <a:pt x="234" y="117"/>
                  </a:cubicBezTo>
                  <a:cubicBezTo>
                    <a:pt x="234" y="114"/>
                    <a:pt x="232" y="112"/>
                    <a:pt x="229" y="112"/>
                  </a:cubicBezTo>
                  <a:close/>
                  <a:moveTo>
                    <a:pt x="177" y="171"/>
                  </a:moveTo>
                  <a:cubicBezTo>
                    <a:pt x="168" y="177"/>
                    <a:pt x="168" y="177"/>
                    <a:pt x="168" y="177"/>
                  </a:cubicBezTo>
                  <a:cubicBezTo>
                    <a:pt x="153" y="151"/>
                    <a:pt x="153" y="151"/>
                    <a:pt x="153" y="151"/>
                  </a:cubicBezTo>
                  <a:cubicBezTo>
                    <a:pt x="142" y="163"/>
                    <a:pt x="142" y="163"/>
                    <a:pt x="142" y="163"/>
                  </a:cubicBezTo>
                  <a:cubicBezTo>
                    <a:pt x="132" y="105"/>
                    <a:pt x="132" y="105"/>
                    <a:pt x="132" y="105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59" y="148"/>
                    <a:pt x="159" y="148"/>
                    <a:pt x="159" y="148"/>
                  </a:cubicBezTo>
                  <a:lnTo>
                    <a:pt x="177" y="1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FFD624"/>
                </a:solidFill>
                <a:latin typeface="Verdana" charset="0"/>
              </a:endParaRPr>
            </a:p>
          </p:txBody>
        </p:sp>
        <p:sp>
          <p:nvSpPr>
            <p:cNvPr id="155" name="Freeform 258"/>
            <p:cNvSpPr>
              <a:spLocks/>
            </p:cNvSpPr>
            <p:nvPr/>
          </p:nvSpPr>
          <p:spPr bwMode="auto">
            <a:xfrm>
              <a:off x="1501324" y="3587605"/>
              <a:ext cx="8569" cy="57533"/>
            </a:xfrm>
            <a:custGeom>
              <a:avLst/>
              <a:gdLst>
                <a:gd name="T0" fmla="*/ 0 w 10"/>
                <a:gd name="T1" fmla="*/ 5 h 65"/>
                <a:gd name="T2" fmla="*/ 0 w 10"/>
                <a:gd name="T3" fmla="*/ 61 h 65"/>
                <a:gd name="T4" fmla="*/ 5 w 10"/>
                <a:gd name="T5" fmla="*/ 65 h 65"/>
                <a:gd name="T6" fmla="*/ 10 w 10"/>
                <a:gd name="T7" fmla="*/ 61 h 65"/>
                <a:gd name="T8" fmla="*/ 10 w 10"/>
                <a:gd name="T9" fmla="*/ 5 h 65"/>
                <a:gd name="T10" fmla="*/ 5 w 10"/>
                <a:gd name="T11" fmla="*/ 0 h 65"/>
                <a:gd name="T12" fmla="*/ 0 w 10"/>
                <a:gd name="T13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5">
                  <a:moveTo>
                    <a:pt x="0" y="5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63"/>
                    <a:pt x="2" y="65"/>
                    <a:pt x="5" y="65"/>
                  </a:cubicBezTo>
                  <a:cubicBezTo>
                    <a:pt x="7" y="65"/>
                    <a:pt x="10" y="63"/>
                    <a:pt x="10" y="6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7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FFD624"/>
                </a:solidFill>
                <a:latin typeface="Verdana" charset="0"/>
              </a:endParaRPr>
            </a:p>
          </p:txBody>
        </p:sp>
        <p:sp>
          <p:nvSpPr>
            <p:cNvPr id="156" name="Freeform 259"/>
            <p:cNvSpPr>
              <a:spLocks/>
            </p:cNvSpPr>
            <p:nvPr/>
          </p:nvSpPr>
          <p:spPr bwMode="auto">
            <a:xfrm>
              <a:off x="1344027" y="3605355"/>
              <a:ext cx="44680" cy="31826"/>
            </a:xfrm>
            <a:custGeom>
              <a:avLst/>
              <a:gdLst>
                <a:gd name="T0" fmla="*/ 42 w 51"/>
                <a:gd name="T1" fmla="*/ 3 h 36"/>
                <a:gd name="T2" fmla="*/ 37 w 51"/>
                <a:gd name="T3" fmla="*/ 22 h 36"/>
                <a:gd name="T4" fmla="*/ 31 w 51"/>
                <a:gd name="T5" fmla="*/ 3 h 36"/>
                <a:gd name="T6" fmla="*/ 26 w 51"/>
                <a:gd name="T7" fmla="*/ 0 h 36"/>
                <a:gd name="T8" fmla="*/ 26 w 51"/>
                <a:gd name="T9" fmla="*/ 0 h 36"/>
                <a:gd name="T10" fmla="*/ 21 w 51"/>
                <a:gd name="T11" fmla="*/ 3 h 36"/>
                <a:gd name="T12" fmla="*/ 15 w 51"/>
                <a:gd name="T13" fmla="*/ 22 h 36"/>
                <a:gd name="T14" fmla="*/ 9 w 51"/>
                <a:gd name="T15" fmla="*/ 3 h 36"/>
                <a:gd name="T16" fmla="*/ 5 w 51"/>
                <a:gd name="T17" fmla="*/ 0 h 36"/>
                <a:gd name="T18" fmla="*/ 0 w 51"/>
                <a:gd name="T19" fmla="*/ 4 h 36"/>
                <a:gd name="T20" fmla="*/ 1 w 51"/>
                <a:gd name="T21" fmla="*/ 6 h 36"/>
                <a:gd name="T22" fmla="*/ 10 w 51"/>
                <a:gd name="T23" fmla="*/ 32 h 36"/>
                <a:gd name="T24" fmla="*/ 15 w 51"/>
                <a:gd name="T25" fmla="*/ 36 h 36"/>
                <a:gd name="T26" fmla="*/ 15 w 51"/>
                <a:gd name="T27" fmla="*/ 36 h 36"/>
                <a:gd name="T28" fmla="*/ 20 w 51"/>
                <a:gd name="T29" fmla="*/ 32 h 36"/>
                <a:gd name="T30" fmla="*/ 26 w 51"/>
                <a:gd name="T31" fmla="*/ 14 h 36"/>
                <a:gd name="T32" fmla="*/ 32 w 51"/>
                <a:gd name="T33" fmla="*/ 32 h 36"/>
                <a:gd name="T34" fmla="*/ 37 w 51"/>
                <a:gd name="T35" fmla="*/ 36 h 36"/>
                <a:gd name="T36" fmla="*/ 37 w 51"/>
                <a:gd name="T37" fmla="*/ 36 h 36"/>
                <a:gd name="T38" fmla="*/ 42 w 51"/>
                <a:gd name="T39" fmla="*/ 32 h 36"/>
                <a:gd name="T40" fmla="*/ 51 w 51"/>
                <a:gd name="T41" fmla="*/ 6 h 36"/>
                <a:gd name="T42" fmla="*/ 51 w 51"/>
                <a:gd name="T43" fmla="*/ 4 h 36"/>
                <a:gd name="T44" fmla="*/ 47 w 51"/>
                <a:gd name="T45" fmla="*/ 0 h 36"/>
                <a:gd name="T46" fmla="*/ 42 w 51"/>
                <a:gd name="T4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" h="36">
                  <a:moveTo>
                    <a:pt x="42" y="3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1"/>
                    <a:pt x="28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5"/>
                    <a:pt x="12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6"/>
                    <a:pt x="19" y="35"/>
                    <a:pt x="20" y="32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4" y="36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5"/>
                    <a:pt x="42" y="32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5"/>
                    <a:pt x="51" y="4"/>
                  </a:cubicBezTo>
                  <a:cubicBezTo>
                    <a:pt x="51" y="2"/>
                    <a:pt x="49" y="0"/>
                    <a:pt x="47" y="0"/>
                  </a:cubicBezTo>
                  <a:cubicBezTo>
                    <a:pt x="45" y="0"/>
                    <a:pt x="43" y="1"/>
                    <a:pt x="4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FFD624"/>
                </a:solidFill>
                <a:latin typeface="Verdana" charset="0"/>
              </a:endParaRPr>
            </a:p>
          </p:txBody>
        </p:sp>
        <p:sp>
          <p:nvSpPr>
            <p:cNvPr id="157" name="Freeform 260"/>
            <p:cNvSpPr>
              <a:spLocks/>
            </p:cNvSpPr>
            <p:nvPr/>
          </p:nvSpPr>
          <p:spPr bwMode="auto">
            <a:xfrm>
              <a:off x="1391767" y="3605355"/>
              <a:ext cx="44680" cy="31826"/>
            </a:xfrm>
            <a:custGeom>
              <a:avLst/>
              <a:gdLst>
                <a:gd name="T0" fmla="*/ 42 w 51"/>
                <a:gd name="T1" fmla="*/ 3 h 36"/>
                <a:gd name="T2" fmla="*/ 36 w 51"/>
                <a:gd name="T3" fmla="*/ 22 h 36"/>
                <a:gd name="T4" fmla="*/ 31 w 51"/>
                <a:gd name="T5" fmla="*/ 3 h 36"/>
                <a:gd name="T6" fmla="*/ 26 w 51"/>
                <a:gd name="T7" fmla="*/ 0 h 36"/>
                <a:gd name="T8" fmla="*/ 25 w 51"/>
                <a:gd name="T9" fmla="*/ 0 h 36"/>
                <a:gd name="T10" fmla="*/ 21 w 51"/>
                <a:gd name="T11" fmla="*/ 3 h 36"/>
                <a:gd name="T12" fmla="*/ 15 w 51"/>
                <a:gd name="T13" fmla="*/ 22 h 36"/>
                <a:gd name="T14" fmla="*/ 9 w 51"/>
                <a:gd name="T15" fmla="*/ 3 h 36"/>
                <a:gd name="T16" fmla="*/ 5 w 51"/>
                <a:gd name="T17" fmla="*/ 0 h 36"/>
                <a:gd name="T18" fmla="*/ 0 w 51"/>
                <a:gd name="T19" fmla="*/ 4 h 36"/>
                <a:gd name="T20" fmla="*/ 1 w 51"/>
                <a:gd name="T21" fmla="*/ 6 h 36"/>
                <a:gd name="T22" fmla="*/ 10 w 51"/>
                <a:gd name="T23" fmla="*/ 32 h 36"/>
                <a:gd name="T24" fmla="*/ 15 w 51"/>
                <a:gd name="T25" fmla="*/ 36 h 36"/>
                <a:gd name="T26" fmla="*/ 15 w 51"/>
                <a:gd name="T27" fmla="*/ 36 h 36"/>
                <a:gd name="T28" fmla="*/ 20 w 51"/>
                <a:gd name="T29" fmla="*/ 32 h 36"/>
                <a:gd name="T30" fmla="*/ 26 w 51"/>
                <a:gd name="T31" fmla="*/ 14 h 36"/>
                <a:gd name="T32" fmla="*/ 32 w 51"/>
                <a:gd name="T33" fmla="*/ 32 h 36"/>
                <a:gd name="T34" fmla="*/ 36 w 51"/>
                <a:gd name="T35" fmla="*/ 36 h 36"/>
                <a:gd name="T36" fmla="*/ 37 w 51"/>
                <a:gd name="T37" fmla="*/ 36 h 36"/>
                <a:gd name="T38" fmla="*/ 42 w 51"/>
                <a:gd name="T39" fmla="*/ 32 h 36"/>
                <a:gd name="T40" fmla="*/ 51 w 51"/>
                <a:gd name="T41" fmla="*/ 6 h 36"/>
                <a:gd name="T42" fmla="*/ 51 w 51"/>
                <a:gd name="T43" fmla="*/ 4 h 36"/>
                <a:gd name="T44" fmla="*/ 47 w 51"/>
                <a:gd name="T45" fmla="*/ 0 h 36"/>
                <a:gd name="T46" fmla="*/ 42 w 51"/>
                <a:gd name="T4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" h="36">
                  <a:moveTo>
                    <a:pt x="42" y="3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1"/>
                    <a:pt x="28" y="0"/>
                    <a:pt x="2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3" y="0"/>
                    <a:pt x="21" y="1"/>
                    <a:pt x="21" y="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2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6"/>
                    <a:pt x="19" y="35"/>
                    <a:pt x="20" y="32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4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5"/>
                    <a:pt x="42" y="32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5"/>
                    <a:pt x="51" y="4"/>
                  </a:cubicBezTo>
                  <a:cubicBezTo>
                    <a:pt x="51" y="2"/>
                    <a:pt x="49" y="0"/>
                    <a:pt x="47" y="0"/>
                  </a:cubicBezTo>
                  <a:cubicBezTo>
                    <a:pt x="45" y="0"/>
                    <a:pt x="43" y="1"/>
                    <a:pt x="4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FFD624"/>
                </a:solidFill>
                <a:latin typeface="Verdana" charset="0"/>
              </a:endParaRPr>
            </a:p>
          </p:txBody>
        </p:sp>
        <p:sp>
          <p:nvSpPr>
            <p:cNvPr id="158" name="Freeform 261"/>
            <p:cNvSpPr>
              <a:spLocks/>
            </p:cNvSpPr>
            <p:nvPr/>
          </p:nvSpPr>
          <p:spPr bwMode="auto">
            <a:xfrm>
              <a:off x="1439507" y="3605355"/>
              <a:ext cx="44680" cy="31826"/>
            </a:xfrm>
            <a:custGeom>
              <a:avLst/>
              <a:gdLst>
                <a:gd name="T0" fmla="*/ 42 w 51"/>
                <a:gd name="T1" fmla="*/ 3 h 36"/>
                <a:gd name="T2" fmla="*/ 36 w 51"/>
                <a:gd name="T3" fmla="*/ 22 h 36"/>
                <a:gd name="T4" fmla="*/ 30 w 51"/>
                <a:gd name="T5" fmla="*/ 3 h 36"/>
                <a:gd name="T6" fmla="*/ 26 w 51"/>
                <a:gd name="T7" fmla="*/ 0 h 36"/>
                <a:gd name="T8" fmla="*/ 25 w 51"/>
                <a:gd name="T9" fmla="*/ 0 h 36"/>
                <a:gd name="T10" fmla="*/ 21 w 51"/>
                <a:gd name="T11" fmla="*/ 3 h 36"/>
                <a:gd name="T12" fmla="*/ 15 w 51"/>
                <a:gd name="T13" fmla="*/ 22 h 36"/>
                <a:gd name="T14" fmla="*/ 9 w 51"/>
                <a:gd name="T15" fmla="*/ 3 h 36"/>
                <a:gd name="T16" fmla="*/ 4 w 51"/>
                <a:gd name="T17" fmla="*/ 0 h 36"/>
                <a:gd name="T18" fmla="*/ 0 w 51"/>
                <a:gd name="T19" fmla="*/ 4 h 36"/>
                <a:gd name="T20" fmla="*/ 0 w 51"/>
                <a:gd name="T21" fmla="*/ 6 h 36"/>
                <a:gd name="T22" fmla="*/ 9 w 51"/>
                <a:gd name="T23" fmla="*/ 32 h 36"/>
                <a:gd name="T24" fmla="*/ 14 w 51"/>
                <a:gd name="T25" fmla="*/ 36 h 36"/>
                <a:gd name="T26" fmla="*/ 15 w 51"/>
                <a:gd name="T27" fmla="*/ 36 h 36"/>
                <a:gd name="T28" fmla="*/ 20 w 51"/>
                <a:gd name="T29" fmla="*/ 32 h 36"/>
                <a:gd name="T30" fmla="*/ 26 w 51"/>
                <a:gd name="T31" fmla="*/ 14 h 36"/>
                <a:gd name="T32" fmla="*/ 31 w 51"/>
                <a:gd name="T33" fmla="*/ 32 h 36"/>
                <a:gd name="T34" fmla="*/ 36 w 51"/>
                <a:gd name="T35" fmla="*/ 36 h 36"/>
                <a:gd name="T36" fmla="*/ 37 w 51"/>
                <a:gd name="T37" fmla="*/ 36 h 36"/>
                <a:gd name="T38" fmla="*/ 42 w 51"/>
                <a:gd name="T39" fmla="*/ 32 h 36"/>
                <a:gd name="T40" fmla="*/ 51 w 51"/>
                <a:gd name="T41" fmla="*/ 6 h 36"/>
                <a:gd name="T42" fmla="*/ 51 w 51"/>
                <a:gd name="T43" fmla="*/ 4 h 36"/>
                <a:gd name="T44" fmla="*/ 47 w 51"/>
                <a:gd name="T45" fmla="*/ 0 h 36"/>
                <a:gd name="T46" fmla="*/ 42 w 51"/>
                <a:gd name="T4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" h="36">
                  <a:moveTo>
                    <a:pt x="42" y="3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1"/>
                    <a:pt x="28" y="0"/>
                    <a:pt x="2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3" y="0"/>
                    <a:pt x="21" y="1"/>
                    <a:pt x="21" y="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7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0" y="35"/>
                    <a:pt x="12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6"/>
                    <a:pt x="19" y="35"/>
                    <a:pt x="20" y="32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2" y="35"/>
                    <a:pt x="34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5"/>
                    <a:pt x="42" y="32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5"/>
                    <a:pt x="51" y="4"/>
                  </a:cubicBezTo>
                  <a:cubicBezTo>
                    <a:pt x="51" y="2"/>
                    <a:pt x="49" y="0"/>
                    <a:pt x="47" y="0"/>
                  </a:cubicBezTo>
                  <a:cubicBezTo>
                    <a:pt x="45" y="0"/>
                    <a:pt x="43" y="1"/>
                    <a:pt x="4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FFD624"/>
                </a:solidFill>
                <a:latin typeface="Verdana" charset="0"/>
              </a:endParaRPr>
            </a:p>
          </p:txBody>
        </p:sp>
        <p:sp>
          <p:nvSpPr>
            <p:cNvPr id="159" name="Freeform 262"/>
            <p:cNvSpPr>
              <a:spLocks/>
            </p:cNvSpPr>
            <p:nvPr/>
          </p:nvSpPr>
          <p:spPr bwMode="auto">
            <a:xfrm>
              <a:off x="1485411" y="3627389"/>
              <a:ext cx="8569" cy="9793"/>
            </a:xfrm>
            <a:custGeom>
              <a:avLst/>
              <a:gdLst>
                <a:gd name="T0" fmla="*/ 0 w 10"/>
                <a:gd name="T1" fmla="*/ 5 h 11"/>
                <a:gd name="T2" fmla="*/ 0 w 10"/>
                <a:gd name="T3" fmla="*/ 6 h 11"/>
                <a:gd name="T4" fmla="*/ 5 w 10"/>
                <a:gd name="T5" fmla="*/ 11 h 11"/>
                <a:gd name="T6" fmla="*/ 10 w 10"/>
                <a:gd name="T7" fmla="*/ 6 h 11"/>
                <a:gd name="T8" fmla="*/ 10 w 10"/>
                <a:gd name="T9" fmla="*/ 5 h 11"/>
                <a:gd name="T10" fmla="*/ 5 w 10"/>
                <a:gd name="T11" fmla="*/ 0 h 11"/>
                <a:gd name="T12" fmla="*/ 0 w 10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1">
                  <a:moveTo>
                    <a:pt x="0" y="5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8" y="11"/>
                    <a:pt x="10" y="9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FFD624"/>
                </a:solidFill>
                <a:latin typeface="Verdana" charset="0"/>
              </a:endParaRPr>
            </a:p>
          </p:txBody>
        </p:sp>
        <p:sp>
          <p:nvSpPr>
            <p:cNvPr id="160" name="Freeform 257"/>
            <p:cNvSpPr>
              <a:spLocks noEditPoints="1"/>
            </p:cNvSpPr>
            <p:nvPr/>
          </p:nvSpPr>
          <p:spPr bwMode="auto">
            <a:xfrm>
              <a:off x="1680575" y="3567671"/>
              <a:ext cx="206873" cy="165866"/>
            </a:xfrm>
            <a:custGeom>
              <a:avLst/>
              <a:gdLst>
                <a:gd name="T0" fmla="*/ 229 w 234"/>
                <a:gd name="T1" fmla="*/ 112 h 188"/>
                <a:gd name="T2" fmla="*/ 153 w 234"/>
                <a:gd name="T3" fmla="*/ 112 h 188"/>
                <a:gd name="T4" fmla="*/ 133 w 234"/>
                <a:gd name="T5" fmla="*/ 93 h 188"/>
                <a:gd name="T6" fmla="*/ 124 w 234"/>
                <a:gd name="T7" fmla="*/ 93 h 188"/>
                <a:gd name="T8" fmla="*/ 121 w 234"/>
                <a:gd name="T9" fmla="*/ 100 h 188"/>
                <a:gd name="T10" fmla="*/ 123 w 234"/>
                <a:gd name="T11" fmla="*/ 112 h 188"/>
                <a:gd name="T12" fmla="*/ 9 w 234"/>
                <a:gd name="T13" fmla="*/ 112 h 188"/>
                <a:gd name="T14" fmla="*/ 9 w 234"/>
                <a:gd name="T15" fmla="*/ 9 h 188"/>
                <a:gd name="T16" fmla="*/ 229 w 234"/>
                <a:gd name="T17" fmla="*/ 9 h 188"/>
                <a:gd name="T18" fmla="*/ 234 w 234"/>
                <a:gd name="T19" fmla="*/ 5 h 188"/>
                <a:gd name="T20" fmla="*/ 229 w 234"/>
                <a:gd name="T21" fmla="*/ 0 h 188"/>
                <a:gd name="T22" fmla="*/ 4 w 234"/>
                <a:gd name="T23" fmla="*/ 0 h 188"/>
                <a:gd name="T24" fmla="*/ 0 w 234"/>
                <a:gd name="T25" fmla="*/ 5 h 188"/>
                <a:gd name="T26" fmla="*/ 0 w 234"/>
                <a:gd name="T27" fmla="*/ 117 h 188"/>
                <a:gd name="T28" fmla="*/ 4 w 234"/>
                <a:gd name="T29" fmla="*/ 122 h 188"/>
                <a:gd name="T30" fmla="*/ 125 w 234"/>
                <a:gd name="T31" fmla="*/ 122 h 188"/>
                <a:gd name="T32" fmla="*/ 133 w 234"/>
                <a:gd name="T33" fmla="*/ 169 h 188"/>
                <a:gd name="T34" fmla="*/ 138 w 234"/>
                <a:gd name="T35" fmla="*/ 175 h 188"/>
                <a:gd name="T36" fmla="*/ 145 w 234"/>
                <a:gd name="T37" fmla="*/ 173 h 188"/>
                <a:gd name="T38" fmla="*/ 151 w 234"/>
                <a:gd name="T39" fmla="*/ 167 h 188"/>
                <a:gd name="T40" fmla="*/ 161 w 234"/>
                <a:gd name="T41" fmla="*/ 184 h 188"/>
                <a:gd name="T42" fmla="*/ 166 w 234"/>
                <a:gd name="T43" fmla="*/ 188 h 188"/>
                <a:gd name="T44" fmla="*/ 167 w 234"/>
                <a:gd name="T45" fmla="*/ 188 h 188"/>
                <a:gd name="T46" fmla="*/ 171 w 234"/>
                <a:gd name="T47" fmla="*/ 187 h 188"/>
                <a:gd name="T48" fmla="*/ 185 w 234"/>
                <a:gd name="T49" fmla="*/ 178 h 188"/>
                <a:gd name="T50" fmla="*/ 188 w 234"/>
                <a:gd name="T51" fmla="*/ 173 h 188"/>
                <a:gd name="T52" fmla="*/ 186 w 234"/>
                <a:gd name="T53" fmla="*/ 167 h 188"/>
                <a:gd name="T54" fmla="*/ 177 w 234"/>
                <a:gd name="T55" fmla="*/ 154 h 188"/>
                <a:gd name="T56" fmla="*/ 182 w 234"/>
                <a:gd name="T57" fmla="*/ 153 h 188"/>
                <a:gd name="T58" fmla="*/ 188 w 234"/>
                <a:gd name="T59" fmla="*/ 148 h 188"/>
                <a:gd name="T60" fmla="*/ 186 w 234"/>
                <a:gd name="T61" fmla="*/ 141 h 188"/>
                <a:gd name="T62" fmla="*/ 164 w 234"/>
                <a:gd name="T63" fmla="*/ 122 h 188"/>
                <a:gd name="T64" fmla="*/ 229 w 234"/>
                <a:gd name="T65" fmla="*/ 122 h 188"/>
                <a:gd name="T66" fmla="*/ 234 w 234"/>
                <a:gd name="T67" fmla="*/ 117 h 188"/>
                <a:gd name="T68" fmla="*/ 229 w 234"/>
                <a:gd name="T69" fmla="*/ 112 h 188"/>
                <a:gd name="T70" fmla="*/ 177 w 234"/>
                <a:gd name="T71" fmla="*/ 171 h 188"/>
                <a:gd name="T72" fmla="*/ 168 w 234"/>
                <a:gd name="T73" fmla="*/ 177 h 188"/>
                <a:gd name="T74" fmla="*/ 153 w 234"/>
                <a:gd name="T75" fmla="*/ 151 h 188"/>
                <a:gd name="T76" fmla="*/ 142 w 234"/>
                <a:gd name="T77" fmla="*/ 163 h 188"/>
                <a:gd name="T78" fmla="*/ 132 w 234"/>
                <a:gd name="T79" fmla="*/ 105 h 188"/>
                <a:gd name="T80" fmla="*/ 175 w 234"/>
                <a:gd name="T81" fmla="*/ 145 h 188"/>
                <a:gd name="T82" fmla="*/ 159 w 234"/>
                <a:gd name="T83" fmla="*/ 148 h 188"/>
                <a:gd name="T84" fmla="*/ 177 w 234"/>
                <a:gd name="T85" fmla="*/ 17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4" h="188">
                  <a:moveTo>
                    <a:pt x="229" y="112"/>
                  </a:moveTo>
                  <a:cubicBezTo>
                    <a:pt x="153" y="112"/>
                    <a:pt x="153" y="112"/>
                    <a:pt x="153" y="112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1" y="91"/>
                    <a:pt x="127" y="91"/>
                    <a:pt x="124" y="93"/>
                  </a:cubicBezTo>
                  <a:cubicBezTo>
                    <a:pt x="122" y="94"/>
                    <a:pt x="120" y="97"/>
                    <a:pt x="121" y="100"/>
                  </a:cubicBezTo>
                  <a:cubicBezTo>
                    <a:pt x="123" y="112"/>
                    <a:pt x="123" y="112"/>
                    <a:pt x="123" y="112"/>
                  </a:cubicBezTo>
                  <a:cubicBezTo>
                    <a:pt x="9" y="112"/>
                    <a:pt x="9" y="112"/>
                    <a:pt x="9" y="112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32" y="9"/>
                    <a:pt x="234" y="7"/>
                    <a:pt x="234" y="5"/>
                  </a:cubicBezTo>
                  <a:cubicBezTo>
                    <a:pt x="234" y="2"/>
                    <a:pt x="232" y="0"/>
                    <a:pt x="22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9"/>
                    <a:pt x="2" y="122"/>
                    <a:pt x="4" y="122"/>
                  </a:cubicBezTo>
                  <a:cubicBezTo>
                    <a:pt x="125" y="122"/>
                    <a:pt x="125" y="122"/>
                    <a:pt x="125" y="122"/>
                  </a:cubicBezTo>
                  <a:cubicBezTo>
                    <a:pt x="133" y="169"/>
                    <a:pt x="133" y="169"/>
                    <a:pt x="133" y="169"/>
                  </a:cubicBezTo>
                  <a:cubicBezTo>
                    <a:pt x="133" y="172"/>
                    <a:pt x="135" y="174"/>
                    <a:pt x="138" y="175"/>
                  </a:cubicBezTo>
                  <a:cubicBezTo>
                    <a:pt x="140" y="176"/>
                    <a:pt x="143" y="175"/>
                    <a:pt x="145" y="173"/>
                  </a:cubicBezTo>
                  <a:cubicBezTo>
                    <a:pt x="151" y="167"/>
                    <a:pt x="151" y="167"/>
                    <a:pt x="151" y="167"/>
                  </a:cubicBezTo>
                  <a:cubicBezTo>
                    <a:pt x="161" y="184"/>
                    <a:pt x="161" y="184"/>
                    <a:pt x="161" y="184"/>
                  </a:cubicBezTo>
                  <a:cubicBezTo>
                    <a:pt x="162" y="186"/>
                    <a:pt x="164" y="187"/>
                    <a:pt x="166" y="188"/>
                  </a:cubicBezTo>
                  <a:cubicBezTo>
                    <a:pt x="166" y="188"/>
                    <a:pt x="167" y="188"/>
                    <a:pt x="167" y="188"/>
                  </a:cubicBezTo>
                  <a:cubicBezTo>
                    <a:pt x="169" y="188"/>
                    <a:pt x="170" y="188"/>
                    <a:pt x="171" y="187"/>
                  </a:cubicBezTo>
                  <a:cubicBezTo>
                    <a:pt x="185" y="178"/>
                    <a:pt x="185" y="178"/>
                    <a:pt x="185" y="178"/>
                  </a:cubicBezTo>
                  <a:cubicBezTo>
                    <a:pt x="186" y="177"/>
                    <a:pt x="188" y="175"/>
                    <a:pt x="188" y="173"/>
                  </a:cubicBezTo>
                  <a:cubicBezTo>
                    <a:pt x="188" y="171"/>
                    <a:pt x="188" y="169"/>
                    <a:pt x="186" y="167"/>
                  </a:cubicBezTo>
                  <a:cubicBezTo>
                    <a:pt x="177" y="154"/>
                    <a:pt x="177" y="154"/>
                    <a:pt x="177" y="154"/>
                  </a:cubicBezTo>
                  <a:cubicBezTo>
                    <a:pt x="182" y="153"/>
                    <a:pt x="182" y="153"/>
                    <a:pt x="182" y="153"/>
                  </a:cubicBezTo>
                  <a:cubicBezTo>
                    <a:pt x="185" y="153"/>
                    <a:pt x="187" y="151"/>
                    <a:pt x="188" y="148"/>
                  </a:cubicBezTo>
                  <a:cubicBezTo>
                    <a:pt x="188" y="145"/>
                    <a:pt x="188" y="143"/>
                    <a:pt x="186" y="141"/>
                  </a:cubicBezTo>
                  <a:cubicBezTo>
                    <a:pt x="164" y="122"/>
                    <a:pt x="164" y="122"/>
                    <a:pt x="164" y="122"/>
                  </a:cubicBezTo>
                  <a:cubicBezTo>
                    <a:pt x="229" y="122"/>
                    <a:pt x="229" y="122"/>
                    <a:pt x="229" y="122"/>
                  </a:cubicBezTo>
                  <a:cubicBezTo>
                    <a:pt x="232" y="122"/>
                    <a:pt x="234" y="119"/>
                    <a:pt x="234" y="117"/>
                  </a:cubicBezTo>
                  <a:cubicBezTo>
                    <a:pt x="234" y="114"/>
                    <a:pt x="232" y="112"/>
                    <a:pt x="229" y="112"/>
                  </a:cubicBezTo>
                  <a:close/>
                  <a:moveTo>
                    <a:pt x="177" y="171"/>
                  </a:moveTo>
                  <a:cubicBezTo>
                    <a:pt x="168" y="177"/>
                    <a:pt x="168" y="177"/>
                    <a:pt x="168" y="177"/>
                  </a:cubicBezTo>
                  <a:cubicBezTo>
                    <a:pt x="153" y="151"/>
                    <a:pt x="153" y="151"/>
                    <a:pt x="153" y="151"/>
                  </a:cubicBezTo>
                  <a:cubicBezTo>
                    <a:pt x="142" y="163"/>
                    <a:pt x="142" y="163"/>
                    <a:pt x="142" y="163"/>
                  </a:cubicBezTo>
                  <a:cubicBezTo>
                    <a:pt x="132" y="105"/>
                    <a:pt x="132" y="105"/>
                    <a:pt x="132" y="105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59" y="148"/>
                    <a:pt x="159" y="148"/>
                    <a:pt x="159" y="148"/>
                  </a:cubicBezTo>
                  <a:lnTo>
                    <a:pt x="177" y="1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FFD624"/>
                </a:solidFill>
                <a:latin typeface="Verdana" charset="0"/>
              </a:endParaRPr>
            </a:p>
          </p:txBody>
        </p:sp>
        <p:sp>
          <p:nvSpPr>
            <p:cNvPr id="161" name="Freeform 258"/>
            <p:cNvSpPr>
              <a:spLocks/>
            </p:cNvSpPr>
            <p:nvPr/>
          </p:nvSpPr>
          <p:spPr bwMode="auto">
            <a:xfrm>
              <a:off x="1859293" y="3593378"/>
              <a:ext cx="8569" cy="57533"/>
            </a:xfrm>
            <a:custGeom>
              <a:avLst/>
              <a:gdLst>
                <a:gd name="T0" fmla="*/ 0 w 10"/>
                <a:gd name="T1" fmla="*/ 5 h 65"/>
                <a:gd name="T2" fmla="*/ 0 w 10"/>
                <a:gd name="T3" fmla="*/ 61 h 65"/>
                <a:gd name="T4" fmla="*/ 5 w 10"/>
                <a:gd name="T5" fmla="*/ 65 h 65"/>
                <a:gd name="T6" fmla="*/ 10 w 10"/>
                <a:gd name="T7" fmla="*/ 61 h 65"/>
                <a:gd name="T8" fmla="*/ 10 w 10"/>
                <a:gd name="T9" fmla="*/ 5 h 65"/>
                <a:gd name="T10" fmla="*/ 5 w 10"/>
                <a:gd name="T11" fmla="*/ 0 h 65"/>
                <a:gd name="T12" fmla="*/ 0 w 10"/>
                <a:gd name="T13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5">
                  <a:moveTo>
                    <a:pt x="0" y="5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63"/>
                    <a:pt x="2" y="65"/>
                    <a:pt x="5" y="65"/>
                  </a:cubicBezTo>
                  <a:cubicBezTo>
                    <a:pt x="7" y="65"/>
                    <a:pt x="10" y="63"/>
                    <a:pt x="10" y="6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7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FFD624"/>
                </a:solidFill>
                <a:latin typeface="Verdana" charset="0"/>
              </a:endParaRPr>
            </a:p>
          </p:txBody>
        </p:sp>
        <p:sp>
          <p:nvSpPr>
            <p:cNvPr id="162" name="Freeform 259"/>
            <p:cNvSpPr>
              <a:spLocks/>
            </p:cNvSpPr>
            <p:nvPr/>
          </p:nvSpPr>
          <p:spPr bwMode="auto">
            <a:xfrm>
              <a:off x="1701997" y="3611128"/>
              <a:ext cx="44680" cy="31826"/>
            </a:xfrm>
            <a:custGeom>
              <a:avLst/>
              <a:gdLst>
                <a:gd name="T0" fmla="*/ 42 w 51"/>
                <a:gd name="T1" fmla="*/ 3 h 36"/>
                <a:gd name="T2" fmla="*/ 37 w 51"/>
                <a:gd name="T3" fmla="*/ 22 h 36"/>
                <a:gd name="T4" fmla="*/ 31 w 51"/>
                <a:gd name="T5" fmla="*/ 3 h 36"/>
                <a:gd name="T6" fmla="*/ 26 w 51"/>
                <a:gd name="T7" fmla="*/ 0 h 36"/>
                <a:gd name="T8" fmla="*/ 26 w 51"/>
                <a:gd name="T9" fmla="*/ 0 h 36"/>
                <a:gd name="T10" fmla="*/ 21 w 51"/>
                <a:gd name="T11" fmla="*/ 3 h 36"/>
                <a:gd name="T12" fmla="*/ 15 w 51"/>
                <a:gd name="T13" fmla="*/ 22 h 36"/>
                <a:gd name="T14" fmla="*/ 9 w 51"/>
                <a:gd name="T15" fmla="*/ 3 h 36"/>
                <a:gd name="T16" fmla="*/ 5 w 51"/>
                <a:gd name="T17" fmla="*/ 0 h 36"/>
                <a:gd name="T18" fmla="*/ 0 w 51"/>
                <a:gd name="T19" fmla="*/ 4 h 36"/>
                <a:gd name="T20" fmla="*/ 1 w 51"/>
                <a:gd name="T21" fmla="*/ 6 h 36"/>
                <a:gd name="T22" fmla="*/ 10 w 51"/>
                <a:gd name="T23" fmla="*/ 32 h 36"/>
                <a:gd name="T24" fmla="*/ 15 w 51"/>
                <a:gd name="T25" fmla="*/ 36 h 36"/>
                <a:gd name="T26" fmla="*/ 15 w 51"/>
                <a:gd name="T27" fmla="*/ 36 h 36"/>
                <a:gd name="T28" fmla="*/ 20 w 51"/>
                <a:gd name="T29" fmla="*/ 32 h 36"/>
                <a:gd name="T30" fmla="*/ 26 w 51"/>
                <a:gd name="T31" fmla="*/ 14 h 36"/>
                <a:gd name="T32" fmla="*/ 32 w 51"/>
                <a:gd name="T33" fmla="*/ 32 h 36"/>
                <a:gd name="T34" fmla="*/ 37 w 51"/>
                <a:gd name="T35" fmla="*/ 36 h 36"/>
                <a:gd name="T36" fmla="*/ 37 w 51"/>
                <a:gd name="T37" fmla="*/ 36 h 36"/>
                <a:gd name="T38" fmla="*/ 42 w 51"/>
                <a:gd name="T39" fmla="*/ 32 h 36"/>
                <a:gd name="T40" fmla="*/ 51 w 51"/>
                <a:gd name="T41" fmla="*/ 6 h 36"/>
                <a:gd name="T42" fmla="*/ 51 w 51"/>
                <a:gd name="T43" fmla="*/ 4 h 36"/>
                <a:gd name="T44" fmla="*/ 47 w 51"/>
                <a:gd name="T45" fmla="*/ 0 h 36"/>
                <a:gd name="T46" fmla="*/ 42 w 51"/>
                <a:gd name="T4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" h="36">
                  <a:moveTo>
                    <a:pt x="42" y="3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1"/>
                    <a:pt x="28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5"/>
                    <a:pt x="12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6"/>
                    <a:pt x="19" y="35"/>
                    <a:pt x="20" y="32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4" y="36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5"/>
                    <a:pt x="42" y="32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5"/>
                    <a:pt x="51" y="4"/>
                  </a:cubicBezTo>
                  <a:cubicBezTo>
                    <a:pt x="51" y="2"/>
                    <a:pt x="49" y="0"/>
                    <a:pt x="47" y="0"/>
                  </a:cubicBezTo>
                  <a:cubicBezTo>
                    <a:pt x="45" y="0"/>
                    <a:pt x="43" y="1"/>
                    <a:pt x="4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FFD624"/>
                </a:solidFill>
                <a:latin typeface="Verdana" charset="0"/>
              </a:endParaRPr>
            </a:p>
          </p:txBody>
        </p:sp>
        <p:sp>
          <p:nvSpPr>
            <p:cNvPr id="163" name="Freeform 260"/>
            <p:cNvSpPr>
              <a:spLocks/>
            </p:cNvSpPr>
            <p:nvPr/>
          </p:nvSpPr>
          <p:spPr bwMode="auto">
            <a:xfrm>
              <a:off x="1749736" y="3611128"/>
              <a:ext cx="44680" cy="31826"/>
            </a:xfrm>
            <a:custGeom>
              <a:avLst/>
              <a:gdLst>
                <a:gd name="T0" fmla="*/ 42 w 51"/>
                <a:gd name="T1" fmla="*/ 3 h 36"/>
                <a:gd name="T2" fmla="*/ 36 w 51"/>
                <a:gd name="T3" fmla="*/ 22 h 36"/>
                <a:gd name="T4" fmla="*/ 31 w 51"/>
                <a:gd name="T5" fmla="*/ 3 h 36"/>
                <a:gd name="T6" fmla="*/ 26 w 51"/>
                <a:gd name="T7" fmla="*/ 0 h 36"/>
                <a:gd name="T8" fmla="*/ 25 w 51"/>
                <a:gd name="T9" fmla="*/ 0 h 36"/>
                <a:gd name="T10" fmla="*/ 21 w 51"/>
                <a:gd name="T11" fmla="*/ 3 h 36"/>
                <a:gd name="T12" fmla="*/ 15 w 51"/>
                <a:gd name="T13" fmla="*/ 22 h 36"/>
                <a:gd name="T14" fmla="*/ 9 w 51"/>
                <a:gd name="T15" fmla="*/ 3 h 36"/>
                <a:gd name="T16" fmla="*/ 5 w 51"/>
                <a:gd name="T17" fmla="*/ 0 h 36"/>
                <a:gd name="T18" fmla="*/ 0 w 51"/>
                <a:gd name="T19" fmla="*/ 4 h 36"/>
                <a:gd name="T20" fmla="*/ 1 w 51"/>
                <a:gd name="T21" fmla="*/ 6 h 36"/>
                <a:gd name="T22" fmla="*/ 10 w 51"/>
                <a:gd name="T23" fmla="*/ 32 h 36"/>
                <a:gd name="T24" fmla="*/ 15 w 51"/>
                <a:gd name="T25" fmla="*/ 36 h 36"/>
                <a:gd name="T26" fmla="*/ 15 w 51"/>
                <a:gd name="T27" fmla="*/ 36 h 36"/>
                <a:gd name="T28" fmla="*/ 20 w 51"/>
                <a:gd name="T29" fmla="*/ 32 h 36"/>
                <a:gd name="T30" fmla="*/ 26 w 51"/>
                <a:gd name="T31" fmla="*/ 14 h 36"/>
                <a:gd name="T32" fmla="*/ 32 w 51"/>
                <a:gd name="T33" fmla="*/ 32 h 36"/>
                <a:gd name="T34" fmla="*/ 36 w 51"/>
                <a:gd name="T35" fmla="*/ 36 h 36"/>
                <a:gd name="T36" fmla="*/ 37 w 51"/>
                <a:gd name="T37" fmla="*/ 36 h 36"/>
                <a:gd name="T38" fmla="*/ 42 w 51"/>
                <a:gd name="T39" fmla="*/ 32 h 36"/>
                <a:gd name="T40" fmla="*/ 51 w 51"/>
                <a:gd name="T41" fmla="*/ 6 h 36"/>
                <a:gd name="T42" fmla="*/ 51 w 51"/>
                <a:gd name="T43" fmla="*/ 4 h 36"/>
                <a:gd name="T44" fmla="*/ 47 w 51"/>
                <a:gd name="T45" fmla="*/ 0 h 36"/>
                <a:gd name="T46" fmla="*/ 42 w 51"/>
                <a:gd name="T4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" h="36">
                  <a:moveTo>
                    <a:pt x="42" y="3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1"/>
                    <a:pt x="28" y="0"/>
                    <a:pt x="2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3" y="0"/>
                    <a:pt x="21" y="1"/>
                    <a:pt x="21" y="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2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6"/>
                    <a:pt x="19" y="35"/>
                    <a:pt x="20" y="32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4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5"/>
                    <a:pt x="42" y="32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5"/>
                    <a:pt x="51" y="4"/>
                  </a:cubicBezTo>
                  <a:cubicBezTo>
                    <a:pt x="51" y="2"/>
                    <a:pt x="49" y="0"/>
                    <a:pt x="47" y="0"/>
                  </a:cubicBezTo>
                  <a:cubicBezTo>
                    <a:pt x="45" y="0"/>
                    <a:pt x="43" y="1"/>
                    <a:pt x="4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FFD624"/>
                </a:solidFill>
                <a:latin typeface="Verdana" charset="0"/>
              </a:endParaRPr>
            </a:p>
          </p:txBody>
        </p:sp>
        <p:sp>
          <p:nvSpPr>
            <p:cNvPr id="164" name="Freeform 261"/>
            <p:cNvSpPr>
              <a:spLocks/>
            </p:cNvSpPr>
            <p:nvPr/>
          </p:nvSpPr>
          <p:spPr bwMode="auto">
            <a:xfrm>
              <a:off x="1797477" y="3611128"/>
              <a:ext cx="44680" cy="31826"/>
            </a:xfrm>
            <a:custGeom>
              <a:avLst/>
              <a:gdLst>
                <a:gd name="T0" fmla="*/ 42 w 51"/>
                <a:gd name="T1" fmla="*/ 3 h 36"/>
                <a:gd name="T2" fmla="*/ 36 w 51"/>
                <a:gd name="T3" fmla="*/ 22 h 36"/>
                <a:gd name="T4" fmla="*/ 30 w 51"/>
                <a:gd name="T5" fmla="*/ 3 h 36"/>
                <a:gd name="T6" fmla="*/ 26 w 51"/>
                <a:gd name="T7" fmla="*/ 0 h 36"/>
                <a:gd name="T8" fmla="*/ 25 w 51"/>
                <a:gd name="T9" fmla="*/ 0 h 36"/>
                <a:gd name="T10" fmla="*/ 21 w 51"/>
                <a:gd name="T11" fmla="*/ 3 h 36"/>
                <a:gd name="T12" fmla="*/ 15 w 51"/>
                <a:gd name="T13" fmla="*/ 22 h 36"/>
                <a:gd name="T14" fmla="*/ 9 w 51"/>
                <a:gd name="T15" fmla="*/ 3 h 36"/>
                <a:gd name="T16" fmla="*/ 4 w 51"/>
                <a:gd name="T17" fmla="*/ 0 h 36"/>
                <a:gd name="T18" fmla="*/ 0 w 51"/>
                <a:gd name="T19" fmla="*/ 4 h 36"/>
                <a:gd name="T20" fmla="*/ 0 w 51"/>
                <a:gd name="T21" fmla="*/ 6 h 36"/>
                <a:gd name="T22" fmla="*/ 9 w 51"/>
                <a:gd name="T23" fmla="*/ 32 h 36"/>
                <a:gd name="T24" fmla="*/ 14 w 51"/>
                <a:gd name="T25" fmla="*/ 36 h 36"/>
                <a:gd name="T26" fmla="*/ 15 w 51"/>
                <a:gd name="T27" fmla="*/ 36 h 36"/>
                <a:gd name="T28" fmla="*/ 20 w 51"/>
                <a:gd name="T29" fmla="*/ 32 h 36"/>
                <a:gd name="T30" fmla="*/ 26 w 51"/>
                <a:gd name="T31" fmla="*/ 14 h 36"/>
                <a:gd name="T32" fmla="*/ 31 w 51"/>
                <a:gd name="T33" fmla="*/ 32 h 36"/>
                <a:gd name="T34" fmla="*/ 36 w 51"/>
                <a:gd name="T35" fmla="*/ 36 h 36"/>
                <a:gd name="T36" fmla="*/ 37 w 51"/>
                <a:gd name="T37" fmla="*/ 36 h 36"/>
                <a:gd name="T38" fmla="*/ 42 w 51"/>
                <a:gd name="T39" fmla="*/ 32 h 36"/>
                <a:gd name="T40" fmla="*/ 51 w 51"/>
                <a:gd name="T41" fmla="*/ 6 h 36"/>
                <a:gd name="T42" fmla="*/ 51 w 51"/>
                <a:gd name="T43" fmla="*/ 4 h 36"/>
                <a:gd name="T44" fmla="*/ 47 w 51"/>
                <a:gd name="T45" fmla="*/ 0 h 36"/>
                <a:gd name="T46" fmla="*/ 42 w 51"/>
                <a:gd name="T4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" h="36">
                  <a:moveTo>
                    <a:pt x="42" y="3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1"/>
                    <a:pt x="28" y="0"/>
                    <a:pt x="2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3" y="0"/>
                    <a:pt x="21" y="1"/>
                    <a:pt x="21" y="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7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0" y="35"/>
                    <a:pt x="12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6"/>
                    <a:pt x="19" y="35"/>
                    <a:pt x="20" y="32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2" y="35"/>
                    <a:pt x="34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5"/>
                    <a:pt x="42" y="32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5"/>
                    <a:pt x="51" y="4"/>
                  </a:cubicBezTo>
                  <a:cubicBezTo>
                    <a:pt x="51" y="2"/>
                    <a:pt x="49" y="0"/>
                    <a:pt x="47" y="0"/>
                  </a:cubicBezTo>
                  <a:cubicBezTo>
                    <a:pt x="45" y="0"/>
                    <a:pt x="43" y="1"/>
                    <a:pt x="4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FFD624"/>
                </a:solidFill>
                <a:latin typeface="Verdana" charset="0"/>
              </a:endParaRPr>
            </a:p>
          </p:txBody>
        </p:sp>
        <p:sp>
          <p:nvSpPr>
            <p:cNvPr id="165" name="Freeform 262"/>
            <p:cNvSpPr>
              <a:spLocks/>
            </p:cNvSpPr>
            <p:nvPr/>
          </p:nvSpPr>
          <p:spPr bwMode="auto">
            <a:xfrm>
              <a:off x="1843380" y="3633161"/>
              <a:ext cx="8569" cy="9793"/>
            </a:xfrm>
            <a:custGeom>
              <a:avLst/>
              <a:gdLst>
                <a:gd name="T0" fmla="*/ 0 w 10"/>
                <a:gd name="T1" fmla="*/ 5 h 11"/>
                <a:gd name="T2" fmla="*/ 0 w 10"/>
                <a:gd name="T3" fmla="*/ 6 h 11"/>
                <a:gd name="T4" fmla="*/ 5 w 10"/>
                <a:gd name="T5" fmla="*/ 11 h 11"/>
                <a:gd name="T6" fmla="*/ 10 w 10"/>
                <a:gd name="T7" fmla="*/ 6 h 11"/>
                <a:gd name="T8" fmla="*/ 10 w 10"/>
                <a:gd name="T9" fmla="*/ 5 h 11"/>
                <a:gd name="T10" fmla="*/ 5 w 10"/>
                <a:gd name="T11" fmla="*/ 0 h 11"/>
                <a:gd name="T12" fmla="*/ 0 w 10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1">
                  <a:moveTo>
                    <a:pt x="0" y="5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8" y="11"/>
                    <a:pt x="10" y="9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FFD624"/>
                </a:solidFill>
                <a:latin typeface="Verdana" charset="0"/>
              </a:endParaRPr>
            </a:p>
          </p:txBody>
        </p:sp>
        <p:sp>
          <p:nvSpPr>
            <p:cNvPr id="166" name="Freeform 257"/>
            <p:cNvSpPr>
              <a:spLocks noEditPoints="1"/>
            </p:cNvSpPr>
            <p:nvPr/>
          </p:nvSpPr>
          <p:spPr bwMode="auto">
            <a:xfrm>
              <a:off x="1521542" y="3730023"/>
              <a:ext cx="206873" cy="165866"/>
            </a:xfrm>
            <a:custGeom>
              <a:avLst/>
              <a:gdLst>
                <a:gd name="T0" fmla="*/ 229 w 234"/>
                <a:gd name="T1" fmla="*/ 112 h 188"/>
                <a:gd name="T2" fmla="*/ 153 w 234"/>
                <a:gd name="T3" fmla="*/ 112 h 188"/>
                <a:gd name="T4" fmla="*/ 133 w 234"/>
                <a:gd name="T5" fmla="*/ 93 h 188"/>
                <a:gd name="T6" fmla="*/ 124 w 234"/>
                <a:gd name="T7" fmla="*/ 93 h 188"/>
                <a:gd name="T8" fmla="*/ 121 w 234"/>
                <a:gd name="T9" fmla="*/ 100 h 188"/>
                <a:gd name="T10" fmla="*/ 123 w 234"/>
                <a:gd name="T11" fmla="*/ 112 h 188"/>
                <a:gd name="T12" fmla="*/ 9 w 234"/>
                <a:gd name="T13" fmla="*/ 112 h 188"/>
                <a:gd name="T14" fmla="*/ 9 w 234"/>
                <a:gd name="T15" fmla="*/ 9 h 188"/>
                <a:gd name="T16" fmla="*/ 229 w 234"/>
                <a:gd name="T17" fmla="*/ 9 h 188"/>
                <a:gd name="T18" fmla="*/ 234 w 234"/>
                <a:gd name="T19" fmla="*/ 5 h 188"/>
                <a:gd name="T20" fmla="*/ 229 w 234"/>
                <a:gd name="T21" fmla="*/ 0 h 188"/>
                <a:gd name="T22" fmla="*/ 4 w 234"/>
                <a:gd name="T23" fmla="*/ 0 h 188"/>
                <a:gd name="T24" fmla="*/ 0 w 234"/>
                <a:gd name="T25" fmla="*/ 5 h 188"/>
                <a:gd name="T26" fmla="*/ 0 w 234"/>
                <a:gd name="T27" fmla="*/ 117 h 188"/>
                <a:gd name="T28" fmla="*/ 4 w 234"/>
                <a:gd name="T29" fmla="*/ 122 h 188"/>
                <a:gd name="T30" fmla="*/ 125 w 234"/>
                <a:gd name="T31" fmla="*/ 122 h 188"/>
                <a:gd name="T32" fmla="*/ 133 w 234"/>
                <a:gd name="T33" fmla="*/ 169 h 188"/>
                <a:gd name="T34" fmla="*/ 138 w 234"/>
                <a:gd name="T35" fmla="*/ 175 h 188"/>
                <a:gd name="T36" fmla="*/ 145 w 234"/>
                <a:gd name="T37" fmla="*/ 173 h 188"/>
                <a:gd name="T38" fmla="*/ 151 w 234"/>
                <a:gd name="T39" fmla="*/ 167 h 188"/>
                <a:gd name="T40" fmla="*/ 161 w 234"/>
                <a:gd name="T41" fmla="*/ 184 h 188"/>
                <a:gd name="T42" fmla="*/ 166 w 234"/>
                <a:gd name="T43" fmla="*/ 188 h 188"/>
                <a:gd name="T44" fmla="*/ 167 w 234"/>
                <a:gd name="T45" fmla="*/ 188 h 188"/>
                <a:gd name="T46" fmla="*/ 171 w 234"/>
                <a:gd name="T47" fmla="*/ 187 h 188"/>
                <a:gd name="T48" fmla="*/ 185 w 234"/>
                <a:gd name="T49" fmla="*/ 178 h 188"/>
                <a:gd name="T50" fmla="*/ 188 w 234"/>
                <a:gd name="T51" fmla="*/ 173 h 188"/>
                <a:gd name="T52" fmla="*/ 186 w 234"/>
                <a:gd name="T53" fmla="*/ 167 h 188"/>
                <a:gd name="T54" fmla="*/ 177 w 234"/>
                <a:gd name="T55" fmla="*/ 154 h 188"/>
                <a:gd name="T56" fmla="*/ 182 w 234"/>
                <a:gd name="T57" fmla="*/ 153 h 188"/>
                <a:gd name="T58" fmla="*/ 188 w 234"/>
                <a:gd name="T59" fmla="*/ 148 h 188"/>
                <a:gd name="T60" fmla="*/ 186 w 234"/>
                <a:gd name="T61" fmla="*/ 141 h 188"/>
                <a:gd name="T62" fmla="*/ 164 w 234"/>
                <a:gd name="T63" fmla="*/ 122 h 188"/>
                <a:gd name="T64" fmla="*/ 229 w 234"/>
                <a:gd name="T65" fmla="*/ 122 h 188"/>
                <a:gd name="T66" fmla="*/ 234 w 234"/>
                <a:gd name="T67" fmla="*/ 117 h 188"/>
                <a:gd name="T68" fmla="*/ 229 w 234"/>
                <a:gd name="T69" fmla="*/ 112 h 188"/>
                <a:gd name="T70" fmla="*/ 177 w 234"/>
                <a:gd name="T71" fmla="*/ 171 h 188"/>
                <a:gd name="T72" fmla="*/ 168 w 234"/>
                <a:gd name="T73" fmla="*/ 177 h 188"/>
                <a:gd name="T74" fmla="*/ 153 w 234"/>
                <a:gd name="T75" fmla="*/ 151 h 188"/>
                <a:gd name="T76" fmla="*/ 142 w 234"/>
                <a:gd name="T77" fmla="*/ 163 h 188"/>
                <a:gd name="T78" fmla="*/ 132 w 234"/>
                <a:gd name="T79" fmla="*/ 105 h 188"/>
                <a:gd name="T80" fmla="*/ 175 w 234"/>
                <a:gd name="T81" fmla="*/ 145 h 188"/>
                <a:gd name="T82" fmla="*/ 159 w 234"/>
                <a:gd name="T83" fmla="*/ 148 h 188"/>
                <a:gd name="T84" fmla="*/ 177 w 234"/>
                <a:gd name="T85" fmla="*/ 17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4" h="188">
                  <a:moveTo>
                    <a:pt x="229" y="112"/>
                  </a:moveTo>
                  <a:cubicBezTo>
                    <a:pt x="153" y="112"/>
                    <a:pt x="153" y="112"/>
                    <a:pt x="153" y="112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1" y="91"/>
                    <a:pt x="127" y="91"/>
                    <a:pt x="124" y="93"/>
                  </a:cubicBezTo>
                  <a:cubicBezTo>
                    <a:pt x="122" y="94"/>
                    <a:pt x="120" y="97"/>
                    <a:pt x="121" y="100"/>
                  </a:cubicBezTo>
                  <a:cubicBezTo>
                    <a:pt x="123" y="112"/>
                    <a:pt x="123" y="112"/>
                    <a:pt x="123" y="112"/>
                  </a:cubicBezTo>
                  <a:cubicBezTo>
                    <a:pt x="9" y="112"/>
                    <a:pt x="9" y="112"/>
                    <a:pt x="9" y="112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32" y="9"/>
                    <a:pt x="234" y="7"/>
                    <a:pt x="234" y="5"/>
                  </a:cubicBezTo>
                  <a:cubicBezTo>
                    <a:pt x="234" y="2"/>
                    <a:pt x="232" y="0"/>
                    <a:pt x="22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9"/>
                    <a:pt x="2" y="122"/>
                    <a:pt x="4" y="122"/>
                  </a:cubicBezTo>
                  <a:cubicBezTo>
                    <a:pt x="125" y="122"/>
                    <a:pt x="125" y="122"/>
                    <a:pt x="125" y="122"/>
                  </a:cubicBezTo>
                  <a:cubicBezTo>
                    <a:pt x="133" y="169"/>
                    <a:pt x="133" y="169"/>
                    <a:pt x="133" y="169"/>
                  </a:cubicBezTo>
                  <a:cubicBezTo>
                    <a:pt x="133" y="172"/>
                    <a:pt x="135" y="174"/>
                    <a:pt x="138" y="175"/>
                  </a:cubicBezTo>
                  <a:cubicBezTo>
                    <a:pt x="140" y="176"/>
                    <a:pt x="143" y="175"/>
                    <a:pt x="145" y="173"/>
                  </a:cubicBezTo>
                  <a:cubicBezTo>
                    <a:pt x="151" y="167"/>
                    <a:pt x="151" y="167"/>
                    <a:pt x="151" y="167"/>
                  </a:cubicBezTo>
                  <a:cubicBezTo>
                    <a:pt x="161" y="184"/>
                    <a:pt x="161" y="184"/>
                    <a:pt x="161" y="184"/>
                  </a:cubicBezTo>
                  <a:cubicBezTo>
                    <a:pt x="162" y="186"/>
                    <a:pt x="164" y="187"/>
                    <a:pt x="166" y="188"/>
                  </a:cubicBezTo>
                  <a:cubicBezTo>
                    <a:pt x="166" y="188"/>
                    <a:pt x="167" y="188"/>
                    <a:pt x="167" y="188"/>
                  </a:cubicBezTo>
                  <a:cubicBezTo>
                    <a:pt x="169" y="188"/>
                    <a:pt x="170" y="188"/>
                    <a:pt x="171" y="187"/>
                  </a:cubicBezTo>
                  <a:cubicBezTo>
                    <a:pt x="185" y="178"/>
                    <a:pt x="185" y="178"/>
                    <a:pt x="185" y="178"/>
                  </a:cubicBezTo>
                  <a:cubicBezTo>
                    <a:pt x="186" y="177"/>
                    <a:pt x="188" y="175"/>
                    <a:pt x="188" y="173"/>
                  </a:cubicBezTo>
                  <a:cubicBezTo>
                    <a:pt x="188" y="171"/>
                    <a:pt x="188" y="169"/>
                    <a:pt x="186" y="167"/>
                  </a:cubicBezTo>
                  <a:cubicBezTo>
                    <a:pt x="177" y="154"/>
                    <a:pt x="177" y="154"/>
                    <a:pt x="177" y="154"/>
                  </a:cubicBezTo>
                  <a:cubicBezTo>
                    <a:pt x="182" y="153"/>
                    <a:pt x="182" y="153"/>
                    <a:pt x="182" y="153"/>
                  </a:cubicBezTo>
                  <a:cubicBezTo>
                    <a:pt x="185" y="153"/>
                    <a:pt x="187" y="151"/>
                    <a:pt x="188" y="148"/>
                  </a:cubicBezTo>
                  <a:cubicBezTo>
                    <a:pt x="188" y="145"/>
                    <a:pt x="188" y="143"/>
                    <a:pt x="186" y="141"/>
                  </a:cubicBezTo>
                  <a:cubicBezTo>
                    <a:pt x="164" y="122"/>
                    <a:pt x="164" y="122"/>
                    <a:pt x="164" y="122"/>
                  </a:cubicBezTo>
                  <a:cubicBezTo>
                    <a:pt x="229" y="122"/>
                    <a:pt x="229" y="122"/>
                    <a:pt x="229" y="122"/>
                  </a:cubicBezTo>
                  <a:cubicBezTo>
                    <a:pt x="232" y="122"/>
                    <a:pt x="234" y="119"/>
                    <a:pt x="234" y="117"/>
                  </a:cubicBezTo>
                  <a:cubicBezTo>
                    <a:pt x="234" y="114"/>
                    <a:pt x="232" y="112"/>
                    <a:pt x="229" y="112"/>
                  </a:cubicBezTo>
                  <a:close/>
                  <a:moveTo>
                    <a:pt x="177" y="171"/>
                  </a:moveTo>
                  <a:cubicBezTo>
                    <a:pt x="168" y="177"/>
                    <a:pt x="168" y="177"/>
                    <a:pt x="168" y="177"/>
                  </a:cubicBezTo>
                  <a:cubicBezTo>
                    <a:pt x="153" y="151"/>
                    <a:pt x="153" y="151"/>
                    <a:pt x="153" y="151"/>
                  </a:cubicBezTo>
                  <a:cubicBezTo>
                    <a:pt x="142" y="163"/>
                    <a:pt x="142" y="163"/>
                    <a:pt x="142" y="163"/>
                  </a:cubicBezTo>
                  <a:cubicBezTo>
                    <a:pt x="132" y="105"/>
                    <a:pt x="132" y="105"/>
                    <a:pt x="132" y="105"/>
                  </a:cubicBezTo>
                  <a:cubicBezTo>
                    <a:pt x="175" y="145"/>
                    <a:pt x="175" y="145"/>
                    <a:pt x="175" y="145"/>
                  </a:cubicBezTo>
                  <a:cubicBezTo>
                    <a:pt x="159" y="148"/>
                    <a:pt x="159" y="148"/>
                    <a:pt x="159" y="148"/>
                  </a:cubicBezTo>
                  <a:lnTo>
                    <a:pt x="177" y="1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FFD624"/>
                </a:solidFill>
                <a:latin typeface="Verdana" charset="0"/>
              </a:endParaRPr>
            </a:p>
          </p:txBody>
        </p:sp>
        <p:sp>
          <p:nvSpPr>
            <p:cNvPr id="167" name="Freeform 258"/>
            <p:cNvSpPr>
              <a:spLocks/>
            </p:cNvSpPr>
            <p:nvPr/>
          </p:nvSpPr>
          <p:spPr bwMode="auto">
            <a:xfrm>
              <a:off x="1700260" y="3755730"/>
              <a:ext cx="8569" cy="57533"/>
            </a:xfrm>
            <a:custGeom>
              <a:avLst/>
              <a:gdLst>
                <a:gd name="T0" fmla="*/ 0 w 10"/>
                <a:gd name="T1" fmla="*/ 5 h 65"/>
                <a:gd name="T2" fmla="*/ 0 w 10"/>
                <a:gd name="T3" fmla="*/ 61 h 65"/>
                <a:gd name="T4" fmla="*/ 5 w 10"/>
                <a:gd name="T5" fmla="*/ 65 h 65"/>
                <a:gd name="T6" fmla="*/ 10 w 10"/>
                <a:gd name="T7" fmla="*/ 61 h 65"/>
                <a:gd name="T8" fmla="*/ 10 w 10"/>
                <a:gd name="T9" fmla="*/ 5 h 65"/>
                <a:gd name="T10" fmla="*/ 5 w 10"/>
                <a:gd name="T11" fmla="*/ 0 h 65"/>
                <a:gd name="T12" fmla="*/ 0 w 10"/>
                <a:gd name="T13" fmla="*/ 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5">
                  <a:moveTo>
                    <a:pt x="0" y="5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63"/>
                    <a:pt x="2" y="65"/>
                    <a:pt x="5" y="65"/>
                  </a:cubicBezTo>
                  <a:cubicBezTo>
                    <a:pt x="7" y="65"/>
                    <a:pt x="10" y="63"/>
                    <a:pt x="10" y="6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7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FFD624"/>
                </a:solidFill>
                <a:latin typeface="Verdana" charset="0"/>
              </a:endParaRPr>
            </a:p>
          </p:txBody>
        </p:sp>
        <p:sp>
          <p:nvSpPr>
            <p:cNvPr id="168" name="Freeform 259"/>
            <p:cNvSpPr>
              <a:spLocks/>
            </p:cNvSpPr>
            <p:nvPr/>
          </p:nvSpPr>
          <p:spPr bwMode="auto">
            <a:xfrm>
              <a:off x="1542963" y="3773480"/>
              <a:ext cx="44680" cy="31826"/>
            </a:xfrm>
            <a:custGeom>
              <a:avLst/>
              <a:gdLst>
                <a:gd name="T0" fmla="*/ 42 w 51"/>
                <a:gd name="T1" fmla="*/ 3 h 36"/>
                <a:gd name="T2" fmla="*/ 37 w 51"/>
                <a:gd name="T3" fmla="*/ 22 h 36"/>
                <a:gd name="T4" fmla="*/ 31 w 51"/>
                <a:gd name="T5" fmla="*/ 3 h 36"/>
                <a:gd name="T6" fmla="*/ 26 w 51"/>
                <a:gd name="T7" fmla="*/ 0 h 36"/>
                <a:gd name="T8" fmla="*/ 26 w 51"/>
                <a:gd name="T9" fmla="*/ 0 h 36"/>
                <a:gd name="T10" fmla="*/ 21 w 51"/>
                <a:gd name="T11" fmla="*/ 3 h 36"/>
                <a:gd name="T12" fmla="*/ 15 w 51"/>
                <a:gd name="T13" fmla="*/ 22 h 36"/>
                <a:gd name="T14" fmla="*/ 9 w 51"/>
                <a:gd name="T15" fmla="*/ 3 h 36"/>
                <a:gd name="T16" fmla="*/ 5 w 51"/>
                <a:gd name="T17" fmla="*/ 0 h 36"/>
                <a:gd name="T18" fmla="*/ 0 w 51"/>
                <a:gd name="T19" fmla="*/ 4 h 36"/>
                <a:gd name="T20" fmla="*/ 1 w 51"/>
                <a:gd name="T21" fmla="*/ 6 h 36"/>
                <a:gd name="T22" fmla="*/ 10 w 51"/>
                <a:gd name="T23" fmla="*/ 32 h 36"/>
                <a:gd name="T24" fmla="*/ 15 w 51"/>
                <a:gd name="T25" fmla="*/ 36 h 36"/>
                <a:gd name="T26" fmla="*/ 15 w 51"/>
                <a:gd name="T27" fmla="*/ 36 h 36"/>
                <a:gd name="T28" fmla="*/ 20 w 51"/>
                <a:gd name="T29" fmla="*/ 32 h 36"/>
                <a:gd name="T30" fmla="*/ 26 w 51"/>
                <a:gd name="T31" fmla="*/ 14 h 36"/>
                <a:gd name="T32" fmla="*/ 32 w 51"/>
                <a:gd name="T33" fmla="*/ 32 h 36"/>
                <a:gd name="T34" fmla="*/ 37 w 51"/>
                <a:gd name="T35" fmla="*/ 36 h 36"/>
                <a:gd name="T36" fmla="*/ 37 w 51"/>
                <a:gd name="T37" fmla="*/ 36 h 36"/>
                <a:gd name="T38" fmla="*/ 42 w 51"/>
                <a:gd name="T39" fmla="*/ 32 h 36"/>
                <a:gd name="T40" fmla="*/ 51 w 51"/>
                <a:gd name="T41" fmla="*/ 6 h 36"/>
                <a:gd name="T42" fmla="*/ 51 w 51"/>
                <a:gd name="T43" fmla="*/ 4 h 36"/>
                <a:gd name="T44" fmla="*/ 47 w 51"/>
                <a:gd name="T45" fmla="*/ 0 h 36"/>
                <a:gd name="T46" fmla="*/ 42 w 51"/>
                <a:gd name="T4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" h="36">
                  <a:moveTo>
                    <a:pt x="42" y="3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1"/>
                    <a:pt x="28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5"/>
                    <a:pt x="12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6"/>
                    <a:pt x="19" y="35"/>
                    <a:pt x="20" y="32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4" y="36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5"/>
                    <a:pt x="42" y="32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5"/>
                    <a:pt x="51" y="4"/>
                  </a:cubicBezTo>
                  <a:cubicBezTo>
                    <a:pt x="51" y="2"/>
                    <a:pt x="49" y="0"/>
                    <a:pt x="47" y="0"/>
                  </a:cubicBezTo>
                  <a:cubicBezTo>
                    <a:pt x="45" y="0"/>
                    <a:pt x="43" y="1"/>
                    <a:pt x="4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FFD624"/>
                </a:solidFill>
                <a:latin typeface="Verdana" charset="0"/>
              </a:endParaRPr>
            </a:p>
          </p:txBody>
        </p:sp>
        <p:sp>
          <p:nvSpPr>
            <p:cNvPr id="169" name="Freeform 260"/>
            <p:cNvSpPr>
              <a:spLocks/>
            </p:cNvSpPr>
            <p:nvPr/>
          </p:nvSpPr>
          <p:spPr bwMode="auto">
            <a:xfrm>
              <a:off x="1590703" y="3773480"/>
              <a:ext cx="44680" cy="31826"/>
            </a:xfrm>
            <a:custGeom>
              <a:avLst/>
              <a:gdLst>
                <a:gd name="T0" fmla="*/ 42 w 51"/>
                <a:gd name="T1" fmla="*/ 3 h 36"/>
                <a:gd name="T2" fmla="*/ 36 w 51"/>
                <a:gd name="T3" fmla="*/ 22 h 36"/>
                <a:gd name="T4" fmla="*/ 31 w 51"/>
                <a:gd name="T5" fmla="*/ 3 h 36"/>
                <a:gd name="T6" fmla="*/ 26 w 51"/>
                <a:gd name="T7" fmla="*/ 0 h 36"/>
                <a:gd name="T8" fmla="*/ 25 w 51"/>
                <a:gd name="T9" fmla="*/ 0 h 36"/>
                <a:gd name="T10" fmla="*/ 21 w 51"/>
                <a:gd name="T11" fmla="*/ 3 h 36"/>
                <a:gd name="T12" fmla="*/ 15 w 51"/>
                <a:gd name="T13" fmla="*/ 22 h 36"/>
                <a:gd name="T14" fmla="*/ 9 w 51"/>
                <a:gd name="T15" fmla="*/ 3 h 36"/>
                <a:gd name="T16" fmla="*/ 5 w 51"/>
                <a:gd name="T17" fmla="*/ 0 h 36"/>
                <a:gd name="T18" fmla="*/ 0 w 51"/>
                <a:gd name="T19" fmla="*/ 4 h 36"/>
                <a:gd name="T20" fmla="*/ 1 w 51"/>
                <a:gd name="T21" fmla="*/ 6 h 36"/>
                <a:gd name="T22" fmla="*/ 10 w 51"/>
                <a:gd name="T23" fmla="*/ 32 h 36"/>
                <a:gd name="T24" fmla="*/ 15 w 51"/>
                <a:gd name="T25" fmla="*/ 36 h 36"/>
                <a:gd name="T26" fmla="*/ 15 w 51"/>
                <a:gd name="T27" fmla="*/ 36 h 36"/>
                <a:gd name="T28" fmla="*/ 20 w 51"/>
                <a:gd name="T29" fmla="*/ 32 h 36"/>
                <a:gd name="T30" fmla="*/ 26 w 51"/>
                <a:gd name="T31" fmla="*/ 14 h 36"/>
                <a:gd name="T32" fmla="*/ 32 w 51"/>
                <a:gd name="T33" fmla="*/ 32 h 36"/>
                <a:gd name="T34" fmla="*/ 36 w 51"/>
                <a:gd name="T35" fmla="*/ 36 h 36"/>
                <a:gd name="T36" fmla="*/ 37 w 51"/>
                <a:gd name="T37" fmla="*/ 36 h 36"/>
                <a:gd name="T38" fmla="*/ 42 w 51"/>
                <a:gd name="T39" fmla="*/ 32 h 36"/>
                <a:gd name="T40" fmla="*/ 51 w 51"/>
                <a:gd name="T41" fmla="*/ 6 h 36"/>
                <a:gd name="T42" fmla="*/ 51 w 51"/>
                <a:gd name="T43" fmla="*/ 4 h 36"/>
                <a:gd name="T44" fmla="*/ 47 w 51"/>
                <a:gd name="T45" fmla="*/ 0 h 36"/>
                <a:gd name="T46" fmla="*/ 42 w 51"/>
                <a:gd name="T4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" h="36">
                  <a:moveTo>
                    <a:pt x="42" y="3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0" y="1"/>
                    <a:pt x="28" y="0"/>
                    <a:pt x="2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3" y="0"/>
                    <a:pt x="21" y="1"/>
                    <a:pt x="21" y="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2" y="36"/>
                    <a:pt x="15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6"/>
                    <a:pt x="19" y="35"/>
                    <a:pt x="20" y="32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4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5"/>
                    <a:pt x="42" y="32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5"/>
                    <a:pt x="51" y="4"/>
                  </a:cubicBezTo>
                  <a:cubicBezTo>
                    <a:pt x="51" y="2"/>
                    <a:pt x="49" y="0"/>
                    <a:pt x="47" y="0"/>
                  </a:cubicBezTo>
                  <a:cubicBezTo>
                    <a:pt x="45" y="0"/>
                    <a:pt x="43" y="1"/>
                    <a:pt x="4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FFD624"/>
                </a:solidFill>
                <a:latin typeface="Verdana" charset="0"/>
              </a:endParaRPr>
            </a:p>
          </p:txBody>
        </p:sp>
        <p:sp>
          <p:nvSpPr>
            <p:cNvPr id="170" name="Freeform 261"/>
            <p:cNvSpPr>
              <a:spLocks/>
            </p:cNvSpPr>
            <p:nvPr/>
          </p:nvSpPr>
          <p:spPr bwMode="auto">
            <a:xfrm>
              <a:off x="1638444" y="3773480"/>
              <a:ext cx="44680" cy="31826"/>
            </a:xfrm>
            <a:custGeom>
              <a:avLst/>
              <a:gdLst>
                <a:gd name="T0" fmla="*/ 42 w 51"/>
                <a:gd name="T1" fmla="*/ 3 h 36"/>
                <a:gd name="T2" fmla="*/ 36 w 51"/>
                <a:gd name="T3" fmla="*/ 22 h 36"/>
                <a:gd name="T4" fmla="*/ 30 w 51"/>
                <a:gd name="T5" fmla="*/ 3 h 36"/>
                <a:gd name="T6" fmla="*/ 26 w 51"/>
                <a:gd name="T7" fmla="*/ 0 h 36"/>
                <a:gd name="T8" fmla="*/ 25 w 51"/>
                <a:gd name="T9" fmla="*/ 0 h 36"/>
                <a:gd name="T10" fmla="*/ 21 w 51"/>
                <a:gd name="T11" fmla="*/ 3 h 36"/>
                <a:gd name="T12" fmla="*/ 15 w 51"/>
                <a:gd name="T13" fmla="*/ 22 h 36"/>
                <a:gd name="T14" fmla="*/ 9 w 51"/>
                <a:gd name="T15" fmla="*/ 3 h 36"/>
                <a:gd name="T16" fmla="*/ 4 w 51"/>
                <a:gd name="T17" fmla="*/ 0 h 36"/>
                <a:gd name="T18" fmla="*/ 0 w 51"/>
                <a:gd name="T19" fmla="*/ 4 h 36"/>
                <a:gd name="T20" fmla="*/ 0 w 51"/>
                <a:gd name="T21" fmla="*/ 6 h 36"/>
                <a:gd name="T22" fmla="*/ 9 w 51"/>
                <a:gd name="T23" fmla="*/ 32 h 36"/>
                <a:gd name="T24" fmla="*/ 14 w 51"/>
                <a:gd name="T25" fmla="*/ 36 h 36"/>
                <a:gd name="T26" fmla="*/ 15 w 51"/>
                <a:gd name="T27" fmla="*/ 36 h 36"/>
                <a:gd name="T28" fmla="*/ 20 w 51"/>
                <a:gd name="T29" fmla="*/ 32 h 36"/>
                <a:gd name="T30" fmla="*/ 26 w 51"/>
                <a:gd name="T31" fmla="*/ 14 h 36"/>
                <a:gd name="T32" fmla="*/ 31 w 51"/>
                <a:gd name="T33" fmla="*/ 32 h 36"/>
                <a:gd name="T34" fmla="*/ 36 w 51"/>
                <a:gd name="T35" fmla="*/ 36 h 36"/>
                <a:gd name="T36" fmla="*/ 37 w 51"/>
                <a:gd name="T37" fmla="*/ 36 h 36"/>
                <a:gd name="T38" fmla="*/ 42 w 51"/>
                <a:gd name="T39" fmla="*/ 32 h 36"/>
                <a:gd name="T40" fmla="*/ 51 w 51"/>
                <a:gd name="T41" fmla="*/ 6 h 36"/>
                <a:gd name="T42" fmla="*/ 51 w 51"/>
                <a:gd name="T43" fmla="*/ 4 h 36"/>
                <a:gd name="T44" fmla="*/ 47 w 51"/>
                <a:gd name="T45" fmla="*/ 0 h 36"/>
                <a:gd name="T46" fmla="*/ 42 w 51"/>
                <a:gd name="T4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" h="36">
                  <a:moveTo>
                    <a:pt x="42" y="3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1"/>
                    <a:pt x="28" y="0"/>
                    <a:pt x="2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3" y="0"/>
                    <a:pt x="21" y="1"/>
                    <a:pt x="21" y="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7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0" y="35"/>
                    <a:pt x="12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6"/>
                    <a:pt x="19" y="35"/>
                    <a:pt x="20" y="32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2" y="35"/>
                    <a:pt x="34" y="36"/>
                    <a:pt x="36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9" y="36"/>
                    <a:pt x="41" y="35"/>
                    <a:pt x="42" y="32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5"/>
                    <a:pt x="51" y="4"/>
                  </a:cubicBezTo>
                  <a:cubicBezTo>
                    <a:pt x="51" y="2"/>
                    <a:pt x="49" y="0"/>
                    <a:pt x="47" y="0"/>
                  </a:cubicBezTo>
                  <a:cubicBezTo>
                    <a:pt x="45" y="0"/>
                    <a:pt x="43" y="1"/>
                    <a:pt x="42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FFD624"/>
                </a:solidFill>
                <a:latin typeface="Verdana" charset="0"/>
              </a:endParaRPr>
            </a:p>
          </p:txBody>
        </p:sp>
        <p:sp>
          <p:nvSpPr>
            <p:cNvPr id="171" name="Freeform 262"/>
            <p:cNvSpPr>
              <a:spLocks/>
            </p:cNvSpPr>
            <p:nvPr/>
          </p:nvSpPr>
          <p:spPr bwMode="auto">
            <a:xfrm>
              <a:off x="1684347" y="3795514"/>
              <a:ext cx="8569" cy="9793"/>
            </a:xfrm>
            <a:custGeom>
              <a:avLst/>
              <a:gdLst>
                <a:gd name="T0" fmla="*/ 0 w 10"/>
                <a:gd name="T1" fmla="*/ 5 h 11"/>
                <a:gd name="T2" fmla="*/ 0 w 10"/>
                <a:gd name="T3" fmla="*/ 6 h 11"/>
                <a:gd name="T4" fmla="*/ 5 w 10"/>
                <a:gd name="T5" fmla="*/ 11 h 11"/>
                <a:gd name="T6" fmla="*/ 10 w 10"/>
                <a:gd name="T7" fmla="*/ 6 h 11"/>
                <a:gd name="T8" fmla="*/ 10 w 10"/>
                <a:gd name="T9" fmla="*/ 5 h 11"/>
                <a:gd name="T10" fmla="*/ 5 w 10"/>
                <a:gd name="T11" fmla="*/ 0 h 11"/>
                <a:gd name="T12" fmla="*/ 0 w 10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1">
                  <a:moveTo>
                    <a:pt x="0" y="5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8" y="11"/>
                    <a:pt x="10" y="9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5700" b="1" dirty="0">
                <a:solidFill>
                  <a:srgbClr val="FFD624"/>
                </a:solidFill>
                <a:latin typeface="Verdana" charset="0"/>
              </a:endParaRPr>
            </a:p>
          </p:txBody>
        </p:sp>
      </p:grpSp>
      <p:pic>
        <p:nvPicPr>
          <p:cNvPr id="197" name="Picture 6" descr="https://d30y9cdsu7xlg0.cloudfront.net/png/1191157-200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601" y="5257716"/>
            <a:ext cx="373543" cy="41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" name="Title 1"/>
          <p:cNvSpPr txBox="1">
            <a:spLocks/>
          </p:cNvSpPr>
          <p:nvPr/>
        </p:nvSpPr>
        <p:spPr bwMode="auto">
          <a:xfrm>
            <a:off x="3441961" y="3640090"/>
            <a:ext cx="1629937" cy="2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indent="-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sz="700" b="0" kern="0" dirty="0" smtClean="0">
                <a:latin typeface="+mn-lt"/>
              </a:rPr>
              <a:t>Deployment package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sz="700" b="0" kern="0" dirty="0" smtClean="0">
                <a:latin typeface="+mn-lt"/>
              </a:rPr>
              <a:t>Common API</a:t>
            </a:r>
            <a:endParaRPr lang="en-GB" sz="700" b="0" kern="0" dirty="0">
              <a:latin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E" sz="700" b="0" kern="0" dirty="0" smtClean="0">
                <a:latin typeface="+mn-lt"/>
              </a:rPr>
              <a:t>Functional modules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259633" y="1723232"/>
            <a:ext cx="2250416" cy="238214"/>
          </a:xfrm>
          <a:prstGeom prst="round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/>
              <a:t>2019</a:t>
            </a:r>
            <a:endParaRPr lang="en-GB" sz="1800" dirty="0"/>
          </a:p>
        </p:txBody>
      </p:sp>
      <p:sp>
        <p:nvSpPr>
          <p:cNvPr id="76" name="Rounded Rectangle 75"/>
          <p:cNvSpPr/>
          <p:nvPr/>
        </p:nvSpPr>
        <p:spPr>
          <a:xfrm>
            <a:off x="3586186" y="1723232"/>
            <a:ext cx="4370191" cy="238214"/>
          </a:xfrm>
          <a:prstGeom prst="round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/>
              <a:t>2020</a:t>
            </a:r>
            <a:endParaRPr lang="en-GB" sz="1800" dirty="0"/>
          </a:p>
        </p:txBody>
      </p:sp>
      <p:sp>
        <p:nvSpPr>
          <p:cNvPr id="77" name="Rounded Rectangle 76"/>
          <p:cNvSpPr/>
          <p:nvPr/>
        </p:nvSpPr>
        <p:spPr>
          <a:xfrm>
            <a:off x="7993370" y="1723232"/>
            <a:ext cx="877439" cy="238214"/>
          </a:xfrm>
          <a:prstGeom prst="round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/>
              <a:t>2021</a:t>
            </a:r>
            <a:endParaRPr lang="en-GB" sz="1800" dirty="0"/>
          </a:p>
        </p:txBody>
      </p:sp>
      <p:cxnSp>
        <p:nvCxnSpPr>
          <p:cNvPr id="70" name="Straight Arrow Connector 69"/>
          <p:cNvCxnSpPr/>
          <p:nvPr/>
        </p:nvCxnSpPr>
        <p:spPr bwMode="auto">
          <a:xfrm flipH="1" flipV="1">
            <a:off x="1272903" y="1961446"/>
            <a:ext cx="31332" cy="4288376"/>
          </a:xfrm>
          <a:prstGeom prst="straightConnector1">
            <a:avLst/>
          </a:prstGeom>
          <a:noFill/>
          <a:ln w="19050" cap="rnd" cmpd="sng" algn="ctr">
            <a:solidFill>
              <a:srgbClr val="3E6FD2"/>
            </a:solidFill>
            <a:prstDash val="sysDot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Straight Arrow Connector 70"/>
          <p:cNvCxnSpPr/>
          <p:nvPr/>
        </p:nvCxnSpPr>
        <p:spPr bwMode="auto">
          <a:xfrm flipH="1" flipV="1">
            <a:off x="3105335" y="2007336"/>
            <a:ext cx="10576" cy="4242487"/>
          </a:xfrm>
          <a:prstGeom prst="straightConnector1">
            <a:avLst/>
          </a:prstGeom>
          <a:noFill/>
          <a:ln w="19050" cap="rnd" cmpd="sng" algn="ctr">
            <a:solidFill>
              <a:srgbClr val="3E6FD2"/>
            </a:solidFill>
            <a:prstDash val="sysDot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Arrow Connector 71"/>
          <p:cNvCxnSpPr/>
          <p:nvPr/>
        </p:nvCxnSpPr>
        <p:spPr bwMode="auto">
          <a:xfrm flipH="1" flipV="1">
            <a:off x="5010192" y="2007336"/>
            <a:ext cx="59005" cy="4231529"/>
          </a:xfrm>
          <a:prstGeom prst="straightConnector1">
            <a:avLst/>
          </a:prstGeom>
          <a:noFill/>
          <a:ln w="19050" cap="rnd" cmpd="sng" algn="ctr">
            <a:solidFill>
              <a:srgbClr val="3E6FD2"/>
            </a:solidFill>
            <a:prstDash val="sysDot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Arrow Connector 73"/>
          <p:cNvCxnSpPr/>
          <p:nvPr/>
        </p:nvCxnSpPr>
        <p:spPr bwMode="auto">
          <a:xfrm flipH="1" flipV="1">
            <a:off x="7086709" y="2007336"/>
            <a:ext cx="86345" cy="4231529"/>
          </a:xfrm>
          <a:prstGeom prst="straightConnector1">
            <a:avLst/>
          </a:prstGeom>
          <a:noFill/>
          <a:ln w="19050" cap="rnd" cmpd="sng" algn="ctr">
            <a:solidFill>
              <a:srgbClr val="3E6FD2"/>
            </a:solidFill>
            <a:prstDash val="sysDot"/>
            <a:round/>
            <a:headEnd type="none" w="med" len="med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Title 1"/>
          <p:cNvSpPr txBox="1">
            <a:spLocks/>
          </p:cNvSpPr>
          <p:nvPr/>
        </p:nvSpPr>
        <p:spPr bwMode="auto">
          <a:xfrm>
            <a:off x="-252536" y="52452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fr-BE" kern="0" dirty="0" smtClean="0">
                <a:solidFill>
                  <a:srgbClr val="FFFFFF"/>
                </a:solidFill>
              </a:rPr>
              <a:t>EBSI Roadmap </a:t>
            </a:r>
            <a:r>
              <a:rPr lang="fr-BE" sz="2400" kern="0" dirty="0" smtClean="0">
                <a:solidFill>
                  <a:srgbClr val="FFFFFF"/>
                </a:solidFill>
              </a:rPr>
              <a:t/>
            </a:r>
            <a:br>
              <a:rPr lang="fr-BE" sz="2400" kern="0" dirty="0" smtClean="0">
                <a:solidFill>
                  <a:srgbClr val="FFFFFF"/>
                </a:solidFill>
              </a:rPr>
            </a:br>
            <a:r>
              <a:rPr lang="fr-BE" sz="2400" kern="0" dirty="0" err="1" smtClean="0">
                <a:solidFill>
                  <a:srgbClr val="FFFFFF"/>
                </a:solidFill>
              </a:rPr>
              <a:t>Implementation</a:t>
            </a:r>
            <a:r>
              <a:rPr lang="fr-BE" sz="2400" kern="0" dirty="0" smtClean="0">
                <a:solidFill>
                  <a:srgbClr val="FFFFFF"/>
                </a:solidFill>
              </a:rPr>
              <a:t>  </a:t>
            </a:r>
            <a:r>
              <a:rPr lang="fr-BE" sz="2400" i="1" kern="0" dirty="0" smtClean="0">
                <a:solidFill>
                  <a:srgbClr val="FFFFFF"/>
                </a:solidFill>
              </a:rPr>
              <a:t> </a:t>
            </a:r>
            <a:endParaRPr lang="en-GB" sz="2400" i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5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344379"/>
            <a:ext cx="7992888" cy="425297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340768"/>
            <a:ext cx="8229600" cy="1656184"/>
          </a:xfrm>
        </p:spPr>
        <p:txBody>
          <a:bodyPr/>
          <a:lstStyle/>
          <a:p>
            <a:r>
              <a:rPr lang="fr-BE" sz="2400" dirty="0" smtClean="0"/>
              <a:t>An Observatory</a:t>
            </a:r>
            <a:r>
              <a:rPr lang="fr-BE" sz="2400" dirty="0"/>
              <a:t> </a:t>
            </a:r>
            <a:r>
              <a:rPr lang="fr-BE" sz="2400" dirty="0" smtClean="0"/>
              <a:t>and </a:t>
            </a:r>
            <a:br>
              <a:rPr lang="fr-BE" sz="2400" dirty="0" smtClean="0"/>
            </a:br>
            <a:r>
              <a:rPr lang="fr-BE" sz="2400" dirty="0"/>
              <a:t>a</a:t>
            </a:r>
            <a:r>
              <a:rPr lang="fr-BE" sz="2400" dirty="0" smtClean="0"/>
              <a:t> Forum, an online </a:t>
            </a:r>
            <a:br>
              <a:rPr lang="fr-BE" sz="2400" dirty="0" smtClean="0"/>
            </a:br>
            <a:r>
              <a:rPr lang="fr-BE" sz="2400" dirty="0" smtClean="0"/>
              <a:t>and offline </a:t>
            </a:r>
            <a:r>
              <a:rPr lang="fr-BE" sz="2400" dirty="0" err="1" smtClean="0"/>
              <a:t>community</a:t>
            </a:r>
            <a:r>
              <a:rPr lang="fr-BE" sz="2400" dirty="0" smtClean="0"/>
              <a:t>,</a:t>
            </a:r>
            <a:br>
              <a:rPr lang="fr-BE" sz="2400" dirty="0" smtClean="0"/>
            </a:br>
            <a:r>
              <a:rPr lang="fr-BE" sz="2400" dirty="0" smtClean="0"/>
              <a:t>a </a:t>
            </a:r>
            <a:r>
              <a:rPr lang="fr-BE" sz="2400" dirty="0" err="1" smtClean="0"/>
              <a:t>map</a:t>
            </a:r>
            <a:r>
              <a:rPr lang="fr-BE" sz="2400" dirty="0" smtClean="0"/>
              <a:t> of 630+ </a:t>
            </a:r>
            <a:r>
              <a:rPr lang="fr-BE" sz="2400" dirty="0" err="1" smtClean="0"/>
              <a:t>projects</a:t>
            </a:r>
            <a:r>
              <a:rPr lang="fr-BE" sz="2400" dirty="0" smtClean="0"/>
              <a:t>,</a:t>
            </a:r>
            <a:br>
              <a:rPr lang="fr-BE" sz="2400" dirty="0" smtClean="0"/>
            </a:br>
            <a:r>
              <a:rPr lang="fr-BE" sz="2400" dirty="0" smtClean="0"/>
              <a:t>workshops </a:t>
            </a:r>
            <a:r>
              <a:rPr lang="fr-BE" sz="2400" dirty="0" err="1" smtClean="0"/>
              <a:t>organised</a:t>
            </a:r>
            <a:r>
              <a:rPr lang="fr-BE" sz="2400" dirty="0" smtClean="0"/>
              <a:t>, </a:t>
            </a:r>
            <a:br>
              <a:rPr lang="fr-BE" sz="2400" dirty="0" smtClean="0"/>
            </a:br>
            <a:r>
              <a:rPr lang="fr-BE" sz="2400" dirty="0" smtClean="0"/>
              <a:t>reports </a:t>
            </a:r>
            <a:r>
              <a:rPr lang="fr-BE" sz="2400" dirty="0" err="1" smtClean="0"/>
              <a:t>prepared</a:t>
            </a:r>
            <a:r>
              <a:rPr lang="fr-BE" sz="2400" dirty="0" smtClean="0"/>
              <a:t>, </a:t>
            </a:r>
            <a:r>
              <a:rPr lang="fr-BE" sz="2400" dirty="0" err="1" smtClean="0"/>
              <a:t>available</a:t>
            </a:r>
            <a:r>
              <a:rPr lang="fr-BE" sz="2400" dirty="0" smtClean="0"/>
              <a:t> trainings  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55E5-842A-4F5F-B2D0-3446E393B254}" type="slidenum">
              <a:rPr lang="en-GB" altLang="en-US" smtClean="0"/>
              <a:pPr/>
              <a:t>8</a:t>
            </a:fld>
            <a:endParaRPr lang="en-GB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4664"/>
            <a:ext cx="1323643" cy="183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298" y="939328"/>
            <a:ext cx="2351054" cy="130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8"/>
          <p:cNvSpPr txBox="1"/>
          <p:nvPr/>
        </p:nvSpPr>
        <p:spPr>
          <a:xfrm>
            <a:off x="23046" y="35409"/>
            <a:ext cx="7429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fr-BE" sz="2400" b="1" dirty="0" smtClean="0">
                <a:solidFill>
                  <a:schemeClr val="bg1"/>
                </a:solidFill>
              </a:rPr>
              <a:t>EU Blockchain Observatory and Forum</a:t>
            </a:r>
          </a:p>
          <a:p>
            <a:r>
              <a:rPr lang="fr-BE" sz="2400" b="1" i="1" dirty="0" err="1" smtClean="0">
                <a:solidFill>
                  <a:schemeClr val="bg1"/>
                </a:solidFill>
              </a:rPr>
              <a:t>Stakeholders</a:t>
            </a:r>
            <a:r>
              <a:rPr lang="fr-BE" sz="2400" b="1" i="1" dirty="0" smtClean="0">
                <a:solidFill>
                  <a:schemeClr val="bg1"/>
                </a:solidFill>
              </a:rPr>
              <a:t> engagement </a:t>
            </a:r>
            <a:endParaRPr lang="en-GB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0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755E5-842A-4F5F-B2D0-3446E393B254}" type="slidenum">
              <a:rPr lang="en-GB" altLang="en-US" smtClean="0"/>
              <a:pPr/>
              <a:t>9</a:t>
            </a:fld>
            <a:endParaRPr lang="en-GB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4" t="24223" r="14978" b="16349"/>
          <a:stretch/>
        </p:blipFill>
        <p:spPr bwMode="auto">
          <a:xfrm>
            <a:off x="-3676" y="1268760"/>
            <a:ext cx="918188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8"/>
          <p:cNvSpPr txBox="1"/>
          <p:nvPr/>
        </p:nvSpPr>
        <p:spPr>
          <a:xfrm>
            <a:off x="23046" y="35409"/>
            <a:ext cx="7429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fr-BE" sz="2400" b="1" dirty="0" smtClean="0">
                <a:solidFill>
                  <a:schemeClr val="bg1"/>
                </a:solidFill>
              </a:rPr>
              <a:t>EU Blockchain Observatory and Forum</a:t>
            </a:r>
          </a:p>
          <a:p>
            <a:r>
              <a:rPr lang="fr-BE" sz="2400" b="1" i="1" dirty="0" err="1" smtClean="0">
                <a:solidFill>
                  <a:schemeClr val="bg1"/>
                </a:solidFill>
              </a:rPr>
              <a:t>Achievements</a:t>
            </a:r>
            <a:r>
              <a:rPr lang="fr-BE" sz="2400" b="1" i="1" dirty="0" smtClean="0">
                <a:solidFill>
                  <a:schemeClr val="bg1"/>
                </a:solidFill>
              </a:rPr>
              <a:t> </a:t>
            </a:r>
            <a:endParaRPr lang="en-GB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5380</TotalTime>
  <Words>1384</Words>
  <Application>Microsoft Office PowerPoint</Application>
  <PresentationFormat>On-screen Show (4:3)</PresentationFormat>
  <Paragraphs>215</Paragraphs>
  <Slides>21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Blank</vt:lpstr>
      <vt:lpstr>   Blockchain: EU strategy and key objectives      </vt:lpstr>
      <vt:lpstr>Why Blockchain? </vt:lpstr>
      <vt:lpstr>From high potential to operations and successful uses   </vt:lpstr>
      <vt:lpstr>PowerPoint Presentation</vt:lpstr>
      <vt:lpstr>PowerPoint Presentation</vt:lpstr>
      <vt:lpstr>PowerPoint Presentation</vt:lpstr>
      <vt:lpstr>EUROPEAN BLOCKCHAIN SERVICES INFRASTRUCTURE (EBSI) Development  </vt:lpstr>
      <vt:lpstr>An Observatory and  a Forum, an online  and offline community, a map of 630+ projects, workshops organised,  reports prepared, available trainings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INATBA Industry engagement</vt:lpstr>
      <vt:lpstr>PowerPoint Presentation</vt:lpstr>
      <vt:lpstr>PowerPoint Presentation</vt:lpstr>
      <vt:lpstr>Legal framework</vt:lpstr>
      <vt:lpstr>The way forward</vt:lpstr>
      <vt:lpstr>AN AMBITIOUS EU BLOCKCHAIN STRATEGY </vt:lpstr>
      <vt:lpstr>PowerPoint Presentation</vt:lpstr>
      <vt:lpstr>PowerPoint Presentation</vt:lpstr>
    </vt:vector>
  </TitlesOfParts>
  <Company>European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Blockchain A digital revolution</dc:title>
  <dc:creator>KOURTIS Alexandros (CNECT)</dc:creator>
  <cp:lastModifiedBy>DRAGONI Massimiliano (CNECT)</cp:lastModifiedBy>
  <cp:revision>351</cp:revision>
  <cp:lastPrinted>2017-12-11T13:32:55Z</cp:lastPrinted>
  <dcterms:created xsi:type="dcterms:W3CDTF">2017-10-13T09:11:02Z</dcterms:created>
  <dcterms:modified xsi:type="dcterms:W3CDTF">2019-05-07T07:23:54Z</dcterms:modified>
</cp:coreProperties>
</file>