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3" r:id="rId7"/>
  </p:sldMasterIdLst>
  <p:notesMasterIdLst>
    <p:notesMasterId r:id="rId15"/>
  </p:notesMasterIdLst>
  <p:handoutMasterIdLst>
    <p:handoutMasterId r:id="rId16"/>
  </p:handoutMasterIdLst>
  <p:sldIdLst>
    <p:sldId id="1890" r:id="rId8"/>
    <p:sldId id="1901" r:id="rId9"/>
    <p:sldId id="1903" r:id="rId10"/>
    <p:sldId id="1902" r:id="rId11"/>
    <p:sldId id="1900" r:id="rId12"/>
    <p:sldId id="1904" r:id="rId13"/>
    <p:sldId id="1905" r:id="rId14"/>
  </p:sldIdLst>
  <p:sldSz cx="12195175" cy="6858000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49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00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50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19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74999" algn="l" defTabSz="9100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0017" algn="l" defTabSz="9100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84990" algn="l" defTabSz="9100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39996" algn="l" defTabSz="9100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439">
          <p15:clr>
            <a:srgbClr val="A4A3A4"/>
          </p15:clr>
        </p15:guide>
        <p15:guide id="3" pos="7470">
          <p15:clr>
            <a:srgbClr val="A4A3A4"/>
          </p15:clr>
        </p15:guide>
        <p15:guide id="4" pos="7288">
          <p15:clr>
            <a:srgbClr val="A4A3A4"/>
          </p15:clr>
        </p15:guide>
        <p15:guide id="5" pos="462">
          <p15:clr>
            <a:srgbClr val="A4A3A4"/>
          </p15:clr>
        </p15:guide>
        <p15:guide id="6" pos="7379">
          <p15:clr>
            <a:srgbClr val="A4A3A4"/>
          </p15:clr>
        </p15:guide>
        <p15:guide id="7" pos="394">
          <p15:clr>
            <a:srgbClr val="A4A3A4"/>
          </p15:clr>
        </p15:guide>
        <p15:guide id="8" pos="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70C0"/>
    <a:srgbClr val="0000FF"/>
    <a:srgbClr val="00FF00"/>
    <a:srgbClr val="006600"/>
    <a:srgbClr val="666B6E"/>
    <a:srgbClr val="0D4BA0"/>
    <a:srgbClr val="FFCB05"/>
    <a:srgbClr val="8E8E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6" autoAdjust="0"/>
    <p:restoredTop sz="89928" autoAdjust="0"/>
  </p:normalViewPr>
  <p:slideViewPr>
    <p:cSldViewPr>
      <p:cViewPr varScale="1">
        <p:scale>
          <a:sx n="82" d="100"/>
          <a:sy n="82" d="100"/>
        </p:scale>
        <p:origin x="1158" y="60"/>
      </p:cViewPr>
      <p:guideLst>
        <p:guide orient="horz" pos="618"/>
        <p:guide pos="439"/>
        <p:guide pos="7470"/>
        <p:guide pos="7288"/>
        <p:guide pos="462"/>
        <p:guide pos="7379"/>
        <p:guide pos="394"/>
        <p:guide pos="666"/>
      </p:guideLst>
    </p:cSldViewPr>
  </p:slideViewPr>
  <p:outlineViewPr>
    <p:cViewPr>
      <p:scale>
        <a:sx n="33" d="100"/>
        <a:sy n="33" d="100"/>
      </p:scale>
      <p:origin x="0" y="41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04" y="-84"/>
      </p:cViewPr>
      <p:guideLst>
        <p:guide orient="horz" pos="3024"/>
        <p:guide pos="230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170553" cy="48029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25" y="4"/>
            <a:ext cx="3170552" cy="48029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CC8330-13D6-4C1F-B1E7-D65995459C16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364"/>
            <a:ext cx="3170553" cy="48029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25" y="9119364"/>
            <a:ext cx="3170552" cy="48029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5B9C8A-E5E9-48A2-859E-3FB558B41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61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70553" cy="478748"/>
          </a:xfrm>
          <a:prstGeom prst="rect">
            <a:avLst/>
          </a:prstGeom>
        </p:spPr>
        <p:txBody>
          <a:bodyPr vert="horz" lIns="91494" tIns="45747" rIns="91494" bIns="457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4651" y="0"/>
            <a:ext cx="3168828" cy="478748"/>
          </a:xfrm>
          <a:prstGeom prst="rect">
            <a:avLst/>
          </a:prstGeom>
        </p:spPr>
        <p:txBody>
          <a:bodyPr vert="horz" lIns="91494" tIns="45747" rIns="91494" bIns="457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D81BDB-4F7B-4561-BEA0-4787CB135D41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719138"/>
            <a:ext cx="6407150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4" tIns="45747" rIns="91494" bIns="45747" rtlCol="0" anchor="ctr"/>
          <a:lstStyle/>
          <a:p>
            <a:pPr lvl="0"/>
            <a:endParaRPr lang="en-US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2727" y="4560455"/>
            <a:ext cx="5853193" cy="4322625"/>
          </a:xfrm>
          <a:prstGeom prst="rect">
            <a:avLst/>
          </a:prstGeom>
        </p:spPr>
        <p:txBody>
          <a:bodyPr vert="horz" lIns="91494" tIns="45747" rIns="91494" bIns="4574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120911"/>
            <a:ext cx="3170553" cy="478748"/>
          </a:xfrm>
          <a:prstGeom prst="rect">
            <a:avLst/>
          </a:prstGeom>
        </p:spPr>
        <p:txBody>
          <a:bodyPr vert="horz" lIns="91494" tIns="45747" rIns="91494" bIns="457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4651" y="9120911"/>
            <a:ext cx="3168828" cy="478748"/>
          </a:xfrm>
          <a:prstGeom prst="rect">
            <a:avLst/>
          </a:prstGeom>
        </p:spPr>
        <p:txBody>
          <a:bodyPr vert="horz" lIns="91494" tIns="45747" rIns="91494" bIns="4574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072F80-C29B-4407-A8F4-149B7D48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545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9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0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0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9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999" algn="l" defTabSz="910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017" algn="l" defTabSz="910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990" algn="l" defTabSz="910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996" algn="l" defTabSz="9100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20725"/>
            <a:ext cx="640397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C5D4-F122-4AA2-876D-87E0DFDEEF5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B6E"/>
                </a:solidFill>
              </a:defRPr>
            </a:lvl1pPr>
            <a:lvl2pPr>
              <a:defRPr>
                <a:solidFill>
                  <a:srgbClr val="666B6E"/>
                </a:solidFill>
              </a:defRPr>
            </a:lvl2pPr>
            <a:lvl3pPr>
              <a:defRPr>
                <a:solidFill>
                  <a:srgbClr val="666B6E"/>
                </a:solidFill>
              </a:defRPr>
            </a:lvl3pPr>
            <a:lvl4pPr>
              <a:defRPr>
                <a:solidFill>
                  <a:srgbClr val="666B6E"/>
                </a:solidFill>
              </a:defRPr>
            </a:lvl4pPr>
            <a:lvl5pPr>
              <a:defRPr>
                <a:solidFill>
                  <a:srgbClr val="666B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25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642"/>
            <a:ext cx="27439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642"/>
            <a:ext cx="802849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2708920"/>
            <a:ext cx="10365899" cy="13983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4161065"/>
            <a:ext cx="10365899" cy="5640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" y="0"/>
            <a:ext cx="1225258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5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4170" y="1600201"/>
            <a:ext cx="5391793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625" y="1600201"/>
            <a:ext cx="5391793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0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4879"/>
            <a:ext cx="5388320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3" y="1535113"/>
            <a:ext cx="53904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3" y="2174879"/>
            <a:ext cx="5390436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5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73054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103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02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9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9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9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47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3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517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12195175" cy="630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26" y="5661249"/>
            <a:ext cx="1923089" cy="13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519" y="1664804"/>
            <a:ext cx="11412377" cy="244248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Автоматическая оптимизация радиосистем в сетях 2-5</a:t>
            </a:r>
            <a:r>
              <a:rPr lang="en-US" i="1" dirty="0" smtClean="0"/>
              <a:t>G</a:t>
            </a:r>
            <a:br>
              <a:rPr lang="en-US" i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>
                <a:solidFill>
                  <a:srgbClr val="0D4BA0"/>
                </a:solidFill>
              </a:rPr>
              <a:t/>
            </a:r>
            <a:br>
              <a:rPr lang="en-US" sz="2800" dirty="0" smtClean="0">
                <a:solidFill>
                  <a:srgbClr val="0D4BA0"/>
                </a:solidFill>
              </a:rPr>
            </a:br>
            <a:endParaRPr lang="en-US" sz="2800" dirty="0">
              <a:solidFill>
                <a:srgbClr val="0D4B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3011" y="4437112"/>
            <a:ext cx="10365899" cy="564083"/>
          </a:xfrm>
        </p:spPr>
        <p:txBody>
          <a:bodyPr/>
          <a:lstStyle/>
          <a:p>
            <a:r>
              <a:rPr lang="ru-RU" dirty="0" smtClean="0">
                <a:solidFill>
                  <a:srgbClr val="666B6E"/>
                </a:solidFill>
              </a:rPr>
              <a:t>Киев 2019</a:t>
            </a:r>
            <a:endParaRPr lang="en-US" dirty="0">
              <a:solidFill>
                <a:srgbClr val="666B6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100" y="116632"/>
            <a:ext cx="981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14111" cy="1304764"/>
          </a:xfrm>
        </p:spPr>
        <p:txBody>
          <a:bodyPr>
            <a:normAutofit/>
          </a:bodyPr>
          <a:lstStyle/>
          <a:p>
            <a:r>
              <a:rPr lang="ru-RU" sz="2200" dirty="0"/>
              <a:t>А</a:t>
            </a:r>
            <a:r>
              <a:rPr lang="ru-RU" sz="2200" dirty="0" smtClean="0"/>
              <a:t>втоматическая </a:t>
            </a:r>
            <a:r>
              <a:rPr lang="ru-RU" sz="2200" dirty="0"/>
              <a:t>оптимизации радиосистем многостанционного радиодоступа службы подвижной (мобильной) связи.</a:t>
            </a:r>
            <a:endParaRPr lang="uk-UA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  <p:pic>
        <p:nvPicPr>
          <p:cNvPr id="9" name="Picture 2" descr="Overview of SON (Self Organizing Net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1279076"/>
            <a:ext cx="6372708" cy="48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17667" y="1052736"/>
            <a:ext cx="5280820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/>
              <a:t>Программно-аппаратный комплекс </a:t>
            </a:r>
            <a:r>
              <a:rPr lang="ru-RU" sz="1500" dirty="0" smtClean="0"/>
              <a:t>оптимизации </a:t>
            </a:r>
            <a:r>
              <a:rPr lang="ru-RU" sz="1500" dirty="0"/>
              <a:t>радиосистем, который строится на объектно-ориентированной платформе </a:t>
            </a:r>
            <a:r>
              <a:rPr lang="en-US" sz="1500" dirty="0"/>
              <a:t>W</a:t>
            </a:r>
            <a:r>
              <a:rPr lang="ru-RU" sz="1500" dirty="0"/>
              <a:t>EB, имеет ряд </a:t>
            </a:r>
            <a:r>
              <a:rPr lang="ru-RU" sz="1500" dirty="0" smtClean="0"/>
              <a:t>преимуществ</a:t>
            </a:r>
            <a:r>
              <a:rPr lang="ru-RU" sz="1500" dirty="0"/>
              <a:t>, таких как</a:t>
            </a:r>
            <a:r>
              <a:rPr lang="ru-RU" sz="1500" dirty="0" smtClean="0"/>
              <a:t>:</a:t>
            </a:r>
          </a:p>
          <a:p>
            <a:endParaRPr lang="uk-UA" sz="1500" dirty="0"/>
          </a:p>
          <a:p>
            <a:pPr marL="285750" indent="-285750">
              <a:buFontTx/>
              <a:buChar char="-"/>
            </a:pPr>
            <a:r>
              <a:rPr lang="ru-RU" sz="1500" dirty="0" smtClean="0"/>
              <a:t>унификация </a:t>
            </a:r>
            <a:r>
              <a:rPr lang="ru-RU" sz="1500" dirty="0"/>
              <a:t>разработки средств оптимизации систем не зависит от </a:t>
            </a:r>
            <a:r>
              <a:rPr lang="ru-RU" sz="1500" dirty="0" err="1"/>
              <a:t>радиотехнологий</a:t>
            </a:r>
            <a:r>
              <a:rPr lang="ru-RU" sz="1500" dirty="0"/>
              <a:t>,            систем мониторинга, механизмов контроля показателей качества и управления</a:t>
            </a:r>
            <a:r>
              <a:rPr lang="ru-RU" sz="1500" dirty="0" smtClean="0"/>
              <a:t>;</a:t>
            </a:r>
          </a:p>
          <a:p>
            <a:endParaRPr lang="uk-UA" sz="1500" dirty="0"/>
          </a:p>
          <a:p>
            <a:pPr marL="285750" indent="-285750">
              <a:buFontTx/>
              <a:buChar char="-"/>
            </a:pPr>
            <a:r>
              <a:rPr lang="ru-RU" sz="1500" dirty="0" smtClean="0"/>
              <a:t>стандартизированное </a:t>
            </a:r>
            <a:r>
              <a:rPr lang="ru-RU" sz="1500" dirty="0"/>
              <a:t>использование системных протоколов, интерфейсов</a:t>
            </a:r>
            <a:r>
              <a:rPr lang="ru-RU" sz="1500" dirty="0" smtClean="0"/>
              <a:t>;</a:t>
            </a:r>
          </a:p>
          <a:p>
            <a:endParaRPr lang="uk-UA" sz="1500" dirty="0"/>
          </a:p>
          <a:p>
            <a:pPr marL="285750" indent="-285750">
              <a:buFontTx/>
              <a:buChar char="-"/>
            </a:pPr>
            <a:r>
              <a:rPr lang="ru-RU" sz="1500" dirty="0" smtClean="0"/>
              <a:t>гибкое </a:t>
            </a:r>
            <a:r>
              <a:rPr lang="ru-RU" sz="1500" dirty="0"/>
              <a:t>увеличение производительности расчета математических операций</a:t>
            </a:r>
            <a:r>
              <a:rPr lang="ru-RU" sz="1500" dirty="0" smtClean="0"/>
              <a:t>;</a:t>
            </a:r>
          </a:p>
          <a:p>
            <a:endParaRPr lang="uk-UA" sz="1500" dirty="0"/>
          </a:p>
          <a:p>
            <a:pPr marL="285750" indent="-285750">
              <a:buFontTx/>
              <a:buChar char="-"/>
            </a:pPr>
            <a:r>
              <a:rPr lang="ru-RU" sz="1500" dirty="0" smtClean="0"/>
              <a:t>открытый </a:t>
            </a:r>
            <a:r>
              <a:rPr lang="ru-RU" sz="1500" dirty="0"/>
              <a:t>доступ к программному обеспечению платформы оптимизации и средствам ее разработки и проектирования</a:t>
            </a:r>
            <a:r>
              <a:rPr lang="ru-RU" sz="1500" dirty="0" smtClean="0"/>
              <a:t>.</a:t>
            </a:r>
          </a:p>
          <a:p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74658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83" y="404664"/>
            <a:ext cx="9635970" cy="5486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Аналитическое масштабирование показателей радиосистем.</a:t>
            </a:r>
            <a:endParaRPr lang="uk-UA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9" y="1536793"/>
            <a:ext cx="5881481" cy="4068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81663" y="1535142"/>
            <a:ext cx="504056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 smtClean="0"/>
              <a:t>         </a:t>
            </a:r>
            <a:r>
              <a:rPr lang="ru-RU" sz="1500" dirty="0" smtClean="0"/>
              <a:t>Определение </a:t>
            </a:r>
            <a:r>
              <a:rPr lang="ru-RU" sz="1500" dirty="0"/>
              <a:t>расстояния между </a:t>
            </a:r>
            <a:r>
              <a:rPr lang="ru-RU" sz="1500" dirty="0" err="1"/>
              <a:t>NodeB</a:t>
            </a:r>
            <a:r>
              <a:rPr lang="ru-RU" sz="1500" dirty="0"/>
              <a:t> и </a:t>
            </a:r>
            <a:r>
              <a:rPr lang="ru-RU" sz="1500" dirty="0" err="1"/>
              <a:t>User</a:t>
            </a:r>
            <a:r>
              <a:rPr lang="ru-RU" sz="1500" dirty="0"/>
              <a:t> </a:t>
            </a:r>
            <a:r>
              <a:rPr lang="ru-RU" sz="1500" dirty="0" err="1"/>
              <a:t>Equipment</a:t>
            </a:r>
            <a:r>
              <a:rPr lang="ru-RU" sz="1500" dirty="0"/>
              <a:t> (UE) в сетях </a:t>
            </a:r>
            <a:r>
              <a:rPr lang="ru-RU" sz="1500" dirty="0" err="1"/>
              <a:t>Universal</a:t>
            </a:r>
            <a:r>
              <a:rPr lang="ru-RU" sz="1500" dirty="0"/>
              <a:t> </a:t>
            </a:r>
            <a:r>
              <a:rPr lang="ru-RU" sz="1500" dirty="0" err="1"/>
              <a:t>Mobile</a:t>
            </a:r>
            <a:r>
              <a:rPr lang="ru-RU" sz="1500" dirty="0"/>
              <a:t> </a:t>
            </a:r>
            <a:r>
              <a:rPr lang="ru-RU" sz="1500" dirty="0" err="1"/>
              <a:t>Telecommunications</a:t>
            </a:r>
            <a:r>
              <a:rPr lang="ru-RU" sz="1500" dirty="0"/>
              <a:t> </a:t>
            </a:r>
            <a:r>
              <a:rPr lang="ru-RU" sz="1500" dirty="0" err="1"/>
              <a:t>System</a:t>
            </a:r>
            <a:r>
              <a:rPr lang="ru-RU" sz="1500" dirty="0"/>
              <a:t> (UMTS) и </a:t>
            </a:r>
            <a:r>
              <a:rPr lang="ru-RU" sz="1500" dirty="0" err="1"/>
              <a:t>Long</a:t>
            </a:r>
            <a:r>
              <a:rPr lang="ru-RU" sz="1500" dirty="0"/>
              <a:t> </a:t>
            </a:r>
            <a:r>
              <a:rPr lang="ru-RU" sz="1500" dirty="0" err="1"/>
              <a:t>Term</a:t>
            </a:r>
            <a:r>
              <a:rPr lang="ru-RU" sz="1500" dirty="0"/>
              <a:t> </a:t>
            </a:r>
            <a:r>
              <a:rPr lang="ru-RU" sz="1500" dirty="0" err="1"/>
              <a:t>Evolution</a:t>
            </a:r>
            <a:r>
              <a:rPr lang="ru-RU" sz="1500" dirty="0"/>
              <a:t> (LTE) реализовано с помощью статистического счетчика, фиксирующего события связанные с </a:t>
            </a:r>
            <a:r>
              <a:rPr lang="ru-RU" sz="1500" dirty="0" err="1"/>
              <a:t>Propagation</a:t>
            </a:r>
            <a:r>
              <a:rPr lang="ru-RU" sz="1500" dirty="0"/>
              <a:t> </a:t>
            </a:r>
            <a:r>
              <a:rPr lang="ru-RU" sz="1500" dirty="0" err="1"/>
              <a:t>Delay</a:t>
            </a:r>
            <a:r>
              <a:rPr lang="ru-RU" sz="1500" dirty="0"/>
              <a:t> </a:t>
            </a:r>
            <a:r>
              <a:rPr lang="ru-RU" sz="1500" dirty="0" err="1"/>
              <a:t>Information</a:t>
            </a:r>
            <a:r>
              <a:rPr lang="ru-RU" sz="1500" dirty="0"/>
              <a:t> </a:t>
            </a:r>
            <a:r>
              <a:rPr lang="ru-RU" sz="1500" dirty="0" err="1"/>
              <a:t>Element</a:t>
            </a:r>
            <a:r>
              <a:rPr lang="ru-RU" sz="1500" dirty="0"/>
              <a:t> (IE).</a:t>
            </a:r>
            <a:endParaRPr lang="uk-UA" sz="1500" dirty="0"/>
          </a:p>
          <a:p>
            <a:pPr algn="just"/>
            <a:r>
              <a:rPr lang="en-US" sz="1500" dirty="0" smtClean="0"/>
              <a:t>          </a:t>
            </a:r>
            <a:r>
              <a:rPr lang="ru-RU" sz="1500" dirty="0" smtClean="0"/>
              <a:t>Задача </a:t>
            </a:r>
            <a:r>
              <a:rPr lang="ru-RU" sz="1500" dirty="0"/>
              <a:t>определения </a:t>
            </a:r>
            <a:r>
              <a:rPr lang="ru-RU" sz="1500" dirty="0" err="1"/>
              <a:t>Distance</a:t>
            </a:r>
            <a:r>
              <a:rPr lang="ru-RU" sz="1500" dirty="0"/>
              <a:t> </a:t>
            </a:r>
            <a:r>
              <a:rPr lang="ru-RU" sz="1500" dirty="0" err="1"/>
              <a:t>Propagation</a:t>
            </a:r>
            <a:r>
              <a:rPr lang="ru-RU" sz="1500" dirty="0"/>
              <a:t> </a:t>
            </a:r>
            <a:r>
              <a:rPr lang="ru-RU" sz="1500" dirty="0" err="1"/>
              <a:t>Delay</a:t>
            </a:r>
            <a:r>
              <a:rPr lang="ru-RU" sz="1500" dirty="0"/>
              <a:t>, типичной радиосети многостанционного радиодоступа с учетом большого количества математических расчетов и географического масштабирования, может быть </a:t>
            </a:r>
            <a:r>
              <a:rPr lang="ru-RU" sz="1500" dirty="0" smtClean="0"/>
              <a:t>реализована </a:t>
            </a:r>
            <a:r>
              <a:rPr lang="ru-RU" sz="1500" dirty="0"/>
              <a:t>с помощью </a:t>
            </a:r>
            <a:r>
              <a:rPr lang="ru-RU" sz="1500" dirty="0" smtClean="0"/>
              <a:t>аналитических инструментов программно-аппаратного комплекса автоматической оптимизации радиосистем.</a:t>
            </a:r>
            <a:endParaRPr lang="uk-UA" sz="1500" dirty="0"/>
          </a:p>
          <a:p>
            <a:r>
              <a:rPr lang="ru-RU" sz="1500" dirty="0"/>
              <a:t> 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25388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79" y="188640"/>
            <a:ext cx="10153128" cy="54868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Автоматизированное проектирование </a:t>
            </a:r>
            <a:r>
              <a:rPr lang="ru-RU" sz="2500" dirty="0" smtClean="0"/>
              <a:t>радиосистем. </a:t>
            </a:r>
            <a:endParaRPr lang="uk-UA" sz="25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5" y="1052736"/>
            <a:ext cx="6372708" cy="30303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3671" y="1556792"/>
            <a:ext cx="504056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500" dirty="0"/>
              <a:t>       </a:t>
            </a:r>
            <a:r>
              <a:rPr lang="ru-RU" sz="1500" dirty="0" smtClean="0"/>
              <a:t>Применение системы </a:t>
            </a:r>
            <a:r>
              <a:rPr lang="ru-RU" sz="1500" dirty="0"/>
              <a:t>автоматизированного проектирования службы подвижной (мобильной) </a:t>
            </a:r>
            <a:r>
              <a:rPr lang="ru-RU" sz="1500" dirty="0" smtClean="0"/>
              <a:t>радиосвязи, позволяет </a:t>
            </a:r>
            <a:r>
              <a:rPr lang="ru-RU" sz="1500" dirty="0"/>
              <a:t>быстро и эффективно выполнить </a:t>
            </a:r>
            <a:r>
              <a:rPr lang="ru-RU" sz="1500" dirty="0" smtClean="0"/>
              <a:t>задачи номинального планирования, контроля качества телекоммуникационных услуг и </a:t>
            </a:r>
            <a:r>
              <a:rPr lang="ru-RU" sz="1500" dirty="0"/>
              <a:t>оптимизации </a:t>
            </a:r>
            <a:r>
              <a:rPr lang="ru-RU" sz="1500" dirty="0" err="1" smtClean="0"/>
              <a:t>радиопараметров</a:t>
            </a:r>
            <a:r>
              <a:rPr lang="ru-RU" sz="1500" dirty="0" smtClean="0"/>
              <a:t> </a:t>
            </a:r>
            <a:r>
              <a:rPr lang="ru-RU" sz="1500" dirty="0"/>
              <a:t>сети радиодоступа </a:t>
            </a:r>
            <a:r>
              <a:rPr lang="ru-RU" sz="1500" dirty="0" err="1"/>
              <a:t>Radio</a:t>
            </a:r>
            <a:r>
              <a:rPr lang="ru-RU" sz="1500" dirty="0"/>
              <a:t> </a:t>
            </a:r>
            <a:r>
              <a:rPr lang="ru-RU" sz="1500" dirty="0" err="1"/>
              <a:t>Access</a:t>
            </a:r>
            <a:r>
              <a:rPr lang="ru-RU" sz="1500" dirty="0"/>
              <a:t> Network (RAN) цифровой сотовой связи </a:t>
            </a:r>
            <a:r>
              <a:rPr lang="ru-RU" sz="1500" dirty="0" smtClean="0"/>
              <a:t>2</a:t>
            </a:r>
            <a:r>
              <a:rPr lang="en-US" sz="1500" dirty="0" smtClean="0"/>
              <a:t>G-5G</a:t>
            </a:r>
            <a:r>
              <a:rPr lang="ru-RU" sz="1500" dirty="0" smtClean="0"/>
              <a:t>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       После </a:t>
            </a:r>
            <a:r>
              <a:rPr lang="ru-RU" sz="1500" dirty="0"/>
              <a:t>уменьшения мощности передатчика на 3 </a:t>
            </a:r>
            <a:r>
              <a:rPr lang="ru-RU" sz="1500" dirty="0" err="1"/>
              <a:t>dB</a:t>
            </a:r>
            <a:r>
              <a:rPr lang="ru-RU" sz="1500" dirty="0"/>
              <a:t>, расчет морфологической концентрации модели распространения </a:t>
            </a:r>
            <a:r>
              <a:rPr lang="ru-RU" sz="1500" dirty="0" err="1"/>
              <a:t>Okumura</a:t>
            </a:r>
            <a:r>
              <a:rPr lang="ru-RU" sz="1500" dirty="0"/>
              <a:t> </a:t>
            </a:r>
            <a:r>
              <a:rPr lang="ru-RU" sz="1500" dirty="0" err="1" smtClean="0"/>
              <a:t>Hata</a:t>
            </a:r>
            <a:r>
              <a:rPr lang="ru-RU" sz="1500" dirty="0" smtClean="0"/>
              <a:t>, </a:t>
            </a:r>
            <a:r>
              <a:rPr lang="ru-RU" sz="1500" dirty="0"/>
              <a:t>п</a:t>
            </a:r>
            <a:r>
              <a:rPr lang="ru-RU" sz="1500" dirty="0" smtClean="0"/>
              <a:t>редполагает </a:t>
            </a:r>
            <a:r>
              <a:rPr lang="ru-RU" sz="1500" dirty="0"/>
              <a:t>улучшение качества </a:t>
            </a:r>
            <a:r>
              <a:rPr lang="ru-RU" sz="1500" dirty="0" err="1"/>
              <a:t>радиопокрытия</a:t>
            </a:r>
            <a:r>
              <a:rPr lang="ru-RU" sz="1500" dirty="0"/>
              <a:t> </a:t>
            </a:r>
            <a:r>
              <a:rPr lang="en-US" sz="1500" dirty="0" err="1"/>
              <a:t>сети</a:t>
            </a:r>
            <a:r>
              <a:rPr lang="en-US" sz="1500" dirty="0"/>
              <a:t> </a:t>
            </a:r>
            <a:r>
              <a:rPr lang="ru-RU" sz="1500" dirty="0" smtClean="0"/>
              <a:t>станций </a:t>
            </a:r>
            <a:r>
              <a:rPr lang="ru-RU" sz="1500" dirty="0"/>
              <a:t>WCDMA.</a:t>
            </a:r>
            <a:endParaRPr lang="uk-UA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" y="2628546"/>
            <a:ext cx="4368590" cy="33123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2" y="3933056"/>
            <a:ext cx="5681345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2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30135" cy="130476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Калькуляция финансовой стоимости радиочастотного воздействия.</a:t>
            </a:r>
            <a:endParaRPr lang="uk-UA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81663" y="1535142"/>
            <a:ext cx="504056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500" dirty="0" smtClean="0"/>
              <a:t>       Физическое изменение направления антенн или уменьшение мощности излучения передатчиков антенной системы также утилизация источников внешнего частотного воздействия для сокращения сенсибилизации и взаимной интерференции </a:t>
            </a:r>
            <a:r>
              <a:rPr lang="en-US" sz="1500" i="1" dirty="0"/>
              <a:t>External Interference </a:t>
            </a:r>
            <a:r>
              <a:rPr lang="ru-RU" sz="1500" dirty="0"/>
              <a:t>в следствии калибровка параметров взаимодействия для оптимизации внутреннего влияния </a:t>
            </a:r>
            <a:r>
              <a:rPr lang="en-US" sz="1500" i="1" dirty="0"/>
              <a:t>Internal Interference</a:t>
            </a:r>
            <a:r>
              <a:rPr lang="ru-RU" sz="1500" dirty="0"/>
              <a:t>, приводит к увеличению коммерческого трафика в среднем на 10% в месяц для перенастраиваемых станций системы, что ощутимо повышает экономическую ценность необходимости внедрения автоматической оптимизации радиосистем. </a:t>
            </a:r>
            <a:endParaRPr lang="uk-UA" sz="1500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00943" y="1304764"/>
            <a:ext cx="62646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199" y="981123"/>
            <a:ext cx="2628512" cy="2581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14111" cy="764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Автоматизация оплаты сервисов Государственного регулирования.</a:t>
            </a:r>
            <a:endParaRPr lang="uk-UA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" y="873705"/>
            <a:ext cx="4166041" cy="328633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883" y="2384884"/>
            <a:ext cx="4513971" cy="244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5" y="3422311"/>
            <a:ext cx="4272316" cy="2807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460137" y="1535142"/>
            <a:ext cx="4362085" cy="4378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500" dirty="0" smtClean="0"/>
              <a:t>       </a:t>
            </a:r>
            <a:r>
              <a:rPr lang="ru-RU" sz="1500" dirty="0" smtClean="0"/>
              <a:t>Сокращение времени обработки сопровождения большого количества платежей за услуги Государственного регулятора, позволяет своевременно создавать необходимого формата платежные банковские поручения, что сокращает период выдачи разрешительных документов на коммерческую эксплуатацию радиосистемы и устанавливает оператора перед другими участниками рынка мобильной связи в гораздо более персептивные конкурентные условия.  </a:t>
            </a:r>
            <a:r>
              <a:rPr lang="ru-RU" sz="1500" dirty="0" smtClean="0"/>
              <a:t> 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335164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7007" y="2456892"/>
            <a:ext cx="10814111" cy="764704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/>
              <a:t>Спасибо за внимание!</a:t>
            </a:r>
            <a:endParaRPr lang="uk-UA" sz="33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180" y="47842"/>
            <a:ext cx="981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31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HOSTNAME%">HORNOTE-C6LJ-2.astelit.ukr</XMLData>
</file>

<file path=customXml/item2.xml><?xml version="1.0" encoding="utf-8"?>
<XMLData TextToDisplay="RightsWATCHMark">32|lifecell-2Partners-Public|{00000000-0000-0000-0000-000000000000}</XMLData>
</file>

<file path=customXml/item3.xml><?xml version="1.0" encoding="utf-8"?>
<XMLData TextToDisplay="%USERNAME%">aderkac1</XMLData>
</file>

<file path=customXml/item4.xml><?xml version="1.0" encoding="utf-8"?>
<XMLData TextToDisplay="%EMAILADDRESS%">andrey.derkach@life.com.ua</XMLData>
</file>

<file path=customXml/item5.xml><?xml version="1.0" encoding="utf-8"?>
<XMLData TextToDisplay="%DOCUMENTGUID%">{00000000-0000-0000-0000-000000000000}</XMLData>
</file>

<file path=customXml/item6.xml><?xml version="1.0" encoding="utf-8"?>
<XMLData TextToDisplay="%CLASSIFICATIONDATETIME%">16:30 11/04/2017</XMLData>
</file>

<file path=customXml/itemProps1.xml><?xml version="1.0" encoding="utf-8"?>
<ds:datastoreItem xmlns:ds="http://schemas.openxmlformats.org/officeDocument/2006/customXml" ds:itemID="{FE703898-45C5-42D8-8BC8-572FECC56545}">
  <ds:schemaRefs/>
</ds:datastoreItem>
</file>

<file path=customXml/itemProps2.xml><?xml version="1.0" encoding="utf-8"?>
<ds:datastoreItem xmlns:ds="http://schemas.openxmlformats.org/officeDocument/2006/customXml" ds:itemID="{891C1D04-2237-4660-9803-03DDD317D330}">
  <ds:schemaRefs/>
</ds:datastoreItem>
</file>

<file path=customXml/itemProps3.xml><?xml version="1.0" encoding="utf-8"?>
<ds:datastoreItem xmlns:ds="http://schemas.openxmlformats.org/officeDocument/2006/customXml" ds:itemID="{51854F29-1ABB-4E82-82D5-A60BCAA14309}">
  <ds:schemaRefs/>
</ds:datastoreItem>
</file>

<file path=customXml/itemProps4.xml><?xml version="1.0" encoding="utf-8"?>
<ds:datastoreItem xmlns:ds="http://schemas.openxmlformats.org/officeDocument/2006/customXml" ds:itemID="{1609942F-27E1-435F-8CB4-E29A8FE24F25}">
  <ds:schemaRefs/>
</ds:datastoreItem>
</file>

<file path=customXml/itemProps5.xml><?xml version="1.0" encoding="utf-8"?>
<ds:datastoreItem xmlns:ds="http://schemas.openxmlformats.org/officeDocument/2006/customXml" ds:itemID="{CC417D9B-682F-46C9-A0BF-23672F8F435D}">
  <ds:schemaRefs/>
</ds:datastoreItem>
</file>

<file path=customXml/itemProps6.xml><?xml version="1.0" encoding="utf-8"?>
<ds:datastoreItem xmlns:ds="http://schemas.openxmlformats.org/officeDocument/2006/customXml" ds:itemID="{B8DBA224-F317-453C-A1DB-25AC37D07C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lifecell_ppt _template_16x9_CS</Template>
  <TotalTime>164385</TotalTime>
  <Words>375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1_Тема Office</vt:lpstr>
      <vt:lpstr>Автоматическая оптимизация радиосистем в сетях 2-5G    </vt:lpstr>
      <vt:lpstr>Автоматическая оптимизации радиосистем многостанционного радиодоступа службы подвижной (мобильной) связи.</vt:lpstr>
      <vt:lpstr> Аналитическое масштабирование показателей радиосистем.</vt:lpstr>
      <vt:lpstr>Автоматизированное проектирование радиосистем. </vt:lpstr>
      <vt:lpstr>Калькуляция финансовой стоимости радиочастотного воздействия.</vt:lpstr>
      <vt:lpstr>Автоматизация оплаты сервисов Государственного регулирования.</vt:lpstr>
      <vt:lpstr>Спасибо за внимание!</vt:lpstr>
    </vt:vector>
  </TitlesOfParts>
  <Company>ASTELIT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Leonid Seryakov</dc:creator>
  <cp:lastModifiedBy>Andrey Derkach</cp:lastModifiedBy>
  <cp:revision>11110</cp:revision>
  <cp:lastPrinted>2019-05-14T06:16:45Z</cp:lastPrinted>
  <dcterms:created xsi:type="dcterms:W3CDTF">2007-10-05T15:09:42Z</dcterms:created>
  <dcterms:modified xsi:type="dcterms:W3CDTF">2019-05-15T04:33:43Z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32|lifecell-2Partners-Public|{00000000-0000-0000-0000-000000000000}</vt:lpwstr>
  </property>
</Properties>
</file>