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581" r:id="rId5"/>
    <p:sldId id="579" r:id="rId6"/>
    <p:sldId id="588" r:id="rId7"/>
    <p:sldId id="580" r:id="rId8"/>
    <p:sldId id="583" r:id="rId9"/>
    <p:sldId id="585" r:id="rId10"/>
    <p:sldId id="584" r:id="rId11"/>
    <p:sldId id="586" r:id="rId12"/>
    <p:sldId id="591" r:id="rId13"/>
    <p:sldId id="261" r:id="rId14"/>
    <p:sldId id="301" r:id="rId15"/>
    <p:sldId id="302" r:id="rId16"/>
    <p:sldId id="303" r:id="rId17"/>
    <p:sldId id="578" r:id="rId18"/>
    <p:sldId id="263" r:id="rId19"/>
    <p:sldId id="590" r:id="rId20"/>
    <p:sldId id="257" r:id="rId21"/>
    <p:sldId id="258" r:id="rId22"/>
    <p:sldId id="587" r:id="rId23"/>
  </p:sldIdLst>
  <p:sldSz cx="12192000" cy="6858000"/>
  <p:notesSz cx="9942513" cy="6761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7BAA9-E51F-4178-9790-7BF324412231}" type="doc">
      <dgm:prSet loTypeId="urn:microsoft.com/office/officeart/2005/8/layout/matrix3" loCatId="matrix" qsTypeId="urn:microsoft.com/office/officeart/2005/8/quickstyle/simple3" qsCatId="simple" csTypeId="urn:microsoft.com/office/officeart/2005/8/colors/accent5_4" csCatId="accent5" phldr="1"/>
      <dgm:spPr/>
      <dgm:t>
        <a:bodyPr/>
        <a:lstStyle/>
        <a:p>
          <a:endParaRPr lang="en-US"/>
        </a:p>
      </dgm:t>
    </dgm:pt>
    <dgm:pt modelId="{EB6DA6A2-53CB-48B0-A86E-CC3CE9524752}">
      <dgm:prSet phldrT="[Text]" custT="1"/>
      <dgm:spPr/>
      <dgm:t>
        <a:bodyPr/>
        <a:lstStyle/>
        <a:p>
          <a:r>
            <a:rPr lang="en-US" sz="1400" kern="1200" dirty="0">
              <a:latin typeface="Arial Black" panose="020B0A04020102020204" pitchFamily="34" charset="0"/>
              <a:ea typeface="+mn-ea"/>
              <a:cs typeface="+mn-cs"/>
            </a:rPr>
            <a:t>Aspiration </a:t>
          </a:r>
        </a:p>
      </dgm:t>
    </dgm:pt>
    <dgm:pt modelId="{763BE120-4904-4668-98C2-5166028621EB}" type="parTrans" cxnId="{95974710-5423-40BA-9D26-29D8DBFBF3BA}">
      <dgm:prSet/>
      <dgm:spPr/>
      <dgm:t>
        <a:bodyPr/>
        <a:lstStyle/>
        <a:p>
          <a:endParaRPr lang="en-US" b="1">
            <a:solidFill>
              <a:schemeClr val="tx1"/>
            </a:solidFill>
          </a:endParaRPr>
        </a:p>
      </dgm:t>
    </dgm:pt>
    <dgm:pt modelId="{1F4C6599-FD0D-4741-8C84-A4E18A2580F7}" type="sibTrans" cxnId="{95974710-5423-40BA-9D26-29D8DBFBF3BA}">
      <dgm:prSet/>
      <dgm:spPr/>
      <dgm:t>
        <a:bodyPr/>
        <a:lstStyle/>
        <a:p>
          <a:endParaRPr lang="en-US" b="1">
            <a:solidFill>
              <a:schemeClr val="tx1"/>
            </a:solidFill>
          </a:endParaRPr>
        </a:p>
      </dgm:t>
    </dgm:pt>
    <dgm:pt modelId="{D15D9E0B-276B-416C-B57A-D73E82EFEF2E}">
      <dgm:prSet phldrT="[Text]" custT="1"/>
      <dgm:spPr/>
      <dgm:t>
        <a:bodyPr/>
        <a:lstStyle/>
        <a:p>
          <a:pPr marL="0" indent="0" algn="ctr" defTabSz="914400" rtl="0" eaLnBrk="1" latinLnBrk="0" hangingPunct="1">
            <a:lnSpc>
              <a:spcPct val="150000"/>
            </a:lnSpc>
            <a:buFont typeface="Arial"/>
            <a:buNone/>
          </a:pPr>
          <a:r>
            <a:rPr lang="en-US" sz="1400" kern="1200">
              <a:latin typeface="Arial Black" panose="020B0A04020102020204" pitchFamily="34" charset="0"/>
              <a:ea typeface="+mn-ea"/>
              <a:cs typeface="+mn-cs"/>
            </a:rPr>
            <a:t>Offering</a:t>
          </a:r>
          <a:endParaRPr lang="en-US" sz="1400" kern="1200" dirty="0">
            <a:latin typeface="Arial Black" panose="020B0A04020102020204" pitchFamily="34" charset="0"/>
            <a:ea typeface="+mn-ea"/>
            <a:cs typeface="+mn-cs"/>
          </a:endParaRPr>
        </a:p>
      </dgm:t>
    </dgm:pt>
    <dgm:pt modelId="{5A96FC3A-DAAC-4872-8AF0-D6E099593BF7}" type="parTrans" cxnId="{D26C2C08-2726-4C30-A973-08F544914726}">
      <dgm:prSet/>
      <dgm:spPr/>
      <dgm:t>
        <a:bodyPr/>
        <a:lstStyle/>
        <a:p>
          <a:endParaRPr lang="en-US" b="1">
            <a:solidFill>
              <a:schemeClr val="tx1"/>
            </a:solidFill>
          </a:endParaRPr>
        </a:p>
      </dgm:t>
    </dgm:pt>
    <dgm:pt modelId="{C1B977DF-FCF0-41E2-8CCD-C2CC47D2652E}" type="sibTrans" cxnId="{D26C2C08-2726-4C30-A973-08F544914726}">
      <dgm:prSet/>
      <dgm:spPr/>
      <dgm:t>
        <a:bodyPr/>
        <a:lstStyle/>
        <a:p>
          <a:endParaRPr lang="en-US" b="1">
            <a:solidFill>
              <a:schemeClr val="tx1"/>
            </a:solidFill>
          </a:endParaRPr>
        </a:p>
      </dgm:t>
    </dgm:pt>
    <dgm:pt modelId="{71EC28F7-4A6E-4EA8-B73B-AA64418E6034}">
      <dgm:prSet phldrT="[Text]" custT="1"/>
      <dgm:spPr/>
      <dgm:t>
        <a:bodyPr/>
        <a:lstStyle/>
        <a:p>
          <a:pPr marL="0" indent="0" algn="ctr" defTabSz="914400" rtl="0" eaLnBrk="1" latinLnBrk="0" hangingPunct="1">
            <a:lnSpc>
              <a:spcPct val="150000"/>
            </a:lnSpc>
            <a:buFont typeface="Arial"/>
            <a:buNone/>
          </a:pPr>
          <a:r>
            <a:rPr lang="en-US" sz="1400" kern="1200" dirty="0">
              <a:latin typeface="Arial Black" panose="020B0A04020102020204" pitchFamily="34" charset="0"/>
              <a:ea typeface="+mn-ea"/>
              <a:cs typeface="+mn-cs"/>
            </a:rPr>
            <a:t>Technology</a:t>
          </a:r>
        </a:p>
      </dgm:t>
    </dgm:pt>
    <dgm:pt modelId="{308D0B89-F4EA-4765-8CEE-146B1EB0E053}" type="parTrans" cxnId="{3040035E-B4CB-48EC-9235-736860DDAFE6}">
      <dgm:prSet/>
      <dgm:spPr/>
      <dgm:t>
        <a:bodyPr/>
        <a:lstStyle/>
        <a:p>
          <a:endParaRPr lang="en-US" b="1">
            <a:solidFill>
              <a:schemeClr val="tx1"/>
            </a:solidFill>
          </a:endParaRPr>
        </a:p>
      </dgm:t>
    </dgm:pt>
    <dgm:pt modelId="{3FC01D58-FB6A-44D2-BF62-65804471EE55}" type="sibTrans" cxnId="{3040035E-B4CB-48EC-9235-736860DDAFE6}">
      <dgm:prSet/>
      <dgm:spPr/>
      <dgm:t>
        <a:bodyPr/>
        <a:lstStyle/>
        <a:p>
          <a:endParaRPr lang="en-US" b="1">
            <a:solidFill>
              <a:schemeClr val="tx1"/>
            </a:solidFill>
          </a:endParaRPr>
        </a:p>
      </dgm:t>
    </dgm:pt>
    <dgm:pt modelId="{ECAE5C58-B764-4B5A-A319-E7CADDE3F111}">
      <dgm:prSet custT="1"/>
      <dgm:spPr/>
      <dgm:t>
        <a:bodyPr/>
        <a:lstStyle/>
        <a:p>
          <a:r>
            <a:rPr lang="en-IN" sz="1400" dirty="0">
              <a:latin typeface="Arial Black" panose="020B0A04020102020204" pitchFamily="34" charset="0"/>
            </a:rPr>
            <a:t>Customers</a:t>
          </a:r>
        </a:p>
      </dgm:t>
    </dgm:pt>
    <dgm:pt modelId="{E69C79F3-FB71-4DEF-B36F-565DDAEA84A5}" type="parTrans" cxnId="{B75A6F39-9950-4A3F-8B5D-E6DD1F848556}">
      <dgm:prSet/>
      <dgm:spPr/>
      <dgm:t>
        <a:bodyPr/>
        <a:lstStyle/>
        <a:p>
          <a:endParaRPr lang="en-IN"/>
        </a:p>
      </dgm:t>
    </dgm:pt>
    <dgm:pt modelId="{A4D5BD5C-B244-4C32-911D-084960A4AF3B}" type="sibTrans" cxnId="{B75A6F39-9950-4A3F-8B5D-E6DD1F848556}">
      <dgm:prSet/>
      <dgm:spPr/>
      <dgm:t>
        <a:bodyPr/>
        <a:lstStyle/>
        <a:p>
          <a:endParaRPr lang="en-IN"/>
        </a:p>
      </dgm:t>
    </dgm:pt>
    <dgm:pt modelId="{E6A8CBB1-F331-455C-9CBF-2E21C44D257A}" type="pres">
      <dgm:prSet presAssocID="{C547BAA9-E51F-4178-9790-7BF324412231}" presName="matrix" presStyleCnt="0">
        <dgm:presLayoutVars>
          <dgm:chMax val="1"/>
          <dgm:dir/>
          <dgm:resizeHandles val="exact"/>
        </dgm:presLayoutVars>
      </dgm:prSet>
      <dgm:spPr/>
    </dgm:pt>
    <dgm:pt modelId="{21ACB0CB-0022-4B51-AAC8-A5E4CF962C21}" type="pres">
      <dgm:prSet presAssocID="{C547BAA9-E51F-4178-9790-7BF324412231}" presName="diamond" presStyleLbl="bgShp" presStyleIdx="0" presStyleCnt="1"/>
      <dgm:spPr/>
    </dgm:pt>
    <dgm:pt modelId="{8DB99288-7AD4-4E4B-B7A6-6AF9BA64EEAB}" type="pres">
      <dgm:prSet presAssocID="{C547BAA9-E51F-4178-9790-7BF324412231}" presName="quad1" presStyleLbl="node1" presStyleIdx="0" presStyleCnt="4" custScaleY="95955">
        <dgm:presLayoutVars>
          <dgm:chMax val="0"/>
          <dgm:chPref val="0"/>
          <dgm:bulletEnabled val="1"/>
        </dgm:presLayoutVars>
      </dgm:prSet>
      <dgm:spPr/>
    </dgm:pt>
    <dgm:pt modelId="{5C7892D4-833E-4669-871B-16365BA3446F}" type="pres">
      <dgm:prSet presAssocID="{C547BAA9-E51F-4178-9790-7BF324412231}" presName="quad2" presStyleLbl="node1" presStyleIdx="1" presStyleCnt="4" custScaleY="96122">
        <dgm:presLayoutVars>
          <dgm:chMax val="0"/>
          <dgm:chPref val="0"/>
          <dgm:bulletEnabled val="1"/>
        </dgm:presLayoutVars>
      </dgm:prSet>
      <dgm:spPr/>
    </dgm:pt>
    <dgm:pt modelId="{8D4EF87E-1347-45B9-8D65-97F8FB204674}" type="pres">
      <dgm:prSet presAssocID="{C547BAA9-E51F-4178-9790-7BF324412231}" presName="quad3" presStyleLbl="node1" presStyleIdx="2" presStyleCnt="4" custScaleX="105269" custScaleY="91242" custLinFactNeighborX="3513" custLinFactNeighborY="-1281">
        <dgm:presLayoutVars>
          <dgm:chMax val="0"/>
          <dgm:chPref val="0"/>
          <dgm:bulletEnabled val="1"/>
        </dgm:presLayoutVars>
      </dgm:prSet>
      <dgm:spPr/>
    </dgm:pt>
    <dgm:pt modelId="{169948BD-FD78-4705-AC11-D92CFF223B0B}" type="pres">
      <dgm:prSet presAssocID="{C547BAA9-E51F-4178-9790-7BF324412231}" presName="quad4" presStyleLbl="node1" presStyleIdx="3" presStyleCnt="4" custScaleX="94716" custScaleY="86611" custLinFactNeighborX="1788" custLinFactNeighborY="-974">
        <dgm:presLayoutVars>
          <dgm:chMax val="0"/>
          <dgm:chPref val="0"/>
          <dgm:bulletEnabled val="1"/>
        </dgm:presLayoutVars>
      </dgm:prSet>
      <dgm:spPr/>
    </dgm:pt>
  </dgm:ptLst>
  <dgm:cxnLst>
    <dgm:cxn modelId="{B4A4CD03-2C97-41B3-A7F1-DD3F9A448A1B}" type="presOf" srcId="{D15D9E0B-276B-416C-B57A-D73E82EFEF2E}" destId="{5C7892D4-833E-4669-871B-16365BA3446F}" srcOrd="0" destOrd="0" presId="urn:microsoft.com/office/officeart/2005/8/layout/matrix3"/>
    <dgm:cxn modelId="{D26C2C08-2726-4C30-A973-08F544914726}" srcId="{C547BAA9-E51F-4178-9790-7BF324412231}" destId="{D15D9E0B-276B-416C-B57A-D73E82EFEF2E}" srcOrd="1" destOrd="0" parTransId="{5A96FC3A-DAAC-4872-8AF0-D6E099593BF7}" sibTransId="{C1B977DF-FCF0-41E2-8CCD-C2CC47D2652E}"/>
    <dgm:cxn modelId="{95974710-5423-40BA-9D26-29D8DBFBF3BA}" srcId="{C547BAA9-E51F-4178-9790-7BF324412231}" destId="{EB6DA6A2-53CB-48B0-A86E-CC3CE9524752}" srcOrd="0" destOrd="0" parTransId="{763BE120-4904-4668-98C2-5166028621EB}" sibTransId="{1F4C6599-FD0D-4741-8C84-A4E18A2580F7}"/>
    <dgm:cxn modelId="{996EC72F-BE06-479D-96AE-2E009E25BF87}" type="presOf" srcId="{71EC28F7-4A6E-4EA8-B73B-AA64418E6034}" destId="{8D4EF87E-1347-45B9-8D65-97F8FB204674}" srcOrd="0" destOrd="0" presId="urn:microsoft.com/office/officeart/2005/8/layout/matrix3"/>
    <dgm:cxn modelId="{B75A6F39-9950-4A3F-8B5D-E6DD1F848556}" srcId="{C547BAA9-E51F-4178-9790-7BF324412231}" destId="{ECAE5C58-B764-4B5A-A319-E7CADDE3F111}" srcOrd="3" destOrd="0" parTransId="{E69C79F3-FB71-4DEF-B36F-565DDAEA84A5}" sibTransId="{A4D5BD5C-B244-4C32-911D-084960A4AF3B}"/>
    <dgm:cxn modelId="{3040035E-B4CB-48EC-9235-736860DDAFE6}" srcId="{C547BAA9-E51F-4178-9790-7BF324412231}" destId="{71EC28F7-4A6E-4EA8-B73B-AA64418E6034}" srcOrd="2" destOrd="0" parTransId="{308D0B89-F4EA-4765-8CEE-146B1EB0E053}" sibTransId="{3FC01D58-FB6A-44D2-BF62-65804471EE55}"/>
    <dgm:cxn modelId="{D2614C6E-1065-44F1-935E-76F2CC25D040}" type="presOf" srcId="{EB6DA6A2-53CB-48B0-A86E-CC3CE9524752}" destId="{8DB99288-7AD4-4E4B-B7A6-6AF9BA64EEAB}" srcOrd="0" destOrd="0" presId="urn:microsoft.com/office/officeart/2005/8/layout/matrix3"/>
    <dgm:cxn modelId="{3FBEE07F-1ABD-4E7A-A7F9-2947B70380CC}" type="presOf" srcId="{C547BAA9-E51F-4178-9790-7BF324412231}" destId="{E6A8CBB1-F331-455C-9CBF-2E21C44D257A}" srcOrd="0" destOrd="0" presId="urn:microsoft.com/office/officeart/2005/8/layout/matrix3"/>
    <dgm:cxn modelId="{AC6ED6AD-0CBE-43B8-A23F-4AA111F7C3DE}" type="presOf" srcId="{ECAE5C58-B764-4B5A-A319-E7CADDE3F111}" destId="{169948BD-FD78-4705-AC11-D92CFF223B0B}" srcOrd="0" destOrd="0" presId="urn:microsoft.com/office/officeart/2005/8/layout/matrix3"/>
    <dgm:cxn modelId="{1609BEC8-EE27-45AD-990E-B3E634E8E8CC}" type="presParOf" srcId="{E6A8CBB1-F331-455C-9CBF-2E21C44D257A}" destId="{21ACB0CB-0022-4B51-AAC8-A5E4CF962C21}" srcOrd="0" destOrd="0" presId="urn:microsoft.com/office/officeart/2005/8/layout/matrix3"/>
    <dgm:cxn modelId="{C5592BD0-DD8D-495D-85F5-55927065B998}" type="presParOf" srcId="{E6A8CBB1-F331-455C-9CBF-2E21C44D257A}" destId="{8DB99288-7AD4-4E4B-B7A6-6AF9BA64EEAB}" srcOrd="1" destOrd="0" presId="urn:microsoft.com/office/officeart/2005/8/layout/matrix3"/>
    <dgm:cxn modelId="{BE4B07B9-3241-4794-9D60-D9DBDC24CE04}" type="presParOf" srcId="{E6A8CBB1-F331-455C-9CBF-2E21C44D257A}" destId="{5C7892D4-833E-4669-871B-16365BA3446F}" srcOrd="2" destOrd="0" presId="urn:microsoft.com/office/officeart/2005/8/layout/matrix3"/>
    <dgm:cxn modelId="{A0630FA1-A20A-414C-AB1E-10E29D1D4BDD}" type="presParOf" srcId="{E6A8CBB1-F331-455C-9CBF-2E21C44D257A}" destId="{8D4EF87E-1347-45B9-8D65-97F8FB204674}" srcOrd="3" destOrd="0" presId="urn:microsoft.com/office/officeart/2005/8/layout/matrix3"/>
    <dgm:cxn modelId="{1F658A82-60FC-4260-AE96-C63565BA4F69}" type="presParOf" srcId="{E6A8CBB1-F331-455C-9CBF-2E21C44D257A}" destId="{169948BD-FD78-4705-AC11-D92CFF223B0B}" srcOrd="4" destOrd="0" presId="urn:microsoft.com/office/officeart/2005/8/layout/matrix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CB0CB-0022-4B51-AAC8-A5E4CF962C21}">
      <dsp:nvSpPr>
        <dsp:cNvPr id="0" name=""/>
        <dsp:cNvSpPr/>
      </dsp:nvSpPr>
      <dsp:spPr>
        <a:xfrm>
          <a:off x="1158769" y="0"/>
          <a:ext cx="3760392" cy="3760392"/>
        </a:xfrm>
        <a:prstGeom prst="diamond">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DB99288-7AD4-4E4B-B7A6-6AF9BA64EEAB}">
      <dsp:nvSpPr>
        <dsp:cNvPr id="0" name=""/>
        <dsp:cNvSpPr/>
      </dsp:nvSpPr>
      <dsp:spPr>
        <a:xfrm>
          <a:off x="1516006" y="386898"/>
          <a:ext cx="1466552" cy="1407230"/>
        </a:xfrm>
        <a:prstGeom prst="roundRect">
          <a:avLst/>
        </a:prstGeom>
        <a:gradFill rotWithShape="0">
          <a:gsLst>
            <a:gs pos="0">
              <a:schemeClr val="accent5">
                <a:shade val="50000"/>
                <a:hueOff val="0"/>
                <a:satOff val="0"/>
                <a:lumOff val="0"/>
                <a:alphaOff val="0"/>
                <a:lumMod val="110000"/>
                <a:satMod val="105000"/>
                <a:tint val="67000"/>
              </a:schemeClr>
            </a:gs>
            <a:gs pos="50000">
              <a:schemeClr val="accent5">
                <a:shade val="50000"/>
                <a:hueOff val="0"/>
                <a:satOff val="0"/>
                <a:lumOff val="0"/>
                <a:alphaOff val="0"/>
                <a:lumMod val="105000"/>
                <a:satMod val="103000"/>
                <a:tint val="73000"/>
              </a:schemeClr>
            </a:gs>
            <a:gs pos="100000">
              <a:schemeClr val="accent5">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ea typeface="+mn-ea"/>
              <a:cs typeface="+mn-cs"/>
            </a:rPr>
            <a:t>Aspiration </a:t>
          </a:r>
        </a:p>
      </dsp:txBody>
      <dsp:txXfrm>
        <a:off x="1584701" y="455593"/>
        <a:ext cx="1329162" cy="1269840"/>
      </dsp:txXfrm>
    </dsp:sp>
    <dsp:sp modelId="{5C7892D4-833E-4669-871B-16365BA3446F}">
      <dsp:nvSpPr>
        <dsp:cNvPr id="0" name=""/>
        <dsp:cNvSpPr/>
      </dsp:nvSpPr>
      <dsp:spPr>
        <a:xfrm>
          <a:off x="3095371" y="385673"/>
          <a:ext cx="1466552" cy="1409679"/>
        </a:xfrm>
        <a:prstGeom prst="roundRect">
          <a:avLst/>
        </a:prstGeom>
        <a:gradFill rotWithShape="0">
          <a:gsLst>
            <a:gs pos="0">
              <a:schemeClr val="accent5">
                <a:shade val="50000"/>
                <a:hueOff val="167129"/>
                <a:satOff val="4478"/>
                <a:lumOff val="19726"/>
                <a:alphaOff val="0"/>
                <a:lumMod val="110000"/>
                <a:satMod val="105000"/>
                <a:tint val="67000"/>
              </a:schemeClr>
            </a:gs>
            <a:gs pos="50000">
              <a:schemeClr val="accent5">
                <a:shade val="50000"/>
                <a:hueOff val="167129"/>
                <a:satOff val="4478"/>
                <a:lumOff val="19726"/>
                <a:alphaOff val="0"/>
                <a:lumMod val="105000"/>
                <a:satMod val="103000"/>
                <a:tint val="73000"/>
              </a:schemeClr>
            </a:gs>
            <a:gs pos="100000">
              <a:schemeClr val="accent5">
                <a:shade val="50000"/>
                <a:hueOff val="167129"/>
                <a:satOff val="4478"/>
                <a:lumOff val="19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914400" rtl="0" eaLnBrk="1" latinLnBrk="0" hangingPunct="1">
            <a:lnSpc>
              <a:spcPct val="150000"/>
            </a:lnSpc>
            <a:spcBef>
              <a:spcPct val="0"/>
            </a:spcBef>
            <a:spcAft>
              <a:spcPct val="35000"/>
            </a:spcAft>
            <a:buFont typeface="Arial"/>
            <a:buNone/>
          </a:pPr>
          <a:r>
            <a:rPr lang="en-US" sz="1400" kern="1200">
              <a:latin typeface="Arial Black" panose="020B0A04020102020204" pitchFamily="34" charset="0"/>
              <a:ea typeface="+mn-ea"/>
              <a:cs typeface="+mn-cs"/>
            </a:rPr>
            <a:t>Offering</a:t>
          </a:r>
          <a:endParaRPr lang="en-US" sz="1400" kern="1200" dirty="0">
            <a:latin typeface="Arial Black" panose="020B0A04020102020204" pitchFamily="34" charset="0"/>
            <a:ea typeface="+mn-ea"/>
            <a:cs typeface="+mn-cs"/>
          </a:endParaRPr>
        </a:p>
      </dsp:txBody>
      <dsp:txXfrm>
        <a:off x="3164186" y="454488"/>
        <a:ext cx="1328922" cy="1272049"/>
      </dsp:txXfrm>
    </dsp:sp>
    <dsp:sp modelId="{8D4EF87E-1347-45B9-8D65-97F8FB204674}">
      <dsp:nvSpPr>
        <dsp:cNvPr id="0" name=""/>
        <dsp:cNvSpPr/>
      </dsp:nvSpPr>
      <dsp:spPr>
        <a:xfrm>
          <a:off x="1528890" y="1982035"/>
          <a:ext cx="1543825" cy="1338112"/>
        </a:xfrm>
        <a:prstGeom prst="roundRect">
          <a:avLst/>
        </a:prstGeom>
        <a:gradFill rotWithShape="0">
          <a:gsLst>
            <a:gs pos="0">
              <a:schemeClr val="accent5">
                <a:shade val="50000"/>
                <a:hueOff val="334258"/>
                <a:satOff val="8955"/>
                <a:lumOff val="39453"/>
                <a:alphaOff val="0"/>
                <a:lumMod val="110000"/>
                <a:satMod val="105000"/>
                <a:tint val="67000"/>
              </a:schemeClr>
            </a:gs>
            <a:gs pos="50000">
              <a:schemeClr val="accent5">
                <a:shade val="50000"/>
                <a:hueOff val="334258"/>
                <a:satOff val="8955"/>
                <a:lumOff val="39453"/>
                <a:alphaOff val="0"/>
                <a:lumMod val="105000"/>
                <a:satMod val="103000"/>
                <a:tint val="73000"/>
              </a:schemeClr>
            </a:gs>
            <a:gs pos="100000">
              <a:schemeClr val="accent5">
                <a:shade val="50000"/>
                <a:hueOff val="334258"/>
                <a:satOff val="8955"/>
                <a:lumOff val="394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914400" rtl="0" eaLnBrk="1" latinLnBrk="0" hangingPunct="1">
            <a:lnSpc>
              <a:spcPct val="150000"/>
            </a:lnSpc>
            <a:spcBef>
              <a:spcPct val="0"/>
            </a:spcBef>
            <a:spcAft>
              <a:spcPct val="35000"/>
            </a:spcAft>
            <a:buFont typeface="Arial"/>
            <a:buNone/>
          </a:pPr>
          <a:r>
            <a:rPr lang="en-US" sz="1400" kern="1200" dirty="0">
              <a:latin typeface="Arial Black" panose="020B0A04020102020204" pitchFamily="34" charset="0"/>
              <a:ea typeface="+mn-ea"/>
              <a:cs typeface="+mn-cs"/>
            </a:rPr>
            <a:t>Technology</a:t>
          </a:r>
        </a:p>
      </dsp:txBody>
      <dsp:txXfrm>
        <a:off x="1594211" y="2047356"/>
        <a:ext cx="1413183" cy="1207470"/>
      </dsp:txXfrm>
    </dsp:sp>
    <dsp:sp modelId="{169948BD-FD78-4705-AC11-D92CFF223B0B}">
      <dsp:nvSpPr>
        <dsp:cNvPr id="0" name=""/>
        <dsp:cNvSpPr/>
      </dsp:nvSpPr>
      <dsp:spPr>
        <a:xfrm>
          <a:off x="3160339" y="2020496"/>
          <a:ext cx="1389060" cy="1270196"/>
        </a:xfrm>
        <a:prstGeom prst="roundRect">
          <a:avLst/>
        </a:prstGeom>
        <a:gradFill rotWithShape="0">
          <a:gsLst>
            <a:gs pos="0">
              <a:schemeClr val="accent5">
                <a:shade val="50000"/>
                <a:hueOff val="167129"/>
                <a:satOff val="4478"/>
                <a:lumOff val="19726"/>
                <a:alphaOff val="0"/>
                <a:lumMod val="110000"/>
                <a:satMod val="105000"/>
                <a:tint val="67000"/>
              </a:schemeClr>
            </a:gs>
            <a:gs pos="50000">
              <a:schemeClr val="accent5">
                <a:shade val="50000"/>
                <a:hueOff val="167129"/>
                <a:satOff val="4478"/>
                <a:lumOff val="19726"/>
                <a:alphaOff val="0"/>
                <a:lumMod val="105000"/>
                <a:satMod val="103000"/>
                <a:tint val="73000"/>
              </a:schemeClr>
            </a:gs>
            <a:gs pos="100000">
              <a:schemeClr val="accent5">
                <a:shade val="50000"/>
                <a:hueOff val="167129"/>
                <a:satOff val="4478"/>
                <a:lumOff val="19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latin typeface="Arial Black" panose="020B0A04020102020204" pitchFamily="34" charset="0"/>
            </a:rPr>
            <a:t>Customers</a:t>
          </a:r>
        </a:p>
      </dsp:txBody>
      <dsp:txXfrm>
        <a:off x="3222345" y="2082502"/>
        <a:ext cx="1265048" cy="114618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4B4F-CCEF-47C8-8A6E-FF0629B88F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D6BAB80-F0B8-43FC-AE48-02D36E7DB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A7F424F-B503-412D-A5C1-98D2470F9E3C}"/>
              </a:ext>
            </a:extLst>
          </p:cNvPr>
          <p:cNvSpPr>
            <a:spLocks noGrp="1"/>
          </p:cNvSpPr>
          <p:nvPr>
            <p:ph type="dt" sz="half" idx="10"/>
          </p:nvPr>
        </p:nvSpPr>
        <p:spPr/>
        <p:txBody>
          <a:bodyPr/>
          <a:lstStyle/>
          <a:p>
            <a:fld id="{05DAE90F-7F86-402A-9AF3-CC3535BB25C5}" type="datetimeFigureOut">
              <a:rPr lang="en-IN" smtClean="0"/>
              <a:t>14-05-2019</a:t>
            </a:fld>
            <a:endParaRPr lang="en-IN"/>
          </a:p>
        </p:txBody>
      </p:sp>
      <p:sp>
        <p:nvSpPr>
          <p:cNvPr id="5" name="Footer Placeholder 4">
            <a:extLst>
              <a:ext uri="{FF2B5EF4-FFF2-40B4-BE49-F238E27FC236}">
                <a16:creationId xmlns:a16="http://schemas.microsoft.com/office/drawing/2014/main" id="{EED6230C-6F07-41A2-9B58-7C497EF541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B55224E-F401-4B06-8D0F-517BC8DEB7EB}"/>
              </a:ext>
            </a:extLst>
          </p:cNvPr>
          <p:cNvSpPr>
            <a:spLocks noGrp="1"/>
          </p:cNvSpPr>
          <p:nvPr>
            <p:ph type="sldNum" sz="quarter" idx="12"/>
          </p:nvPr>
        </p:nvSpPr>
        <p:spPr/>
        <p:txBody>
          <a:bodyPr/>
          <a:lstStyle/>
          <a:p>
            <a:fld id="{4CE4F1C8-3BA5-4041-8CB9-A92FFD31F1F9}" type="slidenum">
              <a:rPr lang="en-IN" smtClean="0"/>
              <a:t>‹#›</a:t>
            </a:fld>
            <a:endParaRPr lang="en-IN"/>
          </a:p>
        </p:txBody>
      </p:sp>
    </p:spTree>
    <p:extLst>
      <p:ext uri="{BB962C8B-B14F-4D97-AF65-F5344CB8AC3E}">
        <p14:creationId xmlns:p14="http://schemas.microsoft.com/office/powerpoint/2010/main" val="360730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B7C6-5E56-4488-8E60-53363B041FD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440A964-5284-4420-A608-C463326D2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26AB9B-10DE-4F57-93AD-5FAF7C5F45A2}"/>
              </a:ext>
            </a:extLst>
          </p:cNvPr>
          <p:cNvSpPr>
            <a:spLocks noGrp="1"/>
          </p:cNvSpPr>
          <p:nvPr>
            <p:ph type="dt" sz="half" idx="10"/>
          </p:nvPr>
        </p:nvSpPr>
        <p:spPr/>
        <p:txBody>
          <a:bodyPr/>
          <a:lstStyle/>
          <a:p>
            <a:fld id="{05DAE90F-7F86-402A-9AF3-CC3535BB25C5}" type="datetimeFigureOut">
              <a:rPr lang="en-IN" smtClean="0"/>
              <a:t>14-05-2019</a:t>
            </a:fld>
            <a:endParaRPr lang="en-IN"/>
          </a:p>
        </p:txBody>
      </p:sp>
      <p:sp>
        <p:nvSpPr>
          <p:cNvPr id="5" name="Footer Placeholder 4">
            <a:extLst>
              <a:ext uri="{FF2B5EF4-FFF2-40B4-BE49-F238E27FC236}">
                <a16:creationId xmlns:a16="http://schemas.microsoft.com/office/drawing/2014/main" id="{5E27CE5C-C767-493F-8CA4-CBBA1FF300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0FEE15-C451-4599-B6DA-14355A790F28}"/>
              </a:ext>
            </a:extLst>
          </p:cNvPr>
          <p:cNvSpPr>
            <a:spLocks noGrp="1"/>
          </p:cNvSpPr>
          <p:nvPr>
            <p:ph type="sldNum" sz="quarter" idx="12"/>
          </p:nvPr>
        </p:nvSpPr>
        <p:spPr/>
        <p:txBody>
          <a:bodyPr/>
          <a:lstStyle/>
          <a:p>
            <a:fld id="{4CE4F1C8-3BA5-4041-8CB9-A92FFD31F1F9}" type="slidenum">
              <a:rPr lang="en-IN" smtClean="0"/>
              <a:t>‹#›</a:t>
            </a:fld>
            <a:endParaRPr lang="en-IN"/>
          </a:p>
        </p:txBody>
      </p:sp>
    </p:spTree>
    <p:extLst>
      <p:ext uri="{BB962C8B-B14F-4D97-AF65-F5344CB8AC3E}">
        <p14:creationId xmlns:p14="http://schemas.microsoft.com/office/powerpoint/2010/main" val="200422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ABC99-FB67-4ED7-925C-216069998C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F7F6C7E-780F-4E8F-BAC2-7395249D2E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A7CD59-6B80-4C6D-B4A1-FD2429225E34}"/>
              </a:ext>
            </a:extLst>
          </p:cNvPr>
          <p:cNvSpPr>
            <a:spLocks noGrp="1"/>
          </p:cNvSpPr>
          <p:nvPr>
            <p:ph type="dt" sz="half" idx="10"/>
          </p:nvPr>
        </p:nvSpPr>
        <p:spPr/>
        <p:txBody>
          <a:bodyPr/>
          <a:lstStyle/>
          <a:p>
            <a:fld id="{05DAE90F-7F86-402A-9AF3-CC3535BB25C5}" type="datetimeFigureOut">
              <a:rPr lang="en-IN" smtClean="0"/>
              <a:t>14-05-2019</a:t>
            </a:fld>
            <a:endParaRPr lang="en-IN"/>
          </a:p>
        </p:txBody>
      </p:sp>
      <p:sp>
        <p:nvSpPr>
          <p:cNvPr id="5" name="Footer Placeholder 4">
            <a:extLst>
              <a:ext uri="{FF2B5EF4-FFF2-40B4-BE49-F238E27FC236}">
                <a16:creationId xmlns:a16="http://schemas.microsoft.com/office/drawing/2014/main" id="{9CC0E193-7D7A-460C-ADC9-F01F3EA1F0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0C0582-24F9-4AAF-AB8F-E61DB916AFFE}"/>
              </a:ext>
            </a:extLst>
          </p:cNvPr>
          <p:cNvSpPr>
            <a:spLocks noGrp="1"/>
          </p:cNvSpPr>
          <p:nvPr>
            <p:ph type="sldNum" sz="quarter" idx="12"/>
          </p:nvPr>
        </p:nvSpPr>
        <p:spPr/>
        <p:txBody>
          <a:bodyPr/>
          <a:lstStyle/>
          <a:p>
            <a:fld id="{4CE4F1C8-3BA5-4041-8CB9-A92FFD31F1F9}" type="slidenum">
              <a:rPr lang="en-IN" smtClean="0"/>
              <a:t>‹#›</a:t>
            </a:fld>
            <a:endParaRPr lang="en-IN"/>
          </a:p>
        </p:txBody>
      </p:sp>
    </p:spTree>
    <p:extLst>
      <p:ext uri="{BB962C8B-B14F-4D97-AF65-F5344CB8AC3E}">
        <p14:creationId xmlns:p14="http://schemas.microsoft.com/office/powerpoint/2010/main" val="373319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7274-4418-5446-B7E9-D20B25F4782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B0F8A9F-9996-7345-A823-0278E262D6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B131CB4-B1B6-1345-8583-C08AB3286BBE}"/>
              </a:ext>
            </a:extLst>
          </p:cNvPr>
          <p:cNvSpPr>
            <a:spLocks noGrp="1"/>
          </p:cNvSpPr>
          <p:nvPr>
            <p:ph type="dt" sz="half" idx="10"/>
          </p:nvPr>
        </p:nvSpPr>
        <p:spPr/>
        <p:txBody>
          <a:bodyPr/>
          <a:lstStyle/>
          <a:p>
            <a:fld id="{48FF7AEB-E3E6-4743-9A49-2EA56494D91C}" type="datetimeFigureOut">
              <a:rPr lang="en-US" smtClean="0"/>
              <a:t>5/14/2019</a:t>
            </a:fld>
            <a:endParaRPr lang="en-US"/>
          </a:p>
        </p:txBody>
      </p:sp>
      <p:sp>
        <p:nvSpPr>
          <p:cNvPr id="5" name="Footer Placeholder 4">
            <a:extLst>
              <a:ext uri="{FF2B5EF4-FFF2-40B4-BE49-F238E27FC236}">
                <a16:creationId xmlns:a16="http://schemas.microsoft.com/office/drawing/2014/main" id="{9BEA8F49-9068-094E-90BB-F6B3E9361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1D77F-98FD-3441-B6AA-326682D71AD3}"/>
              </a:ext>
            </a:extLst>
          </p:cNvPr>
          <p:cNvSpPr>
            <a:spLocks noGrp="1"/>
          </p:cNvSpPr>
          <p:nvPr>
            <p:ph type="sldNum" sz="quarter" idx="12"/>
          </p:nvPr>
        </p:nvSpPr>
        <p:spPr/>
        <p:txBody>
          <a:bodyPr/>
          <a:lstStyle/>
          <a:p>
            <a:fld id="{A23C6C5D-4B52-934C-B60F-4345C0B6F52D}" type="slidenum">
              <a:rPr lang="en-US" smtClean="0"/>
              <a:t>‹#›</a:t>
            </a:fld>
            <a:endParaRPr lang="en-US"/>
          </a:p>
        </p:txBody>
      </p:sp>
    </p:spTree>
    <p:extLst>
      <p:ext uri="{BB962C8B-B14F-4D97-AF65-F5344CB8AC3E}">
        <p14:creationId xmlns:p14="http://schemas.microsoft.com/office/powerpoint/2010/main" val="1116409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101E-90A9-1544-888F-71EDEF6196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C985D03-56D6-354B-8E87-F7B90DCBD8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DC7573-3B77-E043-BD1E-B7013EE2D6ED}"/>
              </a:ext>
            </a:extLst>
          </p:cNvPr>
          <p:cNvSpPr>
            <a:spLocks noGrp="1"/>
          </p:cNvSpPr>
          <p:nvPr>
            <p:ph type="dt" sz="half" idx="10"/>
          </p:nvPr>
        </p:nvSpPr>
        <p:spPr/>
        <p:txBody>
          <a:bodyPr/>
          <a:lstStyle/>
          <a:p>
            <a:fld id="{48FF7AEB-E3E6-4743-9A49-2EA56494D91C}" type="datetimeFigureOut">
              <a:rPr lang="en-US" smtClean="0"/>
              <a:t>5/14/2019</a:t>
            </a:fld>
            <a:endParaRPr lang="en-US"/>
          </a:p>
        </p:txBody>
      </p:sp>
      <p:sp>
        <p:nvSpPr>
          <p:cNvPr id="5" name="Footer Placeholder 4">
            <a:extLst>
              <a:ext uri="{FF2B5EF4-FFF2-40B4-BE49-F238E27FC236}">
                <a16:creationId xmlns:a16="http://schemas.microsoft.com/office/drawing/2014/main" id="{31C5E738-CF8D-FC41-8546-75154B798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FC736-27EC-3842-9AA2-574536003F59}"/>
              </a:ext>
            </a:extLst>
          </p:cNvPr>
          <p:cNvSpPr>
            <a:spLocks noGrp="1"/>
          </p:cNvSpPr>
          <p:nvPr>
            <p:ph type="sldNum" sz="quarter" idx="12"/>
          </p:nvPr>
        </p:nvSpPr>
        <p:spPr/>
        <p:txBody>
          <a:bodyPr/>
          <a:lstStyle/>
          <a:p>
            <a:fld id="{A23C6C5D-4B52-934C-B60F-4345C0B6F52D}" type="slidenum">
              <a:rPr lang="en-US" smtClean="0"/>
              <a:t>‹#›</a:t>
            </a:fld>
            <a:endParaRPr lang="en-US"/>
          </a:p>
        </p:txBody>
      </p:sp>
    </p:spTree>
    <p:extLst>
      <p:ext uri="{BB962C8B-B14F-4D97-AF65-F5344CB8AC3E}">
        <p14:creationId xmlns:p14="http://schemas.microsoft.com/office/powerpoint/2010/main" val="10377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0309-20EE-1049-BB1F-B89B3D95F1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2927FE9-A6EA-754F-81BC-9BBCA20765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16DF8F-4C54-F842-A6EA-D450254C71D0}"/>
              </a:ext>
            </a:extLst>
          </p:cNvPr>
          <p:cNvSpPr>
            <a:spLocks noGrp="1"/>
          </p:cNvSpPr>
          <p:nvPr>
            <p:ph type="dt" sz="half" idx="10"/>
          </p:nvPr>
        </p:nvSpPr>
        <p:spPr/>
        <p:txBody>
          <a:bodyPr/>
          <a:lstStyle/>
          <a:p>
            <a:fld id="{48FF7AEB-E3E6-4743-9A49-2EA56494D91C}" type="datetimeFigureOut">
              <a:rPr lang="en-US" smtClean="0"/>
              <a:t>5/14/2019</a:t>
            </a:fld>
            <a:endParaRPr lang="en-US"/>
          </a:p>
        </p:txBody>
      </p:sp>
      <p:sp>
        <p:nvSpPr>
          <p:cNvPr id="5" name="Footer Placeholder 4">
            <a:extLst>
              <a:ext uri="{FF2B5EF4-FFF2-40B4-BE49-F238E27FC236}">
                <a16:creationId xmlns:a16="http://schemas.microsoft.com/office/drawing/2014/main" id="{A9CF57FA-4DF8-414B-BA69-E445CB141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01301-DC1F-3243-8A99-A12BECEDAF0F}"/>
              </a:ext>
            </a:extLst>
          </p:cNvPr>
          <p:cNvSpPr>
            <a:spLocks noGrp="1"/>
          </p:cNvSpPr>
          <p:nvPr>
            <p:ph type="sldNum" sz="quarter" idx="12"/>
          </p:nvPr>
        </p:nvSpPr>
        <p:spPr/>
        <p:txBody>
          <a:bodyPr/>
          <a:lstStyle/>
          <a:p>
            <a:fld id="{A23C6C5D-4B52-934C-B60F-4345C0B6F52D}" type="slidenum">
              <a:rPr lang="en-US" smtClean="0"/>
              <a:t>‹#›</a:t>
            </a:fld>
            <a:endParaRPr lang="en-US"/>
          </a:p>
        </p:txBody>
      </p:sp>
    </p:spTree>
    <p:extLst>
      <p:ext uri="{BB962C8B-B14F-4D97-AF65-F5344CB8AC3E}">
        <p14:creationId xmlns:p14="http://schemas.microsoft.com/office/powerpoint/2010/main" val="1332467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AB86-CC6D-3E40-AAE5-D53A5A8F1E9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47365D-CBA7-4849-BB5E-AA8C2DA64E6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31D2C7E-AE64-844B-8A8C-6FEF810F3F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54A09F1-79C5-D244-AB1D-22029A04696A}"/>
              </a:ext>
            </a:extLst>
          </p:cNvPr>
          <p:cNvSpPr>
            <a:spLocks noGrp="1"/>
          </p:cNvSpPr>
          <p:nvPr>
            <p:ph type="dt" sz="half" idx="10"/>
          </p:nvPr>
        </p:nvSpPr>
        <p:spPr/>
        <p:txBody>
          <a:bodyPr/>
          <a:lstStyle/>
          <a:p>
            <a:fld id="{48FF7AEB-E3E6-4743-9A49-2EA56494D91C}" type="datetimeFigureOut">
              <a:rPr lang="en-US" smtClean="0"/>
              <a:t>5/14/2019</a:t>
            </a:fld>
            <a:endParaRPr lang="en-US"/>
          </a:p>
        </p:txBody>
      </p:sp>
      <p:sp>
        <p:nvSpPr>
          <p:cNvPr id="6" name="Footer Placeholder 5">
            <a:extLst>
              <a:ext uri="{FF2B5EF4-FFF2-40B4-BE49-F238E27FC236}">
                <a16:creationId xmlns:a16="http://schemas.microsoft.com/office/drawing/2014/main" id="{2079589D-D5AE-9440-B8D6-F56129152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BB129-D6A3-E943-A099-683E6150BB4B}"/>
              </a:ext>
            </a:extLst>
          </p:cNvPr>
          <p:cNvSpPr>
            <a:spLocks noGrp="1"/>
          </p:cNvSpPr>
          <p:nvPr>
            <p:ph type="sldNum" sz="quarter" idx="12"/>
          </p:nvPr>
        </p:nvSpPr>
        <p:spPr/>
        <p:txBody>
          <a:bodyPr/>
          <a:lstStyle/>
          <a:p>
            <a:fld id="{A23C6C5D-4B52-934C-B60F-4345C0B6F52D}" type="slidenum">
              <a:rPr lang="en-US" smtClean="0"/>
              <a:t>‹#›</a:t>
            </a:fld>
            <a:endParaRPr lang="en-US"/>
          </a:p>
        </p:txBody>
      </p:sp>
    </p:spTree>
    <p:extLst>
      <p:ext uri="{BB962C8B-B14F-4D97-AF65-F5344CB8AC3E}">
        <p14:creationId xmlns:p14="http://schemas.microsoft.com/office/powerpoint/2010/main" val="3451400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5A97-580D-BF4F-980B-BC03A1A2F7A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D3A5EF8-6AAB-BC49-8123-F842D5CEE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4120B63-3E6A-2149-986E-7BE8F0E42CF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3E038E-8B77-3C43-98D0-0CBC64231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496A08-46A2-8047-865F-1F40C3E879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73F0D5A-2358-DB42-9DD1-930A65AF8E8E}"/>
              </a:ext>
            </a:extLst>
          </p:cNvPr>
          <p:cNvSpPr>
            <a:spLocks noGrp="1"/>
          </p:cNvSpPr>
          <p:nvPr>
            <p:ph type="dt" sz="half" idx="10"/>
          </p:nvPr>
        </p:nvSpPr>
        <p:spPr/>
        <p:txBody>
          <a:bodyPr/>
          <a:lstStyle/>
          <a:p>
            <a:fld id="{48FF7AEB-E3E6-4743-9A49-2EA56494D91C}" type="datetimeFigureOut">
              <a:rPr lang="en-US" smtClean="0"/>
              <a:t>5/14/2019</a:t>
            </a:fld>
            <a:endParaRPr lang="en-US"/>
          </a:p>
        </p:txBody>
      </p:sp>
      <p:sp>
        <p:nvSpPr>
          <p:cNvPr id="8" name="Footer Placeholder 7">
            <a:extLst>
              <a:ext uri="{FF2B5EF4-FFF2-40B4-BE49-F238E27FC236}">
                <a16:creationId xmlns:a16="http://schemas.microsoft.com/office/drawing/2014/main" id="{CF333504-CA6B-E645-BFAF-C1F931D2EF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B4C901-3366-B140-AEE3-602DE70CC646}"/>
              </a:ext>
            </a:extLst>
          </p:cNvPr>
          <p:cNvSpPr>
            <a:spLocks noGrp="1"/>
          </p:cNvSpPr>
          <p:nvPr>
            <p:ph type="sldNum" sz="quarter" idx="12"/>
          </p:nvPr>
        </p:nvSpPr>
        <p:spPr/>
        <p:txBody>
          <a:bodyPr/>
          <a:lstStyle/>
          <a:p>
            <a:fld id="{A23C6C5D-4B52-934C-B60F-4345C0B6F52D}" type="slidenum">
              <a:rPr lang="en-US" smtClean="0"/>
              <a:t>‹#›</a:t>
            </a:fld>
            <a:endParaRPr lang="en-US"/>
          </a:p>
        </p:txBody>
      </p:sp>
    </p:spTree>
    <p:extLst>
      <p:ext uri="{BB962C8B-B14F-4D97-AF65-F5344CB8AC3E}">
        <p14:creationId xmlns:p14="http://schemas.microsoft.com/office/powerpoint/2010/main" val="3603952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0511-5D98-B642-B144-E7A9F07C2A8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902B66-DF4C-D944-AB32-0AFDDB32E6C6}"/>
              </a:ext>
            </a:extLst>
          </p:cNvPr>
          <p:cNvSpPr>
            <a:spLocks noGrp="1"/>
          </p:cNvSpPr>
          <p:nvPr>
            <p:ph type="dt" sz="half" idx="10"/>
          </p:nvPr>
        </p:nvSpPr>
        <p:spPr/>
        <p:txBody>
          <a:bodyPr/>
          <a:lstStyle/>
          <a:p>
            <a:fld id="{48FF7AEB-E3E6-4743-9A49-2EA56494D91C}" type="datetimeFigureOut">
              <a:rPr lang="en-US" smtClean="0"/>
              <a:t>5/14/2019</a:t>
            </a:fld>
            <a:endParaRPr lang="en-US"/>
          </a:p>
        </p:txBody>
      </p:sp>
      <p:sp>
        <p:nvSpPr>
          <p:cNvPr id="4" name="Footer Placeholder 3">
            <a:extLst>
              <a:ext uri="{FF2B5EF4-FFF2-40B4-BE49-F238E27FC236}">
                <a16:creationId xmlns:a16="http://schemas.microsoft.com/office/drawing/2014/main" id="{773B9B50-3EB5-BD4C-9DE8-D485BBD2BD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E563E9-3D43-0447-916C-82503E851D8A}"/>
              </a:ext>
            </a:extLst>
          </p:cNvPr>
          <p:cNvSpPr>
            <a:spLocks noGrp="1"/>
          </p:cNvSpPr>
          <p:nvPr>
            <p:ph type="sldNum" sz="quarter" idx="12"/>
          </p:nvPr>
        </p:nvSpPr>
        <p:spPr/>
        <p:txBody>
          <a:bodyPr/>
          <a:lstStyle/>
          <a:p>
            <a:fld id="{A23C6C5D-4B52-934C-B60F-4345C0B6F52D}" type="slidenum">
              <a:rPr lang="en-US" smtClean="0"/>
              <a:t>‹#›</a:t>
            </a:fld>
            <a:endParaRPr lang="en-US"/>
          </a:p>
        </p:txBody>
      </p:sp>
    </p:spTree>
    <p:extLst>
      <p:ext uri="{BB962C8B-B14F-4D97-AF65-F5344CB8AC3E}">
        <p14:creationId xmlns:p14="http://schemas.microsoft.com/office/powerpoint/2010/main" val="183733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81A58-79E0-4547-B2BF-0989C80D785A}"/>
              </a:ext>
            </a:extLst>
          </p:cNvPr>
          <p:cNvSpPr>
            <a:spLocks noGrp="1"/>
          </p:cNvSpPr>
          <p:nvPr>
            <p:ph type="dt" sz="half" idx="10"/>
          </p:nvPr>
        </p:nvSpPr>
        <p:spPr/>
        <p:txBody>
          <a:bodyPr/>
          <a:lstStyle/>
          <a:p>
            <a:fld id="{48FF7AEB-E3E6-4743-9A49-2EA56494D91C}" type="datetimeFigureOut">
              <a:rPr lang="en-US" smtClean="0"/>
              <a:t>5/14/2019</a:t>
            </a:fld>
            <a:endParaRPr lang="en-US"/>
          </a:p>
        </p:txBody>
      </p:sp>
      <p:sp>
        <p:nvSpPr>
          <p:cNvPr id="3" name="Footer Placeholder 2">
            <a:extLst>
              <a:ext uri="{FF2B5EF4-FFF2-40B4-BE49-F238E27FC236}">
                <a16:creationId xmlns:a16="http://schemas.microsoft.com/office/drawing/2014/main" id="{C7DE770F-E1E9-9F40-9CE8-C2ED4B82DB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EB3A1E-0BF7-8E41-AE23-BF1EEF2F6BAC}"/>
              </a:ext>
            </a:extLst>
          </p:cNvPr>
          <p:cNvSpPr>
            <a:spLocks noGrp="1"/>
          </p:cNvSpPr>
          <p:nvPr>
            <p:ph type="sldNum" sz="quarter" idx="12"/>
          </p:nvPr>
        </p:nvSpPr>
        <p:spPr/>
        <p:txBody>
          <a:bodyPr/>
          <a:lstStyle/>
          <a:p>
            <a:fld id="{A23C6C5D-4B52-934C-B60F-4345C0B6F52D}" type="slidenum">
              <a:rPr lang="en-US" smtClean="0"/>
              <a:t>‹#›</a:t>
            </a:fld>
            <a:endParaRPr lang="en-US"/>
          </a:p>
        </p:txBody>
      </p:sp>
    </p:spTree>
    <p:extLst>
      <p:ext uri="{BB962C8B-B14F-4D97-AF65-F5344CB8AC3E}">
        <p14:creationId xmlns:p14="http://schemas.microsoft.com/office/powerpoint/2010/main" val="3499432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8104-6574-F147-8C18-8E005F15BC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0F42CE4-3FB7-5147-B575-F33710F937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CF7306-6DC2-7C4A-8637-1F2647E2B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4EC578-E01B-254A-AD27-380B6648463D}"/>
              </a:ext>
            </a:extLst>
          </p:cNvPr>
          <p:cNvSpPr>
            <a:spLocks noGrp="1"/>
          </p:cNvSpPr>
          <p:nvPr>
            <p:ph type="dt" sz="half" idx="10"/>
          </p:nvPr>
        </p:nvSpPr>
        <p:spPr/>
        <p:txBody>
          <a:bodyPr/>
          <a:lstStyle/>
          <a:p>
            <a:fld id="{48FF7AEB-E3E6-4743-9A49-2EA56494D91C}" type="datetimeFigureOut">
              <a:rPr lang="en-US" smtClean="0"/>
              <a:t>5/14/2019</a:t>
            </a:fld>
            <a:endParaRPr lang="en-US"/>
          </a:p>
        </p:txBody>
      </p:sp>
      <p:sp>
        <p:nvSpPr>
          <p:cNvPr id="6" name="Footer Placeholder 5">
            <a:extLst>
              <a:ext uri="{FF2B5EF4-FFF2-40B4-BE49-F238E27FC236}">
                <a16:creationId xmlns:a16="http://schemas.microsoft.com/office/drawing/2014/main" id="{3CCA9AF5-D20E-6048-8666-DFB7E060F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37695-0EDE-F742-A224-2B8BFAEA902B}"/>
              </a:ext>
            </a:extLst>
          </p:cNvPr>
          <p:cNvSpPr>
            <a:spLocks noGrp="1"/>
          </p:cNvSpPr>
          <p:nvPr>
            <p:ph type="sldNum" sz="quarter" idx="12"/>
          </p:nvPr>
        </p:nvSpPr>
        <p:spPr/>
        <p:txBody>
          <a:bodyPr/>
          <a:lstStyle/>
          <a:p>
            <a:fld id="{A23C6C5D-4B52-934C-B60F-4345C0B6F52D}" type="slidenum">
              <a:rPr lang="en-US" smtClean="0"/>
              <a:t>‹#›</a:t>
            </a:fld>
            <a:endParaRPr lang="en-US"/>
          </a:p>
        </p:txBody>
      </p:sp>
    </p:spTree>
    <p:extLst>
      <p:ext uri="{BB962C8B-B14F-4D97-AF65-F5344CB8AC3E}">
        <p14:creationId xmlns:p14="http://schemas.microsoft.com/office/powerpoint/2010/main" val="73798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3143-B858-49ED-A619-4A3EEC40578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82825BA-0196-45F2-8371-C7CFD9FAC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2B2522-6E63-4E05-8F55-324B58879622}"/>
              </a:ext>
            </a:extLst>
          </p:cNvPr>
          <p:cNvSpPr>
            <a:spLocks noGrp="1"/>
          </p:cNvSpPr>
          <p:nvPr>
            <p:ph type="dt" sz="half" idx="10"/>
          </p:nvPr>
        </p:nvSpPr>
        <p:spPr/>
        <p:txBody>
          <a:bodyPr/>
          <a:lstStyle/>
          <a:p>
            <a:fld id="{05DAE90F-7F86-402A-9AF3-CC3535BB25C5}" type="datetimeFigureOut">
              <a:rPr lang="en-IN" smtClean="0"/>
              <a:t>14-05-2019</a:t>
            </a:fld>
            <a:endParaRPr lang="en-IN"/>
          </a:p>
        </p:txBody>
      </p:sp>
      <p:sp>
        <p:nvSpPr>
          <p:cNvPr id="5" name="Footer Placeholder 4">
            <a:extLst>
              <a:ext uri="{FF2B5EF4-FFF2-40B4-BE49-F238E27FC236}">
                <a16:creationId xmlns:a16="http://schemas.microsoft.com/office/drawing/2014/main" id="{FA97B582-582A-438D-84AE-1B7A8CE675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65C2E75-EE56-461A-B62D-43559E56FAA3}"/>
              </a:ext>
            </a:extLst>
          </p:cNvPr>
          <p:cNvSpPr>
            <a:spLocks noGrp="1"/>
          </p:cNvSpPr>
          <p:nvPr>
            <p:ph type="sldNum" sz="quarter" idx="12"/>
          </p:nvPr>
        </p:nvSpPr>
        <p:spPr/>
        <p:txBody>
          <a:bodyPr/>
          <a:lstStyle/>
          <a:p>
            <a:fld id="{4CE4F1C8-3BA5-4041-8CB9-A92FFD31F1F9}" type="slidenum">
              <a:rPr lang="en-IN" smtClean="0"/>
              <a:t>‹#›</a:t>
            </a:fld>
            <a:endParaRPr lang="en-IN"/>
          </a:p>
        </p:txBody>
      </p:sp>
    </p:spTree>
    <p:extLst>
      <p:ext uri="{BB962C8B-B14F-4D97-AF65-F5344CB8AC3E}">
        <p14:creationId xmlns:p14="http://schemas.microsoft.com/office/powerpoint/2010/main" val="1794440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86D7-EB95-DF41-AAA8-4AEEDAAD8A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99B018D-6FC7-C244-BC93-A8EC20427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F1EA6A-49B7-F041-82C8-5BB9944BE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B27AF2-C5CD-F54E-8832-80864DB33431}"/>
              </a:ext>
            </a:extLst>
          </p:cNvPr>
          <p:cNvSpPr>
            <a:spLocks noGrp="1"/>
          </p:cNvSpPr>
          <p:nvPr>
            <p:ph type="dt" sz="half" idx="10"/>
          </p:nvPr>
        </p:nvSpPr>
        <p:spPr/>
        <p:txBody>
          <a:bodyPr/>
          <a:lstStyle/>
          <a:p>
            <a:fld id="{48FF7AEB-E3E6-4743-9A49-2EA56494D91C}" type="datetimeFigureOut">
              <a:rPr lang="en-US" smtClean="0"/>
              <a:t>5/14/2019</a:t>
            </a:fld>
            <a:endParaRPr lang="en-US"/>
          </a:p>
        </p:txBody>
      </p:sp>
      <p:sp>
        <p:nvSpPr>
          <p:cNvPr id="6" name="Footer Placeholder 5">
            <a:extLst>
              <a:ext uri="{FF2B5EF4-FFF2-40B4-BE49-F238E27FC236}">
                <a16:creationId xmlns:a16="http://schemas.microsoft.com/office/drawing/2014/main" id="{AACEBFB9-63EF-3944-9736-D99518C6D2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602A4-B885-5C4A-96F5-04BB66D83767}"/>
              </a:ext>
            </a:extLst>
          </p:cNvPr>
          <p:cNvSpPr>
            <a:spLocks noGrp="1"/>
          </p:cNvSpPr>
          <p:nvPr>
            <p:ph type="sldNum" sz="quarter" idx="12"/>
          </p:nvPr>
        </p:nvSpPr>
        <p:spPr/>
        <p:txBody>
          <a:bodyPr/>
          <a:lstStyle/>
          <a:p>
            <a:fld id="{A23C6C5D-4B52-934C-B60F-4345C0B6F52D}" type="slidenum">
              <a:rPr lang="en-US" smtClean="0"/>
              <a:t>‹#›</a:t>
            </a:fld>
            <a:endParaRPr lang="en-US"/>
          </a:p>
        </p:txBody>
      </p:sp>
    </p:spTree>
    <p:extLst>
      <p:ext uri="{BB962C8B-B14F-4D97-AF65-F5344CB8AC3E}">
        <p14:creationId xmlns:p14="http://schemas.microsoft.com/office/powerpoint/2010/main" val="1462905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1858-9311-F540-9C99-1AB65920A09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E682309-CA9E-E948-855C-4961444F6DC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BE39D4-DC97-5C4C-A5E3-644D5DDA2FB5}"/>
              </a:ext>
            </a:extLst>
          </p:cNvPr>
          <p:cNvSpPr>
            <a:spLocks noGrp="1"/>
          </p:cNvSpPr>
          <p:nvPr>
            <p:ph type="dt" sz="half" idx="10"/>
          </p:nvPr>
        </p:nvSpPr>
        <p:spPr/>
        <p:txBody>
          <a:bodyPr/>
          <a:lstStyle/>
          <a:p>
            <a:fld id="{48FF7AEB-E3E6-4743-9A49-2EA56494D91C}" type="datetimeFigureOut">
              <a:rPr lang="en-US" smtClean="0"/>
              <a:t>5/14/2019</a:t>
            </a:fld>
            <a:endParaRPr lang="en-US"/>
          </a:p>
        </p:txBody>
      </p:sp>
      <p:sp>
        <p:nvSpPr>
          <p:cNvPr id="5" name="Footer Placeholder 4">
            <a:extLst>
              <a:ext uri="{FF2B5EF4-FFF2-40B4-BE49-F238E27FC236}">
                <a16:creationId xmlns:a16="http://schemas.microsoft.com/office/drawing/2014/main" id="{89597222-A698-644F-A196-262C602C4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C170B-A021-254E-8BD3-E98385775802}"/>
              </a:ext>
            </a:extLst>
          </p:cNvPr>
          <p:cNvSpPr>
            <a:spLocks noGrp="1"/>
          </p:cNvSpPr>
          <p:nvPr>
            <p:ph type="sldNum" sz="quarter" idx="12"/>
          </p:nvPr>
        </p:nvSpPr>
        <p:spPr/>
        <p:txBody>
          <a:bodyPr/>
          <a:lstStyle/>
          <a:p>
            <a:fld id="{A23C6C5D-4B52-934C-B60F-4345C0B6F52D}" type="slidenum">
              <a:rPr lang="en-US" smtClean="0"/>
              <a:t>‹#›</a:t>
            </a:fld>
            <a:endParaRPr lang="en-US"/>
          </a:p>
        </p:txBody>
      </p:sp>
    </p:spTree>
    <p:extLst>
      <p:ext uri="{BB962C8B-B14F-4D97-AF65-F5344CB8AC3E}">
        <p14:creationId xmlns:p14="http://schemas.microsoft.com/office/powerpoint/2010/main" val="3492010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DB4B37-D89A-0749-9F77-9045CCDE1A8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ED69EF-4401-5742-AEB1-79D6F0BEEF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59D750-B2C2-8543-98A5-653815DDB45F}"/>
              </a:ext>
            </a:extLst>
          </p:cNvPr>
          <p:cNvSpPr>
            <a:spLocks noGrp="1"/>
          </p:cNvSpPr>
          <p:nvPr>
            <p:ph type="dt" sz="half" idx="10"/>
          </p:nvPr>
        </p:nvSpPr>
        <p:spPr/>
        <p:txBody>
          <a:bodyPr/>
          <a:lstStyle/>
          <a:p>
            <a:fld id="{48FF7AEB-E3E6-4743-9A49-2EA56494D91C}" type="datetimeFigureOut">
              <a:rPr lang="en-US" smtClean="0"/>
              <a:t>5/14/2019</a:t>
            </a:fld>
            <a:endParaRPr lang="en-US"/>
          </a:p>
        </p:txBody>
      </p:sp>
      <p:sp>
        <p:nvSpPr>
          <p:cNvPr id="5" name="Footer Placeholder 4">
            <a:extLst>
              <a:ext uri="{FF2B5EF4-FFF2-40B4-BE49-F238E27FC236}">
                <a16:creationId xmlns:a16="http://schemas.microsoft.com/office/drawing/2014/main" id="{3D84E15C-3B5F-6048-91C9-5259DBADF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90B2D-E313-D54A-8A58-8D5610B991B4}"/>
              </a:ext>
            </a:extLst>
          </p:cNvPr>
          <p:cNvSpPr>
            <a:spLocks noGrp="1"/>
          </p:cNvSpPr>
          <p:nvPr>
            <p:ph type="sldNum" sz="quarter" idx="12"/>
          </p:nvPr>
        </p:nvSpPr>
        <p:spPr/>
        <p:txBody>
          <a:bodyPr/>
          <a:lstStyle/>
          <a:p>
            <a:fld id="{A23C6C5D-4B52-934C-B60F-4345C0B6F52D}" type="slidenum">
              <a:rPr lang="en-US" smtClean="0"/>
              <a:t>‹#›</a:t>
            </a:fld>
            <a:endParaRPr lang="en-US"/>
          </a:p>
        </p:txBody>
      </p:sp>
    </p:spTree>
    <p:extLst>
      <p:ext uri="{BB962C8B-B14F-4D97-AF65-F5344CB8AC3E}">
        <p14:creationId xmlns:p14="http://schemas.microsoft.com/office/powerpoint/2010/main" val="552205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2726" y="1494420"/>
            <a:ext cx="2926549" cy="2926549"/>
          </a:xfrm>
          <a:prstGeom prst="rect">
            <a:avLst/>
          </a:prstGeom>
          <a:ln>
            <a:noFill/>
          </a:ln>
        </p:spPr>
      </p:pic>
      <p:sp>
        <p:nvSpPr>
          <p:cNvPr id="8" name="Title 1"/>
          <p:cNvSpPr>
            <a:spLocks noGrp="1"/>
          </p:cNvSpPr>
          <p:nvPr>
            <p:ph type="ctrTitle" hasCustomPrompt="1"/>
          </p:nvPr>
        </p:nvSpPr>
        <p:spPr>
          <a:xfrm>
            <a:off x="923173" y="5039501"/>
            <a:ext cx="10363200" cy="464799"/>
          </a:xfrm>
          <a:prstGeom prst="rect">
            <a:avLst/>
          </a:prstGeom>
        </p:spPr>
        <p:txBody>
          <a:bodyPr/>
          <a:lstStyle>
            <a:lvl1pPr>
              <a:defRPr sz="2400" b="0" cap="all" baseline="0">
                <a:solidFill>
                  <a:srgbClr val="66B2E3"/>
                </a:solidFill>
                <a:latin typeface="Arial" panose="020B0604020202020204" pitchFamily="34" charset="0"/>
                <a:cs typeface="Arial" panose="020B0604020202020204" pitchFamily="34" charset="0"/>
              </a:defRPr>
            </a:lvl1pPr>
          </a:lstStyle>
          <a:p>
            <a:r>
              <a:rPr lang="da-DK" dirty="0"/>
              <a:t>Click to </a:t>
            </a:r>
            <a:r>
              <a:rPr lang="da-DK" dirty="0" err="1"/>
              <a:t>edit</a:t>
            </a:r>
            <a:r>
              <a:rPr lang="da-DK" dirty="0"/>
              <a:t> Presentation Title</a:t>
            </a:r>
            <a:endParaRPr lang="en-US" dirty="0"/>
          </a:p>
        </p:txBody>
      </p:sp>
      <p:sp>
        <p:nvSpPr>
          <p:cNvPr id="9" name="Subtitle 2"/>
          <p:cNvSpPr>
            <a:spLocks noGrp="1"/>
          </p:cNvSpPr>
          <p:nvPr>
            <p:ph type="subTitle" idx="1" hasCustomPrompt="1"/>
          </p:nvPr>
        </p:nvSpPr>
        <p:spPr>
          <a:xfrm>
            <a:off x="1837573" y="5421712"/>
            <a:ext cx="8534400" cy="437465"/>
          </a:xfrm>
          <a:prstGeom prst="rect">
            <a:avLst/>
          </a:prstGeom>
        </p:spPr>
        <p:txBody>
          <a:bodyPr/>
          <a:lstStyle>
            <a:lvl1pPr marL="0" indent="0" algn="ctr">
              <a:buNone/>
              <a:defRPr sz="2133" b="0" baseline="0">
                <a:solidFill>
                  <a:srgbClr val="66B2E3"/>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a-DK" dirty="0"/>
              <a:t>Click to </a:t>
            </a:r>
            <a:r>
              <a:rPr lang="da-DK" dirty="0" err="1"/>
              <a:t>edit</a:t>
            </a:r>
            <a:r>
              <a:rPr lang="da-DK" dirty="0"/>
              <a:t> </a:t>
            </a:r>
            <a:r>
              <a:rPr lang="da-DK" dirty="0" err="1"/>
              <a:t>presentation</a:t>
            </a:r>
            <a:r>
              <a:rPr lang="da-DK" dirty="0"/>
              <a:t> date</a:t>
            </a:r>
            <a:endParaRPr lang="en-US" dirty="0"/>
          </a:p>
        </p:txBody>
      </p:sp>
    </p:spTree>
    <p:extLst>
      <p:ext uri="{BB962C8B-B14F-4D97-AF65-F5344CB8AC3E}">
        <p14:creationId xmlns:p14="http://schemas.microsoft.com/office/powerpoint/2010/main" val="57924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63138"/>
            <a:ext cx="10687735" cy="647661"/>
          </a:xfrm>
          <a:prstGeom prst="rect">
            <a:avLst/>
          </a:prstGeom>
        </p:spPr>
        <p:txBody>
          <a:bodyPr/>
          <a:lstStyle>
            <a:lvl1pPr algn="l">
              <a:defRPr sz="2800" b="1">
                <a:solidFill>
                  <a:srgbClr val="66B2E3"/>
                </a:solidFill>
                <a:latin typeface="Arial Black" panose="020B0A04020102020204" pitchFamily="34" charset="0"/>
                <a:cs typeface="Arial" panose="020B0604020202020204" pitchFamily="34" charset="0"/>
              </a:defRPr>
            </a:lvl1pPr>
          </a:lstStyle>
          <a:p>
            <a:r>
              <a:rPr lang="da-DK" dirty="0"/>
              <a:t>Click to </a:t>
            </a:r>
            <a:r>
              <a:rPr lang="da-DK" dirty="0" err="1"/>
              <a:t>edit</a:t>
            </a:r>
            <a:r>
              <a:rPr lang="da-DK" dirty="0"/>
              <a:t> Master </a:t>
            </a:r>
            <a:r>
              <a:rPr lang="da-DK" dirty="0" err="1"/>
              <a:t>title</a:t>
            </a:r>
            <a:r>
              <a:rPr lang="da-DK" dirty="0"/>
              <a:t> </a:t>
            </a:r>
            <a:r>
              <a:rPr lang="da-DK" dirty="0" err="1"/>
              <a:t>style</a:t>
            </a:r>
            <a:endParaRPr lang="en-US" dirty="0"/>
          </a:p>
        </p:txBody>
      </p:sp>
      <p:sp>
        <p:nvSpPr>
          <p:cNvPr id="3" name="Content Placeholder 2"/>
          <p:cNvSpPr>
            <a:spLocks noGrp="1"/>
          </p:cNvSpPr>
          <p:nvPr>
            <p:ph idx="1"/>
          </p:nvPr>
        </p:nvSpPr>
        <p:spPr>
          <a:xfrm>
            <a:off x="609600" y="1600202"/>
            <a:ext cx="10972800" cy="4417141"/>
          </a:xfrm>
          <a:prstGeom prst="rect">
            <a:avLst/>
          </a:prstGeom>
        </p:spPr>
        <p:txBody>
          <a:bodyPr/>
          <a:lstStyle>
            <a:lvl1pPr>
              <a:defRPr sz="2400">
                <a:solidFill>
                  <a:srgbClr val="66B2E3"/>
                </a:solidFill>
                <a:latin typeface="Arial" panose="020B0604020202020204" pitchFamily="34" charset="0"/>
                <a:cs typeface="Arial" panose="020B0604020202020204" pitchFamily="34" charset="0"/>
              </a:defRPr>
            </a:lvl1pPr>
            <a:lvl2pPr>
              <a:defRPr sz="2133">
                <a:solidFill>
                  <a:srgbClr val="66B2E3"/>
                </a:solidFill>
                <a:latin typeface="Arial" panose="020B0604020202020204" pitchFamily="34" charset="0"/>
                <a:cs typeface="Arial" panose="020B0604020202020204" pitchFamily="34" charset="0"/>
              </a:defRPr>
            </a:lvl2pPr>
            <a:lvl3pPr>
              <a:defRPr sz="1867">
                <a:solidFill>
                  <a:srgbClr val="66B2E3"/>
                </a:solidFill>
                <a:latin typeface="Arial" panose="020B0604020202020204" pitchFamily="34" charset="0"/>
                <a:cs typeface="Arial" panose="020B0604020202020204" pitchFamily="34" charset="0"/>
              </a:defRPr>
            </a:lvl3pPr>
            <a:lvl4pPr>
              <a:defRPr sz="1600">
                <a:solidFill>
                  <a:srgbClr val="66B2E3"/>
                </a:solidFill>
                <a:latin typeface="Arial" panose="020B0604020202020204" pitchFamily="34" charset="0"/>
                <a:cs typeface="Arial" panose="020B0604020202020204" pitchFamily="34" charset="0"/>
              </a:defRPr>
            </a:lvl4pPr>
            <a:lvl5pPr>
              <a:defRPr sz="1600">
                <a:solidFill>
                  <a:srgbClr val="66B2E3"/>
                </a:solidFill>
                <a:latin typeface="Arial" panose="020B0604020202020204" pitchFamily="34" charset="0"/>
                <a:cs typeface="Arial" panose="020B0604020202020204" pitchFamily="34" charset="0"/>
              </a:defRPr>
            </a:lvl5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en-US" dirty="0"/>
          </a:p>
        </p:txBody>
      </p:sp>
      <p:sp>
        <p:nvSpPr>
          <p:cNvPr id="4" name="TextBox 3"/>
          <p:cNvSpPr txBox="1"/>
          <p:nvPr userDrawn="1"/>
        </p:nvSpPr>
        <p:spPr>
          <a:xfrm>
            <a:off x="11283733" y="6148165"/>
            <a:ext cx="598428" cy="461665"/>
          </a:xfrm>
          <a:prstGeom prst="rect">
            <a:avLst/>
          </a:prstGeom>
          <a:noFill/>
        </p:spPr>
        <p:txBody>
          <a:bodyPr wrap="square" rtlCol="0">
            <a:spAutoFit/>
          </a:bodyPr>
          <a:lstStyle/>
          <a:p>
            <a:r>
              <a:rPr lang="en-US" sz="800" spc="400" dirty="0">
                <a:solidFill>
                  <a:srgbClr val="66B2E3"/>
                </a:solidFill>
                <a:latin typeface="Arial"/>
                <a:cs typeface="Arial"/>
              </a:rPr>
              <a:t>PAGE</a:t>
            </a:r>
          </a:p>
          <a:p>
            <a:fld id="{85A91D78-497C-4049-B136-0DC33D5E5884}" type="slidenum">
              <a:rPr lang="en-US" sz="800" spc="400" smtClean="0">
                <a:solidFill>
                  <a:srgbClr val="66B2E3"/>
                </a:solidFill>
                <a:latin typeface="Arial"/>
                <a:cs typeface="Arial"/>
              </a:rPr>
              <a:t>‹#›</a:t>
            </a:fld>
            <a:endParaRPr lang="en-US" sz="800" spc="400" dirty="0">
              <a:solidFill>
                <a:srgbClr val="66B2E3"/>
              </a:solidFill>
              <a:latin typeface="Arial"/>
              <a:cs typeface="Arial"/>
            </a:endParaRPr>
          </a:p>
        </p:txBody>
      </p:sp>
      <p:cxnSp>
        <p:nvCxnSpPr>
          <p:cNvPr id="5" name="Straight Connector 4"/>
          <p:cNvCxnSpPr/>
          <p:nvPr userDrawn="1"/>
        </p:nvCxnSpPr>
        <p:spPr>
          <a:xfrm>
            <a:off x="11278087" y="6071049"/>
            <a:ext cx="0" cy="518584"/>
          </a:xfrm>
          <a:prstGeom prst="line">
            <a:avLst/>
          </a:prstGeom>
          <a:ln w="6350" cmpd="sng">
            <a:solidFill>
              <a:srgbClr val="66B2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163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a:prstGeom prst="rect">
            <a:avLst/>
          </a:prstGeom>
        </p:spPr>
        <p:txBody>
          <a:bodyPr anchor="t"/>
          <a:lstStyle>
            <a:lvl1pPr algn="l">
              <a:defRPr sz="2800" b="1" cap="all">
                <a:solidFill>
                  <a:srgbClr val="66B2E3"/>
                </a:solidFill>
                <a:latin typeface="Arial" panose="020B0604020202020204" pitchFamily="34" charset="0"/>
                <a:cs typeface="Arial" panose="020B0604020202020204" pitchFamily="34" charset="0"/>
              </a:defRPr>
            </a:lvl1pPr>
          </a:lstStyle>
          <a:p>
            <a:r>
              <a:rPr lang="da-DK" dirty="0"/>
              <a:t>Click to </a:t>
            </a:r>
            <a:r>
              <a:rPr lang="da-DK" dirty="0" err="1"/>
              <a:t>edit</a:t>
            </a:r>
            <a:r>
              <a:rPr lang="da-DK" dirty="0"/>
              <a:t> Master </a:t>
            </a:r>
            <a:r>
              <a:rPr lang="da-DK" dirty="0" err="1"/>
              <a:t>title</a:t>
            </a:r>
            <a:r>
              <a:rPr lang="da-DK" dirty="0"/>
              <a:t> </a:t>
            </a:r>
            <a:r>
              <a:rPr lang="da-DK" dirty="0" err="1"/>
              <a:t>style</a:t>
            </a:r>
            <a:endParaRPr lang="en-US" dirty="0"/>
          </a:p>
        </p:txBody>
      </p:sp>
      <p:sp>
        <p:nvSpPr>
          <p:cNvPr id="3" name="Text Placeholder 2"/>
          <p:cNvSpPr>
            <a:spLocks noGrp="1"/>
          </p:cNvSpPr>
          <p:nvPr>
            <p:ph type="body" idx="1"/>
          </p:nvPr>
        </p:nvSpPr>
        <p:spPr>
          <a:xfrm>
            <a:off x="963084" y="2906185"/>
            <a:ext cx="10363200" cy="1500716"/>
          </a:xfrm>
          <a:prstGeom prst="rect">
            <a:avLst/>
          </a:prstGeom>
        </p:spPr>
        <p:txBody>
          <a:bodyPr anchor="b"/>
          <a:lstStyle>
            <a:lvl1pPr marL="0" indent="0">
              <a:buNone/>
              <a:defRPr sz="2400">
                <a:solidFill>
                  <a:srgbClr val="66B2E3"/>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p:txBody>
      </p:sp>
      <p:sp>
        <p:nvSpPr>
          <p:cNvPr id="4" name="TextBox 3"/>
          <p:cNvSpPr txBox="1"/>
          <p:nvPr userDrawn="1"/>
        </p:nvSpPr>
        <p:spPr>
          <a:xfrm>
            <a:off x="11283733" y="6148165"/>
            <a:ext cx="598428" cy="461665"/>
          </a:xfrm>
          <a:prstGeom prst="rect">
            <a:avLst/>
          </a:prstGeom>
          <a:noFill/>
        </p:spPr>
        <p:txBody>
          <a:bodyPr wrap="square" rtlCol="0">
            <a:spAutoFit/>
          </a:bodyPr>
          <a:lstStyle/>
          <a:p>
            <a:r>
              <a:rPr lang="en-US" sz="800" spc="400" dirty="0">
                <a:solidFill>
                  <a:srgbClr val="66B2E3"/>
                </a:solidFill>
                <a:latin typeface="Arial"/>
                <a:cs typeface="Arial"/>
              </a:rPr>
              <a:t>PAGE</a:t>
            </a:r>
          </a:p>
          <a:p>
            <a:fld id="{85A91D78-497C-4049-B136-0DC33D5E5884}" type="slidenum">
              <a:rPr lang="en-US" sz="800" spc="400" smtClean="0">
                <a:solidFill>
                  <a:srgbClr val="66B2E3"/>
                </a:solidFill>
                <a:latin typeface="Arial"/>
                <a:cs typeface="Arial"/>
              </a:rPr>
              <a:t>‹#›</a:t>
            </a:fld>
            <a:endParaRPr lang="en-US" sz="800" spc="400" dirty="0">
              <a:solidFill>
                <a:srgbClr val="66B2E3"/>
              </a:solidFill>
              <a:latin typeface="Arial"/>
              <a:cs typeface="Arial"/>
            </a:endParaRPr>
          </a:p>
        </p:txBody>
      </p:sp>
      <p:cxnSp>
        <p:nvCxnSpPr>
          <p:cNvPr id="5" name="Straight Connector 4"/>
          <p:cNvCxnSpPr/>
          <p:nvPr userDrawn="1"/>
        </p:nvCxnSpPr>
        <p:spPr>
          <a:xfrm>
            <a:off x="11278087" y="6071049"/>
            <a:ext cx="0" cy="518584"/>
          </a:xfrm>
          <a:prstGeom prst="line">
            <a:avLst/>
          </a:prstGeom>
          <a:ln w="6350" cmpd="sng">
            <a:solidFill>
              <a:srgbClr val="66B2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303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446639"/>
          </a:xfrm>
          <a:prstGeom prst="rect">
            <a:avLst/>
          </a:prstGeom>
        </p:spPr>
        <p:txBody>
          <a:bodyPr/>
          <a:lstStyle>
            <a:lvl1pPr>
              <a:defRPr sz="2400">
                <a:solidFill>
                  <a:srgbClr val="66B2E3"/>
                </a:solidFill>
                <a:latin typeface="Arial" panose="020B0604020202020204" pitchFamily="34" charset="0"/>
                <a:cs typeface="Arial" panose="020B0604020202020204" pitchFamily="34" charset="0"/>
              </a:defRPr>
            </a:lvl1pPr>
            <a:lvl2pPr>
              <a:defRPr sz="2133">
                <a:solidFill>
                  <a:srgbClr val="66B2E3"/>
                </a:solidFill>
                <a:latin typeface="Arial" panose="020B0604020202020204" pitchFamily="34" charset="0"/>
                <a:cs typeface="Arial" panose="020B0604020202020204" pitchFamily="34" charset="0"/>
              </a:defRPr>
            </a:lvl2pPr>
            <a:lvl3pPr>
              <a:defRPr sz="1867">
                <a:solidFill>
                  <a:srgbClr val="66B2E3"/>
                </a:solidFill>
                <a:latin typeface="Arial" panose="020B0604020202020204" pitchFamily="34" charset="0"/>
                <a:cs typeface="Arial" panose="020B0604020202020204" pitchFamily="34" charset="0"/>
              </a:defRPr>
            </a:lvl3pPr>
            <a:lvl4pPr>
              <a:defRPr sz="1600">
                <a:solidFill>
                  <a:srgbClr val="66B2E3"/>
                </a:solidFill>
                <a:latin typeface="Arial" panose="020B0604020202020204" pitchFamily="34" charset="0"/>
                <a:cs typeface="Arial" panose="020B0604020202020204" pitchFamily="34" charset="0"/>
              </a:defRPr>
            </a:lvl4pPr>
            <a:lvl5pPr>
              <a:defRPr sz="1600">
                <a:solidFill>
                  <a:srgbClr val="66B2E3"/>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en-US" dirty="0"/>
          </a:p>
        </p:txBody>
      </p:sp>
      <p:sp>
        <p:nvSpPr>
          <p:cNvPr id="4" name="Content Placeholder 3"/>
          <p:cNvSpPr>
            <a:spLocks noGrp="1"/>
          </p:cNvSpPr>
          <p:nvPr>
            <p:ph sz="half" idx="2"/>
          </p:nvPr>
        </p:nvSpPr>
        <p:spPr>
          <a:xfrm>
            <a:off x="6197600" y="1600201"/>
            <a:ext cx="5384800" cy="4446639"/>
          </a:xfrm>
          <a:prstGeom prst="rect">
            <a:avLst/>
          </a:prstGeom>
        </p:spPr>
        <p:txBody>
          <a:bodyPr/>
          <a:lstStyle>
            <a:lvl1pPr>
              <a:defRPr sz="2400">
                <a:solidFill>
                  <a:srgbClr val="66B2E3"/>
                </a:solidFill>
                <a:latin typeface="Arial" panose="020B0604020202020204" pitchFamily="34" charset="0"/>
                <a:cs typeface="Arial" panose="020B0604020202020204" pitchFamily="34" charset="0"/>
              </a:defRPr>
            </a:lvl1pPr>
            <a:lvl2pPr>
              <a:defRPr sz="2133">
                <a:solidFill>
                  <a:srgbClr val="66B2E3"/>
                </a:solidFill>
                <a:latin typeface="Arial" panose="020B0604020202020204" pitchFamily="34" charset="0"/>
                <a:cs typeface="Arial" panose="020B0604020202020204" pitchFamily="34" charset="0"/>
              </a:defRPr>
            </a:lvl2pPr>
            <a:lvl3pPr>
              <a:defRPr sz="1867">
                <a:solidFill>
                  <a:srgbClr val="66B2E3"/>
                </a:solidFill>
                <a:latin typeface="Arial" panose="020B0604020202020204" pitchFamily="34" charset="0"/>
                <a:cs typeface="Arial" panose="020B0604020202020204" pitchFamily="34" charset="0"/>
              </a:defRPr>
            </a:lvl3pPr>
            <a:lvl4pPr>
              <a:defRPr sz="1600">
                <a:solidFill>
                  <a:srgbClr val="66B2E3"/>
                </a:solidFill>
                <a:latin typeface="Arial" panose="020B0604020202020204" pitchFamily="34" charset="0"/>
                <a:cs typeface="Arial" panose="020B0604020202020204" pitchFamily="34" charset="0"/>
              </a:defRPr>
            </a:lvl4pPr>
            <a:lvl5pPr>
              <a:defRPr sz="1600">
                <a:solidFill>
                  <a:srgbClr val="66B2E3"/>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en-US" dirty="0"/>
          </a:p>
        </p:txBody>
      </p:sp>
      <p:sp>
        <p:nvSpPr>
          <p:cNvPr id="8" name="Title 1"/>
          <p:cNvSpPr>
            <a:spLocks noGrp="1"/>
          </p:cNvSpPr>
          <p:nvPr>
            <p:ph type="title"/>
          </p:nvPr>
        </p:nvSpPr>
        <p:spPr>
          <a:xfrm>
            <a:off x="609601" y="263138"/>
            <a:ext cx="10687735" cy="647661"/>
          </a:xfrm>
          <a:prstGeom prst="rect">
            <a:avLst/>
          </a:prstGeom>
        </p:spPr>
        <p:txBody>
          <a:bodyPr/>
          <a:lstStyle>
            <a:lvl1pPr algn="l">
              <a:defRPr sz="2800" b="1">
                <a:solidFill>
                  <a:srgbClr val="66B2E3"/>
                </a:solidFill>
                <a:latin typeface="Arial" panose="020B0604020202020204" pitchFamily="34" charset="0"/>
                <a:cs typeface="Arial" panose="020B0604020202020204" pitchFamily="34" charset="0"/>
              </a:defRPr>
            </a:lvl1pPr>
          </a:lstStyle>
          <a:p>
            <a:r>
              <a:rPr lang="da-DK" dirty="0"/>
              <a:t>Click to </a:t>
            </a:r>
            <a:r>
              <a:rPr lang="da-DK" dirty="0" err="1"/>
              <a:t>edit</a:t>
            </a:r>
            <a:r>
              <a:rPr lang="da-DK" dirty="0"/>
              <a:t> Master </a:t>
            </a:r>
            <a:r>
              <a:rPr lang="da-DK" dirty="0" err="1"/>
              <a:t>title</a:t>
            </a:r>
            <a:r>
              <a:rPr lang="da-DK" dirty="0"/>
              <a:t> </a:t>
            </a:r>
            <a:r>
              <a:rPr lang="da-DK" dirty="0" err="1"/>
              <a:t>style</a:t>
            </a:r>
            <a:endParaRPr lang="en-US" dirty="0"/>
          </a:p>
        </p:txBody>
      </p:sp>
      <p:sp>
        <p:nvSpPr>
          <p:cNvPr id="5" name="TextBox 4"/>
          <p:cNvSpPr txBox="1"/>
          <p:nvPr userDrawn="1"/>
        </p:nvSpPr>
        <p:spPr>
          <a:xfrm>
            <a:off x="11283733" y="6148165"/>
            <a:ext cx="598428" cy="461665"/>
          </a:xfrm>
          <a:prstGeom prst="rect">
            <a:avLst/>
          </a:prstGeom>
          <a:noFill/>
        </p:spPr>
        <p:txBody>
          <a:bodyPr wrap="square" rtlCol="0">
            <a:spAutoFit/>
          </a:bodyPr>
          <a:lstStyle/>
          <a:p>
            <a:r>
              <a:rPr lang="en-US" sz="800" spc="400" dirty="0">
                <a:solidFill>
                  <a:srgbClr val="66B2E3"/>
                </a:solidFill>
                <a:latin typeface="Arial"/>
                <a:cs typeface="Arial"/>
              </a:rPr>
              <a:t>PAGE</a:t>
            </a:r>
          </a:p>
          <a:p>
            <a:fld id="{85A91D78-497C-4049-B136-0DC33D5E5884}" type="slidenum">
              <a:rPr lang="en-US" sz="800" spc="400" smtClean="0">
                <a:solidFill>
                  <a:srgbClr val="66B2E3"/>
                </a:solidFill>
                <a:latin typeface="Arial"/>
                <a:cs typeface="Arial"/>
              </a:rPr>
              <a:t>‹#›</a:t>
            </a:fld>
            <a:endParaRPr lang="en-US" sz="800" spc="400" dirty="0">
              <a:solidFill>
                <a:srgbClr val="66B2E3"/>
              </a:solidFill>
              <a:latin typeface="Arial"/>
              <a:cs typeface="Arial"/>
            </a:endParaRPr>
          </a:p>
        </p:txBody>
      </p:sp>
      <p:cxnSp>
        <p:nvCxnSpPr>
          <p:cNvPr id="6" name="Straight Connector 5"/>
          <p:cNvCxnSpPr/>
          <p:nvPr userDrawn="1"/>
        </p:nvCxnSpPr>
        <p:spPr>
          <a:xfrm>
            <a:off x="11278087" y="6071049"/>
            <a:ext cx="0" cy="518584"/>
          </a:xfrm>
          <a:prstGeom prst="line">
            <a:avLst/>
          </a:prstGeom>
          <a:ln w="6350" cmpd="sng">
            <a:solidFill>
              <a:srgbClr val="66B2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049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4584"/>
            <a:ext cx="5386917" cy="641349"/>
          </a:xfrm>
          <a:prstGeom prst="rect">
            <a:avLst/>
          </a:prstGeom>
        </p:spPr>
        <p:txBody>
          <a:bodyPr anchor="b"/>
          <a:lstStyle>
            <a:lvl1pPr marL="0" indent="0">
              <a:buNone/>
              <a:defRPr sz="2400" b="1">
                <a:solidFill>
                  <a:srgbClr val="66B2E3"/>
                </a:solidFill>
                <a:latin typeface="Arial" panose="020B0604020202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p:txBody>
      </p:sp>
      <p:sp>
        <p:nvSpPr>
          <p:cNvPr id="4" name="Content Placeholder 3"/>
          <p:cNvSpPr>
            <a:spLocks noGrp="1"/>
          </p:cNvSpPr>
          <p:nvPr>
            <p:ph sz="half" idx="2"/>
          </p:nvPr>
        </p:nvSpPr>
        <p:spPr>
          <a:xfrm>
            <a:off x="609600" y="2175935"/>
            <a:ext cx="5386917" cy="3831576"/>
          </a:xfrm>
          <a:prstGeom prst="rect">
            <a:avLst/>
          </a:prstGeom>
        </p:spPr>
        <p:txBody>
          <a:bodyPr/>
          <a:lstStyle>
            <a:lvl1pPr>
              <a:defRPr sz="2400">
                <a:solidFill>
                  <a:srgbClr val="66B2E3"/>
                </a:solidFill>
                <a:latin typeface="Arial" panose="020B0604020202020204" pitchFamily="34" charset="0"/>
                <a:cs typeface="Arial" panose="020B0604020202020204" pitchFamily="34" charset="0"/>
              </a:defRPr>
            </a:lvl1pPr>
            <a:lvl2pPr>
              <a:defRPr sz="2133">
                <a:solidFill>
                  <a:srgbClr val="66B2E3"/>
                </a:solidFill>
                <a:latin typeface="Arial" panose="020B0604020202020204" pitchFamily="34" charset="0"/>
                <a:cs typeface="Arial" panose="020B0604020202020204" pitchFamily="34" charset="0"/>
              </a:defRPr>
            </a:lvl2pPr>
            <a:lvl3pPr>
              <a:defRPr sz="1867">
                <a:solidFill>
                  <a:srgbClr val="66B2E3"/>
                </a:solidFill>
                <a:latin typeface="Arial" panose="020B0604020202020204" pitchFamily="34" charset="0"/>
                <a:cs typeface="Arial" panose="020B0604020202020204" pitchFamily="34" charset="0"/>
              </a:defRPr>
            </a:lvl3pPr>
            <a:lvl4pPr>
              <a:defRPr sz="1600">
                <a:solidFill>
                  <a:srgbClr val="66B2E3"/>
                </a:solidFill>
                <a:latin typeface="Arial" panose="020B0604020202020204" pitchFamily="34" charset="0"/>
                <a:cs typeface="Arial" panose="020B0604020202020204" pitchFamily="34" charset="0"/>
              </a:defRPr>
            </a:lvl4pPr>
            <a:lvl5pPr>
              <a:defRPr sz="1600">
                <a:solidFill>
                  <a:srgbClr val="66B2E3"/>
                </a:solidFill>
                <a:latin typeface="Arial" panose="020B060402020202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en-US" dirty="0"/>
          </a:p>
        </p:txBody>
      </p:sp>
      <p:sp>
        <p:nvSpPr>
          <p:cNvPr id="5" name="Text Placeholder 4"/>
          <p:cNvSpPr>
            <a:spLocks noGrp="1"/>
          </p:cNvSpPr>
          <p:nvPr>
            <p:ph type="body" sz="quarter" idx="3"/>
          </p:nvPr>
        </p:nvSpPr>
        <p:spPr>
          <a:xfrm>
            <a:off x="6193368" y="1534584"/>
            <a:ext cx="5389033" cy="641349"/>
          </a:xfrm>
          <a:prstGeom prst="rect">
            <a:avLst/>
          </a:prstGeom>
        </p:spPr>
        <p:txBody>
          <a:bodyPr anchor="b"/>
          <a:lstStyle>
            <a:lvl1pPr marL="0" indent="0">
              <a:buNone/>
              <a:defRPr sz="2400" b="1">
                <a:solidFill>
                  <a:srgbClr val="66B2E3"/>
                </a:solidFill>
                <a:latin typeface="Arial" panose="020B0604020202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p:txBody>
      </p:sp>
      <p:sp>
        <p:nvSpPr>
          <p:cNvPr id="6" name="Content Placeholder 5"/>
          <p:cNvSpPr>
            <a:spLocks noGrp="1"/>
          </p:cNvSpPr>
          <p:nvPr>
            <p:ph sz="quarter" idx="4"/>
          </p:nvPr>
        </p:nvSpPr>
        <p:spPr>
          <a:xfrm>
            <a:off x="6193368" y="2175935"/>
            <a:ext cx="5389033" cy="3831576"/>
          </a:xfrm>
          <a:prstGeom prst="rect">
            <a:avLst/>
          </a:prstGeom>
        </p:spPr>
        <p:txBody>
          <a:bodyPr/>
          <a:lstStyle>
            <a:lvl1pPr>
              <a:defRPr sz="2400">
                <a:solidFill>
                  <a:srgbClr val="66B2E3"/>
                </a:solidFill>
                <a:latin typeface="Arial" panose="020B0604020202020204" pitchFamily="34" charset="0"/>
                <a:cs typeface="Arial" panose="020B0604020202020204" pitchFamily="34" charset="0"/>
              </a:defRPr>
            </a:lvl1pPr>
            <a:lvl2pPr>
              <a:defRPr sz="2133">
                <a:solidFill>
                  <a:srgbClr val="66B2E3"/>
                </a:solidFill>
                <a:latin typeface="Arial" panose="020B0604020202020204" pitchFamily="34" charset="0"/>
                <a:cs typeface="Arial" panose="020B0604020202020204" pitchFamily="34" charset="0"/>
              </a:defRPr>
            </a:lvl2pPr>
            <a:lvl3pPr>
              <a:defRPr sz="1867">
                <a:solidFill>
                  <a:srgbClr val="66B2E3"/>
                </a:solidFill>
                <a:latin typeface="Arial" panose="020B0604020202020204" pitchFamily="34" charset="0"/>
                <a:cs typeface="Arial" panose="020B0604020202020204" pitchFamily="34" charset="0"/>
              </a:defRPr>
            </a:lvl3pPr>
            <a:lvl4pPr>
              <a:defRPr sz="1600">
                <a:solidFill>
                  <a:srgbClr val="66B2E3"/>
                </a:solidFill>
                <a:latin typeface="Arial" panose="020B0604020202020204" pitchFamily="34" charset="0"/>
                <a:cs typeface="Arial" panose="020B0604020202020204" pitchFamily="34" charset="0"/>
              </a:defRPr>
            </a:lvl4pPr>
            <a:lvl5pPr>
              <a:defRPr sz="1600">
                <a:solidFill>
                  <a:srgbClr val="66B2E3"/>
                </a:solidFill>
                <a:latin typeface="Arial" panose="020B060402020202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en-US" dirty="0"/>
          </a:p>
        </p:txBody>
      </p:sp>
      <p:sp>
        <p:nvSpPr>
          <p:cNvPr id="10" name="Title 1"/>
          <p:cNvSpPr>
            <a:spLocks noGrp="1"/>
          </p:cNvSpPr>
          <p:nvPr>
            <p:ph type="title"/>
          </p:nvPr>
        </p:nvSpPr>
        <p:spPr>
          <a:xfrm>
            <a:off x="609601" y="263138"/>
            <a:ext cx="10687735" cy="647661"/>
          </a:xfrm>
          <a:prstGeom prst="rect">
            <a:avLst/>
          </a:prstGeom>
        </p:spPr>
        <p:txBody>
          <a:bodyPr/>
          <a:lstStyle>
            <a:lvl1pPr algn="l">
              <a:defRPr sz="2800" b="1">
                <a:solidFill>
                  <a:srgbClr val="66B2E3"/>
                </a:solidFill>
                <a:latin typeface="Arial" panose="020B0604020202020204" pitchFamily="34" charset="0"/>
                <a:cs typeface="Arial" panose="020B0604020202020204" pitchFamily="34" charset="0"/>
              </a:defRPr>
            </a:lvl1pPr>
          </a:lstStyle>
          <a:p>
            <a:r>
              <a:rPr lang="da-DK" dirty="0"/>
              <a:t>Click to </a:t>
            </a:r>
            <a:r>
              <a:rPr lang="da-DK" dirty="0" err="1"/>
              <a:t>edit</a:t>
            </a:r>
            <a:r>
              <a:rPr lang="da-DK" dirty="0"/>
              <a:t> Master </a:t>
            </a:r>
            <a:r>
              <a:rPr lang="da-DK" dirty="0" err="1"/>
              <a:t>title</a:t>
            </a:r>
            <a:r>
              <a:rPr lang="da-DK" dirty="0"/>
              <a:t> </a:t>
            </a:r>
            <a:r>
              <a:rPr lang="da-DK" dirty="0" err="1"/>
              <a:t>style</a:t>
            </a:r>
            <a:endParaRPr lang="en-US" dirty="0"/>
          </a:p>
        </p:txBody>
      </p:sp>
      <p:sp>
        <p:nvSpPr>
          <p:cNvPr id="7" name="TextBox 6"/>
          <p:cNvSpPr txBox="1"/>
          <p:nvPr userDrawn="1"/>
        </p:nvSpPr>
        <p:spPr>
          <a:xfrm>
            <a:off x="11283733" y="6148165"/>
            <a:ext cx="598428" cy="461665"/>
          </a:xfrm>
          <a:prstGeom prst="rect">
            <a:avLst/>
          </a:prstGeom>
          <a:noFill/>
        </p:spPr>
        <p:txBody>
          <a:bodyPr wrap="square" rtlCol="0">
            <a:spAutoFit/>
          </a:bodyPr>
          <a:lstStyle/>
          <a:p>
            <a:r>
              <a:rPr lang="en-US" sz="800" spc="400" dirty="0">
                <a:solidFill>
                  <a:srgbClr val="66B2E3"/>
                </a:solidFill>
                <a:latin typeface="Arial"/>
                <a:cs typeface="Arial"/>
              </a:rPr>
              <a:t>PAGE</a:t>
            </a:r>
          </a:p>
          <a:p>
            <a:fld id="{85A91D78-497C-4049-B136-0DC33D5E5884}" type="slidenum">
              <a:rPr lang="en-US" sz="800" spc="400" smtClean="0">
                <a:solidFill>
                  <a:srgbClr val="66B2E3"/>
                </a:solidFill>
                <a:latin typeface="Arial"/>
                <a:cs typeface="Arial"/>
              </a:rPr>
              <a:t>‹#›</a:t>
            </a:fld>
            <a:endParaRPr lang="en-US" sz="800" spc="400" dirty="0">
              <a:solidFill>
                <a:srgbClr val="66B2E3"/>
              </a:solidFill>
              <a:latin typeface="Arial"/>
              <a:cs typeface="Arial"/>
            </a:endParaRPr>
          </a:p>
        </p:txBody>
      </p:sp>
      <p:cxnSp>
        <p:nvCxnSpPr>
          <p:cNvPr id="8" name="Straight Connector 7"/>
          <p:cNvCxnSpPr/>
          <p:nvPr userDrawn="1"/>
        </p:nvCxnSpPr>
        <p:spPr>
          <a:xfrm>
            <a:off x="11278087" y="6071049"/>
            <a:ext cx="0" cy="518584"/>
          </a:xfrm>
          <a:prstGeom prst="line">
            <a:avLst/>
          </a:prstGeom>
          <a:ln w="6350" cmpd="sng">
            <a:solidFill>
              <a:srgbClr val="66B2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689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601" y="263138"/>
            <a:ext cx="10687735" cy="647661"/>
          </a:xfrm>
          <a:prstGeom prst="rect">
            <a:avLst/>
          </a:prstGeom>
        </p:spPr>
        <p:txBody>
          <a:bodyPr/>
          <a:lstStyle>
            <a:lvl1pPr algn="l">
              <a:defRPr sz="2800" b="1">
                <a:solidFill>
                  <a:srgbClr val="66B2E3"/>
                </a:solidFill>
                <a:latin typeface="Arial" panose="020B0604020202020204" pitchFamily="34" charset="0"/>
                <a:cs typeface="Arial" panose="020B0604020202020204" pitchFamily="34" charset="0"/>
              </a:defRPr>
            </a:lvl1pPr>
          </a:lstStyle>
          <a:p>
            <a:r>
              <a:rPr lang="da-DK" dirty="0"/>
              <a:t>Click to </a:t>
            </a:r>
            <a:r>
              <a:rPr lang="da-DK" dirty="0" err="1"/>
              <a:t>edit</a:t>
            </a:r>
            <a:r>
              <a:rPr lang="da-DK" dirty="0"/>
              <a:t> Master </a:t>
            </a:r>
            <a:r>
              <a:rPr lang="da-DK" dirty="0" err="1"/>
              <a:t>title</a:t>
            </a:r>
            <a:r>
              <a:rPr lang="da-DK" dirty="0"/>
              <a:t> </a:t>
            </a:r>
            <a:r>
              <a:rPr lang="da-DK" dirty="0" err="1"/>
              <a:t>style</a:t>
            </a:r>
            <a:endParaRPr lang="en-US" dirty="0"/>
          </a:p>
        </p:txBody>
      </p:sp>
      <p:sp>
        <p:nvSpPr>
          <p:cNvPr id="3" name="TextBox 2"/>
          <p:cNvSpPr txBox="1"/>
          <p:nvPr userDrawn="1"/>
        </p:nvSpPr>
        <p:spPr>
          <a:xfrm>
            <a:off x="11283733" y="6148165"/>
            <a:ext cx="598428" cy="461665"/>
          </a:xfrm>
          <a:prstGeom prst="rect">
            <a:avLst/>
          </a:prstGeom>
          <a:noFill/>
        </p:spPr>
        <p:txBody>
          <a:bodyPr wrap="square" rtlCol="0">
            <a:spAutoFit/>
          </a:bodyPr>
          <a:lstStyle/>
          <a:p>
            <a:r>
              <a:rPr lang="en-US" sz="800" spc="400" dirty="0">
                <a:solidFill>
                  <a:srgbClr val="66B2E3"/>
                </a:solidFill>
                <a:latin typeface="Arial"/>
                <a:cs typeface="Arial"/>
              </a:rPr>
              <a:t>PAGE</a:t>
            </a:r>
          </a:p>
          <a:p>
            <a:fld id="{85A91D78-497C-4049-B136-0DC33D5E5884}" type="slidenum">
              <a:rPr lang="en-US" sz="800" spc="400" smtClean="0">
                <a:solidFill>
                  <a:srgbClr val="66B2E3"/>
                </a:solidFill>
                <a:latin typeface="Arial"/>
                <a:cs typeface="Arial"/>
              </a:rPr>
              <a:t>‹#›</a:t>
            </a:fld>
            <a:endParaRPr lang="en-US" sz="800" spc="400" dirty="0">
              <a:solidFill>
                <a:srgbClr val="66B2E3"/>
              </a:solidFill>
              <a:latin typeface="Arial"/>
              <a:cs typeface="Arial"/>
            </a:endParaRPr>
          </a:p>
        </p:txBody>
      </p:sp>
      <p:cxnSp>
        <p:nvCxnSpPr>
          <p:cNvPr id="4" name="Straight Connector 3"/>
          <p:cNvCxnSpPr/>
          <p:nvPr userDrawn="1"/>
        </p:nvCxnSpPr>
        <p:spPr>
          <a:xfrm>
            <a:off x="11278087" y="6071049"/>
            <a:ext cx="0" cy="518584"/>
          </a:xfrm>
          <a:prstGeom prst="line">
            <a:avLst/>
          </a:prstGeom>
          <a:ln w="6350" cmpd="sng">
            <a:solidFill>
              <a:srgbClr val="66B2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229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1283733" y="6148165"/>
            <a:ext cx="598428" cy="461665"/>
          </a:xfrm>
          <a:prstGeom prst="rect">
            <a:avLst/>
          </a:prstGeom>
          <a:noFill/>
        </p:spPr>
        <p:txBody>
          <a:bodyPr wrap="square" rtlCol="0">
            <a:spAutoFit/>
          </a:bodyPr>
          <a:lstStyle/>
          <a:p>
            <a:r>
              <a:rPr lang="en-US" sz="800" spc="400" dirty="0">
                <a:solidFill>
                  <a:srgbClr val="66B2E3"/>
                </a:solidFill>
                <a:latin typeface="Arial"/>
                <a:cs typeface="Arial"/>
              </a:rPr>
              <a:t>PAGE</a:t>
            </a:r>
          </a:p>
          <a:p>
            <a:fld id="{85A91D78-497C-4049-B136-0DC33D5E5884}" type="slidenum">
              <a:rPr lang="en-US" sz="800" spc="400" smtClean="0">
                <a:solidFill>
                  <a:srgbClr val="66B2E3"/>
                </a:solidFill>
                <a:latin typeface="Arial"/>
                <a:cs typeface="Arial"/>
              </a:rPr>
              <a:t>‹#›</a:t>
            </a:fld>
            <a:endParaRPr lang="en-US" sz="800" spc="400" dirty="0">
              <a:solidFill>
                <a:srgbClr val="66B2E3"/>
              </a:solidFill>
              <a:latin typeface="Arial"/>
              <a:cs typeface="Arial"/>
            </a:endParaRPr>
          </a:p>
        </p:txBody>
      </p:sp>
      <p:cxnSp>
        <p:nvCxnSpPr>
          <p:cNvPr id="3" name="Straight Connector 2"/>
          <p:cNvCxnSpPr/>
          <p:nvPr userDrawn="1"/>
        </p:nvCxnSpPr>
        <p:spPr>
          <a:xfrm>
            <a:off x="11278087" y="6071049"/>
            <a:ext cx="0" cy="518584"/>
          </a:xfrm>
          <a:prstGeom prst="line">
            <a:avLst/>
          </a:prstGeom>
          <a:ln w="6350" cmpd="sng">
            <a:solidFill>
              <a:srgbClr val="66B2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98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714C-A6D6-49B9-980E-08BC66A00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D86AADD-5065-44FB-9442-C93BC7AD2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B28949-3124-418B-A314-54B89E760FF8}"/>
              </a:ext>
            </a:extLst>
          </p:cNvPr>
          <p:cNvSpPr>
            <a:spLocks noGrp="1"/>
          </p:cNvSpPr>
          <p:nvPr>
            <p:ph type="dt" sz="half" idx="10"/>
          </p:nvPr>
        </p:nvSpPr>
        <p:spPr/>
        <p:txBody>
          <a:bodyPr/>
          <a:lstStyle/>
          <a:p>
            <a:fld id="{05DAE90F-7F86-402A-9AF3-CC3535BB25C5}" type="datetimeFigureOut">
              <a:rPr lang="en-IN" smtClean="0"/>
              <a:t>14-05-2019</a:t>
            </a:fld>
            <a:endParaRPr lang="en-IN"/>
          </a:p>
        </p:txBody>
      </p:sp>
      <p:sp>
        <p:nvSpPr>
          <p:cNvPr id="5" name="Footer Placeholder 4">
            <a:extLst>
              <a:ext uri="{FF2B5EF4-FFF2-40B4-BE49-F238E27FC236}">
                <a16:creationId xmlns:a16="http://schemas.microsoft.com/office/drawing/2014/main" id="{E724A327-CBCF-4DE9-A8CD-875906381B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50C0E76-1FC4-4D97-A574-8E408A1249D1}"/>
              </a:ext>
            </a:extLst>
          </p:cNvPr>
          <p:cNvSpPr>
            <a:spLocks noGrp="1"/>
          </p:cNvSpPr>
          <p:nvPr>
            <p:ph type="sldNum" sz="quarter" idx="12"/>
          </p:nvPr>
        </p:nvSpPr>
        <p:spPr/>
        <p:txBody>
          <a:bodyPr/>
          <a:lstStyle/>
          <a:p>
            <a:fld id="{4CE4F1C8-3BA5-4041-8CB9-A92FFD31F1F9}" type="slidenum">
              <a:rPr lang="en-IN" smtClean="0"/>
              <a:t>‹#›</a:t>
            </a:fld>
            <a:endParaRPr lang="en-IN"/>
          </a:p>
        </p:txBody>
      </p:sp>
    </p:spTree>
    <p:extLst>
      <p:ext uri="{BB962C8B-B14F-4D97-AF65-F5344CB8AC3E}">
        <p14:creationId xmlns:p14="http://schemas.microsoft.com/office/powerpoint/2010/main" val="1452384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11139454" y="210510"/>
            <a:ext cx="868351" cy="842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048642" y="1117631"/>
            <a:ext cx="5515559" cy="4576551"/>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l="14889" t="12065" r="5219" b="13318"/>
          <a:stretch/>
        </p:blipFill>
        <p:spPr>
          <a:xfrm>
            <a:off x="1" y="939029"/>
            <a:ext cx="12211665" cy="5117288"/>
          </a:xfrm>
          <a:prstGeom prst="rect">
            <a:avLst/>
          </a:prstGeom>
          <a:ln>
            <a:solidFill>
              <a:schemeClr val="bg1"/>
            </a:solidFill>
          </a:ln>
        </p:spPr>
      </p:pic>
      <p:sp>
        <p:nvSpPr>
          <p:cNvPr id="5" name="Text Placeholder 3"/>
          <p:cNvSpPr>
            <a:spLocks noGrp="1"/>
          </p:cNvSpPr>
          <p:nvPr>
            <p:ph type="body" sz="half" idx="2"/>
          </p:nvPr>
        </p:nvSpPr>
        <p:spPr>
          <a:xfrm>
            <a:off x="609601" y="1984689"/>
            <a:ext cx="6205641" cy="3556744"/>
          </a:xfrm>
          <a:prstGeom prst="rect">
            <a:avLst/>
          </a:prstGeom>
        </p:spPr>
        <p:txBody>
          <a:bodyPr/>
          <a:lstStyle>
            <a:lvl1pPr marL="0" indent="0">
              <a:buNone/>
              <a:defRPr sz="1867">
                <a:solidFill>
                  <a:srgbClr val="66B2E3"/>
                </a:solidFill>
                <a:latin typeface="Arial" panose="020B0604020202020204" pitchFamily="34" charset="0"/>
                <a:cs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p:txBody>
      </p:sp>
      <p:sp>
        <p:nvSpPr>
          <p:cNvPr id="6" name="Title 1"/>
          <p:cNvSpPr>
            <a:spLocks noGrp="1"/>
          </p:cNvSpPr>
          <p:nvPr>
            <p:ph type="title"/>
          </p:nvPr>
        </p:nvSpPr>
        <p:spPr>
          <a:xfrm>
            <a:off x="609601" y="1218204"/>
            <a:ext cx="6205640" cy="636160"/>
          </a:xfrm>
          <a:prstGeom prst="rect">
            <a:avLst/>
          </a:prstGeom>
        </p:spPr>
        <p:txBody>
          <a:bodyPr/>
          <a:lstStyle>
            <a:lvl1pPr algn="l">
              <a:defRPr sz="2800" b="1">
                <a:solidFill>
                  <a:srgbClr val="66B2E3"/>
                </a:solidFill>
                <a:latin typeface="Arial" panose="020B0604020202020204" pitchFamily="34" charset="0"/>
                <a:cs typeface="Arial" panose="020B0604020202020204" pitchFamily="34" charset="0"/>
              </a:defRPr>
            </a:lvl1pPr>
          </a:lstStyle>
          <a:p>
            <a:r>
              <a:rPr lang="da-DK" dirty="0"/>
              <a:t>Click to </a:t>
            </a:r>
            <a:r>
              <a:rPr lang="da-DK" dirty="0" err="1"/>
              <a:t>edit</a:t>
            </a:r>
            <a:r>
              <a:rPr lang="da-DK" dirty="0"/>
              <a:t> Master </a:t>
            </a:r>
            <a:r>
              <a:rPr lang="da-DK" dirty="0" err="1"/>
              <a:t>title</a:t>
            </a:r>
            <a:r>
              <a:rPr lang="da-DK" dirty="0"/>
              <a:t> </a:t>
            </a:r>
            <a:r>
              <a:rPr lang="da-DK" dirty="0" err="1"/>
              <a:t>style</a:t>
            </a:r>
            <a:endParaRPr lang="en-US" dirty="0"/>
          </a:p>
        </p:txBody>
      </p:sp>
      <p:sp>
        <p:nvSpPr>
          <p:cNvPr id="7" name="TextBox 6"/>
          <p:cNvSpPr txBox="1"/>
          <p:nvPr userDrawn="1"/>
        </p:nvSpPr>
        <p:spPr>
          <a:xfrm>
            <a:off x="11283733" y="6148165"/>
            <a:ext cx="598428" cy="461665"/>
          </a:xfrm>
          <a:prstGeom prst="rect">
            <a:avLst/>
          </a:prstGeom>
          <a:noFill/>
        </p:spPr>
        <p:txBody>
          <a:bodyPr wrap="square" rtlCol="0">
            <a:spAutoFit/>
          </a:bodyPr>
          <a:lstStyle/>
          <a:p>
            <a:r>
              <a:rPr lang="en-US" sz="800" spc="400" dirty="0">
                <a:solidFill>
                  <a:srgbClr val="66B2E3"/>
                </a:solidFill>
                <a:latin typeface="Arial"/>
                <a:cs typeface="Arial"/>
              </a:rPr>
              <a:t>PAGE</a:t>
            </a:r>
          </a:p>
          <a:p>
            <a:fld id="{85A91D78-497C-4049-B136-0DC33D5E5884}" type="slidenum">
              <a:rPr lang="en-US" sz="800" spc="400" smtClean="0">
                <a:solidFill>
                  <a:srgbClr val="66B2E3"/>
                </a:solidFill>
                <a:latin typeface="Arial"/>
                <a:cs typeface="Arial"/>
              </a:rPr>
              <a:t>‹#›</a:t>
            </a:fld>
            <a:endParaRPr lang="en-US" sz="800" spc="400" dirty="0">
              <a:solidFill>
                <a:srgbClr val="66B2E3"/>
              </a:solidFill>
              <a:latin typeface="Arial"/>
              <a:cs typeface="Arial"/>
            </a:endParaRPr>
          </a:p>
        </p:txBody>
      </p:sp>
      <p:cxnSp>
        <p:nvCxnSpPr>
          <p:cNvPr id="8" name="Straight Connector 7"/>
          <p:cNvCxnSpPr/>
          <p:nvPr userDrawn="1"/>
        </p:nvCxnSpPr>
        <p:spPr>
          <a:xfrm>
            <a:off x="11278087" y="6071049"/>
            <a:ext cx="0" cy="518584"/>
          </a:xfrm>
          <a:prstGeom prst="line">
            <a:avLst/>
          </a:prstGeom>
          <a:ln w="6350" cmpd="sng">
            <a:solidFill>
              <a:srgbClr val="66B2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773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5" name="Picture 4" descr="DSCN8130.JP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327783" y="1170131"/>
            <a:ext cx="5470228" cy="471876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val="0"/>
              </a:ext>
            </a:extLst>
          </a:blip>
          <a:srcRect l="14889" t="12667" r="5219" b="13318"/>
          <a:stretch/>
        </p:blipFill>
        <p:spPr>
          <a:xfrm>
            <a:off x="78937" y="979617"/>
            <a:ext cx="12107335" cy="4990092"/>
          </a:xfrm>
          <a:prstGeom prst="rect">
            <a:avLst/>
          </a:prstGeom>
        </p:spPr>
      </p:pic>
      <p:sp>
        <p:nvSpPr>
          <p:cNvPr id="7" name="Text Placeholder 3"/>
          <p:cNvSpPr>
            <a:spLocks noGrp="1"/>
          </p:cNvSpPr>
          <p:nvPr>
            <p:ph type="body" sz="half" idx="2"/>
          </p:nvPr>
        </p:nvSpPr>
        <p:spPr>
          <a:xfrm>
            <a:off x="609601" y="1984689"/>
            <a:ext cx="6205641" cy="3556744"/>
          </a:xfrm>
          <a:prstGeom prst="rect">
            <a:avLst/>
          </a:prstGeom>
        </p:spPr>
        <p:txBody>
          <a:bodyPr/>
          <a:lstStyle>
            <a:lvl1pPr marL="0" indent="0">
              <a:buNone/>
              <a:defRPr sz="1867">
                <a:solidFill>
                  <a:srgbClr val="66B2E3"/>
                </a:solidFill>
                <a:latin typeface="Arial" panose="020B0604020202020204" pitchFamily="34" charset="0"/>
                <a:cs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p:txBody>
      </p:sp>
      <p:sp>
        <p:nvSpPr>
          <p:cNvPr id="8" name="Title 1"/>
          <p:cNvSpPr>
            <a:spLocks noGrp="1"/>
          </p:cNvSpPr>
          <p:nvPr>
            <p:ph type="title"/>
          </p:nvPr>
        </p:nvSpPr>
        <p:spPr>
          <a:xfrm>
            <a:off x="609601" y="1218204"/>
            <a:ext cx="6205640" cy="636160"/>
          </a:xfrm>
          <a:prstGeom prst="rect">
            <a:avLst/>
          </a:prstGeom>
        </p:spPr>
        <p:txBody>
          <a:bodyPr/>
          <a:lstStyle>
            <a:lvl1pPr algn="l">
              <a:defRPr sz="2800" b="1">
                <a:solidFill>
                  <a:srgbClr val="66B2E3"/>
                </a:solidFill>
                <a:latin typeface="Arial" panose="020B0604020202020204" pitchFamily="34" charset="0"/>
                <a:cs typeface="Arial" panose="020B0604020202020204" pitchFamily="34" charset="0"/>
              </a:defRPr>
            </a:lvl1pPr>
          </a:lstStyle>
          <a:p>
            <a:r>
              <a:rPr lang="da-DK" dirty="0"/>
              <a:t>Click to </a:t>
            </a:r>
            <a:r>
              <a:rPr lang="da-DK" dirty="0" err="1"/>
              <a:t>edit</a:t>
            </a:r>
            <a:r>
              <a:rPr lang="da-DK" dirty="0"/>
              <a:t> Master </a:t>
            </a:r>
            <a:r>
              <a:rPr lang="da-DK" dirty="0" err="1"/>
              <a:t>title</a:t>
            </a:r>
            <a:r>
              <a:rPr lang="da-DK" dirty="0"/>
              <a:t> </a:t>
            </a:r>
            <a:r>
              <a:rPr lang="da-DK" dirty="0" err="1"/>
              <a:t>style</a:t>
            </a:r>
            <a:endParaRPr lang="en-US" dirty="0"/>
          </a:p>
        </p:txBody>
      </p:sp>
      <p:sp>
        <p:nvSpPr>
          <p:cNvPr id="9" name="Rectangle 8"/>
          <p:cNvSpPr/>
          <p:nvPr userDrawn="1"/>
        </p:nvSpPr>
        <p:spPr>
          <a:xfrm>
            <a:off x="11139454" y="210510"/>
            <a:ext cx="868351" cy="842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extBox 9"/>
          <p:cNvSpPr txBox="1"/>
          <p:nvPr userDrawn="1"/>
        </p:nvSpPr>
        <p:spPr>
          <a:xfrm>
            <a:off x="11283733" y="6148165"/>
            <a:ext cx="598428" cy="461665"/>
          </a:xfrm>
          <a:prstGeom prst="rect">
            <a:avLst/>
          </a:prstGeom>
          <a:noFill/>
        </p:spPr>
        <p:txBody>
          <a:bodyPr wrap="square" rtlCol="0">
            <a:spAutoFit/>
          </a:bodyPr>
          <a:lstStyle/>
          <a:p>
            <a:r>
              <a:rPr lang="en-US" sz="800" spc="400" dirty="0">
                <a:solidFill>
                  <a:srgbClr val="66B2E3"/>
                </a:solidFill>
                <a:latin typeface="Arial"/>
                <a:cs typeface="Arial"/>
              </a:rPr>
              <a:t>PAGE</a:t>
            </a:r>
          </a:p>
          <a:p>
            <a:fld id="{85A91D78-497C-4049-B136-0DC33D5E5884}" type="slidenum">
              <a:rPr lang="en-US" sz="800" spc="400" smtClean="0">
                <a:solidFill>
                  <a:srgbClr val="66B2E3"/>
                </a:solidFill>
                <a:latin typeface="Arial"/>
                <a:cs typeface="Arial"/>
              </a:rPr>
              <a:t>‹#›</a:t>
            </a:fld>
            <a:endParaRPr lang="en-US" sz="800" spc="400" dirty="0">
              <a:solidFill>
                <a:srgbClr val="66B2E3"/>
              </a:solidFill>
              <a:latin typeface="Arial"/>
              <a:cs typeface="Arial"/>
            </a:endParaRPr>
          </a:p>
        </p:txBody>
      </p:sp>
      <p:cxnSp>
        <p:nvCxnSpPr>
          <p:cNvPr id="11" name="Straight Connector 10"/>
          <p:cNvCxnSpPr/>
          <p:nvPr userDrawn="1"/>
        </p:nvCxnSpPr>
        <p:spPr>
          <a:xfrm>
            <a:off x="11278087" y="6071049"/>
            <a:ext cx="0" cy="518584"/>
          </a:xfrm>
          <a:prstGeom prst="line">
            <a:avLst/>
          </a:prstGeom>
          <a:ln w="6350" cmpd="sng">
            <a:solidFill>
              <a:srgbClr val="66B2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090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a:prstGeom prst="rect">
            <a:avLst/>
          </a:prstGeom>
        </p:spPr>
        <p:txBody>
          <a:bodyPr anchor="b"/>
          <a:lstStyle>
            <a:lvl1pPr algn="l">
              <a:defRPr sz="2800" b="1">
                <a:solidFill>
                  <a:srgbClr val="66B2E3"/>
                </a:solidFill>
                <a:latin typeface="Arial" panose="020B0604020202020204" pitchFamily="34" charset="0"/>
                <a:cs typeface="Arial" panose="020B0604020202020204" pitchFamily="34" charset="0"/>
              </a:defRPr>
            </a:lvl1pPr>
          </a:lstStyle>
          <a:p>
            <a:r>
              <a:rPr lang="da-DK" dirty="0"/>
              <a:t>Click to </a:t>
            </a:r>
            <a:r>
              <a:rPr lang="da-DK" dirty="0" err="1"/>
              <a:t>edit</a:t>
            </a:r>
            <a:r>
              <a:rPr lang="da-DK" dirty="0"/>
              <a:t> Master </a:t>
            </a:r>
            <a:r>
              <a:rPr lang="da-DK" dirty="0" err="1"/>
              <a:t>title</a:t>
            </a:r>
            <a:r>
              <a:rPr lang="da-DK" dirty="0"/>
              <a:t> </a:t>
            </a:r>
            <a:r>
              <a:rPr lang="da-DK" dirty="0" err="1"/>
              <a:t>style</a:t>
            </a:r>
            <a:endParaRPr lang="en-US" dirty="0"/>
          </a:p>
        </p:txBody>
      </p:sp>
      <p:sp>
        <p:nvSpPr>
          <p:cNvPr id="3" name="Content Placeholder 2"/>
          <p:cNvSpPr>
            <a:spLocks noGrp="1"/>
          </p:cNvSpPr>
          <p:nvPr>
            <p:ph idx="1"/>
          </p:nvPr>
        </p:nvSpPr>
        <p:spPr>
          <a:xfrm>
            <a:off x="4766733" y="273052"/>
            <a:ext cx="6815667" cy="5734459"/>
          </a:xfrm>
          <a:prstGeom prst="rect">
            <a:avLst/>
          </a:prstGeom>
        </p:spPr>
        <p:txBody>
          <a:bodyPr/>
          <a:lstStyle>
            <a:lvl1pPr>
              <a:defRPr sz="2400">
                <a:solidFill>
                  <a:srgbClr val="66B2E3"/>
                </a:solidFill>
                <a:latin typeface="Arial" panose="020B0604020202020204" pitchFamily="34" charset="0"/>
                <a:cs typeface="Arial" panose="020B0604020202020204" pitchFamily="34" charset="0"/>
              </a:defRPr>
            </a:lvl1pPr>
            <a:lvl2pPr>
              <a:defRPr sz="2133">
                <a:solidFill>
                  <a:srgbClr val="66B2E3"/>
                </a:solidFill>
                <a:latin typeface="Arial" panose="020B0604020202020204" pitchFamily="34" charset="0"/>
                <a:cs typeface="Arial" panose="020B0604020202020204" pitchFamily="34" charset="0"/>
              </a:defRPr>
            </a:lvl2pPr>
            <a:lvl3pPr>
              <a:defRPr sz="1867">
                <a:solidFill>
                  <a:srgbClr val="66B2E3"/>
                </a:solidFill>
                <a:latin typeface="Arial" panose="020B0604020202020204" pitchFamily="34" charset="0"/>
                <a:cs typeface="Arial" panose="020B0604020202020204" pitchFamily="34" charset="0"/>
              </a:defRPr>
            </a:lvl3pPr>
            <a:lvl4pPr>
              <a:defRPr sz="1600">
                <a:solidFill>
                  <a:srgbClr val="66B2E3"/>
                </a:solidFill>
                <a:latin typeface="Arial" panose="020B0604020202020204" pitchFamily="34" charset="0"/>
                <a:cs typeface="Arial" panose="020B0604020202020204" pitchFamily="34" charset="0"/>
              </a:defRPr>
            </a:lvl4pPr>
            <a:lvl5pPr>
              <a:defRPr sz="1600">
                <a:solidFill>
                  <a:srgbClr val="66B2E3"/>
                </a:solidFill>
                <a:latin typeface="Arial" panose="020B0604020202020204" pitchFamily="34" charset="0"/>
                <a:cs typeface="Arial" panose="020B0604020202020204" pitchFamily="34" charset="0"/>
              </a:defRPr>
            </a:lvl5pPr>
            <a:lvl6pPr>
              <a:defRPr sz="2667"/>
            </a:lvl6pPr>
            <a:lvl7pPr>
              <a:defRPr sz="2667"/>
            </a:lvl7pPr>
            <a:lvl8pPr>
              <a:defRPr sz="2667"/>
            </a:lvl8pPr>
            <a:lvl9pPr>
              <a:defRPr sz="2667"/>
            </a:lvl9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en-US" dirty="0"/>
          </a:p>
        </p:txBody>
      </p:sp>
      <p:sp>
        <p:nvSpPr>
          <p:cNvPr id="4" name="Text Placeholder 3"/>
          <p:cNvSpPr>
            <a:spLocks noGrp="1"/>
          </p:cNvSpPr>
          <p:nvPr>
            <p:ph type="body" sz="half" idx="2"/>
          </p:nvPr>
        </p:nvSpPr>
        <p:spPr>
          <a:xfrm>
            <a:off x="609601" y="1435100"/>
            <a:ext cx="4011084" cy="4595863"/>
          </a:xfrm>
          <a:prstGeom prst="rect">
            <a:avLst/>
          </a:prstGeom>
        </p:spPr>
        <p:txBody>
          <a:bodyPr/>
          <a:lstStyle>
            <a:lvl1pPr marL="0" indent="0">
              <a:buNone/>
              <a:defRPr sz="1867">
                <a:solidFill>
                  <a:srgbClr val="66B2E3"/>
                </a:solidFill>
                <a:latin typeface="Arial" panose="020B0604020202020204" pitchFamily="34" charset="0"/>
                <a:cs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p:txBody>
      </p:sp>
      <p:sp>
        <p:nvSpPr>
          <p:cNvPr id="5" name="TextBox 4"/>
          <p:cNvSpPr txBox="1"/>
          <p:nvPr userDrawn="1"/>
        </p:nvSpPr>
        <p:spPr>
          <a:xfrm>
            <a:off x="11283733" y="6148165"/>
            <a:ext cx="598428" cy="461665"/>
          </a:xfrm>
          <a:prstGeom prst="rect">
            <a:avLst/>
          </a:prstGeom>
          <a:noFill/>
        </p:spPr>
        <p:txBody>
          <a:bodyPr wrap="square" rtlCol="0">
            <a:spAutoFit/>
          </a:bodyPr>
          <a:lstStyle/>
          <a:p>
            <a:r>
              <a:rPr lang="en-US" sz="800" spc="400" dirty="0">
                <a:solidFill>
                  <a:srgbClr val="66B2E3"/>
                </a:solidFill>
                <a:latin typeface="Arial"/>
                <a:cs typeface="Arial"/>
              </a:rPr>
              <a:t>PAGE</a:t>
            </a:r>
          </a:p>
          <a:p>
            <a:fld id="{85A91D78-497C-4049-B136-0DC33D5E5884}" type="slidenum">
              <a:rPr lang="en-US" sz="800" spc="400" smtClean="0">
                <a:solidFill>
                  <a:srgbClr val="66B2E3"/>
                </a:solidFill>
                <a:latin typeface="Arial"/>
                <a:cs typeface="Arial"/>
              </a:rPr>
              <a:t>‹#›</a:t>
            </a:fld>
            <a:endParaRPr lang="en-US" sz="800" spc="400" dirty="0">
              <a:solidFill>
                <a:srgbClr val="66B2E3"/>
              </a:solidFill>
              <a:latin typeface="Arial"/>
              <a:cs typeface="Arial"/>
            </a:endParaRPr>
          </a:p>
        </p:txBody>
      </p:sp>
      <p:cxnSp>
        <p:nvCxnSpPr>
          <p:cNvPr id="6" name="Straight Connector 5"/>
          <p:cNvCxnSpPr/>
          <p:nvPr userDrawn="1"/>
        </p:nvCxnSpPr>
        <p:spPr>
          <a:xfrm>
            <a:off x="11278087" y="6071049"/>
            <a:ext cx="0" cy="518584"/>
          </a:xfrm>
          <a:prstGeom prst="line">
            <a:avLst/>
          </a:prstGeom>
          <a:ln w="6350" cmpd="sng">
            <a:solidFill>
              <a:srgbClr val="66B2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187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a:prstGeom prst="rect">
            <a:avLst/>
          </a:prstGeom>
        </p:spPr>
        <p:txBody>
          <a:bodyPr anchor="b"/>
          <a:lstStyle>
            <a:lvl1pPr algn="l">
              <a:defRPr sz="2800" b="1">
                <a:solidFill>
                  <a:srgbClr val="66B2E3"/>
                </a:solidFill>
                <a:latin typeface="Arial" panose="020B0604020202020204" pitchFamily="34" charset="0"/>
                <a:cs typeface="Arial" panose="020B0604020202020204" pitchFamily="34" charset="0"/>
              </a:defRPr>
            </a:lvl1pPr>
          </a:lstStyle>
          <a:p>
            <a:r>
              <a:rPr lang="da-DK" dirty="0"/>
              <a:t>Click to </a:t>
            </a:r>
            <a:r>
              <a:rPr lang="da-DK" dirty="0" err="1"/>
              <a:t>edit</a:t>
            </a:r>
            <a:r>
              <a:rPr lang="da-DK" dirty="0"/>
              <a:t> Master </a:t>
            </a:r>
            <a:r>
              <a:rPr lang="da-DK" dirty="0" err="1"/>
              <a:t>title</a:t>
            </a:r>
            <a:r>
              <a:rPr lang="da-DK" dirty="0"/>
              <a:t> </a:t>
            </a:r>
            <a:r>
              <a:rPr lang="da-DK" dirty="0" err="1"/>
              <a:t>style</a:t>
            </a:r>
            <a:endParaRPr lang="en-US" dirty="0"/>
          </a:p>
        </p:txBody>
      </p:sp>
      <p:sp>
        <p:nvSpPr>
          <p:cNvPr id="3" name="Picture Placeholder 2"/>
          <p:cNvSpPr>
            <a:spLocks noGrp="1"/>
          </p:cNvSpPr>
          <p:nvPr>
            <p:ph type="pic" idx="1"/>
          </p:nvPr>
        </p:nvSpPr>
        <p:spPr>
          <a:xfrm>
            <a:off x="2389717" y="613833"/>
            <a:ext cx="7315200" cy="4114800"/>
          </a:xfrm>
          <a:prstGeom prst="rect">
            <a:avLst/>
          </a:prstGeom>
        </p:spPr>
        <p:txBody>
          <a:bodyPr/>
          <a:lstStyle>
            <a:lvl1pPr marL="0" indent="0">
              <a:buNone/>
              <a:defRPr sz="4267">
                <a:solidFill>
                  <a:srgbClr val="66B2E3"/>
                </a:solidFill>
                <a:latin typeface="Arial" panose="020B0604020202020204" pitchFamily="34" charset="0"/>
                <a:cs typeface="Arial" panose="020B0604020202020204"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a:prstGeom prst="rect">
            <a:avLst/>
          </a:prstGeom>
        </p:spPr>
        <p:txBody>
          <a:bodyPr/>
          <a:lstStyle>
            <a:lvl1pPr marL="0" indent="0">
              <a:buNone/>
              <a:defRPr sz="1867">
                <a:solidFill>
                  <a:srgbClr val="66B2E3"/>
                </a:solidFill>
                <a:latin typeface="Arial" panose="020B0604020202020204" pitchFamily="34" charset="0"/>
                <a:cs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a-DK" dirty="0"/>
              <a:t>Click to </a:t>
            </a:r>
            <a:r>
              <a:rPr lang="da-DK" dirty="0" err="1"/>
              <a:t>edit</a:t>
            </a:r>
            <a:r>
              <a:rPr lang="da-DK" dirty="0"/>
              <a:t> Master </a:t>
            </a:r>
            <a:r>
              <a:rPr lang="da-DK" dirty="0" err="1"/>
              <a:t>text</a:t>
            </a:r>
            <a:r>
              <a:rPr lang="da-DK" dirty="0"/>
              <a:t> </a:t>
            </a:r>
            <a:r>
              <a:rPr lang="da-DK" dirty="0" err="1"/>
              <a:t>styles</a:t>
            </a:r>
            <a:endParaRPr lang="da-DK" dirty="0"/>
          </a:p>
        </p:txBody>
      </p:sp>
      <p:sp>
        <p:nvSpPr>
          <p:cNvPr id="5" name="TextBox 4"/>
          <p:cNvSpPr txBox="1"/>
          <p:nvPr userDrawn="1"/>
        </p:nvSpPr>
        <p:spPr>
          <a:xfrm>
            <a:off x="11283733" y="6148165"/>
            <a:ext cx="598428" cy="461665"/>
          </a:xfrm>
          <a:prstGeom prst="rect">
            <a:avLst/>
          </a:prstGeom>
          <a:noFill/>
        </p:spPr>
        <p:txBody>
          <a:bodyPr wrap="square" rtlCol="0">
            <a:spAutoFit/>
          </a:bodyPr>
          <a:lstStyle/>
          <a:p>
            <a:r>
              <a:rPr lang="en-US" sz="800" spc="400" dirty="0">
                <a:solidFill>
                  <a:srgbClr val="66B2E3"/>
                </a:solidFill>
                <a:latin typeface="Arial"/>
                <a:cs typeface="Arial"/>
              </a:rPr>
              <a:t>PAGE</a:t>
            </a:r>
          </a:p>
          <a:p>
            <a:fld id="{85A91D78-497C-4049-B136-0DC33D5E5884}" type="slidenum">
              <a:rPr lang="en-US" sz="800" spc="400" smtClean="0">
                <a:solidFill>
                  <a:srgbClr val="66B2E3"/>
                </a:solidFill>
                <a:latin typeface="Arial"/>
                <a:cs typeface="Arial"/>
              </a:rPr>
              <a:t>‹#›</a:t>
            </a:fld>
            <a:endParaRPr lang="en-US" sz="800" spc="400" dirty="0">
              <a:solidFill>
                <a:srgbClr val="66B2E3"/>
              </a:solidFill>
              <a:latin typeface="Arial"/>
              <a:cs typeface="Arial"/>
            </a:endParaRPr>
          </a:p>
        </p:txBody>
      </p:sp>
      <p:cxnSp>
        <p:nvCxnSpPr>
          <p:cNvPr id="6" name="Straight Connector 5"/>
          <p:cNvCxnSpPr/>
          <p:nvPr userDrawn="1"/>
        </p:nvCxnSpPr>
        <p:spPr>
          <a:xfrm>
            <a:off x="11278087" y="6071049"/>
            <a:ext cx="0" cy="518584"/>
          </a:xfrm>
          <a:prstGeom prst="line">
            <a:avLst/>
          </a:prstGeom>
          <a:ln w="6350" cmpd="sng">
            <a:solidFill>
              <a:srgbClr val="66B2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9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2726" y="1494420"/>
            <a:ext cx="2926549" cy="2926549"/>
          </a:xfrm>
          <a:prstGeom prst="rect">
            <a:avLst/>
          </a:prstGeom>
          <a:ln>
            <a:solidFill>
              <a:srgbClr val="EEEEEE"/>
            </a:solidFill>
          </a:ln>
        </p:spPr>
      </p:pic>
      <p:sp>
        <p:nvSpPr>
          <p:cNvPr id="8" name="Title 1"/>
          <p:cNvSpPr>
            <a:spLocks noGrp="1"/>
          </p:cNvSpPr>
          <p:nvPr>
            <p:ph type="ctrTitle" hasCustomPrompt="1"/>
          </p:nvPr>
        </p:nvSpPr>
        <p:spPr>
          <a:xfrm>
            <a:off x="923173" y="5039501"/>
            <a:ext cx="10363200" cy="464799"/>
          </a:xfrm>
          <a:prstGeom prst="rect">
            <a:avLst/>
          </a:prstGeom>
        </p:spPr>
        <p:txBody>
          <a:bodyPr/>
          <a:lstStyle>
            <a:lvl1pPr>
              <a:defRPr sz="2400" b="0" cap="all" baseline="0">
                <a:solidFill>
                  <a:srgbClr val="66B2E3"/>
                </a:solidFill>
                <a:latin typeface="Arial" panose="020B0604020202020204" pitchFamily="34" charset="0"/>
                <a:cs typeface="Arial" panose="020B0604020202020204" pitchFamily="34" charset="0"/>
              </a:defRPr>
            </a:lvl1pPr>
          </a:lstStyle>
          <a:p>
            <a:r>
              <a:rPr lang="da-DK" dirty="0" err="1"/>
              <a:t>Thank</a:t>
            </a:r>
            <a:r>
              <a:rPr lang="da-DK" dirty="0"/>
              <a:t> </a:t>
            </a:r>
            <a:r>
              <a:rPr lang="da-DK" dirty="0" err="1"/>
              <a:t>you</a:t>
            </a:r>
            <a:r>
              <a:rPr lang="da-DK" dirty="0"/>
              <a:t> for </a:t>
            </a:r>
            <a:r>
              <a:rPr lang="da-DK" dirty="0" err="1"/>
              <a:t>your</a:t>
            </a:r>
            <a:r>
              <a:rPr lang="da-DK" dirty="0"/>
              <a:t> time</a:t>
            </a:r>
            <a:endParaRPr lang="en-US" dirty="0"/>
          </a:p>
        </p:txBody>
      </p:sp>
      <p:sp>
        <p:nvSpPr>
          <p:cNvPr id="10" name="Rectangle 9"/>
          <p:cNvSpPr/>
          <p:nvPr userDrawn="1"/>
        </p:nvSpPr>
        <p:spPr>
          <a:xfrm>
            <a:off x="11139454" y="210510"/>
            <a:ext cx="868351" cy="842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p:cNvSpPr txBox="1"/>
          <p:nvPr userDrawn="1"/>
        </p:nvSpPr>
        <p:spPr>
          <a:xfrm>
            <a:off x="11283733" y="6148165"/>
            <a:ext cx="598428" cy="461665"/>
          </a:xfrm>
          <a:prstGeom prst="rect">
            <a:avLst/>
          </a:prstGeom>
          <a:noFill/>
        </p:spPr>
        <p:txBody>
          <a:bodyPr wrap="square" rtlCol="0">
            <a:spAutoFit/>
          </a:bodyPr>
          <a:lstStyle/>
          <a:p>
            <a:r>
              <a:rPr lang="en-US" sz="800" spc="400" dirty="0">
                <a:solidFill>
                  <a:srgbClr val="66B2E3"/>
                </a:solidFill>
                <a:latin typeface="Arial"/>
                <a:cs typeface="Arial"/>
              </a:rPr>
              <a:t>PAGE</a:t>
            </a:r>
          </a:p>
          <a:p>
            <a:fld id="{85A91D78-497C-4049-B136-0DC33D5E5884}" type="slidenum">
              <a:rPr lang="en-US" sz="800" spc="400" smtClean="0">
                <a:solidFill>
                  <a:srgbClr val="66B2E3"/>
                </a:solidFill>
                <a:latin typeface="Arial"/>
                <a:cs typeface="Arial"/>
              </a:rPr>
              <a:t>‹#›</a:t>
            </a:fld>
            <a:endParaRPr lang="en-US" sz="800" spc="400" dirty="0">
              <a:solidFill>
                <a:srgbClr val="66B2E3"/>
              </a:solidFill>
              <a:latin typeface="Arial"/>
              <a:cs typeface="Arial"/>
            </a:endParaRPr>
          </a:p>
        </p:txBody>
      </p:sp>
      <p:cxnSp>
        <p:nvCxnSpPr>
          <p:cNvPr id="6" name="Straight Connector 5"/>
          <p:cNvCxnSpPr/>
          <p:nvPr userDrawn="1"/>
        </p:nvCxnSpPr>
        <p:spPr>
          <a:xfrm>
            <a:off x="11278087" y="6071049"/>
            <a:ext cx="0" cy="518584"/>
          </a:xfrm>
          <a:prstGeom prst="line">
            <a:avLst/>
          </a:prstGeom>
          <a:ln w="6350" cmpd="sng">
            <a:solidFill>
              <a:srgbClr val="66B2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18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657C8-D8E1-421A-9370-E4E1F7D03BA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E001A13-D129-4587-BE87-4EDB636F7A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2A01CA3-7E13-4131-97DE-7045F11617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50D28AC-140F-46EE-9DCB-F473C02D46FB}"/>
              </a:ext>
            </a:extLst>
          </p:cNvPr>
          <p:cNvSpPr>
            <a:spLocks noGrp="1"/>
          </p:cNvSpPr>
          <p:nvPr>
            <p:ph type="dt" sz="half" idx="10"/>
          </p:nvPr>
        </p:nvSpPr>
        <p:spPr/>
        <p:txBody>
          <a:bodyPr/>
          <a:lstStyle/>
          <a:p>
            <a:fld id="{05DAE90F-7F86-402A-9AF3-CC3535BB25C5}" type="datetimeFigureOut">
              <a:rPr lang="en-IN" smtClean="0"/>
              <a:t>14-05-2019</a:t>
            </a:fld>
            <a:endParaRPr lang="en-IN"/>
          </a:p>
        </p:txBody>
      </p:sp>
      <p:sp>
        <p:nvSpPr>
          <p:cNvPr id="6" name="Footer Placeholder 5">
            <a:extLst>
              <a:ext uri="{FF2B5EF4-FFF2-40B4-BE49-F238E27FC236}">
                <a16:creationId xmlns:a16="http://schemas.microsoft.com/office/drawing/2014/main" id="{BC840F10-06E4-4357-BB85-586F424382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EFB21B3-ADCF-4BF3-9035-3D111D759357}"/>
              </a:ext>
            </a:extLst>
          </p:cNvPr>
          <p:cNvSpPr>
            <a:spLocks noGrp="1"/>
          </p:cNvSpPr>
          <p:nvPr>
            <p:ph type="sldNum" sz="quarter" idx="12"/>
          </p:nvPr>
        </p:nvSpPr>
        <p:spPr/>
        <p:txBody>
          <a:bodyPr/>
          <a:lstStyle/>
          <a:p>
            <a:fld id="{4CE4F1C8-3BA5-4041-8CB9-A92FFD31F1F9}" type="slidenum">
              <a:rPr lang="en-IN" smtClean="0"/>
              <a:t>‹#›</a:t>
            </a:fld>
            <a:endParaRPr lang="en-IN"/>
          </a:p>
        </p:txBody>
      </p:sp>
    </p:spTree>
    <p:extLst>
      <p:ext uri="{BB962C8B-B14F-4D97-AF65-F5344CB8AC3E}">
        <p14:creationId xmlns:p14="http://schemas.microsoft.com/office/powerpoint/2010/main" val="258402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DC83-4D71-4A86-A6A3-A6A4B18DF4F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E51C1D4-5DCB-417B-8270-913527498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44A3E3-2BBB-4A99-87F6-3CC496A88E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3C5DBFC-232E-4068-B3E8-5B5A5AA1C3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3097DF-71C3-477A-A171-9B1C3C4E38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7FC5CC0-CD9A-4370-B805-16EBCE257D82}"/>
              </a:ext>
            </a:extLst>
          </p:cNvPr>
          <p:cNvSpPr>
            <a:spLocks noGrp="1"/>
          </p:cNvSpPr>
          <p:nvPr>
            <p:ph type="dt" sz="half" idx="10"/>
          </p:nvPr>
        </p:nvSpPr>
        <p:spPr/>
        <p:txBody>
          <a:bodyPr/>
          <a:lstStyle/>
          <a:p>
            <a:fld id="{05DAE90F-7F86-402A-9AF3-CC3535BB25C5}" type="datetimeFigureOut">
              <a:rPr lang="en-IN" smtClean="0"/>
              <a:t>14-05-2019</a:t>
            </a:fld>
            <a:endParaRPr lang="en-IN"/>
          </a:p>
        </p:txBody>
      </p:sp>
      <p:sp>
        <p:nvSpPr>
          <p:cNvPr id="8" name="Footer Placeholder 7">
            <a:extLst>
              <a:ext uri="{FF2B5EF4-FFF2-40B4-BE49-F238E27FC236}">
                <a16:creationId xmlns:a16="http://schemas.microsoft.com/office/drawing/2014/main" id="{ABC2C8C4-836C-4218-BB61-B6CD4EC3E5A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EC5A567-0191-46AB-8E5C-DE4B0607EAF8}"/>
              </a:ext>
            </a:extLst>
          </p:cNvPr>
          <p:cNvSpPr>
            <a:spLocks noGrp="1"/>
          </p:cNvSpPr>
          <p:nvPr>
            <p:ph type="sldNum" sz="quarter" idx="12"/>
          </p:nvPr>
        </p:nvSpPr>
        <p:spPr/>
        <p:txBody>
          <a:bodyPr/>
          <a:lstStyle/>
          <a:p>
            <a:fld id="{4CE4F1C8-3BA5-4041-8CB9-A92FFD31F1F9}" type="slidenum">
              <a:rPr lang="en-IN" smtClean="0"/>
              <a:t>‹#›</a:t>
            </a:fld>
            <a:endParaRPr lang="en-IN"/>
          </a:p>
        </p:txBody>
      </p:sp>
    </p:spTree>
    <p:extLst>
      <p:ext uri="{BB962C8B-B14F-4D97-AF65-F5344CB8AC3E}">
        <p14:creationId xmlns:p14="http://schemas.microsoft.com/office/powerpoint/2010/main" val="265778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7BBB-DC57-4DC2-AAAA-D14F459626B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25816C0-272D-423F-8220-27B45A0E4D87}"/>
              </a:ext>
            </a:extLst>
          </p:cNvPr>
          <p:cNvSpPr>
            <a:spLocks noGrp="1"/>
          </p:cNvSpPr>
          <p:nvPr>
            <p:ph type="dt" sz="half" idx="10"/>
          </p:nvPr>
        </p:nvSpPr>
        <p:spPr/>
        <p:txBody>
          <a:bodyPr/>
          <a:lstStyle/>
          <a:p>
            <a:fld id="{05DAE90F-7F86-402A-9AF3-CC3535BB25C5}" type="datetimeFigureOut">
              <a:rPr lang="en-IN" smtClean="0"/>
              <a:t>14-05-2019</a:t>
            </a:fld>
            <a:endParaRPr lang="en-IN"/>
          </a:p>
        </p:txBody>
      </p:sp>
      <p:sp>
        <p:nvSpPr>
          <p:cNvPr id="4" name="Footer Placeholder 3">
            <a:extLst>
              <a:ext uri="{FF2B5EF4-FFF2-40B4-BE49-F238E27FC236}">
                <a16:creationId xmlns:a16="http://schemas.microsoft.com/office/drawing/2014/main" id="{0F43566B-C02E-4694-BB98-3518A44CF9B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225DEF4-F37A-4AEA-87E1-C4D98EAB23A3}"/>
              </a:ext>
            </a:extLst>
          </p:cNvPr>
          <p:cNvSpPr>
            <a:spLocks noGrp="1"/>
          </p:cNvSpPr>
          <p:nvPr>
            <p:ph type="sldNum" sz="quarter" idx="12"/>
          </p:nvPr>
        </p:nvSpPr>
        <p:spPr/>
        <p:txBody>
          <a:bodyPr/>
          <a:lstStyle/>
          <a:p>
            <a:fld id="{4CE4F1C8-3BA5-4041-8CB9-A92FFD31F1F9}" type="slidenum">
              <a:rPr lang="en-IN" smtClean="0"/>
              <a:t>‹#›</a:t>
            </a:fld>
            <a:endParaRPr lang="en-IN"/>
          </a:p>
        </p:txBody>
      </p:sp>
    </p:spTree>
    <p:extLst>
      <p:ext uri="{BB962C8B-B14F-4D97-AF65-F5344CB8AC3E}">
        <p14:creationId xmlns:p14="http://schemas.microsoft.com/office/powerpoint/2010/main" val="226107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55D726-A668-4E91-81D8-00BCFBB2670F}"/>
              </a:ext>
            </a:extLst>
          </p:cNvPr>
          <p:cNvSpPr>
            <a:spLocks noGrp="1"/>
          </p:cNvSpPr>
          <p:nvPr>
            <p:ph type="dt" sz="half" idx="10"/>
          </p:nvPr>
        </p:nvSpPr>
        <p:spPr/>
        <p:txBody>
          <a:bodyPr/>
          <a:lstStyle/>
          <a:p>
            <a:fld id="{05DAE90F-7F86-402A-9AF3-CC3535BB25C5}" type="datetimeFigureOut">
              <a:rPr lang="en-IN" smtClean="0"/>
              <a:t>14-05-2019</a:t>
            </a:fld>
            <a:endParaRPr lang="en-IN"/>
          </a:p>
        </p:txBody>
      </p:sp>
      <p:sp>
        <p:nvSpPr>
          <p:cNvPr id="3" name="Footer Placeholder 2">
            <a:extLst>
              <a:ext uri="{FF2B5EF4-FFF2-40B4-BE49-F238E27FC236}">
                <a16:creationId xmlns:a16="http://schemas.microsoft.com/office/drawing/2014/main" id="{294EC11F-CBC6-4EEA-B5E4-0ADEBED9BC3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41A63E6-EA1E-406E-ADEB-8A41BE9B2679}"/>
              </a:ext>
            </a:extLst>
          </p:cNvPr>
          <p:cNvSpPr>
            <a:spLocks noGrp="1"/>
          </p:cNvSpPr>
          <p:nvPr>
            <p:ph type="sldNum" sz="quarter" idx="12"/>
          </p:nvPr>
        </p:nvSpPr>
        <p:spPr/>
        <p:txBody>
          <a:bodyPr/>
          <a:lstStyle/>
          <a:p>
            <a:fld id="{4CE4F1C8-3BA5-4041-8CB9-A92FFD31F1F9}" type="slidenum">
              <a:rPr lang="en-IN" smtClean="0"/>
              <a:t>‹#›</a:t>
            </a:fld>
            <a:endParaRPr lang="en-IN"/>
          </a:p>
        </p:txBody>
      </p:sp>
    </p:spTree>
    <p:extLst>
      <p:ext uri="{BB962C8B-B14F-4D97-AF65-F5344CB8AC3E}">
        <p14:creationId xmlns:p14="http://schemas.microsoft.com/office/powerpoint/2010/main" val="200228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2B63-DD4D-4A20-BB02-9BB61DDF3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63E1E8D-34F8-4161-B28F-5C5B213BE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03A802C-6413-49B0-BD42-B119657AF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56475-4713-4559-AE58-8403D2BA5EEF}"/>
              </a:ext>
            </a:extLst>
          </p:cNvPr>
          <p:cNvSpPr>
            <a:spLocks noGrp="1"/>
          </p:cNvSpPr>
          <p:nvPr>
            <p:ph type="dt" sz="half" idx="10"/>
          </p:nvPr>
        </p:nvSpPr>
        <p:spPr/>
        <p:txBody>
          <a:bodyPr/>
          <a:lstStyle/>
          <a:p>
            <a:fld id="{05DAE90F-7F86-402A-9AF3-CC3535BB25C5}" type="datetimeFigureOut">
              <a:rPr lang="en-IN" smtClean="0"/>
              <a:t>14-05-2019</a:t>
            </a:fld>
            <a:endParaRPr lang="en-IN"/>
          </a:p>
        </p:txBody>
      </p:sp>
      <p:sp>
        <p:nvSpPr>
          <p:cNvPr id="6" name="Footer Placeholder 5">
            <a:extLst>
              <a:ext uri="{FF2B5EF4-FFF2-40B4-BE49-F238E27FC236}">
                <a16:creationId xmlns:a16="http://schemas.microsoft.com/office/drawing/2014/main" id="{9FE963B0-9D10-4AF4-8B60-EDE55C2B309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FE9EB5-1DC7-478B-AC09-6F8A4B4D88B6}"/>
              </a:ext>
            </a:extLst>
          </p:cNvPr>
          <p:cNvSpPr>
            <a:spLocks noGrp="1"/>
          </p:cNvSpPr>
          <p:nvPr>
            <p:ph type="sldNum" sz="quarter" idx="12"/>
          </p:nvPr>
        </p:nvSpPr>
        <p:spPr/>
        <p:txBody>
          <a:bodyPr/>
          <a:lstStyle/>
          <a:p>
            <a:fld id="{4CE4F1C8-3BA5-4041-8CB9-A92FFD31F1F9}" type="slidenum">
              <a:rPr lang="en-IN" smtClean="0"/>
              <a:t>‹#›</a:t>
            </a:fld>
            <a:endParaRPr lang="en-IN"/>
          </a:p>
        </p:txBody>
      </p:sp>
    </p:spTree>
    <p:extLst>
      <p:ext uri="{BB962C8B-B14F-4D97-AF65-F5344CB8AC3E}">
        <p14:creationId xmlns:p14="http://schemas.microsoft.com/office/powerpoint/2010/main" val="335042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F684-C917-4057-B106-A7E32713C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796549D-6A86-41C9-94C0-163172074B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09F6009-B8CF-4C5B-97B0-9A465B343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38CD7-7C4E-41AD-8272-51317F50AE14}"/>
              </a:ext>
            </a:extLst>
          </p:cNvPr>
          <p:cNvSpPr>
            <a:spLocks noGrp="1"/>
          </p:cNvSpPr>
          <p:nvPr>
            <p:ph type="dt" sz="half" idx="10"/>
          </p:nvPr>
        </p:nvSpPr>
        <p:spPr/>
        <p:txBody>
          <a:bodyPr/>
          <a:lstStyle/>
          <a:p>
            <a:fld id="{05DAE90F-7F86-402A-9AF3-CC3535BB25C5}" type="datetimeFigureOut">
              <a:rPr lang="en-IN" smtClean="0"/>
              <a:t>14-05-2019</a:t>
            </a:fld>
            <a:endParaRPr lang="en-IN"/>
          </a:p>
        </p:txBody>
      </p:sp>
      <p:sp>
        <p:nvSpPr>
          <p:cNvPr id="6" name="Footer Placeholder 5">
            <a:extLst>
              <a:ext uri="{FF2B5EF4-FFF2-40B4-BE49-F238E27FC236}">
                <a16:creationId xmlns:a16="http://schemas.microsoft.com/office/drawing/2014/main" id="{22FC09C6-6ED5-469E-A9DB-7052C343730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5CF120B-AC53-45E2-A235-F5DBEB23C72F}"/>
              </a:ext>
            </a:extLst>
          </p:cNvPr>
          <p:cNvSpPr>
            <a:spLocks noGrp="1"/>
          </p:cNvSpPr>
          <p:nvPr>
            <p:ph type="sldNum" sz="quarter" idx="12"/>
          </p:nvPr>
        </p:nvSpPr>
        <p:spPr/>
        <p:txBody>
          <a:bodyPr/>
          <a:lstStyle/>
          <a:p>
            <a:fld id="{4CE4F1C8-3BA5-4041-8CB9-A92FFD31F1F9}" type="slidenum">
              <a:rPr lang="en-IN" smtClean="0"/>
              <a:t>‹#›</a:t>
            </a:fld>
            <a:endParaRPr lang="en-IN"/>
          </a:p>
        </p:txBody>
      </p:sp>
    </p:spTree>
    <p:extLst>
      <p:ext uri="{BB962C8B-B14F-4D97-AF65-F5344CB8AC3E}">
        <p14:creationId xmlns:p14="http://schemas.microsoft.com/office/powerpoint/2010/main" val="351739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13F8A-57F9-400F-ABF8-2019164206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5ECABA3-8734-4AD7-AC3E-AA58F1890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81C0FE-CA1F-4644-BFBE-A7A198A2A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AE90F-7F86-402A-9AF3-CC3535BB25C5}" type="datetimeFigureOut">
              <a:rPr lang="en-IN" smtClean="0"/>
              <a:t>14-05-2019</a:t>
            </a:fld>
            <a:endParaRPr lang="en-IN"/>
          </a:p>
        </p:txBody>
      </p:sp>
      <p:sp>
        <p:nvSpPr>
          <p:cNvPr id="5" name="Footer Placeholder 4">
            <a:extLst>
              <a:ext uri="{FF2B5EF4-FFF2-40B4-BE49-F238E27FC236}">
                <a16:creationId xmlns:a16="http://schemas.microsoft.com/office/drawing/2014/main" id="{1A0D7429-948C-4425-85BC-F3613445DC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F09BB8B-1860-46C8-97BF-E237B9AE2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4F1C8-3BA5-4041-8CB9-A92FFD31F1F9}" type="slidenum">
              <a:rPr lang="en-IN" smtClean="0"/>
              <a:t>‹#›</a:t>
            </a:fld>
            <a:endParaRPr lang="en-IN"/>
          </a:p>
        </p:txBody>
      </p:sp>
    </p:spTree>
    <p:extLst>
      <p:ext uri="{BB962C8B-B14F-4D97-AF65-F5344CB8AC3E}">
        <p14:creationId xmlns:p14="http://schemas.microsoft.com/office/powerpoint/2010/main" val="1771259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2F8EE-518C-8D44-B715-AAC87C0C2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66016F-3B59-4A4A-893C-179D92CED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051582-98AA-E34D-AF69-A13481E46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F7AEB-E3E6-4743-9A49-2EA56494D91C}" type="datetimeFigureOut">
              <a:rPr lang="en-US" smtClean="0"/>
              <a:t>5/14/2019</a:t>
            </a:fld>
            <a:endParaRPr lang="en-US"/>
          </a:p>
        </p:txBody>
      </p:sp>
      <p:sp>
        <p:nvSpPr>
          <p:cNvPr id="5" name="Footer Placeholder 4">
            <a:extLst>
              <a:ext uri="{FF2B5EF4-FFF2-40B4-BE49-F238E27FC236}">
                <a16:creationId xmlns:a16="http://schemas.microsoft.com/office/drawing/2014/main" id="{A904BFE7-DFBE-1647-83F0-FF6B05D11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2AF6CF-B26E-974F-A76E-656021FD9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C6C5D-4B52-934C-B60F-4345C0B6F52D}" type="slidenum">
              <a:rPr lang="en-US" smtClean="0"/>
              <a:t>‹#›</a:t>
            </a:fld>
            <a:endParaRPr lang="en-US"/>
          </a:p>
        </p:txBody>
      </p:sp>
    </p:spTree>
    <p:extLst>
      <p:ext uri="{BB962C8B-B14F-4D97-AF65-F5344CB8AC3E}">
        <p14:creationId xmlns:p14="http://schemas.microsoft.com/office/powerpoint/2010/main" val="2441200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11276527" y="294631"/>
            <a:ext cx="616168" cy="616168"/>
          </a:xfrm>
          <a:prstGeom prst="rect">
            <a:avLst/>
          </a:prstGeom>
          <a:ln>
            <a:noFill/>
          </a:ln>
        </p:spPr>
      </p:pic>
    </p:spTree>
    <p:extLst>
      <p:ext uri="{BB962C8B-B14F-4D97-AF65-F5344CB8AC3E}">
        <p14:creationId xmlns:p14="http://schemas.microsoft.com/office/powerpoint/2010/main" val="22071261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3B31-7A0D-4475-A49B-0F5FC7CD8D55}"/>
              </a:ext>
            </a:extLst>
          </p:cNvPr>
          <p:cNvSpPr>
            <a:spLocks noGrp="1"/>
          </p:cNvSpPr>
          <p:nvPr>
            <p:ph type="ctrTitle"/>
          </p:nvPr>
        </p:nvSpPr>
        <p:spPr>
          <a:xfrm>
            <a:off x="163772" y="2749190"/>
            <a:ext cx="11864454" cy="1200329"/>
          </a:xfrm>
        </p:spPr>
        <p:txBody>
          <a:bodyPr>
            <a:noAutofit/>
          </a:bodyPr>
          <a:lstStyle/>
          <a:p>
            <a:r>
              <a:rPr lang="en-US" sz="3000" dirty="0">
                <a:solidFill>
                  <a:srgbClr val="3333CC"/>
                </a:solidFill>
                <a:latin typeface="Arial Black" panose="020B0A04020102020204" pitchFamily="34" charset="0"/>
              </a:rPr>
              <a:t>Bridging the Digital Infrastructure gap in Rural India – </a:t>
            </a:r>
            <a:br>
              <a:rPr lang="en-US" sz="3000" dirty="0">
                <a:solidFill>
                  <a:srgbClr val="3333CC"/>
                </a:solidFill>
                <a:latin typeface="Arial Black" panose="020B0A04020102020204" pitchFamily="34" charset="0"/>
              </a:rPr>
            </a:br>
            <a:r>
              <a:rPr lang="en-US" sz="3000" dirty="0">
                <a:solidFill>
                  <a:srgbClr val="3333CC"/>
                </a:solidFill>
                <a:latin typeface="Arial Black" panose="020B0A04020102020204" pitchFamily="34" charset="0"/>
              </a:rPr>
              <a:t>“Last Mile-as-Managed Service”</a:t>
            </a:r>
            <a:endParaRPr lang="en-IN" sz="3000" dirty="0">
              <a:solidFill>
                <a:srgbClr val="3333CC"/>
              </a:solidFill>
              <a:latin typeface="Arial Black" panose="020B0A04020102020204" pitchFamily="34" charset="0"/>
            </a:endParaRPr>
          </a:p>
        </p:txBody>
      </p:sp>
      <p:sp>
        <p:nvSpPr>
          <p:cNvPr id="3" name="TextBox 2">
            <a:extLst>
              <a:ext uri="{FF2B5EF4-FFF2-40B4-BE49-F238E27FC236}">
                <a16:creationId xmlns:a16="http://schemas.microsoft.com/office/drawing/2014/main" id="{F42B840A-84F5-4471-B146-47CE2F653BCC}"/>
              </a:ext>
            </a:extLst>
          </p:cNvPr>
          <p:cNvSpPr txBox="1"/>
          <p:nvPr/>
        </p:nvSpPr>
        <p:spPr>
          <a:xfrm>
            <a:off x="5199728" y="196283"/>
            <a:ext cx="1651478" cy="369332"/>
          </a:xfrm>
          <a:prstGeom prst="rect">
            <a:avLst/>
          </a:prstGeom>
          <a:noFill/>
        </p:spPr>
        <p:txBody>
          <a:bodyPr wrap="none" rtlCol="0">
            <a:spAutoFit/>
          </a:bodyPr>
          <a:lstStyle/>
          <a:p>
            <a:r>
              <a:rPr lang="en-IN" dirty="0" err="1">
                <a:solidFill>
                  <a:srgbClr val="3333CC"/>
                </a:solidFill>
                <a:latin typeface="Arial Black" panose="020B0A04020102020204" pitchFamily="34" charset="0"/>
              </a:rPr>
              <a:t>Satyaspeak</a:t>
            </a:r>
            <a:endParaRPr lang="en-IN" dirty="0">
              <a:solidFill>
                <a:srgbClr val="3333CC"/>
              </a:solidFill>
              <a:latin typeface="Arial Black" panose="020B0A04020102020204" pitchFamily="34" charset="0"/>
            </a:endParaRPr>
          </a:p>
        </p:txBody>
      </p:sp>
      <p:sp>
        <p:nvSpPr>
          <p:cNvPr id="4" name="TextBox 3">
            <a:extLst>
              <a:ext uri="{FF2B5EF4-FFF2-40B4-BE49-F238E27FC236}">
                <a16:creationId xmlns:a16="http://schemas.microsoft.com/office/drawing/2014/main" id="{19871D26-F28D-4319-8CBD-0A9F1492AFCE}"/>
              </a:ext>
            </a:extLst>
          </p:cNvPr>
          <p:cNvSpPr txBox="1"/>
          <p:nvPr/>
        </p:nvSpPr>
        <p:spPr>
          <a:xfrm>
            <a:off x="757487" y="985671"/>
            <a:ext cx="10677025" cy="1015663"/>
          </a:xfrm>
          <a:prstGeom prst="rect">
            <a:avLst/>
          </a:prstGeom>
          <a:noFill/>
        </p:spPr>
        <p:txBody>
          <a:bodyPr wrap="none" rtlCol="0">
            <a:spAutoFit/>
          </a:bodyPr>
          <a:lstStyle/>
          <a:p>
            <a:pPr algn="ctr"/>
            <a:r>
              <a:rPr lang="en-IN" sz="2400" dirty="0">
                <a:solidFill>
                  <a:srgbClr val="000000"/>
                </a:solidFill>
                <a:latin typeface="Arial Black" panose="020B0A04020102020204" pitchFamily="34" charset="0"/>
              </a:rPr>
              <a:t>ITU – RDF on ICT Infrastructure as a basis for Digital Economy</a:t>
            </a:r>
          </a:p>
          <a:p>
            <a:pPr algn="ctr"/>
            <a:r>
              <a:rPr lang="en-IN" dirty="0">
                <a:solidFill>
                  <a:srgbClr val="3333CC"/>
                </a:solidFill>
                <a:latin typeface="Arial Black" panose="020B0A04020102020204" pitchFamily="34" charset="0"/>
              </a:rPr>
              <a:t>Kiev, Ukraine</a:t>
            </a:r>
          </a:p>
          <a:p>
            <a:pPr algn="ctr"/>
            <a:r>
              <a:rPr lang="en-IN" dirty="0">
                <a:solidFill>
                  <a:srgbClr val="000000"/>
                </a:solidFill>
                <a:latin typeface="Arial Black" panose="020B0A04020102020204" pitchFamily="34" charset="0"/>
              </a:rPr>
              <a:t>14-16 May, 2019</a:t>
            </a:r>
          </a:p>
        </p:txBody>
      </p:sp>
      <p:sp>
        <p:nvSpPr>
          <p:cNvPr id="5" name="TextBox 4">
            <a:extLst>
              <a:ext uri="{FF2B5EF4-FFF2-40B4-BE49-F238E27FC236}">
                <a16:creationId xmlns:a16="http://schemas.microsoft.com/office/drawing/2014/main" id="{3F1BCB8B-4BB3-42F2-B839-C9C85E008DAE}"/>
              </a:ext>
            </a:extLst>
          </p:cNvPr>
          <p:cNvSpPr txBox="1"/>
          <p:nvPr/>
        </p:nvSpPr>
        <p:spPr>
          <a:xfrm>
            <a:off x="1959917" y="5461388"/>
            <a:ext cx="8319650" cy="1200329"/>
          </a:xfrm>
          <a:prstGeom prst="rect">
            <a:avLst/>
          </a:prstGeom>
          <a:noFill/>
        </p:spPr>
        <p:txBody>
          <a:bodyPr wrap="none" rtlCol="0">
            <a:spAutoFit/>
          </a:bodyPr>
          <a:lstStyle/>
          <a:p>
            <a:pPr algn="ctr"/>
            <a:r>
              <a:rPr lang="en-IN" sz="2400" dirty="0">
                <a:solidFill>
                  <a:srgbClr val="000000"/>
                </a:solidFill>
                <a:latin typeface="Arial Black" panose="020B0A04020102020204" pitchFamily="34" charset="0"/>
              </a:rPr>
              <a:t>SATYA N. GUPTA</a:t>
            </a:r>
          </a:p>
          <a:p>
            <a:pPr algn="ctr"/>
            <a:r>
              <a:rPr lang="en-IN" sz="2400" dirty="0">
                <a:solidFill>
                  <a:srgbClr val="3333CC"/>
                </a:solidFill>
                <a:latin typeface="Arial Black" panose="020B0A04020102020204" pitchFamily="34" charset="0"/>
              </a:rPr>
              <a:t>Secretary General - ITU-APT Foundation of India</a:t>
            </a:r>
          </a:p>
          <a:p>
            <a:pPr algn="ctr"/>
            <a:r>
              <a:rPr lang="en-IN" sz="2400" dirty="0">
                <a:solidFill>
                  <a:srgbClr val="000000"/>
                </a:solidFill>
                <a:latin typeface="Arial Black" panose="020B0A04020102020204" pitchFamily="34" charset="0"/>
              </a:rPr>
              <a:t>Chairman - BLUETOWN, India</a:t>
            </a:r>
            <a:endParaRPr lang="en-IN"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196737425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FC71FE-676F-4947-8CCF-F564559FC2FC}"/>
              </a:ext>
            </a:extLst>
          </p:cNvPr>
          <p:cNvSpPr txBox="1">
            <a:spLocks/>
          </p:cNvSpPr>
          <p:nvPr/>
        </p:nvSpPr>
        <p:spPr>
          <a:xfrm>
            <a:off x="459474" y="266132"/>
            <a:ext cx="11273051" cy="464024"/>
          </a:xfrm>
        </p:spPr>
        <p:txBody>
          <a:bodyPr anchor="b">
            <a:noAutofit/>
          </a:bodyPr>
          <a:lstStyle>
            <a:lvl1pPr algn="ctr" defTabSz="609555" rtl="0" eaLnBrk="1" latinLnBrk="0" hangingPunct="1">
              <a:spcBef>
                <a:spcPct val="0"/>
              </a:spcBef>
              <a:buNone/>
              <a:defRPr sz="6000" kern="1200">
                <a:solidFill>
                  <a:schemeClr val="tx1"/>
                </a:solidFill>
                <a:latin typeface="+mj-lt"/>
                <a:ea typeface="+mj-ea"/>
                <a:cs typeface="+mj-cs"/>
              </a:defRPr>
            </a:lvl1pPr>
          </a:lstStyle>
          <a:p>
            <a:pPr marL="0" marR="0" lvl="0" indent="0" defTabSz="609555" rtl="0" eaLnBrk="1" fontAlgn="auto" latinLnBrk="0" hangingPunct="1">
              <a:lnSpc>
                <a:spcPct val="100000"/>
              </a:lnSpc>
              <a:spcBef>
                <a:spcPct val="0"/>
              </a:spcBef>
              <a:spcAft>
                <a:spcPts val="0"/>
              </a:spcAft>
              <a:buClrTx/>
              <a:buSzTx/>
              <a:buFontTx/>
              <a:buNone/>
              <a:tabLst/>
              <a:defRPr/>
            </a:pPr>
            <a:r>
              <a:rPr kumimoji="0" lang="en-IN" sz="2400" b="1" i="0" u="none" strike="noStrike" kern="1200" cap="none" spc="0" normalizeH="0" baseline="0" noProof="0" dirty="0">
                <a:ln>
                  <a:noFill/>
                </a:ln>
                <a:solidFill>
                  <a:srgbClr val="3333CC"/>
                </a:solidFill>
                <a:effectLst/>
                <a:uLnTx/>
                <a:uFillTx/>
                <a:latin typeface="Arial Black" panose="020B0A04020102020204" pitchFamily="34" charset="0"/>
                <a:ea typeface="+mj-ea"/>
                <a:cs typeface="+mj-cs"/>
              </a:rPr>
              <a:t>Why Wi-Fi? : A Killer Technology for ‘Last Mile </a:t>
            </a:r>
            <a:r>
              <a:rPr lang="en-IN" sz="2400" b="1" dirty="0">
                <a:solidFill>
                  <a:srgbClr val="3333CC"/>
                </a:solidFill>
                <a:latin typeface="Arial Black" panose="020B0A04020102020204" pitchFamily="34" charset="0"/>
              </a:rPr>
              <a:t>Broadband</a:t>
            </a:r>
            <a:r>
              <a:rPr kumimoji="0" lang="en-IN" sz="2400" b="1" i="0" u="none" strike="noStrike" kern="1200" cap="none" spc="0" normalizeH="0" baseline="0" noProof="0" dirty="0">
                <a:ln>
                  <a:noFill/>
                </a:ln>
                <a:solidFill>
                  <a:srgbClr val="3333CC"/>
                </a:solidFill>
                <a:effectLst/>
                <a:uLnTx/>
                <a:uFillTx/>
                <a:latin typeface="Arial Black" panose="020B0A04020102020204" pitchFamily="34" charset="0"/>
                <a:ea typeface="+mj-ea"/>
                <a:cs typeface="+mj-cs"/>
              </a:rPr>
              <a:t> Access’</a:t>
            </a:r>
          </a:p>
        </p:txBody>
      </p:sp>
      <p:sp>
        <p:nvSpPr>
          <p:cNvPr id="6" name="Subtitle 2">
            <a:extLst>
              <a:ext uri="{FF2B5EF4-FFF2-40B4-BE49-F238E27FC236}">
                <a16:creationId xmlns:a16="http://schemas.microsoft.com/office/drawing/2014/main" id="{871C770A-0BCD-4EFF-9678-4135C5ECCFC6}"/>
              </a:ext>
            </a:extLst>
          </p:cNvPr>
          <p:cNvSpPr txBox="1">
            <a:spLocks/>
          </p:cNvSpPr>
          <p:nvPr/>
        </p:nvSpPr>
        <p:spPr>
          <a:xfrm>
            <a:off x="1009934" y="1132763"/>
            <a:ext cx="5786651" cy="5227093"/>
          </a:xfrm>
        </p:spPr>
        <p:txBody>
          <a:bodyPr>
            <a:noAutofit/>
          </a:bodyPr>
          <a:lstStyle>
            <a:lvl1pPr marL="0" indent="0" algn="ctr" defTabSz="609555" rtl="0" eaLnBrk="1" latinLnBrk="0" hangingPunct="1">
              <a:spcBef>
                <a:spcPct val="20000"/>
              </a:spcBef>
              <a:buFont typeface="Arial"/>
              <a:buNone/>
              <a:defRPr sz="2400" kern="1200">
                <a:solidFill>
                  <a:schemeClr val="tx1"/>
                </a:solidFill>
                <a:latin typeface="+mn-lt"/>
                <a:ea typeface="+mn-ea"/>
                <a:cs typeface="+mn-cs"/>
              </a:defRPr>
            </a:lvl1pPr>
            <a:lvl2pPr marL="457189" indent="0" algn="ctr" defTabSz="609555" rtl="0" eaLnBrk="1" latinLnBrk="0" hangingPunct="1">
              <a:spcBef>
                <a:spcPct val="20000"/>
              </a:spcBef>
              <a:buFont typeface="Arial"/>
              <a:buNone/>
              <a:defRPr sz="2000" kern="1200">
                <a:solidFill>
                  <a:schemeClr val="tx1"/>
                </a:solidFill>
                <a:latin typeface="+mn-lt"/>
                <a:ea typeface="+mn-ea"/>
                <a:cs typeface="+mn-cs"/>
              </a:defRPr>
            </a:lvl2pPr>
            <a:lvl3pPr marL="914377" indent="0" algn="ctr" defTabSz="609555" rtl="0" eaLnBrk="1" latinLnBrk="0" hangingPunct="1">
              <a:spcBef>
                <a:spcPct val="20000"/>
              </a:spcBef>
              <a:buFont typeface="Arial"/>
              <a:buNone/>
              <a:defRPr sz="1800" kern="1200">
                <a:solidFill>
                  <a:schemeClr val="tx1"/>
                </a:solidFill>
                <a:latin typeface="+mn-lt"/>
                <a:ea typeface="+mn-ea"/>
                <a:cs typeface="+mn-cs"/>
              </a:defRPr>
            </a:lvl3pPr>
            <a:lvl4pPr marL="1371566" indent="0" algn="ctr" defTabSz="609555" rtl="0" eaLnBrk="1" latinLnBrk="0" hangingPunct="1">
              <a:spcBef>
                <a:spcPct val="20000"/>
              </a:spcBef>
              <a:buFont typeface="Arial"/>
              <a:buNone/>
              <a:defRPr sz="1600" kern="1200">
                <a:solidFill>
                  <a:schemeClr val="tx1"/>
                </a:solidFill>
                <a:latin typeface="+mn-lt"/>
                <a:ea typeface="+mn-ea"/>
                <a:cs typeface="+mn-cs"/>
              </a:defRPr>
            </a:lvl4pPr>
            <a:lvl5pPr marL="1828754" indent="0" algn="ctr" defTabSz="609555" rtl="0" eaLnBrk="1" latinLnBrk="0" hangingPunct="1">
              <a:spcBef>
                <a:spcPct val="20000"/>
              </a:spcBef>
              <a:buFont typeface="Arial"/>
              <a:buNone/>
              <a:defRPr sz="1600" kern="1200">
                <a:solidFill>
                  <a:schemeClr val="tx1"/>
                </a:solidFill>
                <a:latin typeface="+mn-lt"/>
                <a:ea typeface="+mn-ea"/>
                <a:cs typeface="+mn-cs"/>
              </a:defRPr>
            </a:lvl5pPr>
            <a:lvl6pPr marL="2285943" indent="0" algn="ctr" defTabSz="609555" rtl="0" eaLnBrk="1" latinLnBrk="0" hangingPunct="1">
              <a:spcBef>
                <a:spcPct val="20000"/>
              </a:spcBef>
              <a:buFont typeface="Arial"/>
              <a:buNone/>
              <a:defRPr sz="1600" kern="1200">
                <a:solidFill>
                  <a:schemeClr val="tx1"/>
                </a:solidFill>
                <a:latin typeface="+mn-lt"/>
                <a:ea typeface="+mn-ea"/>
                <a:cs typeface="+mn-cs"/>
              </a:defRPr>
            </a:lvl6pPr>
            <a:lvl7pPr marL="2743131" indent="0" algn="ctr" defTabSz="609555" rtl="0" eaLnBrk="1" latinLnBrk="0" hangingPunct="1">
              <a:spcBef>
                <a:spcPct val="20000"/>
              </a:spcBef>
              <a:buFont typeface="Arial"/>
              <a:buNone/>
              <a:defRPr sz="1600" kern="1200">
                <a:solidFill>
                  <a:schemeClr val="tx1"/>
                </a:solidFill>
                <a:latin typeface="+mn-lt"/>
                <a:ea typeface="+mn-ea"/>
                <a:cs typeface="+mn-cs"/>
              </a:defRPr>
            </a:lvl7pPr>
            <a:lvl8pPr marL="3200320" indent="0" algn="ctr" defTabSz="609555" rtl="0" eaLnBrk="1" latinLnBrk="0" hangingPunct="1">
              <a:spcBef>
                <a:spcPct val="20000"/>
              </a:spcBef>
              <a:buFont typeface="Arial"/>
              <a:buNone/>
              <a:defRPr sz="1600" kern="1200">
                <a:solidFill>
                  <a:schemeClr val="tx1"/>
                </a:solidFill>
                <a:latin typeface="+mn-lt"/>
                <a:ea typeface="+mn-ea"/>
                <a:cs typeface="+mn-cs"/>
              </a:defRPr>
            </a:lvl8pPr>
            <a:lvl9pPr marL="3657509" indent="0" algn="ctr" defTabSz="609555" rtl="0" eaLnBrk="1" latinLnBrk="0" hangingPunct="1">
              <a:spcBef>
                <a:spcPct val="20000"/>
              </a:spcBef>
              <a:buFont typeface="Arial"/>
              <a:buNone/>
              <a:defRPr sz="1600" kern="1200">
                <a:solidFill>
                  <a:schemeClr val="tx1"/>
                </a:solidFill>
                <a:latin typeface="+mn-lt"/>
                <a:ea typeface="+mn-ea"/>
                <a:cs typeface="+mn-cs"/>
              </a:defRPr>
            </a:lvl9pPr>
          </a:lstStyle>
          <a:p>
            <a:pPr marL="342891" marR="0" lvl="0" indent="-342891" algn="just" defTabSz="609555" rtl="0" eaLnBrk="1" fontAlgn="auto" latinLnBrk="0" hangingPunct="1">
              <a:lnSpc>
                <a:spcPct val="100000"/>
              </a:lnSpc>
              <a:spcBef>
                <a:spcPct val="20000"/>
              </a:spcBef>
              <a:spcAft>
                <a:spcPts val="0"/>
              </a:spcAft>
              <a:buClrTx/>
              <a:buSzTx/>
              <a:buFont typeface="+mj-lt"/>
              <a:buAutoNum type="arabicPeriod"/>
              <a:tabLst/>
              <a:defRPr/>
            </a:pPr>
            <a:r>
              <a:rPr kumimoji="0" lang="en-IN"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Ubiquitous</a:t>
            </a:r>
            <a:r>
              <a:rPr kumimoji="0" lang="en-IN" sz="15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IN"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Each smart device (including Mobile Phones) is Wi-Fi enabled.</a:t>
            </a:r>
          </a:p>
          <a:p>
            <a:pPr marL="342891" marR="0" lvl="0" indent="-342891" algn="just" defTabSz="609555" rtl="0" eaLnBrk="1" fontAlgn="auto" latinLnBrk="0" hangingPunct="1">
              <a:lnSpc>
                <a:spcPct val="100000"/>
              </a:lnSpc>
              <a:spcBef>
                <a:spcPct val="20000"/>
              </a:spcBef>
              <a:spcAft>
                <a:spcPts val="0"/>
              </a:spcAft>
              <a:buClrTx/>
              <a:buSzTx/>
              <a:buFont typeface="+mj-lt"/>
              <a:buAutoNum type="arabicPeriod"/>
              <a:tabLst/>
              <a:defRPr/>
            </a:pPr>
            <a:r>
              <a:rPr kumimoji="0" lang="en-IN" sz="1500" b="0"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Uses unlicensed spectrum </a:t>
            </a:r>
            <a:r>
              <a:rPr kumimoji="0" lang="en-IN" sz="1500" b="0" i="1"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(ISM Band) </a:t>
            </a:r>
            <a:r>
              <a:rPr kumimoji="0" lang="en-IN" sz="1500" b="0"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which is free </a:t>
            </a:r>
            <a:r>
              <a:rPr kumimoji="0" lang="en-IN" sz="1500" b="1" i="0" u="none" strike="noStrike" kern="1200" cap="none" spc="0" normalizeH="0" baseline="0" noProof="0" dirty="0">
                <a:ln>
                  <a:noFill/>
                </a:ln>
                <a:solidFill>
                  <a:srgbClr val="3333CC"/>
                </a:solidFill>
                <a:effectLst/>
                <a:uLnTx/>
                <a:uFillTx/>
                <a:latin typeface="Arial" panose="020B0604020202020204" pitchFamily="34" charset="0"/>
                <a:cs typeface="Arial" panose="020B0604020202020204" pitchFamily="34" charset="0"/>
              </a:rPr>
              <a:t>(750 MHz in 2.4GHz and 5GHz Band).</a:t>
            </a:r>
          </a:p>
          <a:p>
            <a:pPr marL="342891" marR="0" lvl="0" indent="-342891" algn="just" defTabSz="609555" rtl="0" eaLnBrk="1" fontAlgn="auto" latinLnBrk="0" hangingPunct="1">
              <a:lnSpc>
                <a:spcPct val="100000"/>
              </a:lnSpc>
              <a:spcBef>
                <a:spcPct val="20000"/>
              </a:spcBef>
              <a:spcAft>
                <a:spcPts val="0"/>
              </a:spcAft>
              <a:buClrTx/>
              <a:buSzTx/>
              <a:buFont typeface="+mj-lt"/>
              <a:buAutoNum type="arabicPeriod"/>
              <a:tabLst/>
              <a:defRPr/>
            </a:pPr>
            <a:r>
              <a:rPr kumimoji="0" lang="en-IN" sz="15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IP Technology which is very efficient and future proof which is based on open and ever evolving standards of IEEE (802.11x).</a:t>
            </a:r>
          </a:p>
          <a:p>
            <a:pPr marL="342891" marR="0" lvl="0" indent="-342891" algn="just" defTabSz="609555" rtl="0" eaLnBrk="1" fontAlgn="auto" latinLnBrk="0" hangingPunct="1">
              <a:lnSpc>
                <a:spcPct val="100000"/>
              </a:lnSpc>
              <a:spcBef>
                <a:spcPct val="20000"/>
              </a:spcBef>
              <a:spcAft>
                <a:spcPts val="0"/>
              </a:spcAft>
              <a:buClrTx/>
              <a:buSzTx/>
              <a:buFont typeface="+mj-lt"/>
              <a:buAutoNum type="arabicPeriod"/>
              <a:tabLst/>
              <a:defRPr/>
            </a:pPr>
            <a:r>
              <a:rPr kumimoji="0" lang="en-IN" sz="1500" b="1" i="0" u="none" strike="noStrike" kern="1200" cap="none" spc="0" normalizeH="0" baseline="0" noProof="0" dirty="0">
                <a:ln>
                  <a:noFill/>
                </a:ln>
                <a:solidFill>
                  <a:srgbClr val="3333CC"/>
                </a:solidFill>
                <a:effectLst/>
                <a:uLnTx/>
                <a:uFillTx/>
                <a:latin typeface="Arial" panose="020B0604020202020204" pitchFamily="34" charset="0"/>
                <a:cs typeface="Arial" panose="020B0604020202020204" pitchFamily="34" charset="0"/>
              </a:rPr>
              <a:t>Plug-n-Play ecosystem.</a:t>
            </a:r>
          </a:p>
          <a:p>
            <a:pPr marL="342891" marR="0" lvl="0" indent="-342891" algn="just" defTabSz="609555" rtl="0" eaLnBrk="1" fontAlgn="auto" latinLnBrk="0" hangingPunct="1">
              <a:lnSpc>
                <a:spcPct val="100000"/>
              </a:lnSpc>
              <a:spcBef>
                <a:spcPct val="20000"/>
              </a:spcBef>
              <a:spcAft>
                <a:spcPts val="0"/>
              </a:spcAft>
              <a:buClrTx/>
              <a:buSzTx/>
              <a:buFont typeface="+mj-lt"/>
              <a:buAutoNum type="arabicPeriod"/>
              <a:tabLst/>
              <a:defRPr/>
            </a:pPr>
            <a:r>
              <a:rPr kumimoji="0" lang="en-IN" sz="15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Low Power consuming and Low Cost – overall infra cost about 10% of licensed mobile infrastructure.</a:t>
            </a:r>
          </a:p>
          <a:p>
            <a:pPr marL="342891" marR="0" lvl="0" indent="-342891" algn="just" defTabSz="609555" rtl="0" eaLnBrk="1" fontAlgn="auto" latinLnBrk="0" hangingPunct="1">
              <a:lnSpc>
                <a:spcPct val="100000"/>
              </a:lnSpc>
              <a:spcBef>
                <a:spcPct val="20000"/>
              </a:spcBef>
              <a:spcAft>
                <a:spcPts val="0"/>
              </a:spcAft>
              <a:buClrTx/>
              <a:buSzTx/>
              <a:buFont typeface="+mj-lt"/>
              <a:buAutoNum type="arabicPeriod"/>
              <a:tabLst/>
              <a:defRPr/>
            </a:pPr>
            <a:r>
              <a:rPr kumimoji="0" lang="en-IN" sz="1500" b="0"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Potential to conserve scarce licensed spectrum through Mobile Data Offload (MDO).</a:t>
            </a:r>
          </a:p>
          <a:p>
            <a:pPr marL="342891" marR="0" lvl="0" indent="-342891" algn="just" defTabSz="609555" rtl="0" eaLnBrk="1" fontAlgn="auto" latinLnBrk="0" hangingPunct="1">
              <a:lnSpc>
                <a:spcPct val="100000"/>
              </a:lnSpc>
              <a:spcBef>
                <a:spcPct val="20000"/>
              </a:spcBef>
              <a:spcAft>
                <a:spcPts val="0"/>
              </a:spcAft>
              <a:buClrTx/>
              <a:buSzTx/>
              <a:buFont typeface="+mj-lt"/>
              <a:buAutoNum type="arabicPeriod"/>
              <a:tabLst/>
              <a:defRPr/>
            </a:pPr>
            <a:r>
              <a:rPr kumimoji="0" lang="en-IN" sz="15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NINENP (Non- Interfering, Non-Exclusive, Non-Protected) – Free for All.</a:t>
            </a:r>
          </a:p>
          <a:p>
            <a:pPr marL="342891" marR="0" lvl="0" indent="-342891" algn="just" defTabSz="609555" rtl="0" eaLnBrk="1" fontAlgn="auto" latinLnBrk="0" hangingPunct="1">
              <a:lnSpc>
                <a:spcPct val="100000"/>
              </a:lnSpc>
              <a:spcBef>
                <a:spcPct val="20000"/>
              </a:spcBef>
              <a:spcAft>
                <a:spcPts val="0"/>
              </a:spcAft>
              <a:buClrTx/>
              <a:buSzTx/>
              <a:buFont typeface="+mj-lt"/>
              <a:buAutoNum type="arabicPeriod"/>
              <a:tabLst/>
              <a:defRPr/>
            </a:pPr>
            <a:r>
              <a:rPr kumimoji="0" lang="en-IN" sz="1500" b="0"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Current Hotspots in India – </a:t>
            </a:r>
            <a:r>
              <a:rPr kumimoji="0" lang="en-IN" sz="1500" b="1" i="0" u="none" strike="noStrike" kern="1200" cap="none" spc="0" normalizeH="0" baseline="0" noProof="0" dirty="0">
                <a:ln>
                  <a:noFill/>
                </a:ln>
                <a:solidFill>
                  <a:srgbClr val="3333CC"/>
                </a:solidFill>
                <a:effectLst/>
                <a:uLnTx/>
                <a:uFillTx/>
                <a:latin typeface="Arial" panose="020B0604020202020204" pitchFamily="34" charset="0"/>
                <a:cs typeface="Arial" panose="020B0604020202020204" pitchFamily="34" charset="0"/>
              </a:rPr>
              <a:t>3.75 Lakhs </a:t>
            </a:r>
            <a:r>
              <a:rPr kumimoji="0" lang="en-IN" sz="1500" b="0"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(mushrooming everywhere).</a:t>
            </a:r>
          </a:p>
          <a:p>
            <a:pPr marL="342891" marR="0" lvl="0" indent="-342891" algn="just" defTabSz="609555" rtl="0" eaLnBrk="1" fontAlgn="auto" latinLnBrk="0" hangingPunct="1">
              <a:lnSpc>
                <a:spcPct val="100000"/>
              </a:lnSpc>
              <a:spcBef>
                <a:spcPct val="20000"/>
              </a:spcBef>
              <a:spcAft>
                <a:spcPts val="0"/>
              </a:spcAft>
              <a:buClrTx/>
              <a:buSzTx/>
              <a:buFont typeface="+mj-lt"/>
              <a:buAutoNum type="arabicPeriod"/>
              <a:tabLst/>
              <a:defRPr/>
            </a:pPr>
            <a:r>
              <a:rPr kumimoji="0" lang="en-IN"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Potential to deliver 4G and 5G type services through upgradation (802.11ac - Wave2, 802.11ax – Wi-Fi 6)</a:t>
            </a:r>
          </a:p>
          <a:p>
            <a:pPr marL="342891" marR="0" lvl="0" indent="-342891" algn="just" defTabSz="609555" rtl="0" eaLnBrk="1" fontAlgn="auto" latinLnBrk="0" hangingPunct="1">
              <a:lnSpc>
                <a:spcPct val="100000"/>
              </a:lnSpc>
              <a:spcBef>
                <a:spcPct val="20000"/>
              </a:spcBef>
              <a:spcAft>
                <a:spcPts val="0"/>
              </a:spcAft>
              <a:buClrTx/>
              <a:buSzTx/>
              <a:buFont typeface="+mj-lt"/>
              <a:buAutoNum type="arabicPeriod"/>
              <a:tabLst/>
              <a:defRPr/>
            </a:pPr>
            <a:r>
              <a:rPr kumimoji="0" lang="en-IN" sz="1500" b="0"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Ideal futuristic platform for IoT, M2M and E-health, E-farming, E-education.</a:t>
            </a:r>
          </a:p>
        </p:txBody>
      </p:sp>
    </p:spTree>
    <p:extLst>
      <p:ext uri="{BB962C8B-B14F-4D97-AF65-F5344CB8AC3E}">
        <p14:creationId xmlns:p14="http://schemas.microsoft.com/office/powerpoint/2010/main" val="163080577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9098" y="5498967"/>
            <a:ext cx="11870028" cy="607951"/>
          </a:xfrm>
        </p:spPr>
        <p:txBody>
          <a:bodyPr>
            <a:noAutofit/>
          </a:bodyPr>
          <a:lstStyle/>
          <a:p>
            <a:pPr marL="0" indent="0" algn="ctr">
              <a:buNone/>
            </a:pPr>
            <a:r>
              <a:rPr lang="en-IN" sz="2200" b="1" i="1" dirty="0">
                <a:solidFill>
                  <a:srgbClr val="3333CC"/>
                </a:solidFill>
              </a:rPr>
              <a:t>100M+ subscribers across the world in next 5 years, 10,000 Managed Hotspots in Rural India</a:t>
            </a:r>
          </a:p>
          <a:p>
            <a:pPr algn="ctr"/>
            <a:endParaRPr lang="en-IN" sz="2200" b="1" i="1" dirty="0">
              <a:solidFill>
                <a:srgbClr val="3333CC"/>
              </a:solidFill>
            </a:endParaRPr>
          </a:p>
        </p:txBody>
      </p:sp>
      <p:graphicFrame>
        <p:nvGraphicFramePr>
          <p:cNvPr id="5" name="Diagram 4"/>
          <p:cNvGraphicFramePr/>
          <p:nvPr>
            <p:extLst>
              <p:ext uri="{D42A27DB-BD31-4B8C-83A1-F6EECF244321}">
                <p14:modId xmlns:p14="http://schemas.microsoft.com/office/powerpoint/2010/main" val="18498253"/>
              </p:ext>
            </p:extLst>
          </p:nvPr>
        </p:nvGraphicFramePr>
        <p:xfrm>
          <a:off x="2637843" y="1446967"/>
          <a:ext cx="6077931" cy="3760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ChangeArrowheads="1"/>
          </p:cNvSpPr>
          <p:nvPr/>
        </p:nvSpPr>
        <p:spPr bwMode="auto">
          <a:xfrm>
            <a:off x="900752" y="3454403"/>
            <a:ext cx="3182760" cy="1028358"/>
          </a:xfrm>
          <a:prstGeom prst="rect">
            <a:avLst/>
          </a:prstGeom>
          <a:noFill/>
          <a:ln w="9525">
            <a:noFill/>
            <a:miter lim="800000"/>
            <a:headEnd/>
            <a:tailEnd/>
          </a:ln>
        </p:spPr>
        <p:txBody>
          <a:bodyPr wrap="square">
            <a:spAutoFit/>
          </a:bodyPr>
          <a:lstStyle/>
          <a:p>
            <a:pPr algn="ctr">
              <a:lnSpc>
                <a:spcPct val="150000"/>
              </a:lnSpc>
              <a:spcBef>
                <a:spcPts val="600"/>
              </a:spcBef>
              <a:spcAft>
                <a:spcPts val="600"/>
              </a:spcAft>
            </a:pPr>
            <a:r>
              <a:rPr lang="en-US" sz="1400" dirty="0">
                <a:solidFill>
                  <a:srgbClr val="3333CC"/>
                </a:solidFill>
                <a:latin typeface="Arial Black" panose="020B0A04020102020204" pitchFamily="34" charset="0"/>
              </a:rPr>
              <a:t>Access Infrastructure built using the License – Free Band available (2.4Ghz, 5 </a:t>
            </a:r>
            <a:r>
              <a:rPr lang="en-US" sz="1400" dirty="0" err="1">
                <a:solidFill>
                  <a:srgbClr val="3333CC"/>
                </a:solidFill>
                <a:latin typeface="Arial Black" panose="020B0A04020102020204" pitchFamily="34" charset="0"/>
              </a:rPr>
              <a:t>Ghz</a:t>
            </a:r>
            <a:r>
              <a:rPr lang="en-US" sz="1400" dirty="0">
                <a:solidFill>
                  <a:srgbClr val="3333CC"/>
                </a:solidFill>
                <a:latin typeface="Arial Black" panose="020B0A04020102020204" pitchFamily="34" charset="0"/>
              </a:rPr>
              <a:t>) </a:t>
            </a:r>
          </a:p>
        </p:txBody>
      </p:sp>
      <p:sp>
        <p:nvSpPr>
          <p:cNvPr id="7" name="Rectangle 5"/>
          <p:cNvSpPr>
            <a:spLocks noChangeArrowheads="1"/>
          </p:cNvSpPr>
          <p:nvPr/>
        </p:nvSpPr>
        <p:spPr bwMode="auto">
          <a:xfrm>
            <a:off x="7377552" y="1846332"/>
            <a:ext cx="4377235" cy="1351524"/>
          </a:xfrm>
          <a:prstGeom prst="rect">
            <a:avLst/>
          </a:prstGeom>
          <a:noFill/>
          <a:ln w="9525">
            <a:noFill/>
            <a:miter lim="800000"/>
            <a:headEnd/>
            <a:tailEnd/>
          </a:ln>
        </p:spPr>
        <p:txBody>
          <a:bodyPr wrap="square">
            <a:spAutoFit/>
          </a:bodyPr>
          <a:lstStyle/>
          <a:p>
            <a:pPr algn="ctr">
              <a:lnSpc>
                <a:spcPct val="150000"/>
              </a:lnSpc>
              <a:spcBef>
                <a:spcPts val="600"/>
              </a:spcBef>
              <a:spcAft>
                <a:spcPts val="600"/>
              </a:spcAft>
            </a:pPr>
            <a:r>
              <a:rPr lang="en-IN" altLang="ja-JP" sz="1400" dirty="0">
                <a:solidFill>
                  <a:srgbClr val="3333CC"/>
                </a:solidFill>
                <a:latin typeface="Arial Black" panose="020B0A04020102020204" pitchFamily="34" charset="0"/>
              </a:rPr>
              <a:t>Managed Hotspots at village level using innovative 5L technology (Low Cost, Low Power, Low Maintenance, Local Control, Local Content)</a:t>
            </a:r>
            <a:endParaRPr lang="en-US" sz="1400" dirty="0">
              <a:solidFill>
                <a:srgbClr val="3333CC"/>
              </a:solidFill>
              <a:latin typeface="Arial Black" panose="020B0A04020102020204" pitchFamily="34" charset="0"/>
            </a:endParaRPr>
          </a:p>
        </p:txBody>
      </p:sp>
      <p:sp>
        <p:nvSpPr>
          <p:cNvPr id="8" name="Rectangle 6"/>
          <p:cNvSpPr>
            <a:spLocks noChangeArrowheads="1"/>
          </p:cNvSpPr>
          <p:nvPr/>
        </p:nvSpPr>
        <p:spPr bwMode="auto">
          <a:xfrm>
            <a:off x="1376573" y="1833866"/>
            <a:ext cx="2522539" cy="1162049"/>
          </a:xfrm>
          <a:prstGeom prst="rect">
            <a:avLst/>
          </a:prstGeom>
          <a:noFill/>
          <a:ln w="9525">
            <a:noFill/>
            <a:miter lim="800000"/>
            <a:headEnd/>
            <a:tailEnd/>
          </a:ln>
        </p:spPr>
        <p:txBody>
          <a:bodyPr wrap="square">
            <a:spAutoFit/>
          </a:bodyPr>
          <a:lstStyle/>
          <a:p>
            <a:pPr algn="ctr">
              <a:lnSpc>
                <a:spcPct val="150000"/>
              </a:lnSpc>
            </a:pPr>
            <a:r>
              <a:rPr lang="en-IN" sz="1600" dirty="0">
                <a:solidFill>
                  <a:srgbClr val="3333CC"/>
                </a:solidFill>
                <a:latin typeface="Arial Black" panose="020B0A04020102020204" pitchFamily="34" charset="0"/>
              </a:rPr>
              <a:t>To enable Broadband access to Rural India</a:t>
            </a:r>
            <a:endParaRPr lang="en-US" sz="1600" dirty="0">
              <a:solidFill>
                <a:srgbClr val="3333CC"/>
              </a:solidFill>
              <a:latin typeface="Arial Black" panose="020B0A04020102020204" pitchFamily="34" charset="0"/>
            </a:endParaRPr>
          </a:p>
        </p:txBody>
      </p:sp>
      <p:sp>
        <p:nvSpPr>
          <p:cNvPr id="9" name="TextBox 8"/>
          <p:cNvSpPr txBox="1"/>
          <p:nvPr/>
        </p:nvSpPr>
        <p:spPr>
          <a:xfrm>
            <a:off x="3291608" y="243061"/>
            <a:ext cx="5645007" cy="424732"/>
          </a:xfrm>
          <a:prstGeom prst="rect">
            <a:avLst/>
          </a:prstGeom>
          <a:noFill/>
        </p:spPr>
        <p:txBody>
          <a:bodyPr wrap="none" rtlCol="0">
            <a:spAutoFit/>
          </a:bodyPr>
          <a:lstStyle/>
          <a:p>
            <a:pPr algn="ctr">
              <a:lnSpc>
                <a:spcPct val="90000"/>
              </a:lnSpc>
              <a:spcBef>
                <a:spcPct val="0"/>
              </a:spcBef>
            </a:pPr>
            <a:r>
              <a:rPr lang="en-IN" sz="2400" dirty="0">
                <a:solidFill>
                  <a:srgbClr val="3333CC"/>
                </a:solidFill>
                <a:latin typeface="Arial Black" panose="020B0A04020102020204" pitchFamily="34" charset="0"/>
                <a:ea typeface="+mj-ea"/>
                <a:cs typeface="+mj-cs"/>
              </a:rPr>
              <a:t>BLUETOWN Rural Wi-Fi Initiative</a:t>
            </a:r>
          </a:p>
        </p:txBody>
      </p:sp>
      <p:sp>
        <p:nvSpPr>
          <p:cNvPr id="14" name="Rectangle 4"/>
          <p:cNvSpPr>
            <a:spLocks noChangeArrowheads="1"/>
          </p:cNvSpPr>
          <p:nvPr/>
        </p:nvSpPr>
        <p:spPr bwMode="auto">
          <a:xfrm>
            <a:off x="7621814" y="3579210"/>
            <a:ext cx="3487464" cy="1028358"/>
          </a:xfrm>
          <a:prstGeom prst="rect">
            <a:avLst/>
          </a:prstGeom>
          <a:noFill/>
          <a:ln w="9525">
            <a:noFill/>
            <a:miter lim="800000"/>
            <a:headEnd/>
            <a:tailEnd/>
          </a:ln>
        </p:spPr>
        <p:txBody>
          <a:bodyPr wrap="square">
            <a:spAutoFit/>
          </a:bodyPr>
          <a:lstStyle/>
          <a:p>
            <a:pPr algn="ctr" eaLnBrk="0" hangingPunct="0">
              <a:lnSpc>
                <a:spcPct val="150000"/>
              </a:lnSpc>
              <a:spcBef>
                <a:spcPts val="600"/>
              </a:spcBef>
              <a:spcAft>
                <a:spcPts val="600"/>
              </a:spcAft>
            </a:pPr>
            <a:r>
              <a:rPr lang="en-US" sz="1400" dirty="0" err="1">
                <a:solidFill>
                  <a:srgbClr val="3333CC"/>
                </a:solidFill>
                <a:latin typeface="Arial Black" panose="020B0A04020102020204" pitchFamily="34" charset="0"/>
              </a:rPr>
              <a:t>Telcos</a:t>
            </a:r>
            <a:r>
              <a:rPr lang="en-US" sz="1400" dirty="0">
                <a:solidFill>
                  <a:srgbClr val="3333CC"/>
                </a:solidFill>
                <a:latin typeface="Arial Black" panose="020B0A04020102020204" pitchFamily="34" charset="0"/>
              </a:rPr>
              <a:t>, ISPs, Local Govt. Bodies, through long term revenue share partnerships</a:t>
            </a:r>
          </a:p>
        </p:txBody>
      </p:sp>
    </p:spTree>
    <p:extLst>
      <p:ext uri="{BB962C8B-B14F-4D97-AF65-F5344CB8AC3E}">
        <p14:creationId xmlns:p14="http://schemas.microsoft.com/office/powerpoint/2010/main" val="217822336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FB11-4C59-49F0-9FF7-28132618C9B4}"/>
              </a:ext>
            </a:extLst>
          </p:cNvPr>
          <p:cNvSpPr>
            <a:spLocks noGrp="1"/>
          </p:cNvSpPr>
          <p:nvPr>
            <p:ph type="title"/>
          </p:nvPr>
        </p:nvSpPr>
        <p:spPr>
          <a:xfrm>
            <a:off x="623814" y="0"/>
            <a:ext cx="10944367" cy="1325563"/>
          </a:xfrm>
        </p:spPr>
        <p:txBody>
          <a:bodyPr>
            <a:normAutofit/>
          </a:bodyPr>
          <a:lstStyle/>
          <a:p>
            <a:pPr algn="ctr"/>
            <a:r>
              <a:rPr lang="en-US" sz="2400" dirty="0">
                <a:solidFill>
                  <a:srgbClr val="3333CC"/>
                </a:solidFill>
                <a:latin typeface="Arial Black" panose="020B0A04020102020204" pitchFamily="34" charset="0"/>
              </a:rPr>
              <a:t>Bridging the Last Mile gap in PPP Mode – BLUETOWN as MHSP</a:t>
            </a:r>
          </a:p>
        </p:txBody>
      </p:sp>
      <p:sp>
        <p:nvSpPr>
          <p:cNvPr id="3" name="Content Placeholder 2">
            <a:extLst>
              <a:ext uri="{FF2B5EF4-FFF2-40B4-BE49-F238E27FC236}">
                <a16:creationId xmlns:a16="http://schemas.microsoft.com/office/drawing/2014/main" id="{2BD16ED3-E4FE-40FB-9E9B-C547563C3B4E}"/>
              </a:ext>
            </a:extLst>
          </p:cNvPr>
          <p:cNvSpPr>
            <a:spLocks noGrp="1"/>
          </p:cNvSpPr>
          <p:nvPr>
            <p:ph idx="1"/>
          </p:nvPr>
        </p:nvSpPr>
        <p:spPr>
          <a:xfrm>
            <a:off x="1050023" y="1743738"/>
            <a:ext cx="10091950" cy="4351338"/>
          </a:xfrm>
        </p:spPr>
        <p:txBody>
          <a:bodyPr>
            <a:normAutofit/>
          </a:bodyPr>
          <a:lstStyle/>
          <a:p>
            <a:pPr algn="just"/>
            <a:r>
              <a:rPr lang="en-US" sz="1800" dirty="0">
                <a:solidFill>
                  <a:srgbClr val="000000"/>
                </a:solidFill>
                <a:latin typeface="Arial Black" panose="020B0A04020102020204" pitchFamily="34" charset="0"/>
              </a:rPr>
              <a:t>BSNL, a govt. Telco in India have created 782 GSM (2G) sites in the un-connected areas of the state of Jharkhand. </a:t>
            </a:r>
          </a:p>
          <a:p>
            <a:pPr algn="just"/>
            <a:endParaRPr lang="en-US" sz="1800" dirty="0">
              <a:solidFill>
                <a:srgbClr val="000000"/>
              </a:solidFill>
              <a:latin typeface="Arial Black" panose="020B0A04020102020204" pitchFamily="34" charset="0"/>
            </a:endParaRPr>
          </a:p>
          <a:p>
            <a:pPr algn="just"/>
            <a:r>
              <a:rPr lang="en-US" sz="1800" dirty="0">
                <a:solidFill>
                  <a:srgbClr val="3333CC"/>
                </a:solidFill>
                <a:latin typeface="Arial Black" panose="020B0A04020102020204" pitchFamily="34" charset="0"/>
              </a:rPr>
              <a:t>The State Government in line with the Digital India Mission decided to convert these 782 GSM sites into Wi-Fi hotspots for internet connectivity.</a:t>
            </a:r>
          </a:p>
          <a:p>
            <a:pPr algn="just"/>
            <a:endParaRPr lang="en-US" sz="1800" dirty="0">
              <a:solidFill>
                <a:srgbClr val="3333CC"/>
              </a:solidFill>
              <a:latin typeface="Arial Black" panose="020B0A04020102020204" pitchFamily="34" charset="0"/>
            </a:endParaRPr>
          </a:p>
          <a:p>
            <a:pPr algn="just"/>
            <a:r>
              <a:rPr lang="en-US" sz="1800" dirty="0">
                <a:latin typeface="Arial Black" panose="020B0A04020102020204" pitchFamily="34" charset="0"/>
              </a:rPr>
              <a:t>State Government provided support in the form of “Viability Gap Funding” to support BSNL to convert these sites into Wi-Fi hotspots as a anchor beneficiary. </a:t>
            </a:r>
          </a:p>
          <a:p>
            <a:pPr algn="just"/>
            <a:endParaRPr lang="en-US" sz="1800" dirty="0">
              <a:latin typeface="Arial Black" panose="020B0A04020102020204" pitchFamily="34" charset="0"/>
            </a:endParaRPr>
          </a:p>
          <a:p>
            <a:pPr algn="just"/>
            <a:r>
              <a:rPr lang="en-US" sz="1800" dirty="0">
                <a:solidFill>
                  <a:srgbClr val="3333CC"/>
                </a:solidFill>
                <a:latin typeface="Arial Black" panose="020B0A04020102020204" pitchFamily="34" charset="0"/>
              </a:rPr>
              <a:t>BLUETOWN, a Danish technology startup partnered BSNL to execute, operate, manage and market the project as MHSP.</a:t>
            </a:r>
          </a:p>
        </p:txBody>
      </p:sp>
    </p:spTree>
    <p:extLst>
      <p:ext uri="{BB962C8B-B14F-4D97-AF65-F5344CB8AC3E}">
        <p14:creationId xmlns:p14="http://schemas.microsoft.com/office/powerpoint/2010/main" val="274839935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AB31-4298-47C1-8C05-5B46A054E485}"/>
              </a:ext>
            </a:extLst>
          </p:cNvPr>
          <p:cNvSpPr>
            <a:spLocks noGrp="1"/>
          </p:cNvSpPr>
          <p:nvPr>
            <p:ph type="title"/>
          </p:nvPr>
        </p:nvSpPr>
        <p:spPr/>
        <p:txBody>
          <a:bodyPr>
            <a:normAutofit/>
          </a:bodyPr>
          <a:lstStyle/>
          <a:p>
            <a:pPr algn="ctr"/>
            <a:r>
              <a:rPr lang="en-US" sz="2400" dirty="0">
                <a:solidFill>
                  <a:srgbClr val="3333CC"/>
                </a:solidFill>
                <a:latin typeface="Arial Black" panose="020B0A04020102020204" pitchFamily="34" charset="0"/>
              </a:rPr>
              <a:t>Scope of the Project</a:t>
            </a:r>
          </a:p>
        </p:txBody>
      </p:sp>
      <p:sp>
        <p:nvSpPr>
          <p:cNvPr id="3" name="Content Placeholder 2">
            <a:extLst>
              <a:ext uri="{FF2B5EF4-FFF2-40B4-BE49-F238E27FC236}">
                <a16:creationId xmlns:a16="http://schemas.microsoft.com/office/drawing/2014/main" id="{40EA9D45-C015-4652-95AB-47BA9E08B761}"/>
              </a:ext>
            </a:extLst>
          </p:cNvPr>
          <p:cNvSpPr>
            <a:spLocks noGrp="1"/>
          </p:cNvSpPr>
          <p:nvPr>
            <p:ph idx="1"/>
          </p:nvPr>
        </p:nvSpPr>
        <p:spPr/>
        <p:txBody>
          <a:bodyPr>
            <a:normAutofit/>
          </a:bodyPr>
          <a:lstStyle/>
          <a:p>
            <a:r>
              <a:rPr lang="en-US" sz="1800" dirty="0">
                <a:solidFill>
                  <a:srgbClr val="000000"/>
                </a:solidFill>
                <a:latin typeface="Arial Black" panose="020B0A04020102020204" pitchFamily="34" charset="0"/>
              </a:rPr>
              <a:t>Existing 2G sites converted to Wi-Fi hotspot by BLUETOWN</a:t>
            </a:r>
          </a:p>
          <a:p>
            <a:r>
              <a:rPr lang="en-US" sz="1800" dirty="0">
                <a:solidFill>
                  <a:srgbClr val="3333CC"/>
                </a:solidFill>
                <a:latin typeface="Arial Black" panose="020B0A04020102020204" pitchFamily="34" charset="0"/>
              </a:rPr>
              <a:t>2 Mbps of Internet Leased Line provided at each site by BSNL</a:t>
            </a:r>
          </a:p>
          <a:p>
            <a:r>
              <a:rPr lang="en-US" sz="1800" dirty="0">
                <a:solidFill>
                  <a:srgbClr val="000000"/>
                </a:solidFill>
                <a:latin typeface="Arial Black" panose="020B0A04020102020204" pitchFamily="34" charset="0"/>
              </a:rPr>
              <a:t>4 Access Points installed at each site</a:t>
            </a:r>
          </a:p>
          <a:p>
            <a:r>
              <a:rPr lang="en-US" sz="1800" dirty="0">
                <a:solidFill>
                  <a:srgbClr val="3333CC"/>
                </a:solidFill>
                <a:latin typeface="Arial Black" panose="020B0A04020102020204" pitchFamily="34" charset="0"/>
              </a:rPr>
              <a:t>Customized billing plan (as per the recommendation from state Government) for the end users offered</a:t>
            </a:r>
          </a:p>
          <a:p>
            <a:r>
              <a:rPr lang="en-US" sz="1800" dirty="0">
                <a:solidFill>
                  <a:srgbClr val="000000"/>
                </a:solidFill>
                <a:latin typeface="Arial Black" panose="020B0A04020102020204" pitchFamily="34" charset="0"/>
              </a:rPr>
              <a:t>Centralized Billing platform established</a:t>
            </a:r>
          </a:p>
          <a:p>
            <a:r>
              <a:rPr lang="en-US" sz="1800" dirty="0">
                <a:solidFill>
                  <a:srgbClr val="3333CC"/>
                </a:solidFill>
                <a:latin typeface="Arial Black" panose="020B0A04020102020204" pitchFamily="34" charset="0"/>
              </a:rPr>
              <a:t>24x7 centralized Monitoring of the sites ongoing</a:t>
            </a:r>
          </a:p>
          <a:p>
            <a:r>
              <a:rPr lang="en-US" sz="1800" dirty="0">
                <a:solidFill>
                  <a:srgbClr val="000000"/>
                </a:solidFill>
                <a:latin typeface="Arial Black" panose="020B0A04020102020204" pitchFamily="34" charset="0"/>
              </a:rPr>
              <a:t>SLA Compliance as per the Govt. requirement</a:t>
            </a:r>
          </a:p>
        </p:txBody>
      </p:sp>
    </p:spTree>
    <p:extLst>
      <p:ext uri="{BB962C8B-B14F-4D97-AF65-F5344CB8AC3E}">
        <p14:creationId xmlns:p14="http://schemas.microsoft.com/office/powerpoint/2010/main" val="69718847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06A9-1992-4FF8-ACE1-B5DD3E0B9A1E}"/>
              </a:ext>
            </a:extLst>
          </p:cNvPr>
          <p:cNvSpPr>
            <a:spLocks noGrp="1"/>
          </p:cNvSpPr>
          <p:nvPr>
            <p:ph type="title"/>
          </p:nvPr>
        </p:nvSpPr>
        <p:spPr>
          <a:xfrm>
            <a:off x="1272820" y="379013"/>
            <a:ext cx="9646360" cy="902482"/>
          </a:xfrm>
        </p:spPr>
        <p:txBody>
          <a:bodyPr>
            <a:normAutofit/>
          </a:bodyPr>
          <a:lstStyle/>
          <a:p>
            <a:pPr algn="ctr"/>
            <a:r>
              <a:rPr lang="en-US" sz="2400" dirty="0">
                <a:solidFill>
                  <a:srgbClr val="3333CC"/>
                </a:solidFill>
                <a:latin typeface="Arial Black" panose="020B0A04020102020204" pitchFamily="34" charset="0"/>
              </a:rPr>
              <a:t>Wi-Fi Solution Deployed</a:t>
            </a:r>
          </a:p>
        </p:txBody>
      </p:sp>
      <p:sp>
        <p:nvSpPr>
          <p:cNvPr id="4" name="TextBox 3">
            <a:extLst>
              <a:ext uri="{FF2B5EF4-FFF2-40B4-BE49-F238E27FC236}">
                <a16:creationId xmlns:a16="http://schemas.microsoft.com/office/drawing/2014/main" id="{78BD5398-76B5-4662-805D-3606638633FC}"/>
              </a:ext>
            </a:extLst>
          </p:cNvPr>
          <p:cNvSpPr txBox="1"/>
          <p:nvPr/>
        </p:nvSpPr>
        <p:spPr>
          <a:xfrm>
            <a:off x="663540" y="1513854"/>
            <a:ext cx="10851956" cy="4062651"/>
          </a:xfrm>
          <a:prstGeom prst="rect">
            <a:avLst/>
          </a:prstGeom>
          <a:noFill/>
        </p:spPr>
        <p:txBody>
          <a:bodyPr wrap="square" rtlCol="0">
            <a:spAutoFit/>
          </a:bodyPr>
          <a:lstStyle/>
          <a:p>
            <a:r>
              <a:rPr lang="da-DK" sz="1600" dirty="0">
                <a:solidFill>
                  <a:srgbClr val="000000"/>
                </a:solidFill>
                <a:latin typeface="Arial Black" panose="020B0A04020102020204" pitchFamily="34" charset="0"/>
              </a:rPr>
              <a:t>BLUETOWN Outdoor Solution – Everything on Tower</a:t>
            </a:r>
          </a:p>
          <a:p>
            <a:pPr marL="800100" lvl="1" indent="-342900">
              <a:buFont typeface="Arial" panose="020B0604020202020204" pitchFamily="34" charset="0"/>
              <a:buChar char="•"/>
            </a:pPr>
            <a:r>
              <a:rPr lang="da-DK" sz="1600" dirty="0">
                <a:solidFill>
                  <a:srgbClr val="3333CC"/>
                </a:solidFill>
                <a:latin typeface="Arial Black" panose="020B0A04020102020204" pitchFamily="34" charset="0"/>
              </a:rPr>
              <a:t>Access Point Controller (Housed in an IP67 weahter proof outdoor box)</a:t>
            </a:r>
          </a:p>
          <a:p>
            <a:pPr marL="800100" lvl="1" indent="-342900">
              <a:buFont typeface="Arial" panose="020B0604020202020204" pitchFamily="34" charset="0"/>
              <a:buChar char="•"/>
            </a:pPr>
            <a:r>
              <a:rPr lang="da-DK" sz="1600" dirty="0">
                <a:solidFill>
                  <a:srgbClr val="3333CC"/>
                </a:solidFill>
                <a:latin typeface="Arial Black" panose="020B0A04020102020204" pitchFamily="34" charset="0"/>
              </a:rPr>
              <a:t>3 sector Antenna assembly located on BSNL existing Tower. This includes the following components</a:t>
            </a:r>
          </a:p>
          <a:p>
            <a:pPr marL="1257300" lvl="2" indent="-342900">
              <a:buFont typeface="Arial" panose="020B0604020202020204" pitchFamily="34" charset="0"/>
              <a:buChar char="•"/>
            </a:pPr>
            <a:r>
              <a:rPr lang="da-DK" sz="1600" dirty="0">
                <a:solidFill>
                  <a:srgbClr val="000000"/>
                </a:solidFill>
                <a:latin typeface="Arial Black" panose="020B0A04020102020204" pitchFamily="34" charset="0"/>
              </a:rPr>
              <a:t>120 Degree Sector Antennae’s (3 in Number)</a:t>
            </a:r>
          </a:p>
          <a:p>
            <a:pPr marL="1257300" lvl="2" indent="-342900">
              <a:buFont typeface="Arial" panose="020B0604020202020204" pitchFamily="34" charset="0"/>
              <a:buChar char="•"/>
            </a:pPr>
            <a:r>
              <a:rPr lang="da-DK" sz="1600" dirty="0">
                <a:solidFill>
                  <a:srgbClr val="000000"/>
                </a:solidFill>
                <a:latin typeface="Arial Black" panose="020B0A04020102020204" pitchFamily="34" charset="0"/>
              </a:rPr>
              <a:t>Bandpass filters (3 in Number)</a:t>
            </a:r>
          </a:p>
          <a:p>
            <a:pPr marL="1257300" lvl="2" indent="-342900">
              <a:buFont typeface="Arial" panose="020B0604020202020204" pitchFamily="34" charset="0"/>
              <a:buChar char="•"/>
            </a:pPr>
            <a:r>
              <a:rPr lang="da-DK" sz="1600" dirty="0">
                <a:solidFill>
                  <a:srgbClr val="000000"/>
                </a:solidFill>
                <a:latin typeface="Arial Black" panose="020B0A04020102020204" pitchFamily="34" charset="0"/>
              </a:rPr>
              <a:t>2.4 Ghz Access Points (3 in Number)</a:t>
            </a:r>
          </a:p>
          <a:p>
            <a:pPr marL="1257300" lvl="2" indent="-342900">
              <a:buFont typeface="Arial" panose="020B0604020202020204" pitchFamily="34" charset="0"/>
              <a:buChar char="•"/>
            </a:pPr>
            <a:r>
              <a:rPr lang="da-DK" sz="1600" dirty="0">
                <a:solidFill>
                  <a:srgbClr val="000000"/>
                </a:solidFill>
                <a:latin typeface="Arial Black" panose="020B0A04020102020204" pitchFamily="34" charset="0"/>
              </a:rPr>
              <a:t>Backplates to support the Antennae assembly (3 in Number)</a:t>
            </a:r>
          </a:p>
          <a:p>
            <a:pPr marL="1257300" lvl="2" indent="-342900">
              <a:buFont typeface="Arial" panose="020B0604020202020204" pitchFamily="34" charset="0"/>
              <a:buChar char="•"/>
            </a:pPr>
            <a:r>
              <a:rPr lang="da-DK" sz="1600" dirty="0">
                <a:solidFill>
                  <a:srgbClr val="000000"/>
                </a:solidFill>
                <a:latin typeface="Arial Black" panose="020B0A04020102020204" pitchFamily="34" charset="0"/>
              </a:rPr>
              <a:t>Antennae Mounts</a:t>
            </a:r>
          </a:p>
          <a:p>
            <a:pPr marL="800100" lvl="1" indent="-342900">
              <a:buFont typeface="Arial" panose="020B0604020202020204" pitchFamily="34" charset="0"/>
              <a:buChar char="•"/>
            </a:pPr>
            <a:r>
              <a:rPr lang="da-DK" sz="1600" dirty="0">
                <a:solidFill>
                  <a:srgbClr val="3333CC"/>
                </a:solidFill>
                <a:latin typeface="Arial Black" panose="020B0A04020102020204" pitchFamily="34" charset="0"/>
              </a:rPr>
              <a:t>Solar Power system including the following</a:t>
            </a:r>
          </a:p>
          <a:p>
            <a:pPr marL="1257300" lvl="2" indent="-342900">
              <a:buFont typeface="Arial" panose="020B0604020202020204" pitchFamily="34" charset="0"/>
              <a:buChar char="•"/>
            </a:pPr>
            <a:r>
              <a:rPr lang="da-DK" sz="1600" dirty="0">
                <a:solidFill>
                  <a:srgbClr val="000000"/>
                </a:solidFill>
                <a:latin typeface="Arial Black" panose="020B0A04020102020204" pitchFamily="34" charset="0"/>
              </a:rPr>
              <a:t>Solar Power Unit with Li-ion Batteries (Housed in an outdoor IP67 box)</a:t>
            </a:r>
          </a:p>
          <a:p>
            <a:pPr marL="1257300" lvl="2" indent="-342900">
              <a:buFont typeface="Arial" panose="020B0604020202020204" pitchFamily="34" charset="0"/>
              <a:buChar char="•"/>
            </a:pPr>
            <a:r>
              <a:rPr lang="da-DK" sz="1600" dirty="0">
                <a:solidFill>
                  <a:srgbClr val="000000"/>
                </a:solidFill>
                <a:latin typeface="Arial Black" panose="020B0A04020102020204" pitchFamily="34" charset="0"/>
              </a:rPr>
              <a:t>Solar Panel</a:t>
            </a:r>
          </a:p>
          <a:p>
            <a:pPr marL="1257300" lvl="2" indent="-342900">
              <a:buFont typeface="Arial" panose="020B0604020202020204" pitchFamily="34" charset="0"/>
              <a:buChar char="•"/>
            </a:pPr>
            <a:r>
              <a:rPr lang="da-DK" sz="1600" dirty="0">
                <a:solidFill>
                  <a:srgbClr val="000000"/>
                </a:solidFill>
                <a:latin typeface="Arial Black" panose="020B0A04020102020204" pitchFamily="34" charset="0"/>
              </a:rPr>
              <a:t>Solar Cables &amp; Connectors</a:t>
            </a:r>
          </a:p>
          <a:p>
            <a:pPr marL="800100" lvl="1" indent="-342900">
              <a:buFont typeface="Arial" panose="020B0604020202020204" pitchFamily="34" charset="0"/>
              <a:buChar char="•"/>
            </a:pPr>
            <a:r>
              <a:rPr lang="da-DK" sz="1600" dirty="0">
                <a:solidFill>
                  <a:srgbClr val="3333CC"/>
                </a:solidFill>
                <a:latin typeface="Arial Black" panose="020B0A04020102020204" pitchFamily="34" charset="0"/>
              </a:rPr>
              <a:t>4th Access Point with an OMNI/Sector Antennae (as per requirement) to be installed at a location upto 1 Kms (like a school, PHC or GP etc.) away from the tower</a:t>
            </a:r>
          </a:p>
          <a:p>
            <a:pPr marL="800100" lvl="1" indent="-342900">
              <a:buFont typeface="Arial" panose="020B0604020202020204" pitchFamily="34" charset="0"/>
              <a:buChar char="•"/>
            </a:pPr>
            <a:r>
              <a:rPr lang="da-DK" sz="1600" dirty="0">
                <a:solidFill>
                  <a:srgbClr val="3333CC"/>
                </a:solidFill>
                <a:latin typeface="Arial Black" panose="020B0A04020102020204" pitchFamily="34" charset="0"/>
              </a:rPr>
              <a:t>Internet backhaul provided by BSNL </a:t>
            </a:r>
          </a:p>
        </p:txBody>
      </p:sp>
    </p:spTree>
    <p:extLst>
      <p:ext uri="{BB962C8B-B14F-4D97-AF65-F5344CB8AC3E}">
        <p14:creationId xmlns:p14="http://schemas.microsoft.com/office/powerpoint/2010/main" val="244217122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756901A-63B2-493A-8834-A5C54014F5F9}"/>
              </a:ext>
            </a:extLst>
          </p:cNvPr>
          <p:cNvSpPr/>
          <p:nvPr/>
        </p:nvSpPr>
        <p:spPr>
          <a:xfrm>
            <a:off x="4087808" y="927279"/>
            <a:ext cx="1323433" cy="571500"/>
          </a:xfrm>
          <a:prstGeom prst="rect">
            <a:avLst/>
          </a:prstGeom>
          <a:ln w="19050">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lnSpc>
                <a:spcPct val="107000"/>
              </a:lnSpc>
              <a:spcAft>
                <a:spcPts val="800"/>
              </a:spcAft>
            </a:pPr>
            <a:r>
              <a:rPr lang="en-IN"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rPr>
              <a:t>Unlicensed Microwave Backhaul</a:t>
            </a:r>
            <a:endParaRPr lang="en-US"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Titel 11">
            <a:extLst>
              <a:ext uri="{FF2B5EF4-FFF2-40B4-BE49-F238E27FC236}">
                <a16:creationId xmlns:a16="http://schemas.microsoft.com/office/drawing/2014/main" id="{BD6CD142-05AD-4189-9531-E68024F8347F}"/>
              </a:ext>
            </a:extLst>
          </p:cNvPr>
          <p:cNvSpPr txBox="1">
            <a:spLocks/>
          </p:cNvSpPr>
          <p:nvPr/>
        </p:nvSpPr>
        <p:spPr>
          <a:xfrm>
            <a:off x="594013" y="45050"/>
            <a:ext cx="10687735" cy="615247"/>
          </a:xfrm>
          <a:prstGeom prst="rect">
            <a:avLst/>
          </a:prstGeom>
        </p:spPr>
        <p:txBody>
          <a:bodyPr/>
          <a:lstStyle>
            <a:lvl1pPr algn="l" defTabSz="609585" rtl="0" eaLnBrk="1" latinLnBrk="0" hangingPunct="1">
              <a:spcBef>
                <a:spcPct val="0"/>
              </a:spcBef>
              <a:buNone/>
              <a:defRPr sz="2800" b="1" kern="1200">
                <a:solidFill>
                  <a:srgbClr val="66B2E3"/>
                </a:solidFill>
                <a:latin typeface="Arial Black" panose="020B0A04020102020204" pitchFamily="34" charset="0"/>
                <a:ea typeface="+mj-ea"/>
                <a:cs typeface="Arial" panose="020B0604020202020204" pitchFamily="34" charset="0"/>
              </a:defRPr>
            </a:lvl1pPr>
          </a:lstStyle>
          <a:p>
            <a:pPr algn="ctr" defTabSz="609570">
              <a:defRPr/>
            </a:pPr>
            <a:r>
              <a:rPr lang="en-US" sz="2000" b="0" dirty="0">
                <a:solidFill>
                  <a:srgbClr val="3333CC"/>
                </a:solidFill>
              </a:rPr>
              <a:t>EVERYTHING ON TOWER (EOT) - Innovative &amp; Techno-feasible Connectivity Solution for Rural Broadband Access</a:t>
            </a:r>
            <a:endParaRPr lang="en-US" sz="2000" dirty="0">
              <a:solidFill>
                <a:srgbClr val="3333CC"/>
              </a:solidFill>
            </a:endParaRPr>
          </a:p>
        </p:txBody>
      </p:sp>
      <p:sp>
        <p:nvSpPr>
          <p:cNvPr id="5" name="Isosceles Triangle 4">
            <a:extLst>
              <a:ext uri="{FF2B5EF4-FFF2-40B4-BE49-F238E27FC236}">
                <a16:creationId xmlns:a16="http://schemas.microsoft.com/office/drawing/2014/main" id="{2100C9B3-5980-4029-8F37-E7BC64144ABE}"/>
              </a:ext>
            </a:extLst>
          </p:cNvPr>
          <p:cNvSpPr/>
          <p:nvPr/>
        </p:nvSpPr>
        <p:spPr>
          <a:xfrm>
            <a:off x="4601211" y="927279"/>
            <a:ext cx="2366260" cy="5883096"/>
          </a:xfrm>
          <a:prstGeom prst="triangle">
            <a:avLst>
              <a:gd name="adj" fmla="val 43023"/>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n-US">
              <a:solidFill>
                <a:srgbClr val="3333CC"/>
              </a:solidFill>
              <a:latin typeface="Arial"/>
            </a:endParaRPr>
          </a:p>
        </p:txBody>
      </p:sp>
      <p:sp>
        <p:nvSpPr>
          <p:cNvPr id="7" name="Parallelogram 6">
            <a:extLst>
              <a:ext uri="{FF2B5EF4-FFF2-40B4-BE49-F238E27FC236}">
                <a16:creationId xmlns:a16="http://schemas.microsoft.com/office/drawing/2014/main" id="{DA677DDA-A1CC-4A46-A370-37715EE7B22B}"/>
              </a:ext>
            </a:extLst>
          </p:cNvPr>
          <p:cNvSpPr/>
          <p:nvPr/>
        </p:nvSpPr>
        <p:spPr>
          <a:xfrm>
            <a:off x="5643637" y="3765128"/>
            <a:ext cx="1179481" cy="446267"/>
          </a:xfrm>
          <a:prstGeom prst="parallelogram">
            <a:avLst/>
          </a:prstGeom>
          <a:solidFill>
            <a:schemeClr val="accent6">
              <a:lumMod val="60000"/>
              <a:lumOff val="4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lnSpc>
                <a:spcPct val="107000"/>
              </a:lnSpc>
              <a:spcAft>
                <a:spcPts val="800"/>
              </a:spcAft>
            </a:pPr>
            <a:r>
              <a:rPr lang="en-IN" sz="1100">
                <a:solidFill>
                  <a:srgbClr val="3333CC"/>
                </a:solidFill>
                <a:latin typeface="Arial"/>
                <a:ea typeface="Calibri" panose="020F0502020204030204" pitchFamily="34" charset="0"/>
                <a:cs typeface="Times New Roman" panose="02020603050405020304" pitchFamily="18" charset="0"/>
              </a:rPr>
              <a:t> </a:t>
            </a:r>
            <a:endParaRPr lang="en-US" sz="1100">
              <a:solidFill>
                <a:srgbClr val="3333CC"/>
              </a:solidFill>
              <a:latin typeface="Arial"/>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2855A403-5F7E-4A07-B463-396924DD6F53}"/>
              </a:ext>
            </a:extLst>
          </p:cNvPr>
          <p:cNvSpPr/>
          <p:nvPr/>
        </p:nvSpPr>
        <p:spPr>
          <a:xfrm>
            <a:off x="5607675" y="650923"/>
            <a:ext cx="45085" cy="83820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n-US">
              <a:solidFill>
                <a:srgbClr val="3333CC"/>
              </a:solidFill>
              <a:latin typeface="Arial"/>
            </a:endParaRPr>
          </a:p>
        </p:txBody>
      </p:sp>
      <p:sp>
        <p:nvSpPr>
          <p:cNvPr id="9" name="Rectangle 8">
            <a:extLst>
              <a:ext uri="{FF2B5EF4-FFF2-40B4-BE49-F238E27FC236}">
                <a16:creationId xmlns:a16="http://schemas.microsoft.com/office/drawing/2014/main" id="{CE81B248-586A-46A6-AC65-5570EBBBCF8A}"/>
              </a:ext>
            </a:extLst>
          </p:cNvPr>
          <p:cNvSpPr/>
          <p:nvPr/>
        </p:nvSpPr>
        <p:spPr>
          <a:xfrm>
            <a:off x="5456887" y="1527760"/>
            <a:ext cx="375631" cy="545739"/>
          </a:xfrm>
          <a:prstGeom prst="rect">
            <a:avLst/>
          </a:prstGeom>
          <a:solidFill>
            <a:schemeClr val="accent1">
              <a:lumMod val="60000"/>
              <a:lumOff val="4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n-US">
              <a:solidFill>
                <a:srgbClr val="3333CC"/>
              </a:solidFill>
              <a:latin typeface="Arial"/>
            </a:endParaRPr>
          </a:p>
        </p:txBody>
      </p:sp>
      <p:sp>
        <p:nvSpPr>
          <p:cNvPr id="10" name="Moon 9">
            <a:extLst>
              <a:ext uri="{FF2B5EF4-FFF2-40B4-BE49-F238E27FC236}">
                <a16:creationId xmlns:a16="http://schemas.microsoft.com/office/drawing/2014/main" id="{2E96D425-CBA2-491A-A093-777CB84B020D}"/>
              </a:ext>
            </a:extLst>
          </p:cNvPr>
          <p:cNvSpPr/>
          <p:nvPr/>
        </p:nvSpPr>
        <p:spPr>
          <a:xfrm flipH="1">
            <a:off x="5299656" y="859128"/>
            <a:ext cx="304800" cy="838200"/>
          </a:xfrm>
          <a:prstGeom prst="moon">
            <a:avLst/>
          </a:prstGeom>
          <a:solidFill>
            <a:schemeClr val="bg2">
              <a:lumMod val="75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n-US">
              <a:solidFill>
                <a:srgbClr val="3333CC"/>
              </a:solidFill>
              <a:latin typeface="Arial"/>
            </a:endParaRPr>
          </a:p>
        </p:txBody>
      </p:sp>
      <p:sp>
        <p:nvSpPr>
          <p:cNvPr id="11" name="Rectangle 10">
            <a:extLst>
              <a:ext uri="{FF2B5EF4-FFF2-40B4-BE49-F238E27FC236}">
                <a16:creationId xmlns:a16="http://schemas.microsoft.com/office/drawing/2014/main" id="{F02E0F08-A335-4897-8C27-F6C1C376C4AE}"/>
              </a:ext>
            </a:extLst>
          </p:cNvPr>
          <p:cNvSpPr/>
          <p:nvPr/>
        </p:nvSpPr>
        <p:spPr>
          <a:xfrm>
            <a:off x="5261020" y="2177603"/>
            <a:ext cx="830689" cy="385295"/>
          </a:xfrm>
          <a:prstGeom prst="rect">
            <a:avLst/>
          </a:prstGeom>
          <a:solidFill>
            <a:schemeClr val="accent6">
              <a:lumMod val="60000"/>
              <a:lumOff val="4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n-US" dirty="0">
              <a:solidFill>
                <a:srgbClr val="3333CC"/>
              </a:solidFill>
              <a:latin typeface="Arial"/>
            </a:endParaRPr>
          </a:p>
        </p:txBody>
      </p:sp>
      <p:sp>
        <p:nvSpPr>
          <p:cNvPr id="12" name="Rectangle 11">
            <a:extLst>
              <a:ext uri="{FF2B5EF4-FFF2-40B4-BE49-F238E27FC236}">
                <a16:creationId xmlns:a16="http://schemas.microsoft.com/office/drawing/2014/main" id="{3FF415F3-6295-41D7-BAEE-0BB4BB9B1468}"/>
              </a:ext>
            </a:extLst>
          </p:cNvPr>
          <p:cNvSpPr/>
          <p:nvPr/>
        </p:nvSpPr>
        <p:spPr>
          <a:xfrm>
            <a:off x="5164430" y="2898241"/>
            <a:ext cx="1017431" cy="450267"/>
          </a:xfrm>
          <a:prstGeom prst="rect">
            <a:avLst/>
          </a:prstGeom>
          <a:solidFill>
            <a:schemeClr val="accent1">
              <a:lumMod val="60000"/>
              <a:lumOff val="4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n-US">
              <a:solidFill>
                <a:srgbClr val="3333CC"/>
              </a:solidFill>
              <a:latin typeface="Arial"/>
            </a:endParaRPr>
          </a:p>
        </p:txBody>
      </p:sp>
      <p:cxnSp>
        <p:nvCxnSpPr>
          <p:cNvPr id="13" name="Straight Connector 12">
            <a:extLst>
              <a:ext uri="{FF2B5EF4-FFF2-40B4-BE49-F238E27FC236}">
                <a16:creationId xmlns:a16="http://schemas.microsoft.com/office/drawing/2014/main" id="{96910F46-F4BF-4E3F-9657-D8C9FA3BA1DE}"/>
              </a:ext>
            </a:extLst>
          </p:cNvPr>
          <p:cNvCxnSpPr/>
          <p:nvPr/>
        </p:nvCxnSpPr>
        <p:spPr>
          <a:xfrm>
            <a:off x="5424545" y="3352598"/>
            <a:ext cx="3795" cy="6825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B66BA4-9CA1-4109-A116-BE9D1387833D}"/>
              </a:ext>
            </a:extLst>
          </p:cNvPr>
          <p:cNvCxnSpPr>
            <a:cxnSpLocks/>
          </p:cNvCxnSpPr>
          <p:nvPr/>
        </p:nvCxnSpPr>
        <p:spPr>
          <a:xfrm flipH="1">
            <a:off x="4600894" y="4019900"/>
            <a:ext cx="814183" cy="395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37563774-DB25-4E46-A2A8-664BFE0FFF58}"/>
              </a:ext>
            </a:extLst>
          </p:cNvPr>
          <p:cNvCxnSpPr>
            <a:cxnSpLocks/>
            <a:stCxn id="9" idx="2"/>
            <a:endCxn id="11" idx="0"/>
          </p:cNvCxnSpPr>
          <p:nvPr/>
        </p:nvCxnSpPr>
        <p:spPr>
          <a:xfrm>
            <a:off x="5644703" y="2073499"/>
            <a:ext cx="31661" cy="1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2A07D-3657-42B1-B1E2-E4F0F51D05FC}"/>
              </a:ext>
            </a:extLst>
          </p:cNvPr>
          <p:cNvCxnSpPr>
            <a:cxnSpLocks/>
            <a:stCxn id="11" idx="2"/>
            <a:endCxn id="12" idx="0"/>
          </p:cNvCxnSpPr>
          <p:nvPr/>
        </p:nvCxnSpPr>
        <p:spPr>
          <a:xfrm flipH="1">
            <a:off x="5673145" y="2562897"/>
            <a:ext cx="3219" cy="3353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07A39A-0815-4DBD-86FD-BC902CD1B060}"/>
              </a:ext>
            </a:extLst>
          </p:cNvPr>
          <p:cNvCxnSpPr>
            <a:cxnSpLocks/>
          </p:cNvCxnSpPr>
          <p:nvPr/>
        </p:nvCxnSpPr>
        <p:spPr>
          <a:xfrm flipH="1" flipV="1">
            <a:off x="4545431" y="1690168"/>
            <a:ext cx="39879" cy="23450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F8ADDE9-0C1E-4A4E-8C11-364D5E7AD8A9}"/>
              </a:ext>
            </a:extLst>
          </p:cNvPr>
          <p:cNvCxnSpPr/>
          <p:nvPr/>
        </p:nvCxnSpPr>
        <p:spPr>
          <a:xfrm flipH="1" flipV="1">
            <a:off x="4532669" y="1697328"/>
            <a:ext cx="924219" cy="2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F3581F-71B9-4BAE-A055-8009FD804A87}"/>
              </a:ext>
            </a:extLst>
          </p:cNvPr>
          <p:cNvCxnSpPr/>
          <p:nvPr/>
        </p:nvCxnSpPr>
        <p:spPr>
          <a:xfrm>
            <a:off x="5937879" y="3363295"/>
            <a:ext cx="0" cy="413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D533BD-7A29-4ADE-9D19-8456959E3682}"/>
              </a:ext>
            </a:extLst>
          </p:cNvPr>
          <p:cNvCxnSpPr/>
          <p:nvPr/>
        </p:nvCxnSpPr>
        <p:spPr>
          <a:xfrm flipV="1">
            <a:off x="5915690" y="3763851"/>
            <a:ext cx="111623" cy="4108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15A29B-1D2E-47DD-9396-7016ED5EE834}"/>
              </a:ext>
            </a:extLst>
          </p:cNvPr>
          <p:cNvCxnSpPr>
            <a:stCxn id="7" idx="1"/>
          </p:cNvCxnSpPr>
          <p:nvPr/>
        </p:nvCxnSpPr>
        <p:spPr>
          <a:xfrm flipH="1">
            <a:off x="6181861" y="3765128"/>
            <a:ext cx="107300" cy="4095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6F403F4-40EF-40D0-B0FC-15262D235BEE}"/>
              </a:ext>
            </a:extLst>
          </p:cNvPr>
          <p:cNvCxnSpPr/>
          <p:nvPr/>
        </p:nvCxnSpPr>
        <p:spPr>
          <a:xfrm flipH="1">
            <a:off x="6437285" y="3776731"/>
            <a:ext cx="115072" cy="4108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99DAF5-CDF1-4EB7-BE74-072EBE7AB142}"/>
              </a:ext>
            </a:extLst>
          </p:cNvPr>
          <p:cNvCxnSpPr>
            <a:stCxn id="7" idx="2"/>
            <a:endCxn id="7" idx="5"/>
          </p:cNvCxnSpPr>
          <p:nvPr/>
        </p:nvCxnSpPr>
        <p:spPr>
          <a:xfrm flipH="1">
            <a:off x="5699420" y="3988261"/>
            <a:ext cx="10679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892B652-18B2-413B-B116-21463BDC960D}"/>
              </a:ext>
            </a:extLst>
          </p:cNvPr>
          <p:cNvCxnSpPr>
            <a:endCxn id="8" idx="0"/>
          </p:cNvCxnSpPr>
          <p:nvPr/>
        </p:nvCxnSpPr>
        <p:spPr>
          <a:xfrm>
            <a:off x="5375852" y="476786"/>
            <a:ext cx="254365" cy="174137"/>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55D8F4C0-838C-4D49-8191-CD9E0211DDD6}"/>
              </a:ext>
            </a:extLst>
          </p:cNvPr>
          <p:cNvCxnSpPr>
            <a:stCxn id="8" idx="0"/>
          </p:cNvCxnSpPr>
          <p:nvPr/>
        </p:nvCxnSpPr>
        <p:spPr>
          <a:xfrm flipV="1">
            <a:off x="5630217" y="441051"/>
            <a:ext cx="269355" cy="209872"/>
          </a:xfrm>
          <a:prstGeom prst="line">
            <a:avLst/>
          </a:prstGeom>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4ADC7C64-DA1A-47BB-8E48-8D6D883BEEF3}"/>
              </a:ext>
            </a:extLst>
          </p:cNvPr>
          <p:cNvSpPr/>
          <p:nvPr/>
        </p:nvSpPr>
        <p:spPr>
          <a:xfrm>
            <a:off x="6464662" y="938361"/>
            <a:ext cx="1809057" cy="454923"/>
          </a:xfrm>
          <a:prstGeom prst="rect">
            <a:avLst/>
          </a:prstGeom>
          <a:solidFill>
            <a:schemeClr val="bg1"/>
          </a:solidFill>
          <a:ln w="19050">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lnSpc>
                <a:spcPct val="107000"/>
              </a:lnSpc>
              <a:spcAft>
                <a:spcPts val="800"/>
              </a:spcAft>
            </a:pPr>
            <a:r>
              <a:rPr lang="en-IN"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rPr>
              <a:t>Omni/directional Antennae</a:t>
            </a:r>
            <a:endParaRPr lang="en-US"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D0F6D760-A107-4A6F-8388-6086E32F1F69}"/>
              </a:ext>
            </a:extLst>
          </p:cNvPr>
          <p:cNvSpPr/>
          <p:nvPr/>
        </p:nvSpPr>
        <p:spPr>
          <a:xfrm>
            <a:off x="6918053" y="2177602"/>
            <a:ext cx="1535268" cy="307983"/>
          </a:xfrm>
          <a:prstGeom prst="rect">
            <a:avLst/>
          </a:prstGeom>
          <a:ln w="19050">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lnSpc>
                <a:spcPct val="107000"/>
              </a:lnSpc>
              <a:spcAft>
                <a:spcPts val="800"/>
              </a:spcAft>
            </a:pPr>
            <a:r>
              <a:rPr lang="en-IN"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rPr>
              <a:t>Access Point</a:t>
            </a:r>
            <a:endParaRPr lang="en-US"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8B16D68B-2046-461E-888D-97A6B627D15E}"/>
              </a:ext>
            </a:extLst>
          </p:cNvPr>
          <p:cNvSpPr/>
          <p:nvPr/>
        </p:nvSpPr>
        <p:spPr>
          <a:xfrm>
            <a:off x="7171167" y="2650790"/>
            <a:ext cx="3269199" cy="1030364"/>
          </a:xfrm>
          <a:prstGeom prst="rect">
            <a:avLst/>
          </a:prstGeom>
          <a:ln w="19050">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lnSpc>
                <a:spcPct val="107000"/>
              </a:lnSpc>
              <a:spcAft>
                <a:spcPts val="800"/>
              </a:spcAft>
            </a:pPr>
            <a:r>
              <a:rPr lang="en-IN"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rPr>
              <a:t>Access Point Controller + AAA + Power Unit + Battery + Content Server (LOCAL CLOUD)</a:t>
            </a:r>
            <a:endParaRPr lang="en-US"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FB214E75-2EE3-46DF-B6DB-E75ED75309E2}"/>
              </a:ext>
            </a:extLst>
          </p:cNvPr>
          <p:cNvSpPr/>
          <p:nvPr/>
        </p:nvSpPr>
        <p:spPr>
          <a:xfrm>
            <a:off x="6697506" y="1624633"/>
            <a:ext cx="777335" cy="40139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1400" b="1" dirty="0">
                <a:solidFill>
                  <a:srgbClr val="3333CC"/>
                </a:solidFill>
                <a:latin typeface="Arial Black" panose="020B0A04020102020204" pitchFamily="34" charset="0"/>
              </a:rPr>
              <a:t>Filter</a:t>
            </a:r>
          </a:p>
        </p:txBody>
      </p:sp>
      <p:cxnSp>
        <p:nvCxnSpPr>
          <p:cNvPr id="30" name="Straight Arrow Connector 29">
            <a:extLst>
              <a:ext uri="{FF2B5EF4-FFF2-40B4-BE49-F238E27FC236}">
                <a16:creationId xmlns:a16="http://schemas.microsoft.com/office/drawing/2014/main" id="{5EB03D6D-E0AB-44DB-B006-9816599AEEA1}"/>
              </a:ext>
            </a:extLst>
          </p:cNvPr>
          <p:cNvCxnSpPr/>
          <p:nvPr/>
        </p:nvCxnSpPr>
        <p:spPr>
          <a:xfrm flipH="1" flipV="1">
            <a:off x="6823437" y="3846359"/>
            <a:ext cx="498873" cy="42706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5D02FBA-A92C-472F-A28C-BA79870B25B0}"/>
              </a:ext>
            </a:extLst>
          </p:cNvPr>
          <p:cNvCxnSpPr/>
          <p:nvPr/>
        </p:nvCxnSpPr>
        <p:spPr>
          <a:xfrm flipH="1" flipV="1">
            <a:off x="6385554" y="3178946"/>
            <a:ext cx="885239" cy="14359"/>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12CACC6-C1DE-4688-9319-752A4AD79FC9}"/>
              </a:ext>
            </a:extLst>
          </p:cNvPr>
          <p:cNvCxnSpPr/>
          <p:nvPr/>
        </p:nvCxnSpPr>
        <p:spPr>
          <a:xfrm flipH="1" flipV="1">
            <a:off x="6293248" y="2314693"/>
            <a:ext cx="654307" cy="9524"/>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924CB05-7F1A-479D-8BF3-939903CE02CC}"/>
              </a:ext>
            </a:extLst>
          </p:cNvPr>
          <p:cNvCxnSpPr/>
          <p:nvPr/>
        </p:nvCxnSpPr>
        <p:spPr>
          <a:xfrm flipH="1" flipV="1">
            <a:off x="6095444" y="1795803"/>
            <a:ext cx="572605" cy="10208"/>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07EC909-2F1A-4115-A639-F7C31B6CD4B5}"/>
              </a:ext>
            </a:extLst>
          </p:cNvPr>
          <p:cNvCxnSpPr/>
          <p:nvPr/>
        </p:nvCxnSpPr>
        <p:spPr>
          <a:xfrm flipH="1" flipV="1">
            <a:off x="5757573" y="1120869"/>
            <a:ext cx="633320" cy="17684"/>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DCB9BCC2-D676-4A93-B525-37466C8D985C}"/>
              </a:ext>
            </a:extLst>
          </p:cNvPr>
          <p:cNvSpPr/>
          <p:nvPr/>
        </p:nvSpPr>
        <p:spPr>
          <a:xfrm flipH="1">
            <a:off x="7279402" y="4317331"/>
            <a:ext cx="878814" cy="31749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lnSpc>
                <a:spcPct val="107000"/>
              </a:lnSpc>
              <a:spcAft>
                <a:spcPts val="800"/>
              </a:spcAft>
            </a:pPr>
            <a:r>
              <a:rPr lang="en-IN"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rPr>
              <a:t>Solar Panel</a:t>
            </a:r>
            <a:endParaRPr lang="en-US"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B4DE418F-3DA0-4289-915A-26E6ADE2612E}"/>
              </a:ext>
            </a:extLst>
          </p:cNvPr>
          <p:cNvSpPr/>
          <p:nvPr/>
        </p:nvSpPr>
        <p:spPr>
          <a:xfrm>
            <a:off x="1486544" y="650923"/>
            <a:ext cx="1973091" cy="1190719"/>
          </a:xfrm>
          <a:prstGeom prst="rect">
            <a:avLst/>
          </a:prstGeom>
          <a:ln w="19050">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lnSpc>
                <a:spcPct val="107000"/>
              </a:lnSpc>
              <a:spcAft>
                <a:spcPts val="800"/>
              </a:spcAft>
            </a:pPr>
            <a:r>
              <a:rPr lang="en-IN"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rPr>
              <a:t>From </a:t>
            </a:r>
            <a:r>
              <a:rPr lang="en-IN" sz="1400" b="1" dirty="0" err="1">
                <a:solidFill>
                  <a:srgbClr val="3333CC"/>
                </a:solidFill>
                <a:latin typeface="Arial Black" panose="020B0A04020102020204" pitchFamily="34" charset="0"/>
                <a:ea typeface="Calibri" panose="020F0502020204030204" pitchFamily="34" charset="0"/>
                <a:cs typeface="Times New Roman" panose="02020603050405020304" pitchFamily="18" charset="0"/>
              </a:rPr>
              <a:t>Telcos</a:t>
            </a:r>
            <a:r>
              <a:rPr lang="en-IN"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rPr>
              <a:t>/NBN/</a:t>
            </a:r>
            <a:r>
              <a:rPr lang="en-IN" sz="1400" b="1" dirty="0" err="1">
                <a:solidFill>
                  <a:srgbClr val="3333CC"/>
                </a:solidFill>
                <a:latin typeface="Arial Black" panose="020B0A04020102020204" pitchFamily="34" charset="0"/>
                <a:ea typeface="Calibri" panose="020F0502020204030204" pitchFamily="34" charset="0"/>
                <a:cs typeface="Times New Roman" panose="02020603050405020304" pitchFamily="18" charset="0"/>
              </a:rPr>
              <a:t>Fiber</a:t>
            </a:r>
            <a:r>
              <a:rPr lang="en-IN"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rPr>
              <a:t> Node/Satellite</a:t>
            </a:r>
            <a:endParaRPr lang="en-US" sz="1400" b="1" dirty="0">
              <a:solidFill>
                <a:srgbClr val="3333CC"/>
              </a:solidFill>
              <a:latin typeface="Arial Black" panose="020B0A04020102020204" pitchFamily="34" charset="0"/>
              <a:ea typeface="Calibri" panose="020F0502020204030204" pitchFamily="34"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EFCAB9F0-DE0E-4E7D-AE79-EB807D66C9A0}"/>
              </a:ext>
            </a:extLst>
          </p:cNvPr>
          <p:cNvCxnSpPr>
            <a:cxnSpLocks/>
            <a:stCxn id="5" idx="2"/>
          </p:cNvCxnSpPr>
          <p:nvPr/>
        </p:nvCxnSpPr>
        <p:spPr>
          <a:xfrm flipV="1">
            <a:off x="4601211" y="5101920"/>
            <a:ext cx="1970691" cy="1708457"/>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2523750-02C8-4E3A-A354-69D7CC93A425}"/>
              </a:ext>
            </a:extLst>
          </p:cNvPr>
          <p:cNvCxnSpPr/>
          <p:nvPr/>
        </p:nvCxnSpPr>
        <p:spPr>
          <a:xfrm flipH="1" flipV="1">
            <a:off x="4881094" y="5137507"/>
            <a:ext cx="2036959" cy="1652928"/>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F3F3A81B-E0BD-48AE-B914-6E3DDBE6BD39}"/>
              </a:ext>
            </a:extLst>
          </p:cNvPr>
          <p:cNvCxnSpPr>
            <a:cxnSpLocks/>
            <a:endCxn id="7" idx="3"/>
          </p:cNvCxnSpPr>
          <p:nvPr/>
        </p:nvCxnSpPr>
        <p:spPr>
          <a:xfrm flipV="1">
            <a:off x="4913142" y="4211395"/>
            <a:ext cx="1264452" cy="91582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0F5E52EE-C3A7-4935-9556-86FECED95B47}"/>
              </a:ext>
            </a:extLst>
          </p:cNvPr>
          <p:cNvCxnSpPr/>
          <p:nvPr/>
        </p:nvCxnSpPr>
        <p:spPr>
          <a:xfrm>
            <a:off x="5092829" y="4020116"/>
            <a:ext cx="1459529" cy="1075248"/>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CBEDCED2-8DAD-4E25-B844-485B2A8AC320}"/>
              </a:ext>
            </a:extLst>
          </p:cNvPr>
          <p:cNvSpPr/>
          <p:nvPr/>
        </p:nvSpPr>
        <p:spPr>
          <a:xfrm flipH="1">
            <a:off x="7021354" y="5963973"/>
            <a:ext cx="4811255" cy="6106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lnSpc>
                <a:spcPct val="107000"/>
              </a:lnSpc>
              <a:spcAft>
                <a:spcPts val="800"/>
              </a:spcAft>
            </a:pPr>
            <a:r>
              <a:rPr lang="en-IN" b="1" u="sng" dirty="0">
                <a:solidFill>
                  <a:srgbClr val="3333CC"/>
                </a:solidFill>
                <a:latin typeface="Arial Black" panose="020B0A04020102020204" pitchFamily="34" charset="0"/>
                <a:ea typeface="Calibri" panose="020F0502020204030204" pitchFamily="34" charset="0"/>
                <a:cs typeface="Times New Roman" panose="02020603050405020304" pitchFamily="18" charset="0"/>
              </a:rPr>
              <a:t>Unwired Rural Tower/Mast/Pole/Structure (5-15m)</a:t>
            </a:r>
            <a:endParaRPr lang="en-US" u="sng" dirty="0">
              <a:solidFill>
                <a:srgbClr val="3333CC"/>
              </a:solidFill>
              <a:latin typeface="Arial Black" panose="020B0A0402010202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3AD6DDB8-4B9A-456D-8E5E-33B793FEDCB7}"/>
              </a:ext>
            </a:extLst>
          </p:cNvPr>
          <p:cNvCxnSpPr>
            <a:cxnSpLocks/>
            <a:stCxn id="37" idx="3"/>
          </p:cNvCxnSpPr>
          <p:nvPr/>
        </p:nvCxnSpPr>
        <p:spPr>
          <a:xfrm flipV="1">
            <a:off x="3459635" y="1233355"/>
            <a:ext cx="664116" cy="12928"/>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14425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240004"/>
            <a:ext cx="10515600" cy="805957"/>
          </a:xfrm>
        </p:spPr>
        <p:txBody>
          <a:bodyPr>
            <a:normAutofit/>
          </a:bodyPr>
          <a:lstStyle/>
          <a:p>
            <a:pPr algn="ctr"/>
            <a:r>
              <a:rPr lang="en-US" sz="2400" dirty="0">
                <a:solidFill>
                  <a:srgbClr val="3333CC"/>
                </a:solidFill>
                <a:latin typeface="Arial Black" panose="020B0A04020102020204" pitchFamily="34" charset="0"/>
              </a:rPr>
              <a:t>BLUETOWN Wi-Fi Solution Salient Features</a:t>
            </a:r>
            <a:endParaRPr lang="en-IN" sz="2400" dirty="0">
              <a:solidFill>
                <a:srgbClr val="3333CC"/>
              </a:solidFill>
              <a:latin typeface="Arial Black" panose="020B0A04020102020204" pitchFamily="34" charset="0"/>
            </a:endParaRPr>
          </a:p>
        </p:txBody>
      </p:sp>
      <p:sp>
        <p:nvSpPr>
          <p:cNvPr id="9" name="Content Placeholder 2"/>
          <p:cNvSpPr>
            <a:spLocks noGrp="1"/>
          </p:cNvSpPr>
          <p:nvPr>
            <p:ph idx="1"/>
          </p:nvPr>
        </p:nvSpPr>
        <p:spPr>
          <a:xfrm>
            <a:off x="748047" y="1308293"/>
            <a:ext cx="7537824" cy="4445393"/>
          </a:xfrm>
        </p:spPr>
        <p:txBody>
          <a:bodyPr>
            <a:noAutofit/>
          </a:bodyPr>
          <a:lstStyle/>
          <a:p>
            <a:pPr marL="342891" indent="-342891"/>
            <a:r>
              <a:rPr lang="en-US" sz="1600" dirty="0">
                <a:solidFill>
                  <a:srgbClr val="000000"/>
                </a:solidFill>
                <a:latin typeface="Arial Black" panose="020B0A04020102020204" pitchFamily="34" charset="0"/>
              </a:rPr>
              <a:t>120 degrees sector antennae used to provide a 360 degree coverage</a:t>
            </a:r>
          </a:p>
          <a:p>
            <a:pPr marL="342891" indent="-342891"/>
            <a:r>
              <a:rPr lang="en-US" sz="1600" dirty="0">
                <a:solidFill>
                  <a:srgbClr val="3333CC"/>
                </a:solidFill>
                <a:latin typeface="Arial Black" panose="020B0A04020102020204" pitchFamily="34" charset="0"/>
              </a:rPr>
              <a:t>Solution can be customized in terms of placement of the sectoral antennae and the additional access point</a:t>
            </a:r>
          </a:p>
          <a:p>
            <a:pPr marL="342891" indent="-342891"/>
            <a:r>
              <a:rPr lang="en-US" sz="1600" dirty="0">
                <a:solidFill>
                  <a:srgbClr val="000000"/>
                </a:solidFill>
                <a:latin typeface="Arial Black" panose="020B0A04020102020204" pitchFamily="34" charset="0"/>
              </a:rPr>
              <a:t>Users connects to the BLUETOWN base station via Wi-Fi within up to 1 </a:t>
            </a:r>
            <a:r>
              <a:rPr lang="en-US" sz="1600" dirty="0" err="1">
                <a:solidFill>
                  <a:srgbClr val="000000"/>
                </a:solidFill>
                <a:latin typeface="Arial Black" panose="020B0A04020102020204" pitchFamily="34" charset="0"/>
              </a:rPr>
              <a:t>Kms</a:t>
            </a:r>
            <a:r>
              <a:rPr lang="en-US" sz="1600" dirty="0">
                <a:solidFill>
                  <a:srgbClr val="000000"/>
                </a:solidFill>
                <a:latin typeface="Arial Black" panose="020B0A04020102020204" pitchFamily="34" charset="0"/>
              </a:rPr>
              <a:t> in range (diameter)</a:t>
            </a:r>
            <a:endParaRPr lang="en-IN" sz="1600" dirty="0">
              <a:solidFill>
                <a:srgbClr val="000000"/>
              </a:solidFill>
              <a:latin typeface="Arial Black" panose="020B0A04020102020204" pitchFamily="34" charset="0"/>
            </a:endParaRPr>
          </a:p>
          <a:p>
            <a:pPr marL="342891" indent="-342891"/>
            <a:r>
              <a:rPr lang="en-US" sz="1600" dirty="0">
                <a:solidFill>
                  <a:srgbClr val="3333CC"/>
                </a:solidFill>
                <a:latin typeface="Arial Black" panose="020B0A04020102020204" pitchFamily="34" charset="0"/>
              </a:rPr>
              <a:t>Users connects via traditional Wi-Fi enabled devices (handsets/tablets/laptops)</a:t>
            </a:r>
            <a:endParaRPr lang="en-IN" sz="1600" dirty="0">
              <a:solidFill>
                <a:srgbClr val="3333CC"/>
              </a:solidFill>
              <a:latin typeface="Arial Black" panose="020B0A04020102020204" pitchFamily="34" charset="0"/>
            </a:endParaRPr>
          </a:p>
          <a:p>
            <a:pPr marL="342891" indent="-342891"/>
            <a:r>
              <a:rPr lang="en-IN" sz="1600" dirty="0">
                <a:solidFill>
                  <a:srgbClr val="000000"/>
                </a:solidFill>
                <a:latin typeface="Arial Black" panose="020B0A04020102020204" pitchFamily="34" charset="0"/>
              </a:rPr>
              <a:t>Integrated SMF/Li-Ion battery based solar powered solution (35-40 Hours of Backup); more than 5 Years of Battery life</a:t>
            </a:r>
          </a:p>
          <a:p>
            <a:pPr marL="342891" indent="-342891"/>
            <a:r>
              <a:rPr lang="en-IN" sz="1600" dirty="0">
                <a:solidFill>
                  <a:srgbClr val="3333CC"/>
                </a:solidFill>
                <a:latin typeface="Arial Black" panose="020B0A04020102020204" pitchFamily="34" charset="0"/>
              </a:rPr>
              <a:t>BLUETOWN Wi-Fi AP Controller which is core of the solution is capable of handling:</a:t>
            </a:r>
          </a:p>
          <a:p>
            <a:pPr marL="800080" lvl="2" indent="-342891"/>
            <a:r>
              <a:rPr lang="en-IN" sz="1600" dirty="0">
                <a:solidFill>
                  <a:srgbClr val="000000"/>
                </a:solidFill>
                <a:latin typeface="Arial Black" panose="020B0A04020102020204" pitchFamily="34" charset="0"/>
              </a:rPr>
              <a:t>AAA Authentication</a:t>
            </a:r>
          </a:p>
          <a:p>
            <a:pPr marL="800080" lvl="2" indent="-342891"/>
            <a:r>
              <a:rPr lang="en-IN" sz="1600" dirty="0">
                <a:solidFill>
                  <a:srgbClr val="000000"/>
                </a:solidFill>
                <a:latin typeface="Arial Black" panose="020B0A04020102020204" pitchFamily="34" charset="0"/>
              </a:rPr>
              <a:t>Bandwidth Management &amp; RF Control</a:t>
            </a:r>
          </a:p>
          <a:p>
            <a:pPr marL="800080" lvl="2" indent="-342891"/>
            <a:r>
              <a:rPr lang="en-IN" sz="1600" dirty="0">
                <a:solidFill>
                  <a:srgbClr val="000000"/>
                </a:solidFill>
                <a:latin typeface="Arial Black" panose="020B0A04020102020204" pitchFamily="34" charset="0"/>
              </a:rPr>
              <a:t>Power Control &amp; Battery Management</a:t>
            </a:r>
          </a:p>
          <a:p>
            <a:pPr marL="800080" lvl="2" indent="-342891"/>
            <a:r>
              <a:rPr lang="en-IN" sz="1600" dirty="0">
                <a:solidFill>
                  <a:srgbClr val="000000"/>
                </a:solidFill>
                <a:latin typeface="Arial Black" panose="020B0A04020102020204" pitchFamily="34" charset="0"/>
              </a:rPr>
              <a:t>Remote Access for system maintenance</a:t>
            </a:r>
          </a:p>
          <a:p>
            <a:pPr marL="800080" lvl="2" indent="-342891"/>
            <a:endParaRPr lang="en-IN" sz="1600" dirty="0">
              <a:solidFill>
                <a:srgbClr val="002060"/>
              </a:solidFill>
              <a:latin typeface="Arial Black" panose="020B0A04020102020204" pitchFamily="34" charset="0"/>
            </a:endParaRPr>
          </a:p>
        </p:txBody>
      </p:sp>
      <p:pic>
        <p:nvPicPr>
          <p:cNvPr id="4" name="Picture 3" descr="TheBlueTownSolution.pdf">
            <a:extLst>
              <a:ext uri="{FF2B5EF4-FFF2-40B4-BE49-F238E27FC236}">
                <a16:creationId xmlns:a16="http://schemas.microsoft.com/office/drawing/2014/main" id="{A2BF4C10-BBB9-463C-94D1-244937B194AF}"/>
              </a:ext>
            </a:extLst>
          </p:cNvPr>
          <p:cNvPicPr>
            <a:picLocks noChangeAspect="1"/>
          </p:cNvPicPr>
          <p:nvPr/>
        </p:nvPicPr>
        <p:blipFill rotWithShape="1">
          <a:blip r:embed="rId2">
            <a:extLst>
              <a:ext uri="{28A0092B-C50C-407E-A947-70E740481C1C}">
                <a14:useLocalDpi xmlns:a14="http://schemas.microsoft.com/office/drawing/2010/main" val="0"/>
              </a:ext>
            </a:extLst>
          </a:blip>
          <a:srcRect l="16821" t="13753" r="5888" b="24912"/>
          <a:stretch/>
        </p:blipFill>
        <p:spPr>
          <a:xfrm>
            <a:off x="7954863" y="1659985"/>
            <a:ext cx="4237137" cy="4152054"/>
          </a:xfrm>
          <a:prstGeom prst="rect">
            <a:avLst/>
          </a:prstGeom>
        </p:spPr>
      </p:pic>
    </p:spTree>
    <p:extLst>
      <p:ext uri="{BB962C8B-B14F-4D97-AF65-F5344CB8AC3E}">
        <p14:creationId xmlns:p14="http://schemas.microsoft.com/office/powerpoint/2010/main" val="14030900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F4E892-C0B1-7348-8455-6032C028F845}"/>
              </a:ext>
            </a:extLst>
          </p:cNvPr>
          <p:cNvSpPr>
            <a:spLocks noGrp="1"/>
          </p:cNvSpPr>
          <p:nvPr>
            <p:ph type="subTitle" idx="1"/>
          </p:nvPr>
        </p:nvSpPr>
        <p:spPr>
          <a:xfrm>
            <a:off x="836431" y="1301788"/>
            <a:ext cx="10468844" cy="5965645"/>
          </a:xfrm>
        </p:spPr>
        <p:txBody>
          <a:bodyPr>
            <a:normAutofit/>
          </a:bodyPr>
          <a:lstStyle/>
          <a:p>
            <a:pPr algn="just"/>
            <a:r>
              <a:rPr lang="en-US" dirty="0">
                <a:solidFill>
                  <a:srgbClr val="3333CC"/>
                </a:solidFill>
                <a:latin typeface="Arial Black" panose="020B0A04020102020204" pitchFamily="34" charset="0"/>
                <a:cs typeface="Arial" panose="020B0604020202020204" pitchFamily="34" charset="0"/>
              </a:rPr>
              <a:t>1. For Government &amp; Public Agencies:</a:t>
            </a:r>
          </a:p>
          <a:p>
            <a:pPr marL="342900" indent="-342900" algn="just">
              <a:buFont typeface="Arial" panose="020B0604020202020204" pitchFamily="34" charset="0"/>
              <a:buChar char="•"/>
            </a:pPr>
            <a:r>
              <a:rPr lang="en-US" sz="1800" dirty="0" err="1">
                <a:solidFill>
                  <a:srgbClr val="000000"/>
                </a:solidFill>
                <a:latin typeface="Arial" panose="020B0604020202020204" pitchFamily="34" charset="0"/>
                <a:cs typeface="Arial" panose="020B0604020202020204" pitchFamily="34" charset="0"/>
              </a:rPr>
              <a:t>Organise</a:t>
            </a:r>
            <a:r>
              <a:rPr lang="en-US" sz="1800" dirty="0">
                <a:solidFill>
                  <a:srgbClr val="000000"/>
                </a:solidFill>
                <a:latin typeface="Arial" panose="020B0604020202020204" pitchFamily="34" charset="0"/>
                <a:cs typeface="Arial" panose="020B0604020202020204" pitchFamily="34" charset="0"/>
              </a:rPr>
              <a:t> </a:t>
            </a:r>
            <a:r>
              <a:rPr lang="en-US" sz="1800" b="1" dirty="0">
                <a:solidFill>
                  <a:srgbClr val="000000"/>
                </a:solidFill>
                <a:latin typeface="Arial" panose="020B0604020202020204" pitchFamily="34" charset="0"/>
                <a:cs typeface="Arial" panose="020B0604020202020204" pitchFamily="34" charset="0"/>
              </a:rPr>
              <a:t>“Funding and Build” </a:t>
            </a:r>
            <a:r>
              <a:rPr lang="en-US" sz="1800" dirty="0">
                <a:solidFill>
                  <a:srgbClr val="000000"/>
                </a:solidFill>
                <a:latin typeface="Arial" panose="020B0604020202020204" pitchFamily="34" charset="0"/>
                <a:cs typeface="Arial" panose="020B0604020202020204" pitchFamily="34" charset="0"/>
              </a:rPr>
              <a:t>of National Broadband Network (NBN) to take the Broadband connectivity to rural and remote areas through infrastructure budget/USO funding.</a:t>
            </a:r>
            <a:endParaRPr lang="en-IN" sz="1800" dirty="0">
              <a:solidFill>
                <a:srgbClr val="00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800" dirty="0">
                <a:solidFill>
                  <a:srgbClr val="3333CC"/>
                </a:solidFill>
                <a:latin typeface="Arial" panose="020B0604020202020204" pitchFamily="34" charset="0"/>
                <a:cs typeface="Arial" panose="020B0604020202020204" pitchFamily="34" charset="0"/>
              </a:rPr>
              <a:t>Provide the Backhaul connectivity to the Access Service Providers/VNOs/MHSPs in rural areas on Open Access basis at nominal Incremental charges, through revenue share.</a:t>
            </a:r>
            <a:endParaRPr lang="en-IN" sz="1800" dirty="0">
              <a:solidFill>
                <a:srgbClr val="3333CC"/>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Provide </a:t>
            </a:r>
            <a:r>
              <a:rPr lang="en-US" sz="1800" b="1" dirty="0">
                <a:solidFill>
                  <a:srgbClr val="000000"/>
                </a:solidFill>
                <a:latin typeface="Arial" panose="020B0604020202020204" pitchFamily="34" charset="0"/>
                <a:cs typeface="Arial" panose="020B0604020202020204" pitchFamily="34" charset="0"/>
              </a:rPr>
              <a:t>tax breaks/concessions incentives, subsidies for the MHSP </a:t>
            </a:r>
            <a:r>
              <a:rPr lang="en-US" sz="1800" dirty="0">
                <a:solidFill>
                  <a:srgbClr val="000000"/>
                </a:solidFill>
                <a:latin typeface="Arial" panose="020B0604020202020204" pitchFamily="34" charset="0"/>
                <a:cs typeface="Arial" panose="020B0604020202020204" pitchFamily="34" charset="0"/>
              </a:rPr>
              <a:t>as well as Service Providers in rural areas.</a:t>
            </a:r>
            <a:endParaRPr lang="en-IN" sz="1800" dirty="0">
              <a:solidFill>
                <a:srgbClr val="00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800" dirty="0">
                <a:solidFill>
                  <a:srgbClr val="3333CC"/>
                </a:solidFill>
                <a:latin typeface="Arial" panose="020B0604020202020204" pitchFamily="34" charset="0"/>
                <a:cs typeface="Arial" panose="020B0604020202020204" pitchFamily="34" charset="0"/>
              </a:rPr>
              <a:t>Establish the </a:t>
            </a:r>
            <a:r>
              <a:rPr lang="en-US" sz="1800" b="1" dirty="0">
                <a:solidFill>
                  <a:srgbClr val="3333CC"/>
                </a:solidFill>
                <a:latin typeface="Arial" panose="020B0604020202020204" pitchFamily="34" charset="0"/>
                <a:cs typeface="Arial" panose="020B0604020202020204" pitchFamily="34" charset="0"/>
              </a:rPr>
              <a:t>‘Content Delivery Network’ </a:t>
            </a:r>
            <a:r>
              <a:rPr lang="en-US" sz="1800" dirty="0">
                <a:solidFill>
                  <a:srgbClr val="3333CC"/>
                </a:solidFill>
                <a:latin typeface="Arial" panose="020B0604020202020204" pitchFamily="34" charset="0"/>
                <a:cs typeface="Arial" panose="020B0604020202020204" pitchFamily="34" charset="0"/>
              </a:rPr>
              <a:t>as a backend/ Cloud platform for the delivery of government services and applications to citizens.</a:t>
            </a:r>
            <a:endParaRPr lang="en-IN" sz="1800" dirty="0">
              <a:solidFill>
                <a:srgbClr val="3333CC"/>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Provide </a:t>
            </a:r>
            <a:r>
              <a:rPr lang="en-US" sz="1800" b="1" dirty="0">
                <a:solidFill>
                  <a:srgbClr val="000000"/>
                </a:solidFill>
                <a:latin typeface="Arial" panose="020B0604020202020204" pitchFamily="34" charset="0"/>
                <a:cs typeface="Arial" panose="020B0604020202020204" pitchFamily="34" charset="0"/>
              </a:rPr>
              <a:t>Affordability-Deficit-Funding (ADF) </a:t>
            </a:r>
            <a:r>
              <a:rPr lang="en-US" sz="1800" dirty="0">
                <a:solidFill>
                  <a:srgbClr val="000000"/>
                </a:solidFill>
                <a:latin typeface="Arial" panose="020B0604020202020204" pitchFamily="34" charset="0"/>
                <a:cs typeface="Arial" panose="020B0604020202020204" pitchFamily="34" charset="0"/>
              </a:rPr>
              <a:t>as guaranteed revenue or financial incentive (benefit) for the procurement of Broadband access to public institutions and individuals in rural areas.</a:t>
            </a:r>
          </a:p>
          <a:p>
            <a:pPr marL="342900" indent="-342900" algn="just">
              <a:buFont typeface="Arial" panose="020B0604020202020204" pitchFamily="34" charset="0"/>
              <a:buChar char="•"/>
            </a:pPr>
            <a:r>
              <a:rPr lang="en-US" sz="1800" dirty="0">
                <a:solidFill>
                  <a:srgbClr val="3333CC"/>
                </a:solidFill>
                <a:latin typeface="Arial" panose="020B0604020202020204" pitchFamily="34" charset="0"/>
                <a:cs typeface="Arial" panose="020B0604020202020204" pitchFamily="34" charset="0"/>
              </a:rPr>
              <a:t>Create a light-regulated class license (like the one recommended by regulator – PDOA/PDO) through registration process as is done for OSPs/VAS players.</a:t>
            </a:r>
          </a:p>
        </p:txBody>
      </p:sp>
      <p:sp>
        <p:nvSpPr>
          <p:cNvPr id="4" name="Title 1">
            <a:extLst>
              <a:ext uri="{FF2B5EF4-FFF2-40B4-BE49-F238E27FC236}">
                <a16:creationId xmlns:a16="http://schemas.microsoft.com/office/drawing/2014/main" id="{6CE85DBE-4B4E-483C-B485-21D98C754BFF}"/>
              </a:ext>
            </a:extLst>
          </p:cNvPr>
          <p:cNvSpPr txBox="1">
            <a:spLocks/>
          </p:cNvSpPr>
          <p:nvPr/>
        </p:nvSpPr>
        <p:spPr>
          <a:xfrm>
            <a:off x="813053" y="40943"/>
            <a:ext cx="10515600" cy="5557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400" dirty="0">
                <a:solidFill>
                  <a:srgbClr val="3333CC"/>
                </a:solidFill>
                <a:latin typeface="Arial Black" panose="020B0A04020102020204" pitchFamily="34" charset="0"/>
              </a:rPr>
              <a:t>Recommendations from India Case Study for MHSP</a:t>
            </a:r>
          </a:p>
        </p:txBody>
      </p:sp>
    </p:spTree>
    <p:extLst>
      <p:ext uri="{BB962C8B-B14F-4D97-AF65-F5344CB8AC3E}">
        <p14:creationId xmlns:p14="http://schemas.microsoft.com/office/powerpoint/2010/main" val="3264340284"/>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9C3DA8-BEF0-E74C-83D9-B878D5A77E19}"/>
              </a:ext>
            </a:extLst>
          </p:cNvPr>
          <p:cNvSpPr>
            <a:spLocks noGrp="1"/>
          </p:cNvSpPr>
          <p:nvPr>
            <p:ph idx="1"/>
          </p:nvPr>
        </p:nvSpPr>
        <p:spPr>
          <a:xfrm>
            <a:off x="859809" y="1158076"/>
            <a:ext cx="9828663" cy="5592095"/>
          </a:xfrm>
        </p:spPr>
        <p:txBody>
          <a:bodyPr>
            <a:normAutofit fontScale="92500" lnSpcReduction="10000"/>
          </a:bodyPr>
          <a:lstStyle/>
          <a:p>
            <a:pPr marL="0" indent="0" algn="just">
              <a:buNone/>
            </a:pPr>
            <a:r>
              <a:rPr lang="en-US" sz="2400" dirty="0">
                <a:solidFill>
                  <a:srgbClr val="3333CC"/>
                </a:solidFill>
                <a:latin typeface="Arial Black" panose="020B0A04020102020204" pitchFamily="34" charset="0"/>
                <a:cs typeface="Arial" panose="020B0604020202020204" pitchFamily="34" charset="0"/>
              </a:rPr>
              <a:t>2. For Local Government Bodies:</a:t>
            </a:r>
          </a:p>
          <a:p>
            <a:pPr algn="just"/>
            <a:r>
              <a:rPr lang="en-US" sz="1800" dirty="0">
                <a:solidFill>
                  <a:srgbClr val="000000"/>
                </a:solidFill>
                <a:latin typeface="Arial" panose="020B0604020202020204" pitchFamily="34" charset="0"/>
                <a:cs typeface="Arial" panose="020B0604020202020204" pitchFamily="34" charset="0"/>
              </a:rPr>
              <a:t>Provide free/low cost Access to real estate as well as </a:t>
            </a:r>
            <a:r>
              <a:rPr lang="en-US" sz="1800" b="1" dirty="0">
                <a:solidFill>
                  <a:srgbClr val="000000"/>
                </a:solidFill>
                <a:latin typeface="Arial" panose="020B0604020202020204" pitchFamily="34" charset="0"/>
                <a:cs typeface="Arial" panose="020B0604020202020204" pitchFamily="34" charset="0"/>
              </a:rPr>
              <a:t>“Right of Way” </a:t>
            </a:r>
            <a:r>
              <a:rPr lang="en-US" sz="1800" dirty="0">
                <a:solidFill>
                  <a:srgbClr val="000000"/>
                </a:solidFill>
                <a:latin typeface="Arial" panose="020B0604020202020204" pitchFamily="34" charset="0"/>
                <a:cs typeface="Arial" panose="020B0604020202020204" pitchFamily="34" charset="0"/>
              </a:rPr>
              <a:t>for creation of Broadband access network (Hotspots).</a:t>
            </a:r>
            <a:endParaRPr lang="en-IN" sz="1800" dirty="0">
              <a:solidFill>
                <a:srgbClr val="000000"/>
              </a:solidFill>
              <a:latin typeface="Arial" panose="020B0604020202020204" pitchFamily="34" charset="0"/>
              <a:cs typeface="Arial" panose="020B0604020202020204" pitchFamily="34" charset="0"/>
            </a:endParaRPr>
          </a:p>
          <a:p>
            <a:pPr algn="just"/>
            <a:r>
              <a:rPr lang="en-US" sz="1800" dirty="0">
                <a:solidFill>
                  <a:srgbClr val="3333CC"/>
                </a:solidFill>
                <a:latin typeface="Arial" panose="020B0604020202020204" pitchFamily="34" charset="0"/>
                <a:cs typeface="Arial" panose="020B0604020202020204" pitchFamily="34" charset="0"/>
              </a:rPr>
              <a:t>Provide exemption/reduce levies for the local taxes including GST for the Broadband equipments and services in rural areas.</a:t>
            </a:r>
            <a:endParaRPr lang="en-IN" sz="1800" dirty="0">
              <a:solidFill>
                <a:srgbClr val="3333CC"/>
              </a:solidFill>
              <a:latin typeface="Arial" panose="020B0604020202020204" pitchFamily="34" charset="0"/>
              <a:cs typeface="Arial" panose="020B0604020202020204" pitchFamily="34" charset="0"/>
            </a:endParaRPr>
          </a:p>
          <a:p>
            <a:pPr algn="just"/>
            <a:r>
              <a:rPr lang="en-US" sz="1800" dirty="0">
                <a:solidFill>
                  <a:srgbClr val="000000"/>
                </a:solidFill>
                <a:latin typeface="Arial" panose="020B0604020202020204" pitchFamily="34" charset="0"/>
                <a:cs typeface="Arial" panose="020B0604020202020204" pitchFamily="34" charset="0"/>
              </a:rPr>
              <a:t>Provide initial funding/grant to </a:t>
            </a:r>
            <a:r>
              <a:rPr lang="en-US" sz="1800" b="1" dirty="0">
                <a:solidFill>
                  <a:srgbClr val="000000"/>
                </a:solidFill>
                <a:latin typeface="Arial" panose="020B0604020202020204" pitchFamily="34" charset="0"/>
                <a:cs typeface="Arial" panose="020B0604020202020204" pitchFamily="34" charset="0"/>
              </a:rPr>
              <a:t>Village Local Entrepreneurs(VLE) </a:t>
            </a:r>
            <a:r>
              <a:rPr lang="en-US" sz="1800" dirty="0">
                <a:solidFill>
                  <a:srgbClr val="000000"/>
                </a:solidFill>
                <a:latin typeface="Arial" panose="020B0604020202020204" pitchFamily="34" charset="0"/>
                <a:cs typeface="Arial" panose="020B0604020202020204" pitchFamily="34" charset="0"/>
              </a:rPr>
              <a:t>to start Broadband services business and create awareness about Broadband services and applications among the masses.</a:t>
            </a:r>
          </a:p>
          <a:p>
            <a:pPr algn="just"/>
            <a:endParaRPr lang="en-US" sz="1800" dirty="0">
              <a:solidFill>
                <a:srgbClr val="3333CC"/>
              </a:solidFill>
              <a:latin typeface="Arial" panose="020B0604020202020204" pitchFamily="34" charset="0"/>
              <a:cs typeface="Arial" panose="020B0604020202020204" pitchFamily="34" charset="0"/>
            </a:endParaRPr>
          </a:p>
          <a:p>
            <a:pPr marL="0" lvl="0" indent="0" algn="just">
              <a:buNone/>
            </a:pPr>
            <a:r>
              <a:rPr lang="en-IN" sz="2400" b="1" dirty="0">
                <a:solidFill>
                  <a:srgbClr val="3333CC"/>
                </a:solidFill>
                <a:latin typeface="Arial Black" panose="020B0A04020102020204" pitchFamily="34" charset="0"/>
                <a:cs typeface="Arial" panose="020B0604020202020204" pitchFamily="34" charset="0"/>
              </a:rPr>
              <a:t>3. For Regulatory Bodies:</a:t>
            </a:r>
          </a:p>
          <a:p>
            <a:pPr lvl="0" algn="just"/>
            <a:r>
              <a:rPr lang="en-IN" sz="1800" dirty="0">
                <a:solidFill>
                  <a:srgbClr val="000000"/>
                </a:solidFill>
                <a:latin typeface="Arial" panose="020B0604020202020204" pitchFamily="34" charset="0"/>
                <a:cs typeface="Arial" panose="020B0604020202020204" pitchFamily="34" charset="0"/>
              </a:rPr>
              <a:t>Faci</a:t>
            </a:r>
            <a:r>
              <a:rPr lang="en-US" sz="1800" dirty="0">
                <a:solidFill>
                  <a:srgbClr val="000000"/>
                </a:solidFill>
                <a:latin typeface="Arial" panose="020B0604020202020204" pitchFamily="34" charset="0"/>
                <a:cs typeface="Arial" panose="020B0604020202020204" pitchFamily="34" charset="0"/>
              </a:rPr>
              <a:t>litate </a:t>
            </a:r>
            <a:r>
              <a:rPr lang="en-US" sz="1800" b="1" dirty="0">
                <a:solidFill>
                  <a:srgbClr val="000000"/>
                </a:solidFill>
                <a:latin typeface="Arial" panose="020B0604020202020204" pitchFamily="34" charset="0"/>
                <a:cs typeface="Arial" panose="020B0604020202020204" pitchFamily="34" charset="0"/>
              </a:rPr>
              <a:t>‘Open Access’, ‘Wholesale Pricing’</a:t>
            </a:r>
            <a:r>
              <a:rPr lang="en-US" sz="1800" dirty="0">
                <a:solidFill>
                  <a:srgbClr val="000000"/>
                </a:solidFill>
                <a:latin typeface="Arial" panose="020B0604020202020204" pitchFamily="34" charset="0"/>
                <a:cs typeface="Arial" panose="020B0604020202020204" pitchFamily="34" charset="0"/>
              </a:rPr>
              <a:t> and </a:t>
            </a:r>
            <a:r>
              <a:rPr lang="en-US" sz="1800" b="1" dirty="0">
                <a:solidFill>
                  <a:srgbClr val="000000"/>
                </a:solidFill>
                <a:latin typeface="Arial" panose="020B0604020202020204" pitchFamily="34" charset="0"/>
                <a:cs typeface="Arial" panose="020B0604020202020204" pitchFamily="34" charset="0"/>
              </a:rPr>
              <a:t>‘Infrastructure Sharing’ </a:t>
            </a:r>
            <a:r>
              <a:rPr lang="en-US" sz="1800" dirty="0">
                <a:solidFill>
                  <a:srgbClr val="000000"/>
                </a:solidFill>
                <a:latin typeface="Arial" panose="020B0604020202020204" pitchFamily="34" charset="0"/>
                <a:cs typeface="Arial" panose="020B0604020202020204" pitchFamily="34" charset="0"/>
              </a:rPr>
              <a:t>for the government/public sector owned facilities to enable the local </a:t>
            </a:r>
            <a:r>
              <a:rPr lang="en-US" sz="1800" b="1" dirty="0">
                <a:solidFill>
                  <a:srgbClr val="000000"/>
                </a:solidFill>
                <a:latin typeface="Arial" panose="020B0604020202020204" pitchFamily="34" charset="0"/>
                <a:cs typeface="Arial" panose="020B0604020202020204" pitchFamily="34" charset="0"/>
              </a:rPr>
              <a:t>Internet Service Providers/ VNO’s</a:t>
            </a:r>
            <a:r>
              <a:rPr lang="en-US" sz="1800" dirty="0">
                <a:solidFill>
                  <a:srgbClr val="000000"/>
                </a:solidFill>
                <a:latin typeface="Arial" panose="020B0604020202020204" pitchFamily="34" charset="0"/>
                <a:cs typeface="Arial" panose="020B0604020202020204" pitchFamily="34" charset="0"/>
              </a:rPr>
              <a:t> to provide Broadband services fast and within affordable level.</a:t>
            </a:r>
            <a:endParaRPr lang="en-IN" sz="1800" dirty="0">
              <a:solidFill>
                <a:srgbClr val="000000"/>
              </a:solidFill>
              <a:latin typeface="Arial" panose="020B0604020202020204" pitchFamily="34" charset="0"/>
              <a:cs typeface="Arial" panose="020B0604020202020204" pitchFamily="34" charset="0"/>
            </a:endParaRPr>
          </a:p>
          <a:p>
            <a:pPr lvl="0" algn="just"/>
            <a:r>
              <a:rPr lang="en-US" sz="1800" dirty="0">
                <a:solidFill>
                  <a:srgbClr val="3333CC"/>
                </a:solidFill>
                <a:latin typeface="Arial" panose="020B0604020202020204" pitchFamily="34" charset="0"/>
                <a:cs typeface="Arial" panose="020B0604020202020204" pitchFamily="34" charset="0"/>
              </a:rPr>
              <a:t>Permit franchising arrangements between the </a:t>
            </a:r>
            <a:r>
              <a:rPr lang="en-US" sz="1800" b="1" dirty="0">
                <a:solidFill>
                  <a:srgbClr val="3333CC"/>
                </a:solidFill>
                <a:latin typeface="Arial" panose="020B0604020202020204" pitchFamily="34" charset="0"/>
                <a:cs typeface="Arial" panose="020B0604020202020204" pitchFamily="34" charset="0"/>
              </a:rPr>
              <a:t>‘Operator’ </a:t>
            </a:r>
            <a:r>
              <a:rPr lang="en-US" sz="1800" dirty="0">
                <a:solidFill>
                  <a:srgbClr val="3333CC"/>
                </a:solidFill>
                <a:latin typeface="Arial" panose="020B0604020202020204" pitchFamily="34" charset="0"/>
                <a:cs typeface="Arial" panose="020B0604020202020204" pitchFamily="34" charset="0"/>
              </a:rPr>
              <a:t>and the </a:t>
            </a:r>
            <a:r>
              <a:rPr lang="en-US" sz="1800" b="1" dirty="0">
                <a:solidFill>
                  <a:srgbClr val="3333CC"/>
                </a:solidFill>
                <a:latin typeface="Arial" panose="020B0604020202020204" pitchFamily="34" charset="0"/>
                <a:cs typeface="Arial" panose="020B0604020202020204" pitchFamily="34" charset="0"/>
              </a:rPr>
              <a:t>Local Entrepreneur (VLE) </a:t>
            </a:r>
            <a:r>
              <a:rPr lang="en-US" sz="1800" dirty="0">
                <a:solidFill>
                  <a:srgbClr val="3333CC"/>
                </a:solidFill>
                <a:latin typeface="Arial" panose="020B0604020202020204" pitchFamily="34" charset="0"/>
                <a:cs typeface="Arial" panose="020B0604020202020204" pitchFamily="34" charset="0"/>
              </a:rPr>
              <a:t>and to create a </a:t>
            </a:r>
            <a:r>
              <a:rPr lang="en-US" sz="1800" b="1" dirty="0">
                <a:solidFill>
                  <a:srgbClr val="3333CC"/>
                </a:solidFill>
                <a:latin typeface="Arial" panose="020B0604020202020204" pitchFamily="34" charset="0"/>
                <a:cs typeface="Arial" panose="020B0604020202020204" pitchFamily="34" charset="0"/>
              </a:rPr>
              <a:t>light-handed, “Class” license</a:t>
            </a:r>
            <a:r>
              <a:rPr lang="en-US" sz="1800" dirty="0">
                <a:solidFill>
                  <a:srgbClr val="3333CC"/>
                </a:solidFill>
                <a:latin typeface="Arial" panose="020B0604020202020204" pitchFamily="34" charset="0"/>
                <a:cs typeface="Arial" panose="020B0604020202020204" pitchFamily="34" charset="0"/>
              </a:rPr>
              <a:t>/rural VNO category for niche rural areas by automatic registration process like </a:t>
            </a:r>
            <a:r>
              <a:rPr lang="en-US" sz="1800" b="1" dirty="0">
                <a:solidFill>
                  <a:srgbClr val="3333CC"/>
                </a:solidFill>
                <a:latin typeface="Arial" panose="020B0604020202020204" pitchFamily="34" charset="0"/>
                <a:cs typeface="Arial" panose="020B0604020202020204" pitchFamily="34" charset="0"/>
              </a:rPr>
              <a:t>OSP (Other Service Providers) </a:t>
            </a:r>
            <a:r>
              <a:rPr lang="en-US" sz="1800" dirty="0">
                <a:solidFill>
                  <a:srgbClr val="3333CC"/>
                </a:solidFill>
                <a:latin typeface="Arial" panose="020B0604020202020204" pitchFamily="34" charset="0"/>
                <a:cs typeface="Arial" panose="020B0604020202020204" pitchFamily="34" charset="0"/>
              </a:rPr>
              <a:t>without any conditions or obligations.</a:t>
            </a:r>
            <a:endParaRPr lang="en-IN" sz="1800" dirty="0">
              <a:solidFill>
                <a:srgbClr val="3333CC"/>
              </a:solidFill>
              <a:latin typeface="Arial" panose="020B0604020202020204" pitchFamily="34" charset="0"/>
              <a:cs typeface="Arial" panose="020B0604020202020204" pitchFamily="34" charset="0"/>
            </a:endParaRPr>
          </a:p>
          <a:p>
            <a:pPr lvl="0" algn="just"/>
            <a:r>
              <a:rPr lang="en-US" sz="1800" dirty="0">
                <a:solidFill>
                  <a:srgbClr val="000000"/>
                </a:solidFill>
                <a:latin typeface="Arial" panose="020B0604020202020204" pitchFamily="34" charset="0"/>
                <a:cs typeface="Arial" panose="020B0604020202020204" pitchFamily="34" charset="0"/>
              </a:rPr>
              <a:t>Have </a:t>
            </a:r>
            <a:r>
              <a:rPr lang="en-US" sz="1800" b="1" dirty="0">
                <a:solidFill>
                  <a:srgbClr val="000000"/>
                </a:solidFill>
                <a:latin typeface="Arial" panose="020B0604020202020204" pitchFamily="34" charset="0"/>
                <a:cs typeface="Arial" panose="020B0604020202020204" pitchFamily="34" charset="0"/>
              </a:rPr>
              <a:t>‘Technology-neutral’ </a:t>
            </a:r>
            <a:r>
              <a:rPr lang="en-US" sz="1800" dirty="0">
                <a:solidFill>
                  <a:srgbClr val="000000"/>
                </a:solidFill>
                <a:latin typeface="Arial" panose="020B0604020202020204" pitchFamily="34" charset="0"/>
                <a:cs typeface="Arial" panose="020B0604020202020204" pitchFamily="34" charset="0"/>
              </a:rPr>
              <a:t>and </a:t>
            </a:r>
            <a:r>
              <a:rPr lang="en-US" sz="1800" b="1" dirty="0">
                <a:solidFill>
                  <a:srgbClr val="000000"/>
                </a:solidFill>
                <a:latin typeface="Arial" panose="020B0604020202020204" pitchFamily="34" charset="0"/>
                <a:cs typeface="Arial" panose="020B0604020202020204" pitchFamily="34" charset="0"/>
              </a:rPr>
              <a:t>‘Service-agnostic’ </a:t>
            </a:r>
            <a:r>
              <a:rPr lang="en-US" sz="1800" dirty="0">
                <a:solidFill>
                  <a:srgbClr val="000000"/>
                </a:solidFill>
                <a:latin typeface="Arial" panose="020B0604020202020204" pitchFamily="34" charset="0"/>
                <a:cs typeface="Arial" panose="020B0604020202020204" pitchFamily="34" charset="0"/>
              </a:rPr>
              <a:t>approach to enable the Players to innovate on the technology front to reduce costs.</a:t>
            </a:r>
            <a:endParaRPr lang="en-IN" sz="1800" dirty="0">
              <a:solidFill>
                <a:srgbClr val="000000"/>
              </a:solidFill>
              <a:latin typeface="Arial" panose="020B0604020202020204" pitchFamily="34" charset="0"/>
              <a:cs typeface="Arial" panose="020B0604020202020204" pitchFamily="34" charset="0"/>
            </a:endParaRPr>
          </a:p>
          <a:p>
            <a:pPr lvl="0" algn="just"/>
            <a:r>
              <a:rPr lang="en-US" sz="1800" dirty="0">
                <a:solidFill>
                  <a:srgbClr val="3333CC"/>
                </a:solidFill>
                <a:latin typeface="Arial" panose="020B0604020202020204" pitchFamily="34" charset="0"/>
                <a:cs typeface="Arial" panose="020B0604020202020204" pitchFamily="34" charset="0"/>
              </a:rPr>
              <a:t>Make more spectrum </a:t>
            </a:r>
            <a:r>
              <a:rPr lang="en-US" sz="1800" b="1" dirty="0">
                <a:solidFill>
                  <a:srgbClr val="3333CC"/>
                </a:solidFill>
                <a:latin typeface="Arial" panose="020B0604020202020204" pitchFamily="34" charset="0"/>
                <a:cs typeface="Arial" panose="020B0604020202020204" pitchFamily="34" charset="0"/>
              </a:rPr>
              <a:t>‘license-exempt’ </a:t>
            </a:r>
            <a:r>
              <a:rPr lang="en-US" sz="1800" dirty="0">
                <a:solidFill>
                  <a:srgbClr val="3333CC"/>
                </a:solidFill>
                <a:latin typeface="Arial" panose="020B0604020202020204" pitchFamily="34" charset="0"/>
                <a:cs typeface="Arial" panose="020B0604020202020204" pitchFamily="34" charset="0"/>
              </a:rPr>
              <a:t>for use of Wi-Fi for Broadband access as well as </a:t>
            </a:r>
            <a:r>
              <a:rPr lang="en-US" sz="1800" b="1" dirty="0">
                <a:solidFill>
                  <a:srgbClr val="3333CC"/>
                </a:solidFill>
                <a:latin typeface="Arial" panose="020B0604020202020204" pitchFamily="34" charset="0"/>
                <a:cs typeface="Arial" panose="020B0604020202020204" pitchFamily="34" charset="0"/>
              </a:rPr>
              <a:t>‘Middle Mile’ </a:t>
            </a:r>
            <a:r>
              <a:rPr lang="en-US" sz="1800" dirty="0">
                <a:solidFill>
                  <a:srgbClr val="3333CC"/>
                </a:solidFill>
                <a:latin typeface="Arial" panose="020B0604020202020204" pitchFamily="34" charset="0"/>
                <a:cs typeface="Arial" panose="020B0604020202020204" pitchFamily="34" charset="0"/>
              </a:rPr>
              <a:t>in rural areas as done in India.</a:t>
            </a:r>
          </a:p>
        </p:txBody>
      </p:sp>
      <p:sp>
        <p:nvSpPr>
          <p:cNvPr id="4" name="TextBox 3">
            <a:extLst>
              <a:ext uri="{FF2B5EF4-FFF2-40B4-BE49-F238E27FC236}">
                <a16:creationId xmlns:a16="http://schemas.microsoft.com/office/drawing/2014/main" id="{ABAB8901-7CAE-4FBF-9ADD-57162EE81D8C}"/>
              </a:ext>
            </a:extLst>
          </p:cNvPr>
          <p:cNvSpPr txBox="1"/>
          <p:nvPr/>
        </p:nvSpPr>
        <p:spPr>
          <a:xfrm>
            <a:off x="10413240" y="271160"/>
            <a:ext cx="1051891" cy="338554"/>
          </a:xfrm>
          <a:prstGeom prst="rect">
            <a:avLst/>
          </a:prstGeom>
          <a:noFill/>
        </p:spPr>
        <p:txBody>
          <a:bodyPr wrap="none" rtlCol="0">
            <a:spAutoFit/>
          </a:bodyPr>
          <a:lstStyle/>
          <a:p>
            <a:r>
              <a:rPr lang="en-IN" sz="1600" dirty="0" err="1">
                <a:solidFill>
                  <a:srgbClr val="3333CC"/>
                </a:solidFill>
                <a:latin typeface="Arial Black" panose="020B0A04020102020204" pitchFamily="34" charset="0"/>
              </a:rPr>
              <a:t>Contd</a:t>
            </a:r>
            <a:r>
              <a:rPr lang="en-IN" sz="1600" dirty="0">
                <a:solidFill>
                  <a:srgbClr val="3333CC"/>
                </a:solidFill>
                <a:latin typeface="Arial Black" panose="020B0A04020102020204" pitchFamily="34" charset="0"/>
              </a:rPr>
              <a:t>…</a:t>
            </a:r>
          </a:p>
        </p:txBody>
      </p:sp>
      <p:sp>
        <p:nvSpPr>
          <p:cNvPr id="5" name="Title 1">
            <a:extLst>
              <a:ext uri="{FF2B5EF4-FFF2-40B4-BE49-F238E27FC236}">
                <a16:creationId xmlns:a16="http://schemas.microsoft.com/office/drawing/2014/main" id="{2796E9AF-857B-43AA-81DF-3E37A8B6FF82}"/>
              </a:ext>
            </a:extLst>
          </p:cNvPr>
          <p:cNvSpPr txBox="1">
            <a:spLocks/>
          </p:cNvSpPr>
          <p:nvPr/>
        </p:nvSpPr>
        <p:spPr>
          <a:xfrm>
            <a:off x="838200" y="53991"/>
            <a:ext cx="10515600" cy="5557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400" dirty="0">
                <a:solidFill>
                  <a:srgbClr val="3333CC"/>
                </a:solidFill>
                <a:latin typeface="Arial Black" panose="020B0A04020102020204" pitchFamily="34" charset="0"/>
              </a:rPr>
              <a:t>Recommendations from India Case Study for MHSP</a:t>
            </a:r>
          </a:p>
        </p:txBody>
      </p:sp>
    </p:spTree>
    <p:extLst>
      <p:ext uri="{BB962C8B-B14F-4D97-AF65-F5344CB8AC3E}">
        <p14:creationId xmlns:p14="http://schemas.microsoft.com/office/powerpoint/2010/main" val="397589337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73F72-D549-2947-A03F-6478C090599D}"/>
              </a:ext>
            </a:extLst>
          </p:cNvPr>
          <p:cNvSpPr>
            <a:spLocks noGrp="1"/>
          </p:cNvSpPr>
          <p:nvPr>
            <p:ph idx="1"/>
          </p:nvPr>
        </p:nvSpPr>
        <p:spPr>
          <a:xfrm>
            <a:off x="1328256" y="1225030"/>
            <a:ext cx="9485194" cy="5374858"/>
          </a:xfrm>
        </p:spPr>
        <p:txBody>
          <a:bodyPr>
            <a:normAutofit/>
          </a:bodyPr>
          <a:lstStyle/>
          <a:p>
            <a:pPr marL="0" lvl="0" indent="0" algn="just">
              <a:buNone/>
            </a:pPr>
            <a:r>
              <a:rPr lang="en-US" sz="2400" dirty="0">
                <a:solidFill>
                  <a:srgbClr val="3333CC"/>
                </a:solidFill>
                <a:latin typeface="Arial Black" panose="020B0A04020102020204" pitchFamily="34" charset="0"/>
                <a:cs typeface="Arial" panose="020B0604020202020204" pitchFamily="34" charset="0"/>
              </a:rPr>
              <a:t>4. For Operators &amp; Service Providers:</a:t>
            </a:r>
          </a:p>
          <a:p>
            <a:pPr lvl="0" algn="just"/>
            <a:r>
              <a:rPr lang="en-US" sz="1800" dirty="0">
                <a:solidFill>
                  <a:srgbClr val="000000"/>
                </a:solidFill>
                <a:latin typeface="Arial" panose="020B0604020202020204" pitchFamily="34" charset="0"/>
                <a:cs typeface="Arial" panose="020B0604020202020204" pitchFamily="34" charset="0"/>
              </a:rPr>
              <a:t>Partner with </a:t>
            </a:r>
            <a:r>
              <a:rPr lang="en-US" sz="1800" b="1" dirty="0">
                <a:solidFill>
                  <a:srgbClr val="000000"/>
                </a:solidFill>
                <a:latin typeface="Arial" panose="020B0604020202020204" pitchFamily="34" charset="0"/>
                <a:cs typeface="Arial" panose="020B0604020202020204" pitchFamily="34" charset="0"/>
              </a:rPr>
              <a:t>Managed Hotspot Service Provider (MHSP) </a:t>
            </a:r>
            <a:r>
              <a:rPr lang="en-US" sz="1800" dirty="0">
                <a:solidFill>
                  <a:srgbClr val="000000"/>
                </a:solidFill>
                <a:latin typeface="Arial" panose="020B0604020202020204" pitchFamily="34" charset="0"/>
                <a:cs typeface="Arial" panose="020B0604020202020204" pitchFamily="34" charset="0"/>
              </a:rPr>
              <a:t>to build access network in rural areas using innovative low cost solutions to run on revenue share basis.</a:t>
            </a:r>
            <a:endParaRPr lang="en-IN" sz="1800" dirty="0">
              <a:solidFill>
                <a:srgbClr val="000000"/>
              </a:solidFill>
              <a:latin typeface="Arial" panose="020B0604020202020204" pitchFamily="34" charset="0"/>
              <a:cs typeface="Arial" panose="020B0604020202020204" pitchFamily="34" charset="0"/>
            </a:endParaRPr>
          </a:p>
          <a:p>
            <a:pPr lvl="0" algn="just"/>
            <a:r>
              <a:rPr lang="en-US" sz="1800" dirty="0">
                <a:solidFill>
                  <a:srgbClr val="3333CC"/>
                </a:solidFill>
                <a:latin typeface="Arial" panose="020B0604020202020204" pitchFamily="34" charset="0"/>
                <a:cs typeface="Arial" panose="020B0604020202020204" pitchFamily="34" charset="0"/>
              </a:rPr>
              <a:t>Provide interconnectivity to the “Class” licensed local access providers/VNO’s in rural areas on revenue share basis.</a:t>
            </a:r>
          </a:p>
          <a:p>
            <a:pPr lvl="0" algn="just"/>
            <a:endParaRPr lang="en-US" sz="1800" dirty="0">
              <a:solidFill>
                <a:srgbClr val="3333CC"/>
              </a:solidFill>
              <a:latin typeface="Arial" panose="020B0604020202020204" pitchFamily="34" charset="0"/>
              <a:cs typeface="Arial" panose="020B0604020202020204" pitchFamily="34" charset="0"/>
            </a:endParaRPr>
          </a:p>
          <a:p>
            <a:pPr marL="0" lvl="0" indent="0" algn="just">
              <a:buNone/>
            </a:pPr>
            <a:r>
              <a:rPr lang="en-US" sz="2400" dirty="0">
                <a:solidFill>
                  <a:srgbClr val="3333CC"/>
                </a:solidFill>
                <a:latin typeface="Arial Black" panose="020B0A04020102020204" pitchFamily="34" charset="0"/>
                <a:cs typeface="Arial" panose="020B0604020202020204" pitchFamily="34" charset="0"/>
              </a:rPr>
              <a:t>5. For MHSPs/Local Communities/NGOs:</a:t>
            </a:r>
          </a:p>
          <a:p>
            <a:pPr lvl="0" algn="just"/>
            <a:r>
              <a:rPr lang="en-US" sz="1800" dirty="0">
                <a:solidFill>
                  <a:srgbClr val="000000"/>
                </a:solidFill>
                <a:latin typeface="Arial" panose="020B0604020202020204" pitchFamily="34" charset="0"/>
                <a:cs typeface="Arial" panose="020B0604020202020204" pitchFamily="34" charset="0"/>
              </a:rPr>
              <a:t>Bring awareness and provide training to the local masses to become digital-literate.</a:t>
            </a:r>
            <a:endParaRPr lang="en-IN" sz="1800" dirty="0">
              <a:solidFill>
                <a:srgbClr val="000000"/>
              </a:solidFill>
              <a:latin typeface="Arial" panose="020B0604020202020204" pitchFamily="34" charset="0"/>
              <a:cs typeface="Arial" panose="020B0604020202020204" pitchFamily="34" charset="0"/>
            </a:endParaRPr>
          </a:p>
          <a:p>
            <a:pPr lvl="0" algn="just"/>
            <a:r>
              <a:rPr lang="en-US" sz="1800" dirty="0">
                <a:solidFill>
                  <a:srgbClr val="3333CC"/>
                </a:solidFill>
                <a:latin typeface="Arial" panose="020B0604020202020204" pitchFamily="34" charset="0"/>
                <a:cs typeface="Arial" panose="020B0604020202020204" pitchFamily="34" charset="0"/>
              </a:rPr>
              <a:t>Appoint and train the local entrepreneurs </a:t>
            </a:r>
            <a:r>
              <a:rPr lang="en-US" sz="1800" b="1" dirty="0">
                <a:solidFill>
                  <a:srgbClr val="3333CC"/>
                </a:solidFill>
                <a:latin typeface="Arial" panose="020B0604020202020204" pitchFamily="34" charset="0"/>
                <a:cs typeface="Arial" panose="020B0604020202020204" pitchFamily="34" charset="0"/>
              </a:rPr>
              <a:t>(VLE) </a:t>
            </a:r>
            <a:r>
              <a:rPr lang="en-US" sz="1800" dirty="0">
                <a:solidFill>
                  <a:srgbClr val="3333CC"/>
                </a:solidFill>
                <a:latin typeface="Arial" panose="020B0604020202020204" pitchFamily="34" charset="0"/>
                <a:cs typeface="Arial" panose="020B0604020202020204" pitchFamily="34" charset="0"/>
              </a:rPr>
              <a:t>to take up and manage the Broadband service provisioning.</a:t>
            </a:r>
            <a:endParaRPr lang="en-IN" sz="1800" dirty="0">
              <a:solidFill>
                <a:srgbClr val="3333CC"/>
              </a:solidFill>
              <a:latin typeface="Arial" panose="020B0604020202020204" pitchFamily="34" charset="0"/>
              <a:cs typeface="Arial" panose="020B0604020202020204" pitchFamily="34" charset="0"/>
            </a:endParaRPr>
          </a:p>
          <a:p>
            <a:pPr lvl="0" algn="just"/>
            <a:r>
              <a:rPr lang="en-US" sz="1800" dirty="0">
                <a:solidFill>
                  <a:srgbClr val="000000"/>
                </a:solidFill>
                <a:latin typeface="Arial" panose="020B0604020202020204" pitchFamily="34" charset="0"/>
                <a:cs typeface="Arial" panose="020B0604020202020204" pitchFamily="34" charset="0"/>
              </a:rPr>
              <a:t>Facilitate initial funding for the business requirements of Local entrepreneurs </a:t>
            </a:r>
            <a:r>
              <a:rPr lang="en-US" sz="1800" b="1" dirty="0">
                <a:solidFill>
                  <a:srgbClr val="000000"/>
                </a:solidFill>
                <a:latin typeface="Arial" panose="020B0604020202020204" pitchFamily="34" charset="0"/>
                <a:cs typeface="Arial" panose="020B0604020202020204" pitchFamily="34" charset="0"/>
              </a:rPr>
              <a:t>(VLE).</a:t>
            </a:r>
            <a:endParaRPr lang="en-IN" sz="1800" b="1" dirty="0">
              <a:solidFill>
                <a:srgbClr val="000000"/>
              </a:solidFill>
              <a:latin typeface="Arial" panose="020B0604020202020204" pitchFamily="34" charset="0"/>
              <a:cs typeface="Arial" panose="020B0604020202020204" pitchFamily="34" charset="0"/>
            </a:endParaRPr>
          </a:p>
          <a:p>
            <a:pPr lvl="0" algn="just"/>
            <a:r>
              <a:rPr lang="en-US" sz="1800" dirty="0">
                <a:solidFill>
                  <a:srgbClr val="3333CC"/>
                </a:solidFill>
                <a:latin typeface="Arial" panose="020B0604020202020204" pitchFamily="34" charset="0"/>
                <a:cs typeface="Arial" panose="020B0604020202020204" pitchFamily="34" charset="0"/>
              </a:rPr>
              <a:t>Help in identifying the </a:t>
            </a:r>
            <a:r>
              <a:rPr lang="en-US" sz="1800" b="1" dirty="0">
                <a:solidFill>
                  <a:srgbClr val="3333CC"/>
                </a:solidFill>
                <a:latin typeface="Arial" panose="020B0604020202020204" pitchFamily="34" charset="0"/>
                <a:cs typeface="Arial" panose="020B0604020202020204" pitchFamily="34" charset="0"/>
              </a:rPr>
              <a:t>Local Content and Applications </a:t>
            </a:r>
            <a:r>
              <a:rPr lang="en-US" sz="1800" dirty="0">
                <a:solidFill>
                  <a:srgbClr val="3333CC"/>
                </a:solidFill>
                <a:latin typeface="Arial" panose="020B0604020202020204" pitchFamily="34" charset="0"/>
                <a:cs typeface="Arial" panose="020B0604020202020204" pitchFamily="34" charset="0"/>
              </a:rPr>
              <a:t>requirements.</a:t>
            </a:r>
          </a:p>
          <a:p>
            <a:pPr marL="0" lvl="0" indent="0" algn="just">
              <a:buNone/>
            </a:pPr>
            <a:endParaRPr lang="en-US" sz="1800" dirty="0">
              <a:solidFill>
                <a:srgbClr val="3333C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ED92701-6D48-4562-AD83-227254DAC812}"/>
              </a:ext>
            </a:extLst>
          </p:cNvPr>
          <p:cNvSpPr txBox="1"/>
          <p:nvPr/>
        </p:nvSpPr>
        <p:spPr>
          <a:xfrm>
            <a:off x="10351320" y="474086"/>
            <a:ext cx="1051891" cy="338554"/>
          </a:xfrm>
          <a:prstGeom prst="rect">
            <a:avLst/>
          </a:prstGeom>
          <a:noFill/>
        </p:spPr>
        <p:txBody>
          <a:bodyPr wrap="none" rtlCol="0">
            <a:spAutoFit/>
          </a:bodyPr>
          <a:lstStyle/>
          <a:p>
            <a:r>
              <a:rPr lang="en-IN" sz="1600" dirty="0" err="1">
                <a:solidFill>
                  <a:srgbClr val="3333CC"/>
                </a:solidFill>
                <a:latin typeface="Arial Black" panose="020B0A04020102020204" pitchFamily="34" charset="0"/>
              </a:rPr>
              <a:t>Contd</a:t>
            </a:r>
            <a:r>
              <a:rPr lang="en-IN" sz="1600" dirty="0">
                <a:solidFill>
                  <a:srgbClr val="3333CC"/>
                </a:solidFill>
                <a:latin typeface="Arial Black" panose="020B0A04020102020204" pitchFamily="34" charset="0"/>
              </a:rPr>
              <a:t>…</a:t>
            </a:r>
          </a:p>
        </p:txBody>
      </p:sp>
      <p:sp>
        <p:nvSpPr>
          <p:cNvPr id="5" name="Title 1">
            <a:extLst>
              <a:ext uri="{FF2B5EF4-FFF2-40B4-BE49-F238E27FC236}">
                <a16:creationId xmlns:a16="http://schemas.microsoft.com/office/drawing/2014/main" id="{0C04B80F-7500-4801-9FBB-1A7AE7D65F16}"/>
              </a:ext>
            </a:extLst>
          </p:cNvPr>
          <p:cNvSpPr txBox="1">
            <a:spLocks/>
          </p:cNvSpPr>
          <p:nvPr/>
        </p:nvSpPr>
        <p:spPr>
          <a:xfrm>
            <a:off x="788789" y="258112"/>
            <a:ext cx="10515600" cy="5557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400" dirty="0">
                <a:solidFill>
                  <a:srgbClr val="3333CC"/>
                </a:solidFill>
                <a:latin typeface="Arial Black" panose="020B0A04020102020204" pitchFamily="34" charset="0"/>
              </a:rPr>
              <a:t>Recommendations from India Case Study for MHSP</a:t>
            </a:r>
          </a:p>
        </p:txBody>
      </p:sp>
    </p:spTree>
    <p:extLst>
      <p:ext uri="{BB962C8B-B14F-4D97-AF65-F5344CB8AC3E}">
        <p14:creationId xmlns:p14="http://schemas.microsoft.com/office/powerpoint/2010/main" val="226705163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C6A7F1-A981-4838-B666-00E45E60CCAE}"/>
              </a:ext>
            </a:extLst>
          </p:cNvPr>
          <p:cNvSpPr txBox="1"/>
          <p:nvPr/>
        </p:nvSpPr>
        <p:spPr>
          <a:xfrm>
            <a:off x="681087" y="1338703"/>
            <a:ext cx="10320307" cy="5078313"/>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Arial Black" panose="020B0A04020102020204" pitchFamily="34" charset="0"/>
              </a:rPr>
              <a:t>For successful deployment of the Broadband in the rural areas it is necessary for the respective government agencies/public institutions/Telecom Service Providers to provide the existing backhaul infrastructure at a </a:t>
            </a:r>
            <a:r>
              <a:rPr lang="en-US" dirty="0" err="1">
                <a:latin typeface="Arial Black" panose="020B0A04020102020204" pitchFamily="34" charset="0"/>
              </a:rPr>
              <a:t>subsidised</a:t>
            </a:r>
            <a:r>
              <a:rPr lang="en-US" dirty="0">
                <a:latin typeface="Arial Black" panose="020B0A04020102020204" pitchFamily="34" charset="0"/>
              </a:rPr>
              <a:t> cost on Revenue Share basis.</a:t>
            </a:r>
          </a:p>
          <a:p>
            <a:pPr marL="285750" indent="-285750" algn="just">
              <a:buFont typeface="Arial" panose="020B0604020202020204" pitchFamily="34" charset="0"/>
              <a:buChar char="•"/>
            </a:pPr>
            <a:endParaRPr lang="en-US" dirty="0">
              <a:solidFill>
                <a:srgbClr val="002060"/>
              </a:solidFill>
              <a:latin typeface="Arial Black" panose="020B0A04020102020204" pitchFamily="34" charset="0"/>
            </a:endParaRPr>
          </a:p>
          <a:p>
            <a:pPr marL="285750" indent="-285750" algn="just">
              <a:buFont typeface="Arial" panose="020B0604020202020204" pitchFamily="34" charset="0"/>
              <a:buChar char="•"/>
            </a:pPr>
            <a:r>
              <a:rPr lang="en-US" dirty="0">
                <a:solidFill>
                  <a:srgbClr val="3333CC"/>
                </a:solidFill>
                <a:latin typeface="Arial Black" panose="020B0A04020102020204" pitchFamily="34" charset="0"/>
              </a:rPr>
              <a:t>For Broadband backbone network, optic fiber is the best and future proof solution with long term perspective. It needs to be funded by Government/USO agency and investment treated as </a:t>
            </a:r>
            <a:r>
              <a:rPr lang="en-US" dirty="0">
                <a:solidFill>
                  <a:srgbClr val="000000"/>
                </a:solidFill>
                <a:latin typeface="Arial Black" panose="020B0A04020102020204" pitchFamily="34" charset="0"/>
              </a:rPr>
              <a:t>sunk cost </a:t>
            </a:r>
            <a:r>
              <a:rPr lang="en-US" dirty="0">
                <a:solidFill>
                  <a:srgbClr val="3333CC"/>
                </a:solidFill>
                <a:latin typeface="Arial Black" panose="020B0A04020102020204" pitchFamily="34" charset="0"/>
              </a:rPr>
              <a:t>for the purpose of societal return on investment like any other national infrastructure such as highways, Railroads, Power and other public utilities. </a:t>
            </a:r>
          </a:p>
          <a:p>
            <a:pPr marL="285750" indent="-285750" algn="just">
              <a:buFont typeface="Arial" panose="020B0604020202020204" pitchFamily="34" charset="0"/>
              <a:buChar char="•"/>
            </a:pPr>
            <a:endParaRPr lang="en-US" dirty="0">
              <a:solidFill>
                <a:srgbClr val="002060"/>
              </a:solidFill>
              <a:latin typeface="Arial Black" panose="020B0A04020102020204" pitchFamily="34" charset="0"/>
            </a:endParaRPr>
          </a:p>
          <a:p>
            <a:pPr marL="285750" indent="-285750" algn="just">
              <a:buFont typeface="Arial" panose="020B0604020202020204" pitchFamily="34" charset="0"/>
              <a:buChar char="•"/>
            </a:pPr>
            <a:r>
              <a:rPr lang="en-US" dirty="0">
                <a:latin typeface="Arial Black" panose="020B0A04020102020204" pitchFamily="34" charset="0"/>
              </a:rPr>
              <a:t>For the access network, it is advisable and cost effective to go for unlicensed spectrum based (Wi-Fi) Access solution with different Backhaul technologies depending upon the terrain, geography and existing infrastructure, availability of conventional telecom system and backbone network etc. This should generally be funded by the local service providers/third party independent infrastructure provider.</a:t>
            </a:r>
          </a:p>
          <a:p>
            <a:pPr algn="just"/>
            <a:endParaRPr lang="en-US" dirty="0">
              <a:solidFill>
                <a:srgbClr val="002060"/>
              </a:solidFill>
              <a:latin typeface="Arial Black" panose="020B0A04020102020204" pitchFamily="34" charset="0"/>
            </a:endParaRPr>
          </a:p>
        </p:txBody>
      </p:sp>
      <p:sp>
        <p:nvSpPr>
          <p:cNvPr id="3" name="TextBox 2">
            <a:extLst>
              <a:ext uri="{FF2B5EF4-FFF2-40B4-BE49-F238E27FC236}">
                <a16:creationId xmlns:a16="http://schemas.microsoft.com/office/drawing/2014/main" id="{880B8827-B4E5-4910-ACDB-2870F86B6E95}"/>
              </a:ext>
            </a:extLst>
          </p:cNvPr>
          <p:cNvSpPr txBox="1"/>
          <p:nvPr/>
        </p:nvSpPr>
        <p:spPr>
          <a:xfrm>
            <a:off x="1173705" y="163985"/>
            <a:ext cx="9335069" cy="830997"/>
          </a:xfrm>
          <a:prstGeom prst="rect">
            <a:avLst/>
          </a:prstGeom>
          <a:noFill/>
        </p:spPr>
        <p:txBody>
          <a:bodyPr wrap="square" rtlCol="0">
            <a:spAutoFit/>
          </a:bodyPr>
          <a:lstStyle/>
          <a:p>
            <a:pPr algn="ctr"/>
            <a:r>
              <a:rPr lang="en-IN" sz="2400" dirty="0">
                <a:solidFill>
                  <a:srgbClr val="3333CC"/>
                </a:solidFill>
                <a:latin typeface="Arial Black" panose="020B0A04020102020204" pitchFamily="34" charset="0"/>
              </a:rPr>
              <a:t>Implementable and Cost-Effective Solution for Rural Broadband Access</a:t>
            </a:r>
          </a:p>
        </p:txBody>
      </p:sp>
    </p:spTree>
    <p:extLst>
      <p:ext uri="{BB962C8B-B14F-4D97-AF65-F5344CB8AC3E}">
        <p14:creationId xmlns:p14="http://schemas.microsoft.com/office/powerpoint/2010/main" val="2306698582"/>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C01C41-BA99-4B79-8CCC-5597E88F9C2E}"/>
              </a:ext>
            </a:extLst>
          </p:cNvPr>
          <p:cNvSpPr txBox="1"/>
          <p:nvPr/>
        </p:nvSpPr>
        <p:spPr>
          <a:xfrm>
            <a:off x="2397456" y="2721114"/>
            <a:ext cx="7397087" cy="2185214"/>
          </a:xfrm>
          <a:prstGeom prst="rect">
            <a:avLst/>
          </a:prstGeom>
          <a:noFill/>
        </p:spPr>
        <p:txBody>
          <a:bodyPr wrap="square" rtlCol="0">
            <a:spAutoFit/>
          </a:bodyPr>
          <a:lstStyle/>
          <a:p>
            <a:pPr algn="ctr"/>
            <a:r>
              <a:rPr lang="en-IN" sz="4000" dirty="0">
                <a:solidFill>
                  <a:srgbClr val="3333CC"/>
                </a:solidFill>
                <a:latin typeface="Arial Black" panose="020B0A04020102020204" pitchFamily="34" charset="0"/>
              </a:rPr>
              <a:t>Thank You</a:t>
            </a:r>
          </a:p>
          <a:p>
            <a:pPr algn="ctr"/>
            <a:endParaRPr lang="en-IN" sz="2400" dirty="0">
              <a:solidFill>
                <a:srgbClr val="3333CC"/>
              </a:solidFill>
              <a:latin typeface="Arial Black" panose="020B0A04020102020204" pitchFamily="34" charset="0"/>
            </a:endParaRPr>
          </a:p>
          <a:p>
            <a:pPr algn="ctr"/>
            <a:endParaRPr lang="en-IN" sz="2400" dirty="0">
              <a:solidFill>
                <a:srgbClr val="3333CC"/>
              </a:solidFill>
              <a:latin typeface="Arial Black" panose="020B0A04020102020204" pitchFamily="34" charset="0"/>
            </a:endParaRPr>
          </a:p>
          <a:p>
            <a:pPr algn="ctr"/>
            <a:r>
              <a:rPr lang="en-IN" sz="2400" dirty="0">
                <a:solidFill>
                  <a:srgbClr val="000000"/>
                </a:solidFill>
                <a:latin typeface="Arial Black" panose="020B0A04020102020204" pitchFamily="34" charset="0"/>
              </a:rPr>
              <a:t>Satya N. Gupta</a:t>
            </a:r>
          </a:p>
          <a:p>
            <a:pPr algn="ctr"/>
            <a:r>
              <a:rPr lang="en-IN" sz="2400" dirty="0">
                <a:solidFill>
                  <a:srgbClr val="3333CC"/>
                </a:solidFill>
                <a:latin typeface="Arial Black" panose="020B0A04020102020204" pitchFamily="34" charset="0"/>
              </a:rPr>
              <a:t>sg@bluetown.com</a:t>
            </a:r>
          </a:p>
        </p:txBody>
      </p:sp>
    </p:spTree>
    <p:extLst>
      <p:ext uri="{BB962C8B-B14F-4D97-AF65-F5344CB8AC3E}">
        <p14:creationId xmlns:p14="http://schemas.microsoft.com/office/powerpoint/2010/main" val="350839374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EA0A01A-B80B-448A-B86E-2DA70E4D5472}"/>
              </a:ext>
            </a:extLst>
          </p:cNvPr>
          <p:cNvGrpSpPr>
            <a:grpSpLocks/>
          </p:cNvGrpSpPr>
          <p:nvPr/>
        </p:nvGrpSpPr>
        <p:grpSpPr bwMode="auto">
          <a:xfrm>
            <a:off x="1216925" y="1304356"/>
            <a:ext cx="9758149" cy="5069149"/>
            <a:chOff x="1125" y="4394"/>
            <a:chExt cx="10500" cy="8187"/>
          </a:xfrm>
        </p:grpSpPr>
        <p:sp>
          <p:nvSpPr>
            <p:cNvPr id="8" name="AutoShape 425">
              <a:extLst>
                <a:ext uri="{FF2B5EF4-FFF2-40B4-BE49-F238E27FC236}">
                  <a16:creationId xmlns:a16="http://schemas.microsoft.com/office/drawing/2014/main" id="{BFC718BB-C587-4255-BA38-3ADBBD88DEF6}"/>
                </a:ext>
              </a:extLst>
            </p:cNvPr>
            <p:cNvSpPr>
              <a:spLocks noChangeArrowheads="1"/>
            </p:cNvSpPr>
            <p:nvPr/>
          </p:nvSpPr>
          <p:spPr bwMode="auto">
            <a:xfrm>
              <a:off x="4132" y="12371"/>
              <a:ext cx="2236" cy="210"/>
            </a:xfrm>
            <a:prstGeom prst="leftRightArrow">
              <a:avLst>
                <a:gd name="adj1" fmla="val 50000"/>
                <a:gd name="adj2" fmla="val 234286"/>
              </a:avLst>
            </a:prstGeom>
            <a:solidFill>
              <a:schemeClr val="accent1">
                <a:lumMod val="5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sp>
          <p:nvSpPr>
            <p:cNvPr id="9" name="AutoShape 426">
              <a:extLst>
                <a:ext uri="{FF2B5EF4-FFF2-40B4-BE49-F238E27FC236}">
                  <a16:creationId xmlns:a16="http://schemas.microsoft.com/office/drawing/2014/main" id="{76AA04C7-AFA0-4896-AD4F-EF266A49ACC3}"/>
                </a:ext>
              </a:extLst>
            </p:cNvPr>
            <p:cNvSpPr>
              <a:spLocks noChangeArrowheads="1"/>
            </p:cNvSpPr>
            <p:nvPr/>
          </p:nvSpPr>
          <p:spPr bwMode="auto">
            <a:xfrm>
              <a:off x="1305" y="12369"/>
              <a:ext cx="2610" cy="212"/>
            </a:xfrm>
            <a:prstGeom prst="leftRightArrow">
              <a:avLst>
                <a:gd name="adj1" fmla="val 50000"/>
                <a:gd name="adj2" fmla="val 246226"/>
              </a:avLst>
            </a:prstGeom>
            <a:solidFill>
              <a:schemeClr val="accent1">
                <a:lumMod val="5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sp>
          <p:nvSpPr>
            <p:cNvPr id="10" name="AutoShape 427">
              <a:extLst>
                <a:ext uri="{FF2B5EF4-FFF2-40B4-BE49-F238E27FC236}">
                  <a16:creationId xmlns:a16="http://schemas.microsoft.com/office/drawing/2014/main" id="{AE24F8E7-B587-47D8-97D3-B5B4FE328C7E}"/>
                </a:ext>
              </a:extLst>
            </p:cNvPr>
            <p:cNvSpPr>
              <a:spLocks noChangeArrowheads="1"/>
            </p:cNvSpPr>
            <p:nvPr/>
          </p:nvSpPr>
          <p:spPr bwMode="auto">
            <a:xfrm>
              <a:off x="9105" y="12369"/>
              <a:ext cx="2520" cy="182"/>
            </a:xfrm>
            <a:prstGeom prst="leftRightArrow">
              <a:avLst>
                <a:gd name="adj1" fmla="val 50000"/>
                <a:gd name="adj2" fmla="val 276923"/>
              </a:avLst>
            </a:prstGeom>
            <a:solidFill>
              <a:schemeClr val="accent1">
                <a:lumMod val="5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sp>
          <p:nvSpPr>
            <p:cNvPr id="11" name="AutoShape 460">
              <a:extLst>
                <a:ext uri="{FF2B5EF4-FFF2-40B4-BE49-F238E27FC236}">
                  <a16:creationId xmlns:a16="http://schemas.microsoft.com/office/drawing/2014/main" id="{B5F4A537-43CE-4A07-A817-6068BE1B5036}"/>
                </a:ext>
              </a:extLst>
            </p:cNvPr>
            <p:cNvSpPr>
              <a:spLocks noChangeArrowheads="1"/>
            </p:cNvSpPr>
            <p:nvPr/>
          </p:nvSpPr>
          <p:spPr bwMode="auto">
            <a:xfrm>
              <a:off x="6510" y="12371"/>
              <a:ext cx="2460" cy="210"/>
            </a:xfrm>
            <a:prstGeom prst="leftRightArrow">
              <a:avLst>
                <a:gd name="adj1" fmla="val 50000"/>
                <a:gd name="adj2" fmla="val 234286"/>
              </a:avLst>
            </a:prstGeom>
            <a:solidFill>
              <a:schemeClr val="accent1">
                <a:lumMod val="5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grpSp>
          <p:nvGrpSpPr>
            <p:cNvPr id="12" name="Group 11">
              <a:extLst>
                <a:ext uri="{FF2B5EF4-FFF2-40B4-BE49-F238E27FC236}">
                  <a16:creationId xmlns:a16="http://schemas.microsoft.com/office/drawing/2014/main" id="{3F897A20-4261-4C65-96C7-766F8EC71FF6}"/>
                </a:ext>
              </a:extLst>
            </p:cNvPr>
            <p:cNvGrpSpPr>
              <a:grpSpLocks/>
            </p:cNvGrpSpPr>
            <p:nvPr/>
          </p:nvGrpSpPr>
          <p:grpSpPr bwMode="auto">
            <a:xfrm>
              <a:off x="1125" y="4394"/>
              <a:ext cx="10485" cy="7633"/>
              <a:chOff x="1125" y="4394"/>
              <a:chExt cx="10485" cy="7633"/>
            </a:xfrm>
          </p:grpSpPr>
          <p:sp>
            <p:nvSpPr>
              <p:cNvPr id="13" name="Text Box 429">
                <a:extLst>
                  <a:ext uri="{FF2B5EF4-FFF2-40B4-BE49-F238E27FC236}">
                    <a16:creationId xmlns:a16="http://schemas.microsoft.com/office/drawing/2014/main" id="{9B475561-D889-446E-A1B7-3855137325D8}"/>
                  </a:ext>
                </a:extLst>
              </p:cNvPr>
              <p:cNvSpPr txBox="1">
                <a:spLocks noChangeArrowheads="1"/>
              </p:cNvSpPr>
              <p:nvPr/>
            </p:nvSpPr>
            <p:spPr bwMode="auto">
              <a:xfrm>
                <a:off x="1245" y="11382"/>
                <a:ext cx="2655" cy="630"/>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200" b="1" dirty="0">
                    <a:effectLst/>
                    <a:latin typeface="Calibri" panose="020F0502020204030204" pitchFamily="34" charset="0"/>
                    <a:ea typeface="Calibri" panose="020F0502020204030204" pitchFamily="34" charset="0"/>
                    <a:cs typeface="Mangal" panose="02040503050203030202" pitchFamily="18" charset="0"/>
                  </a:rPr>
                  <a:t>Local Entrepreneur/Infrastructure Provider</a:t>
                </a:r>
                <a:endParaRPr lang="en-IN" sz="12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14" name="Text Box 457">
                <a:extLst>
                  <a:ext uri="{FF2B5EF4-FFF2-40B4-BE49-F238E27FC236}">
                    <a16:creationId xmlns:a16="http://schemas.microsoft.com/office/drawing/2014/main" id="{65B48310-64FA-41F5-8DC3-50EB3016B1D3}"/>
                  </a:ext>
                </a:extLst>
              </p:cNvPr>
              <p:cNvSpPr txBox="1">
                <a:spLocks noChangeArrowheads="1"/>
              </p:cNvSpPr>
              <p:nvPr/>
            </p:nvSpPr>
            <p:spPr bwMode="auto">
              <a:xfrm>
                <a:off x="4005" y="11382"/>
                <a:ext cx="2385" cy="630"/>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600" b="1" dirty="0">
                    <a:effectLst/>
                    <a:latin typeface="Calibri" panose="020F0502020204030204" pitchFamily="34" charset="0"/>
                    <a:ea typeface="Calibri" panose="020F0502020204030204" pitchFamily="34" charset="0"/>
                    <a:cs typeface="Mangal" panose="02040503050203030202" pitchFamily="18" charset="0"/>
                  </a:rPr>
                  <a:t>Public Funding</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15" name="Text Box 458">
                <a:extLst>
                  <a:ext uri="{FF2B5EF4-FFF2-40B4-BE49-F238E27FC236}">
                    <a16:creationId xmlns:a16="http://schemas.microsoft.com/office/drawing/2014/main" id="{7AEDDF91-0C18-4F17-8D41-31B58972E2D0}"/>
                  </a:ext>
                </a:extLst>
              </p:cNvPr>
              <p:cNvSpPr txBox="1">
                <a:spLocks noChangeArrowheads="1"/>
              </p:cNvSpPr>
              <p:nvPr/>
            </p:nvSpPr>
            <p:spPr bwMode="auto">
              <a:xfrm>
                <a:off x="6510" y="11382"/>
                <a:ext cx="2415" cy="630"/>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600" b="1" dirty="0">
                    <a:effectLst/>
                    <a:latin typeface="Calibri" panose="020F0502020204030204" pitchFamily="34" charset="0"/>
                    <a:ea typeface="Calibri" panose="020F0502020204030204" pitchFamily="34" charset="0"/>
                    <a:cs typeface="Mangal" panose="02040503050203030202" pitchFamily="18" charset="0"/>
                  </a:rPr>
                  <a:t>Third Party</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16" name="Text Box 459">
                <a:extLst>
                  <a:ext uri="{FF2B5EF4-FFF2-40B4-BE49-F238E27FC236}">
                    <a16:creationId xmlns:a16="http://schemas.microsoft.com/office/drawing/2014/main" id="{E7320ED1-A959-4074-BCFF-BB5A1DB5CCBE}"/>
                  </a:ext>
                </a:extLst>
              </p:cNvPr>
              <p:cNvSpPr txBox="1">
                <a:spLocks noChangeArrowheads="1"/>
              </p:cNvSpPr>
              <p:nvPr/>
            </p:nvSpPr>
            <p:spPr bwMode="auto">
              <a:xfrm>
                <a:off x="9030" y="11382"/>
                <a:ext cx="2535" cy="645"/>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600" b="1" dirty="0">
                    <a:effectLst/>
                    <a:latin typeface="Calibri" panose="020F0502020204030204" pitchFamily="34" charset="0"/>
                    <a:ea typeface="Calibri" panose="020F0502020204030204" pitchFamily="34" charset="0"/>
                    <a:cs typeface="Mangal" panose="02040503050203030202" pitchFamily="18" charset="0"/>
                  </a:rPr>
                  <a:t>Local Entrepreneur</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17" name="Group 16">
                <a:extLst>
                  <a:ext uri="{FF2B5EF4-FFF2-40B4-BE49-F238E27FC236}">
                    <a16:creationId xmlns:a16="http://schemas.microsoft.com/office/drawing/2014/main" id="{22B265A7-7C5C-40F1-B4C1-859CC2126842}"/>
                  </a:ext>
                </a:extLst>
              </p:cNvPr>
              <p:cNvGrpSpPr>
                <a:grpSpLocks/>
              </p:cNvGrpSpPr>
              <p:nvPr/>
            </p:nvGrpSpPr>
            <p:grpSpPr bwMode="auto">
              <a:xfrm>
                <a:off x="1125" y="4394"/>
                <a:ext cx="10485" cy="6672"/>
                <a:chOff x="1125" y="4394"/>
                <a:chExt cx="10485" cy="6672"/>
              </a:xfrm>
            </p:grpSpPr>
            <p:grpSp>
              <p:nvGrpSpPr>
                <p:cNvPr id="18" name="Group 17">
                  <a:extLst>
                    <a:ext uri="{FF2B5EF4-FFF2-40B4-BE49-F238E27FC236}">
                      <a16:creationId xmlns:a16="http://schemas.microsoft.com/office/drawing/2014/main" id="{1B33B039-558A-4EF9-9663-6BA1508CD2D8}"/>
                    </a:ext>
                  </a:extLst>
                </p:cNvPr>
                <p:cNvGrpSpPr>
                  <a:grpSpLocks/>
                </p:cNvGrpSpPr>
                <p:nvPr/>
              </p:nvGrpSpPr>
              <p:grpSpPr bwMode="auto">
                <a:xfrm>
                  <a:off x="1125" y="4394"/>
                  <a:ext cx="10440" cy="6145"/>
                  <a:chOff x="1125" y="4394"/>
                  <a:chExt cx="10440" cy="6145"/>
                </a:xfrm>
              </p:grpSpPr>
              <p:grpSp>
                <p:nvGrpSpPr>
                  <p:cNvPr id="22" name="Group 21">
                    <a:extLst>
                      <a:ext uri="{FF2B5EF4-FFF2-40B4-BE49-F238E27FC236}">
                        <a16:creationId xmlns:a16="http://schemas.microsoft.com/office/drawing/2014/main" id="{DC35312A-C480-4941-9D38-798746AD7B0C}"/>
                      </a:ext>
                    </a:extLst>
                  </p:cNvPr>
                  <p:cNvGrpSpPr>
                    <a:grpSpLocks/>
                  </p:cNvGrpSpPr>
                  <p:nvPr/>
                </p:nvGrpSpPr>
                <p:grpSpPr bwMode="auto">
                  <a:xfrm>
                    <a:off x="1125" y="4394"/>
                    <a:ext cx="10440" cy="4953"/>
                    <a:chOff x="1125" y="1322"/>
                    <a:chExt cx="10440" cy="4953"/>
                  </a:xfrm>
                </p:grpSpPr>
                <p:sp>
                  <p:nvSpPr>
                    <p:cNvPr id="28" name="AutoShape 433">
                      <a:extLst>
                        <a:ext uri="{FF2B5EF4-FFF2-40B4-BE49-F238E27FC236}">
                          <a16:creationId xmlns:a16="http://schemas.microsoft.com/office/drawing/2014/main" id="{94430497-4996-4313-98A9-18EE2A2E4C6B}"/>
                        </a:ext>
                      </a:extLst>
                    </p:cNvPr>
                    <p:cNvSpPr>
                      <a:spLocks noChangeArrowheads="1"/>
                    </p:cNvSpPr>
                    <p:nvPr/>
                  </p:nvSpPr>
                  <p:spPr bwMode="auto">
                    <a:xfrm>
                      <a:off x="9045" y="6110"/>
                      <a:ext cx="2505" cy="165"/>
                    </a:xfrm>
                    <a:prstGeom prst="leftRightArrow">
                      <a:avLst>
                        <a:gd name="adj1" fmla="val 50000"/>
                        <a:gd name="adj2" fmla="val 303636"/>
                      </a:avLst>
                    </a:prstGeom>
                    <a:solidFill>
                      <a:schemeClr val="accent1">
                        <a:lumMod val="5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sp>
                  <p:nvSpPr>
                    <p:cNvPr id="29" name="Text Box 434">
                      <a:extLst>
                        <a:ext uri="{FF2B5EF4-FFF2-40B4-BE49-F238E27FC236}">
                          <a16:creationId xmlns:a16="http://schemas.microsoft.com/office/drawing/2014/main" id="{D4F1DBCB-F589-4F9C-B42D-6D190A01A1D3}"/>
                        </a:ext>
                      </a:extLst>
                    </p:cNvPr>
                    <p:cNvSpPr txBox="1">
                      <a:spLocks noChangeArrowheads="1"/>
                    </p:cNvSpPr>
                    <p:nvPr/>
                  </p:nvSpPr>
                  <p:spPr bwMode="auto">
                    <a:xfrm>
                      <a:off x="4095" y="5055"/>
                      <a:ext cx="4800" cy="675"/>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600" b="1" dirty="0">
                          <a:effectLst/>
                          <a:latin typeface="Calibri" panose="020F0502020204030204" pitchFamily="34" charset="0"/>
                          <a:ea typeface="Calibri" panose="020F0502020204030204" pitchFamily="34" charset="0"/>
                          <a:cs typeface="Mangal" panose="02040503050203030202" pitchFamily="18" charset="0"/>
                        </a:rPr>
                        <a:t>Public Funding for Backhaul &amp; Content</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30" name="Group 29">
                      <a:extLst>
                        <a:ext uri="{FF2B5EF4-FFF2-40B4-BE49-F238E27FC236}">
                          <a16:creationId xmlns:a16="http://schemas.microsoft.com/office/drawing/2014/main" id="{99BFEF6F-C4AE-4D74-A90B-0D16A517DF4C}"/>
                        </a:ext>
                      </a:extLst>
                    </p:cNvPr>
                    <p:cNvGrpSpPr>
                      <a:grpSpLocks/>
                    </p:cNvGrpSpPr>
                    <p:nvPr/>
                  </p:nvGrpSpPr>
                  <p:grpSpPr bwMode="auto">
                    <a:xfrm>
                      <a:off x="1125" y="1322"/>
                      <a:ext cx="10440" cy="3440"/>
                      <a:chOff x="1125" y="1322"/>
                      <a:chExt cx="10440" cy="3440"/>
                    </a:xfrm>
                  </p:grpSpPr>
                  <p:sp>
                    <p:nvSpPr>
                      <p:cNvPr id="33" name="AutoShape 436">
                        <a:extLst>
                          <a:ext uri="{FF2B5EF4-FFF2-40B4-BE49-F238E27FC236}">
                            <a16:creationId xmlns:a16="http://schemas.microsoft.com/office/drawing/2014/main" id="{CC540AA2-3AB9-4A55-8128-9CDB0B60727C}"/>
                          </a:ext>
                        </a:extLst>
                      </p:cNvPr>
                      <p:cNvSpPr>
                        <a:spLocks noChangeArrowheads="1"/>
                      </p:cNvSpPr>
                      <p:nvPr/>
                    </p:nvSpPr>
                    <p:spPr bwMode="auto">
                      <a:xfrm>
                        <a:off x="9000" y="4542"/>
                        <a:ext cx="2430" cy="165"/>
                      </a:xfrm>
                      <a:prstGeom prst="leftRightArrow">
                        <a:avLst>
                          <a:gd name="adj1" fmla="val 50000"/>
                          <a:gd name="adj2" fmla="val 406452"/>
                        </a:avLst>
                      </a:prstGeom>
                      <a:solidFill>
                        <a:schemeClr val="accent1">
                          <a:lumMod val="5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sp>
                    <p:nvSpPr>
                      <p:cNvPr id="34" name="AutoShape 437">
                        <a:extLst>
                          <a:ext uri="{FF2B5EF4-FFF2-40B4-BE49-F238E27FC236}">
                            <a16:creationId xmlns:a16="http://schemas.microsoft.com/office/drawing/2014/main" id="{D5914D06-1BEE-4105-A533-943537B8052D}"/>
                          </a:ext>
                        </a:extLst>
                      </p:cNvPr>
                      <p:cNvSpPr>
                        <a:spLocks noChangeArrowheads="1"/>
                      </p:cNvSpPr>
                      <p:nvPr/>
                    </p:nvSpPr>
                    <p:spPr bwMode="auto">
                      <a:xfrm>
                        <a:off x="1290" y="4492"/>
                        <a:ext cx="7395" cy="270"/>
                      </a:xfrm>
                      <a:prstGeom prst="leftRightArrow">
                        <a:avLst>
                          <a:gd name="adj1" fmla="val 50000"/>
                          <a:gd name="adj2" fmla="val 561111"/>
                        </a:avLst>
                      </a:prstGeom>
                      <a:solidFill>
                        <a:schemeClr val="accent1">
                          <a:lumMod val="5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sp>
                    <p:nvSpPr>
                      <p:cNvPr id="35" name="Text Box 438">
                        <a:extLst>
                          <a:ext uri="{FF2B5EF4-FFF2-40B4-BE49-F238E27FC236}">
                            <a16:creationId xmlns:a16="http://schemas.microsoft.com/office/drawing/2014/main" id="{E3A9B052-B362-4581-B691-74E9AB7F952B}"/>
                          </a:ext>
                        </a:extLst>
                      </p:cNvPr>
                      <p:cNvSpPr txBox="1">
                        <a:spLocks noChangeArrowheads="1"/>
                      </p:cNvSpPr>
                      <p:nvPr/>
                    </p:nvSpPr>
                    <p:spPr bwMode="auto">
                      <a:xfrm>
                        <a:off x="8955" y="3780"/>
                        <a:ext cx="2610" cy="540"/>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600" b="1" dirty="0">
                            <a:effectLst/>
                            <a:latin typeface="Calibri" panose="020F0502020204030204" pitchFamily="34" charset="0"/>
                            <a:ea typeface="Calibri" panose="020F0502020204030204" pitchFamily="34" charset="0"/>
                            <a:cs typeface="Mangal" panose="02040503050203030202" pitchFamily="18" charset="0"/>
                          </a:rPr>
                          <a:t>Local Community</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36" name="Group 35">
                        <a:extLst>
                          <a:ext uri="{FF2B5EF4-FFF2-40B4-BE49-F238E27FC236}">
                            <a16:creationId xmlns:a16="http://schemas.microsoft.com/office/drawing/2014/main" id="{52D56B1C-9314-4C36-BE31-9DD9EB0DFDCD}"/>
                          </a:ext>
                        </a:extLst>
                      </p:cNvPr>
                      <p:cNvGrpSpPr>
                        <a:grpSpLocks/>
                      </p:cNvGrpSpPr>
                      <p:nvPr/>
                    </p:nvGrpSpPr>
                    <p:grpSpPr bwMode="auto">
                      <a:xfrm>
                        <a:off x="1125" y="1322"/>
                        <a:ext cx="10380" cy="2004"/>
                        <a:chOff x="1125" y="1322"/>
                        <a:chExt cx="10380" cy="2004"/>
                      </a:xfrm>
                    </p:grpSpPr>
                    <p:grpSp>
                      <p:nvGrpSpPr>
                        <p:cNvPr id="38" name="Group 37">
                          <a:extLst>
                            <a:ext uri="{FF2B5EF4-FFF2-40B4-BE49-F238E27FC236}">
                              <a16:creationId xmlns:a16="http://schemas.microsoft.com/office/drawing/2014/main" id="{FC0C5523-CE12-438E-BF96-681C182741B9}"/>
                            </a:ext>
                          </a:extLst>
                        </p:cNvPr>
                        <p:cNvGrpSpPr>
                          <a:grpSpLocks/>
                        </p:cNvGrpSpPr>
                        <p:nvPr/>
                      </p:nvGrpSpPr>
                      <p:grpSpPr bwMode="auto">
                        <a:xfrm>
                          <a:off x="1350" y="2838"/>
                          <a:ext cx="9960" cy="488"/>
                          <a:chOff x="1350" y="2838"/>
                          <a:chExt cx="9960" cy="488"/>
                        </a:xfrm>
                      </p:grpSpPr>
                      <p:sp>
                        <p:nvSpPr>
                          <p:cNvPr id="44" name="Text Box 441">
                            <a:extLst>
                              <a:ext uri="{FF2B5EF4-FFF2-40B4-BE49-F238E27FC236}">
                                <a16:creationId xmlns:a16="http://schemas.microsoft.com/office/drawing/2014/main" id="{54DE6EDF-5B2C-4F82-B4CC-A65E2F2E7464}"/>
                              </a:ext>
                            </a:extLst>
                          </p:cNvPr>
                          <p:cNvSpPr txBox="1">
                            <a:spLocks noChangeArrowheads="1"/>
                          </p:cNvSpPr>
                          <p:nvPr/>
                        </p:nvSpPr>
                        <p:spPr bwMode="auto">
                          <a:xfrm>
                            <a:off x="1350" y="2838"/>
                            <a:ext cx="2100" cy="488"/>
                          </a:xfrm>
                          <a:prstGeom prst="rect">
                            <a:avLst/>
                          </a:prstGeom>
                          <a:gradFill rotWithShape="0">
                            <a:gsLst>
                              <a:gs pos="0">
                                <a:schemeClr val="lt1">
                                  <a:lumMod val="100000"/>
                                  <a:lumOff val="0"/>
                                </a:schemeClr>
                              </a:gs>
                              <a:gs pos="100000">
                                <a:schemeClr val="accent6">
                                  <a:lumMod val="40000"/>
                                  <a:lumOff val="60000"/>
                                </a:schemeClr>
                              </a:gs>
                            </a:gsLst>
                            <a:lin ang="5400000" scaled="1"/>
                          </a:gradFill>
                          <a:ln w="12700">
                            <a:solidFill>
                              <a:schemeClr val="accent6">
                                <a:lumMod val="60000"/>
                                <a:lumOff val="4000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400" b="1" dirty="0">
                                <a:effectLst/>
                                <a:latin typeface="Calibri" panose="020F0502020204030204" pitchFamily="34" charset="0"/>
                                <a:ea typeface="Calibri" panose="020F0502020204030204" pitchFamily="34" charset="0"/>
                                <a:cs typeface="Mangal" panose="02040503050203030202" pitchFamily="18" charset="0"/>
                              </a:rPr>
                              <a:t>Layer 1</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5" name="Text Box 442">
                            <a:extLst>
                              <a:ext uri="{FF2B5EF4-FFF2-40B4-BE49-F238E27FC236}">
                                <a16:creationId xmlns:a16="http://schemas.microsoft.com/office/drawing/2014/main" id="{60C5B80A-2F1B-4EDF-AD5B-0E6AEA1D47EF}"/>
                              </a:ext>
                            </a:extLst>
                          </p:cNvPr>
                          <p:cNvSpPr txBox="1">
                            <a:spLocks noChangeArrowheads="1"/>
                          </p:cNvSpPr>
                          <p:nvPr/>
                        </p:nvSpPr>
                        <p:spPr bwMode="auto">
                          <a:xfrm>
                            <a:off x="3960" y="2838"/>
                            <a:ext cx="2100" cy="488"/>
                          </a:xfrm>
                          <a:prstGeom prst="rect">
                            <a:avLst/>
                          </a:prstGeom>
                          <a:gradFill rotWithShape="0">
                            <a:gsLst>
                              <a:gs pos="0">
                                <a:schemeClr val="lt1">
                                  <a:lumMod val="100000"/>
                                  <a:lumOff val="0"/>
                                </a:schemeClr>
                              </a:gs>
                              <a:gs pos="100000">
                                <a:schemeClr val="accent6">
                                  <a:lumMod val="40000"/>
                                  <a:lumOff val="60000"/>
                                </a:schemeClr>
                              </a:gs>
                            </a:gsLst>
                            <a:lin ang="5400000" scaled="1"/>
                          </a:gradFill>
                          <a:ln w="12700">
                            <a:solidFill>
                              <a:schemeClr val="accent6">
                                <a:lumMod val="60000"/>
                                <a:lumOff val="4000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400" b="1" dirty="0">
                                <a:effectLst/>
                                <a:latin typeface="Calibri" panose="020F0502020204030204" pitchFamily="34" charset="0"/>
                                <a:ea typeface="Calibri" panose="020F0502020204030204" pitchFamily="34" charset="0"/>
                                <a:cs typeface="Mangal" panose="02040503050203030202" pitchFamily="18" charset="0"/>
                              </a:rPr>
                              <a:t>Layer 2</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6" name="Text Box 443">
                            <a:extLst>
                              <a:ext uri="{FF2B5EF4-FFF2-40B4-BE49-F238E27FC236}">
                                <a16:creationId xmlns:a16="http://schemas.microsoft.com/office/drawing/2014/main" id="{99B32055-DC82-46B9-AD7E-63B608CBD6E5}"/>
                              </a:ext>
                            </a:extLst>
                          </p:cNvPr>
                          <p:cNvSpPr txBox="1">
                            <a:spLocks noChangeArrowheads="1"/>
                          </p:cNvSpPr>
                          <p:nvPr/>
                        </p:nvSpPr>
                        <p:spPr bwMode="auto">
                          <a:xfrm>
                            <a:off x="6585" y="2838"/>
                            <a:ext cx="2100" cy="488"/>
                          </a:xfrm>
                          <a:prstGeom prst="rect">
                            <a:avLst/>
                          </a:prstGeom>
                          <a:gradFill rotWithShape="0">
                            <a:gsLst>
                              <a:gs pos="0">
                                <a:schemeClr val="lt1">
                                  <a:lumMod val="100000"/>
                                  <a:lumOff val="0"/>
                                </a:schemeClr>
                              </a:gs>
                              <a:gs pos="100000">
                                <a:schemeClr val="accent6">
                                  <a:lumMod val="40000"/>
                                  <a:lumOff val="60000"/>
                                </a:schemeClr>
                              </a:gs>
                            </a:gsLst>
                            <a:lin ang="5400000" scaled="1"/>
                          </a:gradFill>
                          <a:ln w="12700">
                            <a:solidFill>
                              <a:schemeClr val="accent6">
                                <a:lumMod val="60000"/>
                                <a:lumOff val="4000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400" b="1" dirty="0">
                                <a:effectLst/>
                                <a:latin typeface="Calibri" panose="020F0502020204030204" pitchFamily="34" charset="0"/>
                                <a:ea typeface="Calibri" panose="020F0502020204030204" pitchFamily="34" charset="0"/>
                                <a:cs typeface="Mangal" panose="02040503050203030202" pitchFamily="18" charset="0"/>
                              </a:rPr>
                              <a:t>Layer 3</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7" name="Text Box 444">
                            <a:extLst>
                              <a:ext uri="{FF2B5EF4-FFF2-40B4-BE49-F238E27FC236}">
                                <a16:creationId xmlns:a16="http://schemas.microsoft.com/office/drawing/2014/main" id="{17B85BE1-CD14-46B8-933E-A136016AD333}"/>
                              </a:ext>
                            </a:extLst>
                          </p:cNvPr>
                          <p:cNvSpPr txBox="1">
                            <a:spLocks noChangeArrowheads="1"/>
                          </p:cNvSpPr>
                          <p:nvPr/>
                        </p:nvSpPr>
                        <p:spPr bwMode="auto">
                          <a:xfrm>
                            <a:off x="9210" y="2838"/>
                            <a:ext cx="2100" cy="488"/>
                          </a:xfrm>
                          <a:prstGeom prst="rect">
                            <a:avLst/>
                          </a:prstGeom>
                          <a:gradFill rotWithShape="0">
                            <a:gsLst>
                              <a:gs pos="0">
                                <a:schemeClr val="lt1">
                                  <a:lumMod val="100000"/>
                                  <a:lumOff val="0"/>
                                </a:schemeClr>
                              </a:gs>
                              <a:gs pos="100000">
                                <a:schemeClr val="accent6">
                                  <a:lumMod val="40000"/>
                                  <a:lumOff val="60000"/>
                                </a:schemeClr>
                              </a:gs>
                            </a:gsLst>
                            <a:lin ang="5400000" scaled="1"/>
                          </a:gradFill>
                          <a:ln w="12700">
                            <a:solidFill>
                              <a:schemeClr val="accent6">
                                <a:lumMod val="60000"/>
                                <a:lumOff val="4000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400" b="1" dirty="0">
                                <a:effectLst/>
                                <a:latin typeface="Calibri" panose="020F0502020204030204" pitchFamily="34" charset="0"/>
                                <a:ea typeface="Calibri" panose="020F0502020204030204" pitchFamily="34" charset="0"/>
                                <a:cs typeface="Mangal" panose="02040503050203030202" pitchFamily="18" charset="0"/>
                              </a:rPr>
                              <a:t>Layer 4</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grpSp>
                    <p:grpSp>
                      <p:nvGrpSpPr>
                        <p:cNvPr id="39" name="Group 38">
                          <a:extLst>
                            <a:ext uri="{FF2B5EF4-FFF2-40B4-BE49-F238E27FC236}">
                              <a16:creationId xmlns:a16="http://schemas.microsoft.com/office/drawing/2014/main" id="{0107B3DB-0A66-4DC9-8288-3E2C6EEA2469}"/>
                            </a:ext>
                          </a:extLst>
                        </p:cNvPr>
                        <p:cNvGrpSpPr>
                          <a:grpSpLocks/>
                        </p:cNvGrpSpPr>
                        <p:nvPr/>
                      </p:nvGrpSpPr>
                      <p:grpSpPr bwMode="auto">
                        <a:xfrm>
                          <a:off x="1125" y="1322"/>
                          <a:ext cx="10380" cy="1261"/>
                          <a:chOff x="1125" y="1322"/>
                          <a:chExt cx="10380" cy="1261"/>
                        </a:xfrm>
                      </p:grpSpPr>
                      <p:sp>
                        <p:nvSpPr>
                          <p:cNvPr id="40" name="AutoShape 446">
                            <a:extLst>
                              <a:ext uri="{FF2B5EF4-FFF2-40B4-BE49-F238E27FC236}">
                                <a16:creationId xmlns:a16="http://schemas.microsoft.com/office/drawing/2014/main" id="{0D68EA61-53A9-48E9-A7F3-3A9C4CD1FF60}"/>
                              </a:ext>
                            </a:extLst>
                          </p:cNvPr>
                          <p:cNvSpPr>
                            <a:spLocks noChangeArrowheads="1"/>
                          </p:cNvSpPr>
                          <p:nvPr/>
                        </p:nvSpPr>
                        <p:spPr bwMode="auto">
                          <a:xfrm>
                            <a:off x="9000" y="1338"/>
                            <a:ext cx="2505" cy="124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b="1" dirty="0">
                                <a:effectLst/>
                                <a:latin typeface="Calibri" panose="020F0502020204030204" pitchFamily="34" charset="0"/>
                                <a:ea typeface="Calibri" panose="020F0502020204030204" pitchFamily="34" charset="0"/>
                                <a:cs typeface="Mangal" panose="02040503050203030202" pitchFamily="18" charset="0"/>
                              </a:rPr>
                              <a:t>Customer Services Provision</a:t>
                            </a:r>
                            <a:endParaRPr lang="en-IN"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1" name="AutoShape 447">
                            <a:extLst>
                              <a:ext uri="{FF2B5EF4-FFF2-40B4-BE49-F238E27FC236}">
                                <a16:creationId xmlns:a16="http://schemas.microsoft.com/office/drawing/2014/main" id="{677FBDF9-4BA8-4AD0-9BD4-B5B304713377}"/>
                              </a:ext>
                            </a:extLst>
                          </p:cNvPr>
                          <p:cNvSpPr>
                            <a:spLocks noChangeArrowheads="1"/>
                          </p:cNvSpPr>
                          <p:nvPr/>
                        </p:nvSpPr>
                        <p:spPr bwMode="auto">
                          <a:xfrm>
                            <a:off x="1125" y="1322"/>
                            <a:ext cx="2505" cy="124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Access</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 Infrastructure</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2" name="AutoShape 448">
                            <a:extLst>
                              <a:ext uri="{FF2B5EF4-FFF2-40B4-BE49-F238E27FC236}">
                                <a16:creationId xmlns:a16="http://schemas.microsoft.com/office/drawing/2014/main" id="{FD3B8651-6514-4E19-9291-04037F1B2EAD}"/>
                              </a:ext>
                            </a:extLst>
                          </p:cNvPr>
                          <p:cNvSpPr>
                            <a:spLocks noChangeArrowheads="1"/>
                          </p:cNvSpPr>
                          <p:nvPr/>
                        </p:nvSpPr>
                        <p:spPr bwMode="auto">
                          <a:xfrm>
                            <a:off x="3780" y="1337"/>
                            <a:ext cx="2505" cy="124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Backhaul</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 Infrastructure</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3" name="AutoShape 449">
                            <a:extLst>
                              <a:ext uri="{FF2B5EF4-FFF2-40B4-BE49-F238E27FC236}">
                                <a16:creationId xmlns:a16="http://schemas.microsoft.com/office/drawing/2014/main" id="{00EB23A5-1C6B-4FCD-8B45-7CC1718B1355}"/>
                              </a:ext>
                            </a:extLst>
                          </p:cNvPr>
                          <p:cNvSpPr>
                            <a:spLocks noChangeArrowheads="1"/>
                          </p:cNvSpPr>
                          <p:nvPr/>
                        </p:nvSpPr>
                        <p:spPr bwMode="auto">
                          <a:xfrm>
                            <a:off x="6390" y="1337"/>
                            <a:ext cx="2505" cy="124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Content &amp; Application</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Mangal" panose="02040503050203030202" pitchFamily="18" charset="0"/>
                              </a:rPr>
                              <a:t> Infrastructure</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grpSp>
                  </p:grpSp>
                  <p:sp>
                    <p:nvSpPr>
                      <p:cNvPr id="37" name="Text Box 450">
                        <a:extLst>
                          <a:ext uri="{FF2B5EF4-FFF2-40B4-BE49-F238E27FC236}">
                            <a16:creationId xmlns:a16="http://schemas.microsoft.com/office/drawing/2014/main" id="{F529D46E-7D3D-43B4-8B3C-0B2C2408CB6F}"/>
                          </a:ext>
                        </a:extLst>
                      </p:cNvPr>
                      <p:cNvSpPr txBox="1">
                        <a:spLocks noChangeArrowheads="1"/>
                      </p:cNvSpPr>
                      <p:nvPr/>
                    </p:nvSpPr>
                    <p:spPr bwMode="auto">
                      <a:xfrm>
                        <a:off x="1200" y="3780"/>
                        <a:ext cx="7695" cy="540"/>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marL="457200" algn="ctr">
                          <a:lnSpc>
                            <a:spcPct val="107000"/>
                          </a:lnSpc>
                          <a:spcAft>
                            <a:spcPts val="800"/>
                          </a:spcAft>
                        </a:pPr>
                        <a:r>
                          <a:rPr lang="en-IN" sz="1600" b="1" dirty="0">
                            <a:effectLst/>
                            <a:latin typeface="Calibri" panose="020F0502020204030204" pitchFamily="34" charset="0"/>
                            <a:ea typeface="Calibri" panose="020F0502020204030204" pitchFamily="34" charset="0"/>
                            <a:cs typeface="Mangal" panose="02040503050203030202" pitchFamily="18" charset="0"/>
                          </a:rPr>
                          <a:t>Full Public Funding of Infrastructure</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grpSp>
                <p:sp>
                  <p:nvSpPr>
                    <p:cNvPr id="31" name="Text Box 451">
                      <a:extLst>
                        <a:ext uri="{FF2B5EF4-FFF2-40B4-BE49-F238E27FC236}">
                          <a16:creationId xmlns:a16="http://schemas.microsoft.com/office/drawing/2014/main" id="{AB17ED57-1922-46CD-B3C5-3EE6B37D8B01}"/>
                        </a:ext>
                      </a:extLst>
                    </p:cNvPr>
                    <p:cNvSpPr txBox="1">
                      <a:spLocks noChangeArrowheads="1"/>
                    </p:cNvSpPr>
                    <p:nvPr/>
                  </p:nvSpPr>
                  <p:spPr bwMode="auto">
                    <a:xfrm>
                      <a:off x="1200" y="5055"/>
                      <a:ext cx="2760" cy="675"/>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600" b="1" dirty="0">
                          <a:effectLst/>
                          <a:latin typeface="Calibri" panose="020F0502020204030204" pitchFamily="34" charset="0"/>
                          <a:ea typeface="Calibri" panose="020F0502020204030204" pitchFamily="34" charset="0"/>
                          <a:cs typeface="Mangal" panose="02040503050203030202" pitchFamily="18" charset="0"/>
                        </a:rPr>
                        <a:t>Community Funding</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32" name="Text Box 452">
                      <a:extLst>
                        <a:ext uri="{FF2B5EF4-FFF2-40B4-BE49-F238E27FC236}">
                          <a16:creationId xmlns:a16="http://schemas.microsoft.com/office/drawing/2014/main" id="{1521D1CB-97F6-45C7-BA54-927ADD1C1E00}"/>
                        </a:ext>
                      </a:extLst>
                    </p:cNvPr>
                    <p:cNvSpPr txBox="1">
                      <a:spLocks noChangeArrowheads="1"/>
                    </p:cNvSpPr>
                    <p:nvPr/>
                  </p:nvSpPr>
                  <p:spPr bwMode="auto">
                    <a:xfrm>
                      <a:off x="9000" y="5055"/>
                      <a:ext cx="2550" cy="675"/>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600" b="1" dirty="0">
                          <a:effectLst/>
                          <a:latin typeface="Calibri" panose="020F0502020204030204" pitchFamily="34" charset="0"/>
                          <a:ea typeface="Calibri" panose="020F0502020204030204" pitchFamily="34" charset="0"/>
                          <a:cs typeface="Mangal" panose="02040503050203030202" pitchFamily="18" charset="0"/>
                        </a:rPr>
                        <a:t>Local Entrepreneur</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grpSp>
              <p:grpSp>
                <p:nvGrpSpPr>
                  <p:cNvPr id="23" name="Group 22">
                    <a:extLst>
                      <a:ext uri="{FF2B5EF4-FFF2-40B4-BE49-F238E27FC236}">
                        <a16:creationId xmlns:a16="http://schemas.microsoft.com/office/drawing/2014/main" id="{CF9F5FD0-D0D5-490C-B37D-5E3E20E2061B}"/>
                      </a:ext>
                    </a:extLst>
                  </p:cNvPr>
                  <p:cNvGrpSpPr>
                    <a:grpSpLocks/>
                  </p:cNvGrpSpPr>
                  <p:nvPr/>
                </p:nvGrpSpPr>
                <p:grpSpPr bwMode="auto">
                  <a:xfrm>
                    <a:off x="1215" y="9672"/>
                    <a:ext cx="10350" cy="867"/>
                    <a:chOff x="1215" y="6540"/>
                    <a:chExt cx="10350" cy="867"/>
                  </a:xfrm>
                </p:grpSpPr>
                <p:sp>
                  <p:nvSpPr>
                    <p:cNvPr id="24" name="Text Box 454">
                      <a:extLst>
                        <a:ext uri="{FF2B5EF4-FFF2-40B4-BE49-F238E27FC236}">
                          <a16:creationId xmlns:a16="http://schemas.microsoft.com/office/drawing/2014/main" id="{FCC0550B-6E43-4B11-9618-EE1716485CA2}"/>
                        </a:ext>
                      </a:extLst>
                    </p:cNvPr>
                    <p:cNvSpPr txBox="1">
                      <a:spLocks noChangeArrowheads="1"/>
                    </p:cNvSpPr>
                    <p:nvPr/>
                  </p:nvSpPr>
                  <p:spPr bwMode="auto">
                    <a:xfrm>
                      <a:off x="4110" y="6540"/>
                      <a:ext cx="4800" cy="867"/>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600" b="1" dirty="0">
                          <a:effectLst/>
                          <a:latin typeface="Calibri" panose="020F0502020204030204" pitchFamily="34" charset="0"/>
                          <a:ea typeface="Calibri" panose="020F0502020204030204" pitchFamily="34" charset="0"/>
                          <a:cs typeface="Mangal" panose="02040503050203030202" pitchFamily="18" charset="0"/>
                        </a:rPr>
                        <a:t>Public Funding for Backhaul &amp; Content</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25" name="Text Box 455">
                      <a:extLst>
                        <a:ext uri="{FF2B5EF4-FFF2-40B4-BE49-F238E27FC236}">
                          <a16:creationId xmlns:a16="http://schemas.microsoft.com/office/drawing/2014/main" id="{E443993A-AFE7-4C28-89BD-4F7ED56EE02B}"/>
                        </a:ext>
                      </a:extLst>
                    </p:cNvPr>
                    <p:cNvSpPr txBox="1">
                      <a:spLocks noChangeArrowheads="1"/>
                    </p:cNvSpPr>
                    <p:nvPr/>
                  </p:nvSpPr>
                  <p:spPr bwMode="auto">
                    <a:xfrm>
                      <a:off x="1215" y="6540"/>
                      <a:ext cx="2760" cy="840"/>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600" b="1" dirty="0">
                          <a:effectLst/>
                          <a:latin typeface="Calibri" panose="020F0502020204030204" pitchFamily="34" charset="0"/>
                          <a:ea typeface="Calibri" panose="020F0502020204030204" pitchFamily="34" charset="0"/>
                          <a:cs typeface="Mangal" panose="02040503050203030202" pitchFamily="18" charset="0"/>
                        </a:rPr>
                        <a:t>Operator Funding</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26" name="Text Box 456">
                      <a:extLst>
                        <a:ext uri="{FF2B5EF4-FFF2-40B4-BE49-F238E27FC236}">
                          <a16:creationId xmlns:a16="http://schemas.microsoft.com/office/drawing/2014/main" id="{E839EB61-8808-48A2-BDBA-35F6FE57FC5D}"/>
                        </a:ext>
                      </a:extLst>
                    </p:cNvPr>
                    <p:cNvSpPr txBox="1">
                      <a:spLocks noChangeArrowheads="1"/>
                    </p:cNvSpPr>
                    <p:nvPr/>
                  </p:nvSpPr>
                  <p:spPr bwMode="auto">
                    <a:xfrm>
                      <a:off x="9015" y="6540"/>
                      <a:ext cx="2550" cy="867"/>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gn="ctr">
                        <a:lnSpc>
                          <a:spcPct val="107000"/>
                        </a:lnSpc>
                        <a:spcAft>
                          <a:spcPts val="800"/>
                        </a:spcAft>
                      </a:pPr>
                      <a:r>
                        <a:rPr lang="en-IN" sz="1600" b="1" dirty="0">
                          <a:effectLst/>
                          <a:latin typeface="Calibri" panose="020F0502020204030204" pitchFamily="34" charset="0"/>
                          <a:ea typeface="Calibri" panose="020F0502020204030204" pitchFamily="34" charset="0"/>
                          <a:cs typeface="Mangal" panose="02040503050203030202" pitchFamily="18" charset="0"/>
                        </a:rPr>
                        <a:t>Local Entrepreneur</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grpSp>
            </p:grpSp>
            <p:sp>
              <p:nvSpPr>
                <p:cNvPr id="19" name="AutoShape 468">
                  <a:extLst>
                    <a:ext uri="{FF2B5EF4-FFF2-40B4-BE49-F238E27FC236}">
                      <a16:creationId xmlns:a16="http://schemas.microsoft.com/office/drawing/2014/main" id="{2FFAEC58-FCFD-44B7-B4D7-4A1B318595D6}"/>
                    </a:ext>
                  </a:extLst>
                </p:cNvPr>
                <p:cNvSpPr>
                  <a:spLocks noChangeArrowheads="1"/>
                </p:cNvSpPr>
                <p:nvPr/>
              </p:nvSpPr>
              <p:spPr bwMode="auto">
                <a:xfrm>
                  <a:off x="1215" y="10854"/>
                  <a:ext cx="2610" cy="212"/>
                </a:xfrm>
                <a:prstGeom prst="leftRightArrow">
                  <a:avLst>
                    <a:gd name="adj1" fmla="val 50000"/>
                    <a:gd name="adj2" fmla="val 246226"/>
                  </a:avLst>
                </a:prstGeom>
                <a:solidFill>
                  <a:schemeClr val="accent1">
                    <a:lumMod val="5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sp>
              <p:nvSpPr>
                <p:cNvPr id="20" name="AutoShape 469">
                  <a:extLst>
                    <a:ext uri="{FF2B5EF4-FFF2-40B4-BE49-F238E27FC236}">
                      <a16:creationId xmlns:a16="http://schemas.microsoft.com/office/drawing/2014/main" id="{D5361910-88CB-483C-BACF-BF89CBFA220E}"/>
                    </a:ext>
                  </a:extLst>
                </p:cNvPr>
                <p:cNvSpPr>
                  <a:spLocks noChangeArrowheads="1"/>
                </p:cNvSpPr>
                <p:nvPr/>
              </p:nvSpPr>
              <p:spPr bwMode="auto">
                <a:xfrm>
                  <a:off x="4020" y="10770"/>
                  <a:ext cx="4905" cy="296"/>
                </a:xfrm>
                <a:prstGeom prst="leftRightArrow">
                  <a:avLst>
                    <a:gd name="adj1" fmla="val 50000"/>
                    <a:gd name="adj2" fmla="val 333446"/>
                  </a:avLst>
                </a:prstGeom>
                <a:solidFill>
                  <a:schemeClr val="accent1">
                    <a:lumMod val="5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sp>
              <p:nvSpPr>
                <p:cNvPr id="21" name="AutoShape 470">
                  <a:extLst>
                    <a:ext uri="{FF2B5EF4-FFF2-40B4-BE49-F238E27FC236}">
                      <a16:creationId xmlns:a16="http://schemas.microsoft.com/office/drawing/2014/main" id="{801B43EF-E3EE-45D6-ACE0-E7F6EB961059}"/>
                    </a:ext>
                  </a:extLst>
                </p:cNvPr>
                <p:cNvSpPr>
                  <a:spLocks noChangeArrowheads="1"/>
                </p:cNvSpPr>
                <p:nvPr/>
              </p:nvSpPr>
              <p:spPr bwMode="auto">
                <a:xfrm>
                  <a:off x="9000" y="10800"/>
                  <a:ext cx="2610" cy="212"/>
                </a:xfrm>
                <a:prstGeom prst="leftRightArrow">
                  <a:avLst>
                    <a:gd name="adj1" fmla="val 50000"/>
                    <a:gd name="adj2" fmla="val 246226"/>
                  </a:avLst>
                </a:prstGeom>
                <a:solidFill>
                  <a:schemeClr val="accent1">
                    <a:lumMod val="5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grpSp>
        </p:grpSp>
      </p:grpSp>
      <p:sp>
        <p:nvSpPr>
          <p:cNvPr id="50" name="TextBox 49">
            <a:extLst>
              <a:ext uri="{FF2B5EF4-FFF2-40B4-BE49-F238E27FC236}">
                <a16:creationId xmlns:a16="http://schemas.microsoft.com/office/drawing/2014/main" id="{8F737E73-A656-418F-84A3-8BD28D8F9FB7}"/>
              </a:ext>
            </a:extLst>
          </p:cNvPr>
          <p:cNvSpPr txBox="1"/>
          <p:nvPr/>
        </p:nvSpPr>
        <p:spPr>
          <a:xfrm>
            <a:off x="1084379" y="198566"/>
            <a:ext cx="9855958" cy="677108"/>
          </a:xfrm>
          <a:prstGeom prst="rect">
            <a:avLst/>
          </a:prstGeom>
          <a:noFill/>
        </p:spPr>
        <p:txBody>
          <a:bodyPr wrap="square" rtlCol="0">
            <a:spAutoFit/>
          </a:bodyPr>
          <a:lstStyle/>
          <a:p>
            <a:pPr algn="ctr"/>
            <a:r>
              <a:rPr lang="en-US" sz="2000" dirty="0">
                <a:solidFill>
                  <a:srgbClr val="3333CC"/>
                </a:solidFill>
                <a:latin typeface="Arial Black" panose="020B0A04020102020204" pitchFamily="34" charset="0"/>
              </a:rPr>
              <a:t>Funding Options for Rural Broadband Infrastructure </a:t>
            </a:r>
          </a:p>
          <a:p>
            <a:pPr algn="ctr"/>
            <a:r>
              <a:rPr lang="en-US" dirty="0">
                <a:solidFill>
                  <a:srgbClr val="3333CC"/>
                </a:solidFill>
                <a:latin typeface="Arial Black" panose="020B0A04020102020204" pitchFamily="34" charset="0"/>
              </a:rPr>
              <a:t>(Based on Analogy from Alberto on Public-Private interplay)</a:t>
            </a:r>
            <a:endParaRPr lang="en-IN" sz="2000" dirty="0">
              <a:solidFill>
                <a:srgbClr val="3333CC"/>
              </a:solidFill>
              <a:latin typeface="Arial Black" panose="020B0A04020102020204" pitchFamily="34" charset="0"/>
            </a:endParaRPr>
          </a:p>
        </p:txBody>
      </p:sp>
      <p:sp>
        <p:nvSpPr>
          <p:cNvPr id="48" name="AutoShape 468">
            <a:extLst>
              <a:ext uri="{FF2B5EF4-FFF2-40B4-BE49-F238E27FC236}">
                <a16:creationId xmlns:a16="http://schemas.microsoft.com/office/drawing/2014/main" id="{49CB8A71-EFD7-4FB1-9E6A-263F2D3BE871}"/>
              </a:ext>
            </a:extLst>
          </p:cNvPr>
          <p:cNvSpPr>
            <a:spLocks noChangeArrowheads="1"/>
          </p:cNvSpPr>
          <p:nvPr/>
        </p:nvSpPr>
        <p:spPr bwMode="auto">
          <a:xfrm>
            <a:off x="1398374" y="4282888"/>
            <a:ext cx="2425597" cy="131264"/>
          </a:xfrm>
          <a:prstGeom prst="leftRightArrow">
            <a:avLst>
              <a:gd name="adj1" fmla="val 50000"/>
              <a:gd name="adj2" fmla="val 246226"/>
            </a:avLst>
          </a:prstGeom>
          <a:solidFill>
            <a:schemeClr val="accent1">
              <a:lumMod val="5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sp>
        <p:nvSpPr>
          <p:cNvPr id="51" name="AutoShape 469">
            <a:extLst>
              <a:ext uri="{FF2B5EF4-FFF2-40B4-BE49-F238E27FC236}">
                <a16:creationId xmlns:a16="http://schemas.microsoft.com/office/drawing/2014/main" id="{6C2C747E-2543-43D4-9237-CFA77AB6A8BB}"/>
              </a:ext>
            </a:extLst>
          </p:cNvPr>
          <p:cNvSpPr>
            <a:spLocks noChangeArrowheads="1"/>
          </p:cNvSpPr>
          <p:nvPr/>
        </p:nvSpPr>
        <p:spPr bwMode="auto">
          <a:xfrm>
            <a:off x="3950602" y="4244521"/>
            <a:ext cx="4558450" cy="183274"/>
          </a:xfrm>
          <a:prstGeom prst="leftRightArrow">
            <a:avLst>
              <a:gd name="adj1" fmla="val 50000"/>
              <a:gd name="adj2" fmla="val 333446"/>
            </a:avLst>
          </a:prstGeom>
          <a:solidFill>
            <a:schemeClr val="accent1">
              <a:lumMod val="5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spTree>
    <p:extLst>
      <p:ext uri="{BB962C8B-B14F-4D97-AF65-F5344CB8AC3E}">
        <p14:creationId xmlns:p14="http://schemas.microsoft.com/office/powerpoint/2010/main" val="93318507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8104-B499-4931-9566-2C71AD32281D}"/>
              </a:ext>
            </a:extLst>
          </p:cNvPr>
          <p:cNvSpPr>
            <a:spLocks noGrp="1"/>
          </p:cNvSpPr>
          <p:nvPr>
            <p:ph type="title"/>
          </p:nvPr>
        </p:nvSpPr>
        <p:spPr>
          <a:xfrm>
            <a:off x="838200" y="170597"/>
            <a:ext cx="10515600" cy="726696"/>
          </a:xfrm>
        </p:spPr>
        <p:txBody>
          <a:bodyPr>
            <a:normAutofit/>
          </a:bodyPr>
          <a:lstStyle/>
          <a:p>
            <a:pPr algn="ctr"/>
            <a:r>
              <a:rPr lang="en-US" sz="2400" dirty="0">
                <a:solidFill>
                  <a:srgbClr val="3333CC"/>
                </a:solidFill>
                <a:latin typeface="Arial Black" panose="020B0A04020102020204" pitchFamily="34" charset="0"/>
              </a:rPr>
              <a:t>Funding Options for Rural Broadband Infrastructure </a:t>
            </a:r>
            <a:endParaRPr lang="en-IN" sz="2400" dirty="0">
              <a:solidFill>
                <a:srgbClr val="3333CC"/>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9BD9F027-65A4-449F-8C8D-D23B31BF9AB4}"/>
              </a:ext>
            </a:extLst>
          </p:cNvPr>
          <p:cNvSpPr>
            <a:spLocks noGrp="1"/>
          </p:cNvSpPr>
          <p:nvPr>
            <p:ph idx="1"/>
          </p:nvPr>
        </p:nvSpPr>
        <p:spPr>
          <a:xfrm>
            <a:off x="838200" y="1091822"/>
            <a:ext cx="10515600" cy="5595581"/>
          </a:xfrm>
        </p:spPr>
        <p:txBody>
          <a:bodyPr>
            <a:normAutofit fontScale="92500"/>
          </a:bodyPr>
          <a:lstStyle/>
          <a:p>
            <a:pPr marL="571500" indent="-571500" algn="just">
              <a:buFont typeface="+mj-lt"/>
              <a:buAutoNum type="romanLcPeriod"/>
            </a:pPr>
            <a:r>
              <a:rPr lang="en-US" sz="2200" b="1" dirty="0">
                <a:solidFill>
                  <a:srgbClr val="3333CC"/>
                </a:solidFill>
                <a:latin typeface="Arial Black" panose="020B0A04020102020204" pitchFamily="34" charset="0"/>
                <a:cs typeface="Arial" panose="020B0604020202020204" pitchFamily="34" charset="0"/>
              </a:rPr>
              <a:t>Full Public Funding: </a:t>
            </a:r>
            <a:r>
              <a:rPr lang="en-US" sz="1700" b="1" dirty="0">
                <a:latin typeface="Arial Black" panose="020B0A04020102020204" pitchFamily="34" charset="0"/>
                <a:cs typeface="Arial" panose="020B0604020202020204" pitchFamily="34" charset="0"/>
              </a:rPr>
              <a:t>The investment and the ownership of the network remains with Government/its agency, the design build and operate is generally outsourced to a non-government entity who has the expertise in implementing such projects.</a:t>
            </a:r>
          </a:p>
          <a:p>
            <a:pPr marL="571500" indent="-571500" algn="just">
              <a:buFont typeface="+mj-lt"/>
              <a:buAutoNum type="romanLcPeriod"/>
            </a:pPr>
            <a:endParaRPr lang="en-US" sz="2000" b="1" dirty="0">
              <a:solidFill>
                <a:srgbClr val="002060"/>
              </a:solidFill>
              <a:cs typeface="Arial" panose="020B0604020202020204" pitchFamily="34" charset="0"/>
            </a:endParaRPr>
          </a:p>
          <a:p>
            <a:pPr marL="571500" indent="-571500" algn="just">
              <a:buFont typeface="+mj-lt"/>
              <a:buAutoNum type="romanLcPeriod"/>
            </a:pPr>
            <a:r>
              <a:rPr lang="en-US" sz="2200" b="1" dirty="0">
                <a:solidFill>
                  <a:srgbClr val="3333CC"/>
                </a:solidFill>
                <a:latin typeface="Arial Black" panose="020B0A04020102020204" pitchFamily="34" charset="0"/>
                <a:cs typeface="Arial" panose="020B0604020202020204" pitchFamily="34" charset="0"/>
              </a:rPr>
              <a:t>Public Funding of Backhaul and Content, Community funding of Access Network: </a:t>
            </a:r>
            <a:r>
              <a:rPr lang="en-US" sz="1700" b="1" dirty="0">
                <a:latin typeface="Arial Black" panose="020B0A04020102020204" pitchFamily="34" charset="0"/>
                <a:cs typeface="Arial" panose="020B0604020202020204" pitchFamily="34" charset="0"/>
              </a:rPr>
              <a:t>Government and USO funding is limited to Backhaul and content infrastructure, which forms the major Capex, whereas the Access network is funded by the local bodies and community from their sources.</a:t>
            </a:r>
          </a:p>
          <a:p>
            <a:pPr marL="571500" indent="-571500" algn="just">
              <a:buFont typeface="+mj-lt"/>
              <a:buAutoNum type="romanLcPeriod"/>
            </a:pPr>
            <a:endParaRPr lang="en-US" sz="2000" b="1" dirty="0">
              <a:solidFill>
                <a:srgbClr val="002060"/>
              </a:solidFill>
              <a:cs typeface="Arial" panose="020B0604020202020204" pitchFamily="34" charset="0"/>
            </a:endParaRPr>
          </a:p>
          <a:p>
            <a:pPr marL="571500" indent="-571500" algn="just">
              <a:buFont typeface="+mj-lt"/>
              <a:buAutoNum type="romanLcPeriod"/>
            </a:pPr>
            <a:r>
              <a:rPr lang="en-US" sz="2200" b="1" dirty="0">
                <a:solidFill>
                  <a:srgbClr val="3333CC"/>
                </a:solidFill>
                <a:latin typeface="Arial Black" panose="020B0A04020102020204" pitchFamily="34" charset="0"/>
                <a:cs typeface="Arial" panose="020B0604020202020204" pitchFamily="34" charset="0"/>
              </a:rPr>
              <a:t>Public Private Partnership (PPP)- Backhaul and Content Public Funded, Access Network Private Funded: </a:t>
            </a:r>
            <a:r>
              <a:rPr lang="en-US" sz="1700" b="1" dirty="0">
                <a:latin typeface="Arial Black" panose="020B0A04020102020204" pitchFamily="34" charset="0"/>
                <a:cs typeface="Arial" panose="020B0604020202020204" pitchFamily="34" charset="0"/>
              </a:rPr>
              <a:t>Backhaul infrastructure is funded by Government/USO/ Public Sector, the Access Network is funded by the service provider/operators themselves. The VLE is employed as the franchisee of the service providers to manage the customer service provision.</a:t>
            </a:r>
          </a:p>
          <a:p>
            <a:pPr marL="571500" indent="-571500" algn="just">
              <a:buFont typeface="+mj-lt"/>
              <a:buAutoNum type="romanLcPeriod"/>
            </a:pPr>
            <a:endParaRPr lang="en-US" sz="2000" b="1" dirty="0">
              <a:solidFill>
                <a:srgbClr val="002060"/>
              </a:solidFill>
              <a:cs typeface="Arial" panose="020B0604020202020204" pitchFamily="34" charset="0"/>
            </a:endParaRPr>
          </a:p>
          <a:p>
            <a:pPr marL="571500" indent="-571500" algn="just">
              <a:buFont typeface="+mj-lt"/>
              <a:buAutoNum type="romanLcPeriod"/>
            </a:pPr>
            <a:r>
              <a:rPr lang="en-US" sz="2200" b="1" dirty="0">
                <a:solidFill>
                  <a:srgbClr val="3333CC"/>
                </a:solidFill>
                <a:latin typeface="Arial Black" panose="020B0A04020102020204" pitchFamily="34" charset="0"/>
                <a:cs typeface="Arial" panose="020B0604020202020204" pitchFamily="34" charset="0"/>
              </a:rPr>
              <a:t>Public Private Partnership (PPP)- Backhaul Public Funded, Content and Access Private Funded: </a:t>
            </a:r>
            <a:r>
              <a:rPr lang="en-US" sz="1700" b="1" dirty="0">
                <a:latin typeface="Arial Black" panose="020B0A04020102020204" pitchFamily="34" charset="0"/>
                <a:cs typeface="Arial" panose="020B0604020202020204" pitchFamily="34" charset="0"/>
              </a:rPr>
              <a:t>This is emerging model in cases where operators have no interest in any investment but there are 3rd party entrepreneurs, who are willing to invest and manage the access network and service provision. </a:t>
            </a:r>
            <a:endParaRPr lang="en-IN" sz="2000" b="1" dirty="0">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601903-763A-41A9-9A61-4CEE12EC9B86}"/>
              </a:ext>
            </a:extLst>
          </p:cNvPr>
          <p:cNvSpPr txBox="1"/>
          <p:nvPr/>
        </p:nvSpPr>
        <p:spPr>
          <a:xfrm>
            <a:off x="11027393" y="68234"/>
            <a:ext cx="1051891" cy="338554"/>
          </a:xfrm>
          <a:prstGeom prst="rect">
            <a:avLst/>
          </a:prstGeom>
          <a:noFill/>
        </p:spPr>
        <p:txBody>
          <a:bodyPr wrap="none" rtlCol="0">
            <a:spAutoFit/>
          </a:bodyPr>
          <a:lstStyle/>
          <a:p>
            <a:r>
              <a:rPr lang="en-IN" sz="1600" dirty="0" err="1">
                <a:solidFill>
                  <a:srgbClr val="3333CC"/>
                </a:solidFill>
                <a:latin typeface="Arial Black" panose="020B0A04020102020204" pitchFamily="34" charset="0"/>
              </a:rPr>
              <a:t>Contd</a:t>
            </a:r>
            <a:r>
              <a:rPr lang="en-IN" sz="1600" dirty="0">
                <a:solidFill>
                  <a:srgbClr val="3333CC"/>
                </a:solidFill>
                <a:latin typeface="Arial Black" panose="020B0A04020102020204" pitchFamily="34" charset="0"/>
              </a:rPr>
              <a:t>…</a:t>
            </a:r>
          </a:p>
        </p:txBody>
      </p:sp>
    </p:spTree>
    <p:extLst>
      <p:ext uri="{BB962C8B-B14F-4D97-AF65-F5344CB8AC3E}">
        <p14:creationId xmlns:p14="http://schemas.microsoft.com/office/powerpoint/2010/main" val="60102024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70F8E8E-0F55-4A4F-8BA8-FE265B3F5657}"/>
              </a:ext>
            </a:extLst>
          </p:cNvPr>
          <p:cNvGraphicFramePr>
            <a:graphicFrameLocks noGrp="1"/>
          </p:cNvGraphicFramePr>
          <p:nvPr>
            <p:extLst>
              <p:ext uri="{D42A27DB-BD31-4B8C-83A1-F6EECF244321}">
                <p14:modId xmlns:p14="http://schemas.microsoft.com/office/powerpoint/2010/main" val="1316508563"/>
              </p:ext>
            </p:extLst>
          </p:nvPr>
        </p:nvGraphicFramePr>
        <p:xfrm>
          <a:off x="1189039" y="471738"/>
          <a:ext cx="9261248" cy="6399913"/>
        </p:xfrm>
        <a:graphic>
          <a:graphicData uri="http://schemas.openxmlformats.org/drawingml/2006/table">
            <a:tbl>
              <a:tblPr firstRow="1" firstCol="1" bandRow="1">
                <a:tableStyleId>{74C1A8A3-306A-4EB7-A6B1-4F7E0EB9C5D6}</a:tableStyleId>
              </a:tblPr>
              <a:tblGrid>
                <a:gridCol w="1828637">
                  <a:extLst>
                    <a:ext uri="{9D8B030D-6E8A-4147-A177-3AD203B41FA5}">
                      <a16:colId xmlns:a16="http://schemas.microsoft.com/office/drawing/2014/main" val="3300274310"/>
                    </a:ext>
                  </a:extLst>
                </a:gridCol>
                <a:gridCol w="1650166">
                  <a:extLst>
                    <a:ext uri="{9D8B030D-6E8A-4147-A177-3AD203B41FA5}">
                      <a16:colId xmlns:a16="http://schemas.microsoft.com/office/drawing/2014/main" val="3224352465"/>
                    </a:ext>
                  </a:extLst>
                </a:gridCol>
                <a:gridCol w="1644675">
                  <a:extLst>
                    <a:ext uri="{9D8B030D-6E8A-4147-A177-3AD203B41FA5}">
                      <a16:colId xmlns:a16="http://schemas.microsoft.com/office/drawing/2014/main" val="1986978839"/>
                    </a:ext>
                  </a:extLst>
                </a:gridCol>
                <a:gridCol w="1400306">
                  <a:extLst>
                    <a:ext uri="{9D8B030D-6E8A-4147-A177-3AD203B41FA5}">
                      <a16:colId xmlns:a16="http://schemas.microsoft.com/office/drawing/2014/main" val="3505988310"/>
                    </a:ext>
                  </a:extLst>
                </a:gridCol>
                <a:gridCol w="1466204">
                  <a:extLst>
                    <a:ext uri="{9D8B030D-6E8A-4147-A177-3AD203B41FA5}">
                      <a16:colId xmlns:a16="http://schemas.microsoft.com/office/drawing/2014/main" val="1865704672"/>
                    </a:ext>
                  </a:extLst>
                </a:gridCol>
                <a:gridCol w="1271260">
                  <a:extLst>
                    <a:ext uri="{9D8B030D-6E8A-4147-A177-3AD203B41FA5}">
                      <a16:colId xmlns:a16="http://schemas.microsoft.com/office/drawing/2014/main" val="3713059230"/>
                    </a:ext>
                  </a:extLst>
                </a:gridCol>
              </a:tblGrid>
              <a:tr h="1932177">
                <a:tc>
                  <a:txBody>
                    <a:bodyPr/>
                    <a:lstStyle/>
                    <a:p>
                      <a:pPr marL="147955" algn="just">
                        <a:lnSpc>
                          <a:spcPct val="107000"/>
                        </a:lnSpc>
                        <a:spcAft>
                          <a:spcPts val="800"/>
                        </a:spcAft>
                      </a:pPr>
                      <a:r>
                        <a:rPr lang="en-US" sz="1400" dirty="0">
                          <a:effectLst/>
                        </a:rPr>
                        <a:t>Technology       Options</a:t>
                      </a:r>
                      <a:endParaRPr lang="en-IN" sz="1400" dirty="0">
                        <a:effectLst/>
                      </a:endParaRPr>
                    </a:p>
                    <a:p>
                      <a:pPr algn="just">
                        <a:lnSpc>
                          <a:spcPct val="107000"/>
                        </a:lnSpc>
                        <a:spcAft>
                          <a:spcPts val="800"/>
                        </a:spcAft>
                      </a:pPr>
                      <a:r>
                        <a:rPr lang="en-US" sz="1400" dirty="0">
                          <a:effectLst/>
                        </a:rPr>
                        <a:t> </a:t>
                      </a:r>
                      <a:endParaRPr lang="en-IN" sz="1400" dirty="0">
                        <a:effectLst/>
                      </a:endParaRPr>
                    </a:p>
                    <a:p>
                      <a:pPr algn="just">
                        <a:lnSpc>
                          <a:spcPct val="107000"/>
                        </a:lnSpc>
                        <a:spcAft>
                          <a:spcPts val="800"/>
                        </a:spcAft>
                      </a:pPr>
                      <a:r>
                        <a:rPr lang="en-US" sz="1400" dirty="0">
                          <a:effectLst/>
                        </a:rPr>
                        <a:t> </a:t>
                      </a:r>
                      <a:endParaRPr lang="en-IN" sz="1400" dirty="0">
                        <a:effectLst/>
                      </a:endParaRPr>
                    </a:p>
                    <a:p>
                      <a:pPr algn="just">
                        <a:lnSpc>
                          <a:spcPct val="107000"/>
                        </a:lnSpc>
                        <a:spcAft>
                          <a:spcPts val="800"/>
                        </a:spcAft>
                      </a:pPr>
                      <a:r>
                        <a:rPr lang="en-US" sz="1400" dirty="0">
                          <a:effectLst/>
                        </a:rPr>
                        <a:t> </a:t>
                      </a:r>
                      <a:endParaRPr lang="en-IN" sz="1400" dirty="0">
                        <a:effectLst/>
                      </a:endParaRPr>
                    </a:p>
                    <a:p>
                      <a:pPr algn="just">
                        <a:lnSpc>
                          <a:spcPct val="107000"/>
                        </a:lnSpc>
                        <a:spcAft>
                          <a:spcPts val="800"/>
                        </a:spcAft>
                      </a:pPr>
                      <a:r>
                        <a:rPr lang="en-US" sz="1400" dirty="0">
                          <a:effectLst/>
                        </a:rPr>
                        <a:t>Local</a:t>
                      </a:r>
                      <a:endParaRPr lang="en-IN" sz="1400" dirty="0">
                        <a:effectLst/>
                      </a:endParaRPr>
                    </a:p>
                    <a:p>
                      <a:pPr algn="just">
                        <a:lnSpc>
                          <a:spcPct val="107000"/>
                        </a:lnSpc>
                        <a:spcAft>
                          <a:spcPts val="800"/>
                        </a:spcAft>
                      </a:pPr>
                      <a:r>
                        <a:rPr lang="en-US" sz="1400" dirty="0">
                          <a:effectLst/>
                        </a:rPr>
                        <a:t>Conditions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dirty="0">
                          <a:effectLst/>
                        </a:rPr>
                        <a:t>Distributed wireless based Backhaul + Wi-Fi Access working on renewable energy</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en-US" sz="1400" dirty="0">
                          <a:effectLst/>
                        </a:rPr>
                        <a:t>Distributed wireless based Backhaul +Wi-Fi Access + voice working on renewable energy</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400" dirty="0">
                          <a:effectLst/>
                        </a:rPr>
                        <a:t>Satellite Backhaul + Wi-Fi based Broadband Access working on renewable energy</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400" dirty="0">
                          <a:effectLst/>
                        </a:rPr>
                        <a:t>Wireless Broadband Access through telecom network using TV set as Access device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400" dirty="0">
                          <a:effectLst/>
                        </a:rPr>
                        <a:t>Wi-Fi based Broadband Access with fiber Backhaul</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extLst>
                  <a:ext uri="{0D108BD9-81ED-4DB2-BD59-A6C34878D82A}">
                    <a16:rowId xmlns:a16="http://schemas.microsoft.com/office/drawing/2014/main" val="1819027221"/>
                  </a:ext>
                </a:extLst>
              </a:tr>
              <a:tr h="1045118">
                <a:tc>
                  <a:txBody>
                    <a:bodyPr/>
                    <a:lstStyle/>
                    <a:p>
                      <a:pPr>
                        <a:lnSpc>
                          <a:spcPct val="107000"/>
                        </a:lnSpc>
                        <a:spcAft>
                          <a:spcPts val="800"/>
                        </a:spcAft>
                      </a:pPr>
                      <a:r>
                        <a:rPr lang="en-US" sz="1400" dirty="0">
                          <a:effectLst/>
                        </a:rPr>
                        <a:t>Rural and Remote areas with no grid supply and no telecom network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600" dirty="0">
                          <a:effectLst/>
                        </a:rPr>
                        <a:t>Yes</a:t>
                      </a:r>
                      <a:endParaRPr lang="en-IN" sz="1600" dirty="0">
                        <a:effectLst/>
                      </a:endParaRPr>
                    </a:p>
                    <a:p>
                      <a:pPr>
                        <a:lnSpc>
                          <a:spcPct val="107000"/>
                        </a:lnSpc>
                        <a:spcAft>
                          <a:spcPts val="800"/>
                        </a:spcAft>
                      </a:pPr>
                      <a:r>
                        <a:rPr lang="en-US" sz="1600" dirty="0">
                          <a:effectLst/>
                        </a:rPr>
                        <a:t>Good for low OPEX and CAPEX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en-US" sz="1600" dirty="0">
                          <a:effectLst/>
                        </a:rPr>
                        <a:t>Yes </a:t>
                      </a:r>
                      <a:endParaRPr lang="en-IN" sz="1600" dirty="0">
                        <a:effectLst/>
                      </a:endParaRPr>
                    </a:p>
                    <a:p>
                      <a:pPr>
                        <a:lnSpc>
                          <a:spcPct val="107000"/>
                        </a:lnSpc>
                        <a:spcAft>
                          <a:spcPts val="800"/>
                        </a:spcAft>
                      </a:pPr>
                      <a:r>
                        <a:rPr lang="en-US" sz="1600" dirty="0">
                          <a:effectLst/>
                        </a:rPr>
                        <a:t>Good for low OPEX and CAPEX</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600" dirty="0">
                          <a:effectLst/>
                        </a:rPr>
                        <a:t>Yes</a:t>
                      </a:r>
                      <a:endParaRPr lang="en-IN" sz="1600" dirty="0">
                        <a:effectLst/>
                      </a:endParaRPr>
                    </a:p>
                    <a:p>
                      <a:pPr>
                        <a:lnSpc>
                          <a:spcPct val="107000"/>
                        </a:lnSpc>
                        <a:spcAft>
                          <a:spcPts val="800"/>
                        </a:spcAft>
                      </a:pPr>
                      <a:r>
                        <a:rPr lang="en-US" sz="1600" dirty="0">
                          <a:effectLst/>
                        </a:rPr>
                        <a:t>Good for high OPEX and low CAPEX</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600">
                          <a:effectLst/>
                        </a:rPr>
                        <a:t>NA</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600">
                          <a:effectLst/>
                        </a:rPr>
                        <a:t>NA</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extLst>
                  <a:ext uri="{0D108BD9-81ED-4DB2-BD59-A6C34878D82A}">
                    <a16:rowId xmlns:a16="http://schemas.microsoft.com/office/drawing/2014/main" val="4145244940"/>
                  </a:ext>
                </a:extLst>
              </a:tr>
              <a:tr h="1045118">
                <a:tc>
                  <a:txBody>
                    <a:bodyPr/>
                    <a:lstStyle/>
                    <a:p>
                      <a:pPr>
                        <a:lnSpc>
                          <a:spcPct val="107000"/>
                        </a:lnSpc>
                        <a:spcAft>
                          <a:spcPts val="800"/>
                        </a:spcAft>
                      </a:pPr>
                      <a:r>
                        <a:rPr lang="en-US" sz="1400" dirty="0">
                          <a:effectLst/>
                        </a:rPr>
                        <a:t>Rural and Remote   areas with no reliable grid supply but with mobile network</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600">
                          <a:effectLst/>
                        </a:rPr>
                        <a:t>Yes</a:t>
                      </a:r>
                      <a:endParaRPr lang="en-IN" sz="1600">
                        <a:effectLst/>
                      </a:endParaRPr>
                    </a:p>
                    <a:p>
                      <a:pPr>
                        <a:lnSpc>
                          <a:spcPct val="107000"/>
                        </a:lnSpc>
                        <a:spcAft>
                          <a:spcPts val="800"/>
                        </a:spcAft>
                      </a:pPr>
                      <a:r>
                        <a:rPr lang="en-US" sz="1600">
                          <a:effectLst/>
                        </a:rPr>
                        <a:t>Good for low OPEX and CAPEX</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en-US" sz="1600">
                          <a:effectLst/>
                        </a:rPr>
                        <a:t>NA</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600" dirty="0">
                          <a:effectLst/>
                        </a:rPr>
                        <a:t>Yes</a:t>
                      </a:r>
                      <a:endParaRPr lang="en-IN" sz="1600" dirty="0">
                        <a:effectLst/>
                      </a:endParaRPr>
                    </a:p>
                    <a:p>
                      <a:pPr>
                        <a:lnSpc>
                          <a:spcPct val="107000"/>
                        </a:lnSpc>
                        <a:spcAft>
                          <a:spcPts val="800"/>
                        </a:spcAft>
                      </a:pPr>
                      <a:r>
                        <a:rPr lang="en-US" sz="1600" dirty="0">
                          <a:effectLst/>
                        </a:rPr>
                        <a:t>Good for high OPEX and CAPEX</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600" dirty="0">
                          <a:effectLst/>
                        </a:rPr>
                        <a:t>NA</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600">
                          <a:effectLst/>
                        </a:rPr>
                        <a:t>NA</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extLst>
                  <a:ext uri="{0D108BD9-81ED-4DB2-BD59-A6C34878D82A}">
                    <a16:rowId xmlns:a16="http://schemas.microsoft.com/office/drawing/2014/main" val="2042400471"/>
                  </a:ext>
                </a:extLst>
              </a:tr>
              <a:tr h="832500">
                <a:tc>
                  <a:txBody>
                    <a:bodyPr/>
                    <a:lstStyle/>
                    <a:p>
                      <a:pPr>
                        <a:lnSpc>
                          <a:spcPct val="107000"/>
                        </a:lnSpc>
                        <a:spcAft>
                          <a:spcPts val="800"/>
                        </a:spcAft>
                      </a:pPr>
                      <a:r>
                        <a:rPr lang="en-US" sz="1400" dirty="0">
                          <a:effectLst/>
                        </a:rPr>
                        <a:t>Rural and Remote areas with no grid supply but with fiber Backhaul</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600">
                          <a:effectLst/>
                        </a:rPr>
                        <a:t>Yes</a:t>
                      </a:r>
                      <a:endParaRPr lang="en-IN" sz="1600">
                        <a:effectLst/>
                      </a:endParaRPr>
                    </a:p>
                    <a:p>
                      <a:pPr>
                        <a:lnSpc>
                          <a:spcPct val="107000"/>
                        </a:lnSpc>
                        <a:spcAft>
                          <a:spcPts val="800"/>
                        </a:spcAft>
                      </a:pPr>
                      <a:r>
                        <a:rPr lang="en-US" sz="1600">
                          <a:effectLst/>
                        </a:rPr>
                        <a:t>Good for low OPEX and CAPEX</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en-US" sz="1600">
                          <a:effectLst/>
                        </a:rPr>
                        <a:t>Yes</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600" dirty="0">
                          <a:effectLst/>
                        </a:rPr>
                        <a:t>NA</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600" dirty="0">
                          <a:effectLst/>
                        </a:rPr>
                        <a:t>NA</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600" dirty="0">
                          <a:effectLst/>
                        </a:rPr>
                        <a:t>Yes</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extLst>
                  <a:ext uri="{0D108BD9-81ED-4DB2-BD59-A6C34878D82A}">
                    <a16:rowId xmlns:a16="http://schemas.microsoft.com/office/drawing/2014/main" val="3250318674"/>
                  </a:ext>
                </a:extLst>
              </a:tr>
              <a:tr h="1045118">
                <a:tc>
                  <a:txBody>
                    <a:bodyPr/>
                    <a:lstStyle/>
                    <a:p>
                      <a:pPr>
                        <a:lnSpc>
                          <a:spcPct val="107000"/>
                        </a:lnSpc>
                        <a:spcAft>
                          <a:spcPts val="800"/>
                        </a:spcAft>
                      </a:pPr>
                      <a:r>
                        <a:rPr lang="en-US" sz="1400" dirty="0">
                          <a:effectLst/>
                        </a:rPr>
                        <a:t>Rural and remote area with grid power and mobile network</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600">
                          <a:effectLst/>
                        </a:rPr>
                        <a:t>NA</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en-US" sz="1600">
                          <a:effectLst/>
                        </a:rPr>
                        <a:t>NA</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600">
                          <a:effectLst/>
                        </a:rPr>
                        <a:t>NA</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600">
                          <a:effectLst/>
                        </a:rPr>
                        <a:t>Yes</a:t>
                      </a:r>
                      <a:endParaRPr lang="en-IN" sz="1600">
                        <a:effectLst/>
                      </a:endParaRPr>
                    </a:p>
                    <a:p>
                      <a:pPr>
                        <a:lnSpc>
                          <a:spcPct val="107000"/>
                        </a:lnSpc>
                        <a:spcAft>
                          <a:spcPts val="800"/>
                        </a:spcAft>
                      </a:pPr>
                      <a:r>
                        <a:rPr lang="en-US" sz="1600">
                          <a:effectLst/>
                        </a:rPr>
                        <a:t>Ideal   for TV owning households</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tc>
                  <a:txBody>
                    <a:bodyPr/>
                    <a:lstStyle/>
                    <a:p>
                      <a:pPr>
                        <a:lnSpc>
                          <a:spcPct val="107000"/>
                        </a:lnSpc>
                        <a:spcAft>
                          <a:spcPts val="800"/>
                        </a:spcAft>
                      </a:pPr>
                      <a:r>
                        <a:rPr lang="en-US" sz="1600" dirty="0">
                          <a:effectLst/>
                        </a:rPr>
                        <a:t>Yes </a:t>
                      </a:r>
                      <a:endParaRPr lang="en-IN" sz="1600" dirty="0">
                        <a:effectLst/>
                      </a:endParaRPr>
                    </a:p>
                    <a:p>
                      <a:pPr>
                        <a:lnSpc>
                          <a:spcPct val="107000"/>
                        </a:lnSpc>
                        <a:spcAft>
                          <a:spcPts val="800"/>
                        </a:spcAft>
                      </a:pPr>
                      <a:r>
                        <a:rPr lang="en-US" sz="1600" dirty="0">
                          <a:effectLst/>
                        </a:rPr>
                        <a:t> </a:t>
                      </a:r>
                      <a:endParaRPr lang="en-IN" sz="1600" dirty="0">
                        <a:effectLst/>
                      </a:endParaRPr>
                    </a:p>
                    <a:p>
                      <a:pPr>
                        <a:lnSpc>
                          <a:spcPct val="107000"/>
                        </a:lnSpc>
                        <a:spcAft>
                          <a:spcPts val="800"/>
                        </a:spcAft>
                      </a:pPr>
                      <a:r>
                        <a:rPr lang="en-US" sz="1600" dirty="0">
                          <a:effectLst/>
                        </a:rPr>
                        <a:t>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1551" marR="61551" marT="0" marB="0"/>
                </a:tc>
                <a:extLst>
                  <a:ext uri="{0D108BD9-81ED-4DB2-BD59-A6C34878D82A}">
                    <a16:rowId xmlns:a16="http://schemas.microsoft.com/office/drawing/2014/main" val="3694813511"/>
                  </a:ext>
                </a:extLst>
              </a:tr>
            </a:tbl>
          </a:graphicData>
        </a:graphic>
      </p:graphicFrame>
      <p:cxnSp>
        <p:nvCxnSpPr>
          <p:cNvPr id="5" name="AutoShape 237">
            <a:extLst>
              <a:ext uri="{FF2B5EF4-FFF2-40B4-BE49-F238E27FC236}">
                <a16:creationId xmlns:a16="http://schemas.microsoft.com/office/drawing/2014/main" id="{E07AA675-6EBE-4C46-9267-E6B007693019}"/>
              </a:ext>
            </a:extLst>
          </p:cNvPr>
          <p:cNvCxnSpPr>
            <a:cxnSpLocks noChangeShapeType="1"/>
          </p:cNvCxnSpPr>
          <p:nvPr/>
        </p:nvCxnSpPr>
        <p:spPr bwMode="auto">
          <a:xfrm>
            <a:off x="1189038" y="682388"/>
            <a:ext cx="1813469" cy="1856096"/>
          </a:xfrm>
          <a:prstGeom prst="straightConnector1">
            <a:avLst/>
          </a:prstGeom>
          <a:noFill/>
          <a:ln w="38100">
            <a:solidFill>
              <a:schemeClr val="bg1"/>
            </a:solidFill>
            <a:round/>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noFill/>
              </a14:hiddenFill>
            </a:ext>
          </a:extLst>
        </p:spPr>
      </p:cxnSp>
      <p:sp>
        <p:nvSpPr>
          <p:cNvPr id="14" name="TextBox 13">
            <a:extLst>
              <a:ext uri="{FF2B5EF4-FFF2-40B4-BE49-F238E27FC236}">
                <a16:creationId xmlns:a16="http://schemas.microsoft.com/office/drawing/2014/main" id="{1D324471-85D9-4568-8129-96D58B4F3F8B}"/>
              </a:ext>
            </a:extLst>
          </p:cNvPr>
          <p:cNvSpPr txBox="1"/>
          <p:nvPr/>
        </p:nvSpPr>
        <p:spPr>
          <a:xfrm>
            <a:off x="1979683" y="62316"/>
            <a:ext cx="8232633" cy="369332"/>
          </a:xfrm>
          <a:prstGeom prst="rect">
            <a:avLst/>
          </a:prstGeom>
          <a:noFill/>
        </p:spPr>
        <p:txBody>
          <a:bodyPr wrap="square" rtlCol="0">
            <a:spAutoFit/>
          </a:bodyPr>
          <a:lstStyle/>
          <a:p>
            <a:pPr algn="ctr"/>
            <a:r>
              <a:rPr lang="en-US" dirty="0">
                <a:solidFill>
                  <a:srgbClr val="002060"/>
                </a:solidFill>
                <a:latin typeface="Arial Black" panose="020B0A04020102020204" pitchFamily="34" charset="0"/>
              </a:rPr>
              <a:t>Suitability Of Technology Options for Rural Broadband Access</a:t>
            </a:r>
            <a:endParaRPr lang="en-IN"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94318153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D02B478-B41C-47EA-8DE8-DFA96D352A6B}"/>
              </a:ext>
            </a:extLst>
          </p:cNvPr>
          <p:cNvGraphicFramePr>
            <a:graphicFrameLocks noGrp="1"/>
          </p:cNvGraphicFramePr>
          <p:nvPr>
            <p:extLst>
              <p:ext uri="{D42A27DB-BD31-4B8C-83A1-F6EECF244321}">
                <p14:modId xmlns:p14="http://schemas.microsoft.com/office/powerpoint/2010/main" val="1378110526"/>
              </p:ext>
            </p:extLst>
          </p:nvPr>
        </p:nvGraphicFramePr>
        <p:xfrm>
          <a:off x="643467" y="1094471"/>
          <a:ext cx="10905069" cy="4669059"/>
        </p:xfrm>
        <a:graphic>
          <a:graphicData uri="http://schemas.openxmlformats.org/drawingml/2006/table">
            <a:tbl>
              <a:tblPr firstRow="1" firstCol="1" bandRow="1">
                <a:noFill/>
                <a:tableStyleId>{5C22544A-7EE6-4342-B048-85BDC9FD1C3A}</a:tableStyleId>
              </a:tblPr>
              <a:tblGrid>
                <a:gridCol w="1810220">
                  <a:extLst>
                    <a:ext uri="{9D8B030D-6E8A-4147-A177-3AD203B41FA5}">
                      <a16:colId xmlns:a16="http://schemas.microsoft.com/office/drawing/2014/main" val="4084989364"/>
                    </a:ext>
                  </a:extLst>
                </a:gridCol>
                <a:gridCol w="2086012">
                  <a:extLst>
                    <a:ext uri="{9D8B030D-6E8A-4147-A177-3AD203B41FA5}">
                      <a16:colId xmlns:a16="http://schemas.microsoft.com/office/drawing/2014/main" val="122846824"/>
                    </a:ext>
                  </a:extLst>
                </a:gridCol>
                <a:gridCol w="1629089">
                  <a:extLst>
                    <a:ext uri="{9D8B030D-6E8A-4147-A177-3AD203B41FA5}">
                      <a16:colId xmlns:a16="http://schemas.microsoft.com/office/drawing/2014/main" val="890756700"/>
                    </a:ext>
                  </a:extLst>
                </a:gridCol>
                <a:gridCol w="1533659">
                  <a:extLst>
                    <a:ext uri="{9D8B030D-6E8A-4147-A177-3AD203B41FA5}">
                      <a16:colId xmlns:a16="http://schemas.microsoft.com/office/drawing/2014/main" val="1005349449"/>
                    </a:ext>
                  </a:extLst>
                </a:gridCol>
                <a:gridCol w="2096646">
                  <a:extLst>
                    <a:ext uri="{9D8B030D-6E8A-4147-A177-3AD203B41FA5}">
                      <a16:colId xmlns:a16="http://schemas.microsoft.com/office/drawing/2014/main" val="2001637493"/>
                    </a:ext>
                  </a:extLst>
                </a:gridCol>
                <a:gridCol w="1749443">
                  <a:extLst>
                    <a:ext uri="{9D8B030D-6E8A-4147-A177-3AD203B41FA5}">
                      <a16:colId xmlns:a16="http://schemas.microsoft.com/office/drawing/2014/main" val="1519087722"/>
                    </a:ext>
                  </a:extLst>
                </a:gridCol>
              </a:tblGrid>
              <a:tr h="1803286">
                <a:tc rowSpan="2">
                  <a:txBody>
                    <a:bodyPr/>
                    <a:lstStyle/>
                    <a:p>
                      <a:pPr algn="l">
                        <a:lnSpc>
                          <a:spcPct val="107000"/>
                        </a:lnSpc>
                        <a:spcAft>
                          <a:spcPts val="0"/>
                        </a:spcAft>
                      </a:pPr>
                      <a:r>
                        <a:rPr lang="en-US" sz="1100" b="1" dirty="0">
                          <a:solidFill>
                            <a:srgbClr val="002060"/>
                          </a:solidFill>
                          <a:effectLst/>
                          <a:latin typeface="Arial Black" panose="020B0A04020102020204" pitchFamily="34" charset="0"/>
                        </a:rPr>
                        <a:t>Key Partners</a:t>
                      </a:r>
                      <a:endParaRPr lang="en-IN" sz="1100" b="1" dirty="0">
                        <a:solidFill>
                          <a:srgbClr val="002060"/>
                        </a:solidFill>
                        <a:effectLst/>
                        <a:latin typeface="Arial Black" panose="020B0A04020102020204" pitchFamily="34" charset="0"/>
                      </a:endParaRPr>
                    </a:p>
                    <a:p>
                      <a:pPr algn="r">
                        <a:lnSpc>
                          <a:spcPct val="107000"/>
                        </a:lnSpc>
                        <a:spcAft>
                          <a:spcPts val="0"/>
                        </a:spcAft>
                      </a:pPr>
                      <a:r>
                        <a:rPr lang="en-US" sz="1100" b="1" dirty="0">
                          <a:solidFill>
                            <a:srgbClr val="002060"/>
                          </a:solidFill>
                          <a:effectLst/>
                        </a:rPr>
                        <a:t> </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PSU </a:t>
                      </a:r>
                      <a:r>
                        <a:rPr lang="en-US" sz="1100" b="1" dirty="0" err="1">
                          <a:solidFill>
                            <a:srgbClr val="002060"/>
                          </a:solidFill>
                          <a:effectLst/>
                        </a:rPr>
                        <a:t>Telcos</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Private Companies</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ISPs/TSPs</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Social Networking/ Content companies</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Investors, VCs</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NGOs</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Academic Institutions </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System Integrators</a:t>
                      </a:r>
                      <a:endParaRPr lang="en-IN" sz="1100" b="1" dirty="0">
                        <a:solidFill>
                          <a:srgbClr val="002060"/>
                        </a:solidFill>
                        <a:effectLst/>
                      </a:endParaRPr>
                    </a:p>
                    <a:p>
                      <a:pPr algn="r">
                        <a:lnSpc>
                          <a:spcPct val="107000"/>
                        </a:lnSpc>
                        <a:spcAft>
                          <a:spcPts val="800"/>
                        </a:spcAft>
                      </a:pPr>
                      <a:r>
                        <a:rPr lang="en-US" sz="1100" b="1" dirty="0">
                          <a:solidFill>
                            <a:srgbClr val="002060"/>
                          </a:solidFill>
                          <a:effectLst/>
                        </a:rPr>
                        <a:t> </a:t>
                      </a:r>
                      <a:endParaRPr lang="en-IN" sz="11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135866" marR="203798" marT="67933" marB="679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100" b="1" dirty="0">
                          <a:solidFill>
                            <a:srgbClr val="002060"/>
                          </a:solidFill>
                          <a:effectLst/>
                          <a:latin typeface="Arial Black" panose="020B0A04020102020204" pitchFamily="34" charset="0"/>
                        </a:rPr>
                        <a:t>Key Activities</a:t>
                      </a:r>
                      <a:endParaRPr lang="en-IN" sz="1100" b="1" dirty="0">
                        <a:solidFill>
                          <a:srgbClr val="002060"/>
                        </a:solidFill>
                        <a:effectLst/>
                        <a:latin typeface="Arial Black" panose="020B0A04020102020204" pitchFamily="34" charset="0"/>
                      </a:endParaRPr>
                    </a:p>
                    <a:p>
                      <a:pPr algn="l">
                        <a:lnSpc>
                          <a:spcPct val="107000"/>
                        </a:lnSpc>
                        <a:spcAft>
                          <a:spcPts val="0"/>
                        </a:spcAft>
                      </a:pPr>
                      <a:r>
                        <a:rPr lang="en-US" sz="1100" b="1" dirty="0">
                          <a:solidFill>
                            <a:srgbClr val="002060"/>
                          </a:solidFill>
                          <a:effectLst/>
                        </a:rPr>
                        <a:t> </a:t>
                      </a:r>
                      <a:endParaRPr lang="en-IN" sz="1100" b="1" dirty="0">
                        <a:solidFill>
                          <a:srgbClr val="002060"/>
                        </a:solidFill>
                        <a:effectLst/>
                      </a:endParaRPr>
                    </a:p>
                    <a:p>
                      <a:pPr marL="273050" lvl="0" indent="-273050" algn="l">
                        <a:lnSpc>
                          <a:spcPct val="107000"/>
                        </a:lnSpc>
                        <a:spcAft>
                          <a:spcPts val="0"/>
                        </a:spcAft>
                        <a:buFont typeface="Symbol" panose="05050102010706020507" pitchFamily="18" charset="2"/>
                        <a:buChar char=""/>
                      </a:pPr>
                      <a:r>
                        <a:rPr lang="en-US" sz="1100" b="1" dirty="0">
                          <a:solidFill>
                            <a:srgbClr val="002060"/>
                          </a:solidFill>
                          <a:effectLst/>
                        </a:rPr>
                        <a:t>Local Manufacturing &amp; Sourcing</a:t>
                      </a:r>
                      <a:endParaRPr lang="en-IN" sz="1100" b="1" dirty="0">
                        <a:solidFill>
                          <a:srgbClr val="002060"/>
                        </a:solidFill>
                        <a:effectLst/>
                      </a:endParaRPr>
                    </a:p>
                    <a:p>
                      <a:pPr marL="273050" lvl="0" indent="-273050" algn="l">
                        <a:lnSpc>
                          <a:spcPct val="107000"/>
                        </a:lnSpc>
                        <a:spcAft>
                          <a:spcPts val="0"/>
                        </a:spcAft>
                        <a:buFont typeface="Symbol" panose="05050102010706020507" pitchFamily="18" charset="2"/>
                        <a:buChar char=""/>
                      </a:pPr>
                      <a:r>
                        <a:rPr lang="en-US" sz="1100" b="1" dirty="0">
                          <a:solidFill>
                            <a:srgbClr val="002060"/>
                          </a:solidFill>
                          <a:effectLst/>
                        </a:rPr>
                        <a:t>Alliances &amp; Partnership formation</a:t>
                      </a:r>
                      <a:endParaRPr lang="en-IN" sz="1100" b="1" dirty="0">
                        <a:solidFill>
                          <a:srgbClr val="002060"/>
                        </a:solidFill>
                        <a:effectLst/>
                      </a:endParaRPr>
                    </a:p>
                    <a:p>
                      <a:pPr marL="273050" lvl="0" indent="-273050" algn="l">
                        <a:lnSpc>
                          <a:spcPct val="107000"/>
                        </a:lnSpc>
                        <a:spcAft>
                          <a:spcPts val="0"/>
                        </a:spcAft>
                        <a:buFont typeface="Symbol" panose="05050102010706020507" pitchFamily="18" charset="2"/>
                        <a:buChar char=""/>
                      </a:pPr>
                      <a:r>
                        <a:rPr lang="en-US" sz="1100" b="1" dirty="0">
                          <a:solidFill>
                            <a:srgbClr val="002060"/>
                          </a:solidFill>
                          <a:effectLst/>
                        </a:rPr>
                        <a:t>Proposal &amp; Responses to EOI/ Tenders</a:t>
                      </a:r>
                      <a:endParaRPr lang="en-IN" sz="1100" b="1" dirty="0">
                        <a:solidFill>
                          <a:srgbClr val="002060"/>
                        </a:solidFill>
                        <a:effectLst/>
                      </a:endParaRPr>
                    </a:p>
                    <a:p>
                      <a:pPr marL="273050" lvl="0" indent="-273050" algn="l">
                        <a:lnSpc>
                          <a:spcPct val="107000"/>
                        </a:lnSpc>
                        <a:spcAft>
                          <a:spcPts val="0"/>
                        </a:spcAft>
                        <a:buFont typeface="Symbol" panose="05050102010706020507" pitchFamily="18" charset="2"/>
                        <a:buChar char=""/>
                      </a:pPr>
                      <a:r>
                        <a:rPr lang="en-US" sz="1100" b="1" dirty="0">
                          <a:solidFill>
                            <a:srgbClr val="002060"/>
                          </a:solidFill>
                          <a:effectLst/>
                        </a:rPr>
                        <a:t>Sales &amp; Promotions </a:t>
                      </a:r>
                      <a:endParaRPr lang="en-IN" sz="11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135866" marR="6749" marT="67933" marB="679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l">
                        <a:lnSpc>
                          <a:spcPct val="107000"/>
                        </a:lnSpc>
                        <a:spcAft>
                          <a:spcPts val="0"/>
                        </a:spcAft>
                      </a:pPr>
                      <a:r>
                        <a:rPr lang="en-US" sz="1100" b="1" dirty="0">
                          <a:solidFill>
                            <a:srgbClr val="002060"/>
                          </a:solidFill>
                          <a:effectLst/>
                          <a:latin typeface="Arial Black" panose="020B0A04020102020204" pitchFamily="34" charset="0"/>
                        </a:rPr>
                        <a:t>Value Proposition</a:t>
                      </a:r>
                      <a:endParaRPr lang="en-IN" sz="1100" b="1" dirty="0">
                        <a:solidFill>
                          <a:srgbClr val="002060"/>
                        </a:solidFill>
                        <a:effectLst/>
                        <a:latin typeface="Arial Black" panose="020B0A04020102020204" pitchFamily="34" charset="0"/>
                      </a:endParaRPr>
                    </a:p>
                    <a:p>
                      <a:pPr algn="l">
                        <a:lnSpc>
                          <a:spcPct val="107000"/>
                        </a:lnSpc>
                        <a:spcAft>
                          <a:spcPts val="0"/>
                        </a:spcAft>
                      </a:pPr>
                      <a:r>
                        <a:rPr lang="en-US" sz="1100" b="1" dirty="0">
                          <a:solidFill>
                            <a:srgbClr val="002060"/>
                          </a:solidFill>
                          <a:effectLst/>
                        </a:rPr>
                        <a:t> </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Low cost, Low power &amp; Low maintenance (3L)</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High QOS &amp; Coverage</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Multi-faced system </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Rugged, Rural, Outdoor fit</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Open platform (Standard Wi-Fi APs)</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Environment friendly green-solution DG-less) </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End-to-End IP platform</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Cloud server for localized content</a:t>
                      </a:r>
                      <a:endParaRPr lang="en-IN" sz="11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135866" marR="6749" marT="67933" marB="679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IN"/>
                    </a:p>
                  </a:txBody>
                  <a:tcPr/>
                </a:tc>
                <a:tc>
                  <a:txBody>
                    <a:bodyPr/>
                    <a:lstStyle/>
                    <a:p>
                      <a:pPr algn="l">
                        <a:lnSpc>
                          <a:spcPct val="107000"/>
                        </a:lnSpc>
                        <a:spcAft>
                          <a:spcPts val="0"/>
                        </a:spcAft>
                      </a:pPr>
                      <a:r>
                        <a:rPr lang="en-US" sz="1100" b="1" dirty="0">
                          <a:solidFill>
                            <a:srgbClr val="002060"/>
                          </a:solidFill>
                          <a:effectLst/>
                          <a:latin typeface="Arial Black" panose="020B0A04020102020204" pitchFamily="34" charset="0"/>
                        </a:rPr>
                        <a:t>Customer Relationships</a:t>
                      </a:r>
                      <a:endParaRPr lang="en-IN" sz="1100" b="1" dirty="0">
                        <a:solidFill>
                          <a:srgbClr val="002060"/>
                        </a:solidFill>
                        <a:effectLst/>
                        <a:latin typeface="Arial Black" panose="020B0A04020102020204" pitchFamily="34" charset="0"/>
                      </a:endParaRPr>
                    </a:p>
                    <a:p>
                      <a:pPr algn="l">
                        <a:lnSpc>
                          <a:spcPct val="107000"/>
                        </a:lnSpc>
                        <a:spcAft>
                          <a:spcPts val="0"/>
                        </a:spcAft>
                      </a:pPr>
                      <a:r>
                        <a:rPr lang="en-US" sz="1100" b="1" dirty="0">
                          <a:solidFill>
                            <a:srgbClr val="002060"/>
                          </a:solidFill>
                          <a:effectLst/>
                        </a:rPr>
                        <a:t> </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24*7 Customer Care Centre</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Micro Operators/ VLEs</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Regional Sales Executives</a:t>
                      </a:r>
                      <a:endParaRPr lang="en-IN" sz="11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135866" marR="6749" marT="67933" marB="679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lnSpc>
                          <a:spcPct val="107000"/>
                        </a:lnSpc>
                        <a:spcAft>
                          <a:spcPts val="0"/>
                        </a:spcAft>
                      </a:pPr>
                      <a:r>
                        <a:rPr lang="en-US" sz="1100" b="1" dirty="0">
                          <a:solidFill>
                            <a:srgbClr val="002060"/>
                          </a:solidFill>
                          <a:effectLst/>
                          <a:latin typeface="Arial Black" panose="020B0A04020102020204" pitchFamily="34" charset="0"/>
                        </a:rPr>
                        <a:t>Customer Segments</a:t>
                      </a:r>
                      <a:endParaRPr lang="en-IN" sz="1100" b="1" dirty="0">
                        <a:solidFill>
                          <a:srgbClr val="002060"/>
                        </a:solidFill>
                        <a:effectLst/>
                        <a:latin typeface="Arial Black" panose="020B0A04020102020204" pitchFamily="34" charset="0"/>
                      </a:endParaRPr>
                    </a:p>
                    <a:p>
                      <a:pPr algn="just">
                        <a:lnSpc>
                          <a:spcPct val="107000"/>
                        </a:lnSpc>
                        <a:spcAft>
                          <a:spcPts val="0"/>
                        </a:spcAft>
                      </a:pPr>
                      <a:r>
                        <a:rPr lang="en-US" sz="1100" b="1" dirty="0">
                          <a:solidFill>
                            <a:srgbClr val="002060"/>
                          </a:solidFill>
                          <a:effectLst/>
                        </a:rPr>
                        <a:t> </a:t>
                      </a:r>
                      <a:endParaRPr lang="en-IN" sz="1100" b="1" dirty="0">
                        <a:solidFill>
                          <a:srgbClr val="002060"/>
                        </a:solidFill>
                        <a:effectLst/>
                      </a:endParaRPr>
                    </a:p>
                    <a:p>
                      <a:pPr marL="273050" lvl="0" indent="-273050" algn="l">
                        <a:lnSpc>
                          <a:spcPct val="107000"/>
                        </a:lnSpc>
                        <a:spcAft>
                          <a:spcPts val="0"/>
                        </a:spcAft>
                        <a:buFont typeface="Symbol" panose="05050102010706020507" pitchFamily="18" charset="2"/>
                        <a:buChar char=""/>
                      </a:pPr>
                      <a:r>
                        <a:rPr lang="en-US" sz="1100" b="1" dirty="0">
                          <a:solidFill>
                            <a:srgbClr val="002060"/>
                          </a:solidFill>
                          <a:effectLst/>
                        </a:rPr>
                        <a:t>Rural Retail Market</a:t>
                      </a:r>
                      <a:endParaRPr lang="en-IN" sz="1100" b="1" dirty="0">
                        <a:solidFill>
                          <a:srgbClr val="002060"/>
                        </a:solidFill>
                        <a:effectLst/>
                      </a:endParaRPr>
                    </a:p>
                    <a:p>
                      <a:pPr marL="273050" lvl="0" indent="-273050" algn="l">
                        <a:lnSpc>
                          <a:spcPct val="107000"/>
                        </a:lnSpc>
                        <a:spcAft>
                          <a:spcPts val="0"/>
                        </a:spcAft>
                        <a:buFont typeface="Symbol" panose="05050102010706020507" pitchFamily="18" charset="2"/>
                        <a:buChar char=""/>
                      </a:pPr>
                      <a:r>
                        <a:rPr lang="en-US" sz="1100" b="1" dirty="0">
                          <a:solidFill>
                            <a:srgbClr val="002060"/>
                          </a:solidFill>
                          <a:effectLst/>
                        </a:rPr>
                        <a:t>Govt. users in villages</a:t>
                      </a:r>
                      <a:endParaRPr lang="en-IN" sz="1100" b="1" dirty="0">
                        <a:solidFill>
                          <a:srgbClr val="002060"/>
                        </a:solidFill>
                        <a:effectLst/>
                      </a:endParaRPr>
                    </a:p>
                    <a:p>
                      <a:pPr marL="273050" lvl="0" indent="-273050" algn="l">
                        <a:lnSpc>
                          <a:spcPct val="107000"/>
                        </a:lnSpc>
                        <a:spcAft>
                          <a:spcPts val="0"/>
                        </a:spcAft>
                        <a:buFont typeface="Symbol" panose="05050102010706020507" pitchFamily="18" charset="2"/>
                        <a:buChar char=""/>
                      </a:pPr>
                      <a:r>
                        <a:rPr lang="en-US" sz="1100" b="1" dirty="0">
                          <a:solidFill>
                            <a:srgbClr val="002060"/>
                          </a:solidFill>
                          <a:effectLst/>
                        </a:rPr>
                        <a:t>Institutional users</a:t>
                      </a:r>
                      <a:endParaRPr lang="en-IN" sz="1100" b="1" dirty="0">
                        <a:solidFill>
                          <a:srgbClr val="002060"/>
                        </a:solidFill>
                        <a:effectLst/>
                      </a:endParaRPr>
                    </a:p>
                    <a:p>
                      <a:pPr marL="273050" lvl="0" indent="-273050" algn="l">
                        <a:lnSpc>
                          <a:spcPct val="107000"/>
                        </a:lnSpc>
                        <a:spcAft>
                          <a:spcPts val="0"/>
                        </a:spcAft>
                        <a:buFont typeface="Symbol" panose="05050102010706020507" pitchFamily="18" charset="2"/>
                        <a:buChar char=""/>
                      </a:pPr>
                      <a:r>
                        <a:rPr lang="en-US" sz="1100" b="1" dirty="0">
                          <a:solidFill>
                            <a:srgbClr val="002060"/>
                          </a:solidFill>
                          <a:effectLst/>
                        </a:rPr>
                        <a:t>SOHO (Small Office Home Office)</a:t>
                      </a:r>
                      <a:endParaRPr lang="en-IN" sz="11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135866" marR="6749" marT="67933" marB="679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551298"/>
                  </a:ext>
                </a:extLst>
              </a:tr>
              <a:tr h="1439845">
                <a:tc vMerge="1">
                  <a:txBody>
                    <a:bodyPr/>
                    <a:lstStyle/>
                    <a:p>
                      <a:endParaRPr lang="en-IN"/>
                    </a:p>
                  </a:txBody>
                  <a:tcPr/>
                </a:tc>
                <a:tc>
                  <a:txBody>
                    <a:bodyPr/>
                    <a:lstStyle/>
                    <a:p>
                      <a:pPr algn="l">
                        <a:lnSpc>
                          <a:spcPct val="107000"/>
                        </a:lnSpc>
                        <a:spcAft>
                          <a:spcPts val="0"/>
                        </a:spcAft>
                      </a:pPr>
                      <a:r>
                        <a:rPr lang="en-US" sz="1100" dirty="0">
                          <a:solidFill>
                            <a:srgbClr val="002060"/>
                          </a:solidFill>
                          <a:effectLst/>
                          <a:latin typeface="Arial Black" panose="020B0A04020102020204" pitchFamily="34" charset="0"/>
                        </a:rPr>
                        <a:t>Key Resources</a:t>
                      </a:r>
                      <a:endParaRPr lang="en-IN" sz="1100" dirty="0">
                        <a:solidFill>
                          <a:srgbClr val="002060"/>
                        </a:solidFill>
                        <a:effectLst/>
                        <a:latin typeface="Arial Black" panose="020B0A04020102020204" pitchFamily="34" charset="0"/>
                      </a:endParaRPr>
                    </a:p>
                    <a:p>
                      <a:pPr marL="273050" lvl="0" indent="-273050" algn="l">
                        <a:lnSpc>
                          <a:spcPct val="107000"/>
                        </a:lnSpc>
                        <a:spcAft>
                          <a:spcPts val="0"/>
                        </a:spcAft>
                        <a:buFont typeface="Symbol" panose="05050102010706020507" pitchFamily="18" charset="2"/>
                        <a:buChar char=""/>
                        <a:tabLst>
                          <a:tab pos="177800" algn="l"/>
                        </a:tabLst>
                      </a:pPr>
                      <a:r>
                        <a:rPr lang="en-US" sz="1100" dirty="0">
                          <a:solidFill>
                            <a:srgbClr val="002060"/>
                          </a:solidFill>
                          <a:effectLst/>
                        </a:rPr>
                        <a:t>Investors &amp; Venture funding</a:t>
                      </a:r>
                      <a:endParaRPr lang="en-IN" sz="1100" dirty="0">
                        <a:solidFill>
                          <a:srgbClr val="002060"/>
                        </a:solidFill>
                        <a:effectLst/>
                      </a:endParaRPr>
                    </a:p>
                    <a:p>
                      <a:pPr marL="273050" lvl="0" indent="-273050" algn="l">
                        <a:lnSpc>
                          <a:spcPct val="107000"/>
                        </a:lnSpc>
                        <a:spcAft>
                          <a:spcPts val="0"/>
                        </a:spcAft>
                        <a:buFont typeface="Symbol" panose="05050102010706020507" pitchFamily="18" charset="2"/>
                        <a:buChar char=""/>
                        <a:tabLst>
                          <a:tab pos="177800" algn="l"/>
                        </a:tabLst>
                      </a:pPr>
                      <a:r>
                        <a:rPr lang="en-US" sz="1100" dirty="0">
                          <a:solidFill>
                            <a:srgbClr val="002060"/>
                          </a:solidFill>
                          <a:effectLst/>
                        </a:rPr>
                        <a:t>Proven Technical Solution</a:t>
                      </a:r>
                      <a:endParaRPr lang="en-IN" sz="1100" dirty="0">
                        <a:solidFill>
                          <a:srgbClr val="002060"/>
                        </a:solidFill>
                        <a:effectLst/>
                      </a:endParaRPr>
                    </a:p>
                    <a:p>
                      <a:pPr marL="273050" lvl="0" indent="-273050" algn="l">
                        <a:lnSpc>
                          <a:spcPct val="107000"/>
                        </a:lnSpc>
                        <a:spcAft>
                          <a:spcPts val="0"/>
                        </a:spcAft>
                        <a:buFont typeface="Symbol" panose="05050102010706020507" pitchFamily="18" charset="2"/>
                        <a:buChar char=""/>
                        <a:tabLst>
                          <a:tab pos="177800" algn="l"/>
                        </a:tabLst>
                      </a:pPr>
                      <a:r>
                        <a:rPr lang="en-US" sz="1100" dirty="0">
                          <a:solidFill>
                            <a:srgbClr val="002060"/>
                          </a:solidFill>
                          <a:effectLst/>
                        </a:rPr>
                        <a:t>Innovative Business Model</a:t>
                      </a:r>
                      <a:endParaRPr lang="en-IN" sz="1100" dirty="0">
                        <a:solidFill>
                          <a:srgbClr val="002060"/>
                        </a:solidFill>
                        <a:effectLst/>
                      </a:endParaRPr>
                    </a:p>
                    <a:p>
                      <a:pPr marL="273050" lvl="0" indent="-273050" algn="l">
                        <a:lnSpc>
                          <a:spcPct val="107000"/>
                        </a:lnSpc>
                        <a:spcAft>
                          <a:spcPts val="0"/>
                        </a:spcAft>
                        <a:buFont typeface="Symbol" panose="05050102010706020507" pitchFamily="18" charset="2"/>
                        <a:buChar char=""/>
                        <a:tabLst>
                          <a:tab pos="177800" algn="l"/>
                        </a:tabLst>
                      </a:pPr>
                      <a:r>
                        <a:rPr lang="en-US" sz="1100" dirty="0">
                          <a:solidFill>
                            <a:srgbClr val="002060"/>
                          </a:solidFill>
                          <a:effectLst/>
                        </a:rPr>
                        <a:t>Passionate Management </a:t>
                      </a:r>
                      <a:endParaRPr lang="en-IN" sz="1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135866" marR="6749" marT="67933" marB="679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EDC">
                        <a:alpha val="20000"/>
                      </a:srgbClr>
                    </a:solidFill>
                  </a:tcPr>
                </a:tc>
                <a:tc gridSpan="2" vMerge="1">
                  <a:txBody>
                    <a:bodyPr/>
                    <a:lstStyle/>
                    <a:p>
                      <a:endParaRPr lang="en-IN"/>
                    </a:p>
                  </a:txBody>
                  <a:tcPr/>
                </a:tc>
                <a:tc hMerge="1" vMerge="1">
                  <a:txBody>
                    <a:bodyPr/>
                    <a:lstStyle/>
                    <a:p>
                      <a:endParaRPr lang="en-IN"/>
                    </a:p>
                  </a:txBody>
                  <a:tcPr/>
                </a:tc>
                <a:tc>
                  <a:txBody>
                    <a:bodyPr/>
                    <a:lstStyle/>
                    <a:p>
                      <a:pPr algn="l">
                        <a:lnSpc>
                          <a:spcPct val="107000"/>
                        </a:lnSpc>
                        <a:spcAft>
                          <a:spcPts val="0"/>
                        </a:spcAft>
                      </a:pPr>
                      <a:r>
                        <a:rPr lang="en-US" sz="1100" dirty="0">
                          <a:solidFill>
                            <a:srgbClr val="002060"/>
                          </a:solidFill>
                          <a:effectLst/>
                          <a:latin typeface="Arial Black" panose="020B0A04020102020204" pitchFamily="34" charset="0"/>
                        </a:rPr>
                        <a:t>Channels</a:t>
                      </a:r>
                      <a:endParaRPr lang="en-IN" sz="1100" dirty="0">
                        <a:solidFill>
                          <a:srgbClr val="002060"/>
                        </a:solidFill>
                        <a:effectLst/>
                        <a:latin typeface="Arial Black" panose="020B0A04020102020204" pitchFamily="34" charset="0"/>
                      </a:endParaRPr>
                    </a:p>
                    <a:p>
                      <a:pPr marL="342900" lvl="0" indent="-342900" algn="l">
                        <a:lnSpc>
                          <a:spcPct val="107000"/>
                        </a:lnSpc>
                        <a:spcAft>
                          <a:spcPts val="0"/>
                        </a:spcAft>
                        <a:buFont typeface="Symbol" panose="05050102010706020507" pitchFamily="18" charset="2"/>
                        <a:buChar char=""/>
                      </a:pPr>
                      <a:r>
                        <a:rPr lang="en-US" sz="1100" dirty="0">
                          <a:solidFill>
                            <a:srgbClr val="002060"/>
                          </a:solidFill>
                          <a:effectLst/>
                        </a:rPr>
                        <a:t>Micro Operators/ VLEs</a:t>
                      </a:r>
                      <a:endParaRPr lang="en-IN" sz="1100"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dirty="0">
                          <a:solidFill>
                            <a:srgbClr val="002060"/>
                          </a:solidFill>
                          <a:effectLst/>
                        </a:rPr>
                        <a:t>Co-branded outlets</a:t>
                      </a:r>
                      <a:endParaRPr lang="en-IN" sz="1100"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dirty="0">
                          <a:solidFill>
                            <a:srgbClr val="002060"/>
                          </a:solidFill>
                          <a:effectLst/>
                        </a:rPr>
                        <a:t>Partnership </a:t>
                      </a:r>
                      <a:r>
                        <a:rPr lang="en-US" sz="1100" dirty="0" err="1">
                          <a:solidFill>
                            <a:srgbClr val="002060"/>
                          </a:solidFill>
                          <a:effectLst/>
                        </a:rPr>
                        <a:t>Telcos</a:t>
                      </a:r>
                      <a:r>
                        <a:rPr lang="en-US" sz="1100" dirty="0">
                          <a:solidFill>
                            <a:srgbClr val="002060"/>
                          </a:solidFill>
                          <a:effectLst/>
                        </a:rPr>
                        <a:t>/ISPs</a:t>
                      </a:r>
                      <a:endParaRPr lang="en-IN" sz="1100"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dirty="0">
                          <a:solidFill>
                            <a:srgbClr val="002060"/>
                          </a:solidFill>
                          <a:effectLst/>
                        </a:rPr>
                        <a:t>CSC (Common Services Centers)</a:t>
                      </a:r>
                      <a:endParaRPr lang="en-IN" sz="1100" dirty="0">
                        <a:solidFill>
                          <a:srgbClr val="002060"/>
                        </a:solidFill>
                        <a:effectLst/>
                      </a:endParaRPr>
                    </a:p>
                    <a:p>
                      <a:pPr marL="342900" lvl="0" indent="-342900" algn="l">
                        <a:lnSpc>
                          <a:spcPct val="107000"/>
                        </a:lnSpc>
                        <a:spcAft>
                          <a:spcPts val="800"/>
                        </a:spcAft>
                        <a:buFont typeface="Symbol" panose="05050102010706020507" pitchFamily="18" charset="2"/>
                        <a:buChar char=""/>
                      </a:pPr>
                      <a:r>
                        <a:rPr lang="en-US" sz="1100" dirty="0">
                          <a:solidFill>
                            <a:srgbClr val="002060"/>
                          </a:solidFill>
                          <a:effectLst/>
                        </a:rPr>
                        <a:t>Direct Sales</a:t>
                      </a:r>
                      <a:endParaRPr lang="en-IN" sz="1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135866" marR="6749" marT="67933" marB="679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EDC">
                        <a:alpha val="20000"/>
                      </a:srgbClr>
                    </a:solidFill>
                  </a:tcPr>
                </a:tc>
                <a:tc vMerge="1">
                  <a:txBody>
                    <a:bodyPr/>
                    <a:lstStyle/>
                    <a:p>
                      <a:endParaRPr lang="en-IN"/>
                    </a:p>
                  </a:txBody>
                  <a:tcPr/>
                </a:tc>
                <a:extLst>
                  <a:ext uri="{0D108BD9-81ED-4DB2-BD59-A6C34878D82A}">
                    <a16:rowId xmlns:a16="http://schemas.microsoft.com/office/drawing/2014/main" val="4073393734"/>
                  </a:ext>
                </a:extLst>
              </a:tr>
              <a:tr h="1425928">
                <a:tc gridSpan="3">
                  <a:txBody>
                    <a:bodyPr/>
                    <a:lstStyle/>
                    <a:p>
                      <a:pPr algn="l">
                        <a:lnSpc>
                          <a:spcPct val="107000"/>
                        </a:lnSpc>
                        <a:spcAft>
                          <a:spcPts val="0"/>
                        </a:spcAft>
                      </a:pPr>
                      <a:r>
                        <a:rPr lang="en-US" sz="1100" b="1" dirty="0">
                          <a:solidFill>
                            <a:srgbClr val="002060"/>
                          </a:solidFill>
                          <a:effectLst/>
                          <a:latin typeface="Arial Black" panose="020B0A04020102020204" pitchFamily="34" charset="0"/>
                        </a:rPr>
                        <a:t>Cost Structure</a:t>
                      </a:r>
                      <a:endParaRPr lang="en-IN" sz="1100" b="1" dirty="0">
                        <a:solidFill>
                          <a:srgbClr val="002060"/>
                        </a:solidFill>
                        <a:effectLst/>
                        <a:latin typeface="Arial Black" panose="020B0A04020102020204" pitchFamily="34" charset="0"/>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Manufacturing &amp; Sourcing </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Wi-Fi hotspot integration, funding, deployment, operation &amp; maintenance </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Employees &amp; office</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R&amp;D &amp; Training </a:t>
                      </a:r>
                      <a:endParaRPr lang="en-IN" sz="1100" b="1"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b="1" dirty="0">
                          <a:solidFill>
                            <a:srgbClr val="002060"/>
                          </a:solidFill>
                          <a:effectLst/>
                        </a:rPr>
                        <a:t>Sales &amp; Marketing</a:t>
                      </a:r>
                      <a:endParaRPr lang="en-IN" sz="1100" b="1" dirty="0">
                        <a:solidFill>
                          <a:srgbClr val="002060"/>
                        </a:solidFill>
                        <a:effectLst/>
                      </a:endParaRPr>
                    </a:p>
                    <a:p>
                      <a:pPr algn="r">
                        <a:lnSpc>
                          <a:spcPct val="107000"/>
                        </a:lnSpc>
                        <a:spcAft>
                          <a:spcPts val="800"/>
                        </a:spcAft>
                      </a:pPr>
                      <a:r>
                        <a:rPr lang="en-US" sz="1100" b="1" dirty="0">
                          <a:solidFill>
                            <a:srgbClr val="002060"/>
                          </a:solidFill>
                          <a:effectLst/>
                        </a:rPr>
                        <a:t> </a:t>
                      </a:r>
                      <a:endParaRPr lang="en-IN" sz="11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135866" marR="203798" marT="67933" marB="679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3">
                  <a:txBody>
                    <a:bodyPr/>
                    <a:lstStyle/>
                    <a:p>
                      <a:pPr algn="l">
                        <a:lnSpc>
                          <a:spcPct val="107000"/>
                        </a:lnSpc>
                        <a:spcAft>
                          <a:spcPts val="0"/>
                        </a:spcAft>
                      </a:pPr>
                      <a:r>
                        <a:rPr lang="en-US" sz="1100" dirty="0">
                          <a:solidFill>
                            <a:srgbClr val="002060"/>
                          </a:solidFill>
                          <a:effectLst/>
                          <a:latin typeface="Arial Black" panose="020B0A04020102020204" pitchFamily="34" charset="0"/>
                        </a:rPr>
                        <a:t>Revenue Streams</a:t>
                      </a:r>
                      <a:endParaRPr lang="en-IN" sz="1100" dirty="0">
                        <a:solidFill>
                          <a:srgbClr val="002060"/>
                        </a:solidFill>
                        <a:effectLst/>
                        <a:latin typeface="Arial Black" panose="020B0A04020102020204" pitchFamily="34" charset="0"/>
                      </a:endParaRPr>
                    </a:p>
                    <a:p>
                      <a:pPr marL="342900" lvl="0" indent="-342900" algn="l">
                        <a:lnSpc>
                          <a:spcPct val="107000"/>
                        </a:lnSpc>
                        <a:spcAft>
                          <a:spcPts val="0"/>
                        </a:spcAft>
                        <a:buFont typeface="Symbol" panose="05050102010706020507" pitchFamily="18" charset="2"/>
                        <a:buChar char=""/>
                      </a:pPr>
                      <a:r>
                        <a:rPr lang="en-US" sz="1100" dirty="0">
                          <a:solidFill>
                            <a:srgbClr val="002060"/>
                          </a:solidFill>
                          <a:effectLst/>
                        </a:rPr>
                        <a:t>Sales of Prepaid Vouchers to retail customers</a:t>
                      </a:r>
                      <a:endParaRPr lang="en-IN" sz="1100"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dirty="0">
                          <a:solidFill>
                            <a:srgbClr val="002060"/>
                          </a:solidFill>
                          <a:effectLst/>
                        </a:rPr>
                        <a:t>Content/ Application services revenue share</a:t>
                      </a:r>
                      <a:endParaRPr lang="en-IN" sz="1100"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dirty="0">
                          <a:solidFill>
                            <a:srgbClr val="002060"/>
                          </a:solidFill>
                          <a:effectLst/>
                        </a:rPr>
                        <a:t>Postpaid Connections to institutions/ SOHO</a:t>
                      </a:r>
                      <a:endParaRPr lang="en-IN" sz="1100" dirty="0">
                        <a:solidFill>
                          <a:srgbClr val="002060"/>
                        </a:solidFill>
                        <a:effectLst/>
                      </a:endParaRPr>
                    </a:p>
                    <a:p>
                      <a:pPr marL="342900" lvl="0" indent="-342900" algn="l">
                        <a:lnSpc>
                          <a:spcPct val="107000"/>
                        </a:lnSpc>
                        <a:spcAft>
                          <a:spcPts val="0"/>
                        </a:spcAft>
                        <a:buFont typeface="Symbol" panose="05050102010706020507" pitchFamily="18" charset="2"/>
                        <a:buChar char=""/>
                      </a:pPr>
                      <a:r>
                        <a:rPr lang="en-US" sz="1100" dirty="0">
                          <a:solidFill>
                            <a:srgbClr val="002060"/>
                          </a:solidFill>
                          <a:effectLst/>
                        </a:rPr>
                        <a:t>Govt. Anchor usage payments receipts </a:t>
                      </a:r>
                      <a:endParaRPr lang="en-IN" sz="1100" dirty="0">
                        <a:solidFill>
                          <a:srgbClr val="002060"/>
                        </a:solidFill>
                        <a:effectLst/>
                      </a:endParaRPr>
                    </a:p>
                    <a:p>
                      <a:pPr marL="342900" lvl="0" indent="-342900" algn="l">
                        <a:lnSpc>
                          <a:spcPct val="107000"/>
                        </a:lnSpc>
                        <a:spcAft>
                          <a:spcPts val="800"/>
                        </a:spcAft>
                        <a:buFont typeface="Symbol" panose="05050102010706020507" pitchFamily="18" charset="2"/>
                        <a:buChar char=""/>
                      </a:pPr>
                      <a:r>
                        <a:rPr lang="en-US" sz="1100" dirty="0">
                          <a:solidFill>
                            <a:srgbClr val="002060"/>
                          </a:solidFill>
                          <a:effectLst/>
                        </a:rPr>
                        <a:t>Mobile Data offload revenues  </a:t>
                      </a:r>
                      <a:endParaRPr lang="en-IN" sz="1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135866" marR="6749" marT="67933" marB="679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900271372"/>
                  </a:ext>
                </a:extLst>
              </a:tr>
            </a:tbl>
          </a:graphicData>
        </a:graphic>
      </p:graphicFrame>
      <p:sp>
        <p:nvSpPr>
          <p:cNvPr id="3" name="TextBox 2">
            <a:extLst>
              <a:ext uri="{FF2B5EF4-FFF2-40B4-BE49-F238E27FC236}">
                <a16:creationId xmlns:a16="http://schemas.microsoft.com/office/drawing/2014/main" id="{19B469EB-9750-46EC-AFCE-2A77C7045D02}"/>
              </a:ext>
            </a:extLst>
          </p:cNvPr>
          <p:cNvSpPr txBox="1"/>
          <p:nvPr/>
        </p:nvSpPr>
        <p:spPr>
          <a:xfrm>
            <a:off x="0" y="204716"/>
            <a:ext cx="12023678" cy="461665"/>
          </a:xfrm>
          <a:prstGeom prst="rect">
            <a:avLst/>
          </a:prstGeom>
          <a:noFill/>
        </p:spPr>
        <p:txBody>
          <a:bodyPr wrap="square" rtlCol="0">
            <a:spAutoFit/>
          </a:bodyPr>
          <a:lstStyle/>
          <a:p>
            <a:pPr algn="ctr"/>
            <a:r>
              <a:rPr lang="en-US" sz="2400" dirty="0">
                <a:solidFill>
                  <a:srgbClr val="3333CC"/>
                </a:solidFill>
                <a:latin typeface="Arial Black" panose="020B0A04020102020204" pitchFamily="34" charset="0"/>
              </a:rPr>
              <a:t>Business Model Canvas- Managed Rural Broadband Service Provider</a:t>
            </a:r>
            <a:endParaRPr lang="en-IN" sz="2400" dirty="0">
              <a:solidFill>
                <a:srgbClr val="3333CC"/>
              </a:solidFill>
              <a:latin typeface="Arial Black" panose="020B0A04020102020204" pitchFamily="34" charset="0"/>
            </a:endParaRPr>
          </a:p>
        </p:txBody>
      </p:sp>
    </p:spTree>
    <p:extLst>
      <p:ext uri="{BB962C8B-B14F-4D97-AF65-F5344CB8AC3E}">
        <p14:creationId xmlns:p14="http://schemas.microsoft.com/office/powerpoint/2010/main" val="68006232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5F830-A358-4F83-9D3A-C1BDF282162B}"/>
              </a:ext>
            </a:extLst>
          </p:cNvPr>
          <p:cNvSpPr txBox="1"/>
          <p:nvPr/>
        </p:nvSpPr>
        <p:spPr>
          <a:xfrm>
            <a:off x="873457" y="1241946"/>
            <a:ext cx="10304059" cy="4478149"/>
          </a:xfrm>
          <a:prstGeom prst="rect">
            <a:avLst/>
          </a:prstGeom>
          <a:noFill/>
        </p:spPr>
        <p:txBody>
          <a:bodyPr wrap="square" rtlCol="0">
            <a:spAutoFit/>
          </a:bodyPr>
          <a:lstStyle/>
          <a:p>
            <a:pPr marL="285750" indent="-285750" algn="just">
              <a:buFont typeface="Arial" panose="020B0604020202020204" pitchFamily="34" charset="0"/>
              <a:buChar char="•"/>
            </a:pPr>
            <a:r>
              <a:rPr lang="en-US" sz="1500" dirty="0">
                <a:latin typeface="Arial Black" panose="020B0A04020102020204" pitchFamily="34" charset="0"/>
              </a:rPr>
              <a:t>For provisioning of Broadband in such rural areas a MHSP in partnership with Telco/ISP, installs a 5-meter-high pole/mast mounted microwave backhaul radio and Wi-Fi hotspot with solar panel and Li-Ion/SMF batteries along with BTS all in a box mounted on this mast. </a:t>
            </a:r>
          </a:p>
          <a:p>
            <a:pPr marL="285750" indent="-285750" algn="just">
              <a:buFont typeface="Arial" panose="020B0604020202020204" pitchFamily="34" charset="0"/>
              <a:buChar char="•"/>
            </a:pPr>
            <a:endParaRPr lang="en-US" sz="1500" dirty="0">
              <a:solidFill>
                <a:srgbClr val="002060"/>
              </a:solidFill>
              <a:latin typeface="Arial Black" panose="020B0A04020102020204" pitchFamily="34" charset="0"/>
            </a:endParaRPr>
          </a:p>
          <a:p>
            <a:pPr marL="285750" indent="-285750" algn="just">
              <a:buFont typeface="Arial" panose="020B0604020202020204" pitchFamily="34" charset="0"/>
              <a:buChar char="•"/>
            </a:pPr>
            <a:r>
              <a:rPr lang="en-US" sz="1500" dirty="0">
                <a:solidFill>
                  <a:srgbClr val="3333CC"/>
                </a:solidFill>
                <a:latin typeface="Arial Black" panose="020B0A04020102020204" pitchFamily="34" charset="0"/>
              </a:rPr>
              <a:t>MHSP will appoint a Village Local Entrepreneur (VLE) from Local folks for managing Hotspot. </a:t>
            </a:r>
          </a:p>
          <a:p>
            <a:pPr marL="285750" indent="-285750" algn="just">
              <a:buFont typeface="Arial" panose="020B0604020202020204" pitchFamily="34" charset="0"/>
              <a:buChar char="•"/>
            </a:pPr>
            <a:endParaRPr lang="en-US" sz="1500" dirty="0">
              <a:solidFill>
                <a:srgbClr val="002060"/>
              </a:solidFill>
              <a:latin typeface="Arial Black" panose="020B0A04020102020204" pitchFamily="34" charset="0"/>
            </a:endParaRPr>
          </a:p>
          <a:p>
            <a:pPr marL="285750" indent="-285750" algn="just">
              <a:buFont typeface="Arial" panose="020B0604020202020204" pitchFamily="34" charset="0"/>
              <a:buChar char="•"/>
            </a:pPr>
            <a:r>
              <a:rPr lang="en-US" sz="1500" dirty="0">
                <a:latin typeface="Arial Black" panose="020B0A04020102020204" pitchFamily="34" charset="0"/>
              </a:rPr>
              <a:t>This VLE will be given basic training by the MHSP for regular maintenance and operation of Hotspot infrastructure and to provide Wi-Fi of assisted Broadband services to the villagers.</a:t>
            </a:r>
          </a:p>
          <a:p>
            <a:pPr marL="285750" indent="-285750" algn="just">
              <a:buFont typeface="Arial" panose="020B0604020202020204" pitchFamily="34" charset="0"/>
              <a:buChar char="•"/>
            </a:pPr>
            <a:endParaRPr lang="en-US" sz="1500" dirty="0">
              <a:solidFill>
                <a:srgbClr val="002060"/>
              </a:solidFill>
              <a:latin typeface="Arial Black" panose="020B0A04020102020204" pitchFamily="34" charset="0"/>
            </a:endParaRPr>
          </a:p>
          <a:p>
            <a:pPr marL="285750" indent="-285750" algn="just">
              <a:buFont typeface="Arial" panose="020B0604020202020204" pitchFamily="34" charset="0"/>
              <a:buChar char="•"/>
            </a:pPr>
            <a:r>
              <a:rPr lang="en-US" sz="1500" dirty="0">
                <a:solidFill>
                  <a:srgbClr val="3333CC"/>
                </a:solidFill>
                <a:latin typeface="Arial Black" panose="020B0A04020102020204" pitchFamily="34" charset="0"/>
              </a:rPr>
              <a:t>The VLE working as franchisee of MHSP, acts as single point of contact for all Broadband related products and services. </a:t>
            </a:r>
          </a:p>
          <a:p>
            <a:pPr marL="285750" indent="-285750" algn="just">
              <a:buFont typeface="Arial" panose="020B0604020202020204" pitchFamily="34" charset="0"/>
              <a:buChar char="•"/>
            </a:pPr>
            <a:endParaRPr lang="en-US" sz="1500" dirty="0">
              <a:solidFill>
                <a:srgbClr val="002060"/>
              </a:solidFill>
              <a:latin typeface="Arial Black" panose="020B0A04020102020204" pitchFamily="34" charset="0"/>
            </a:endParaRPr>
          </a:p>
          <a:p>
            <a:pPr marL="285750" indent="-285750" algn="just">
              <a:buFont typeface="Arial" panose="020B0604020202020204" pitchFamily="34" charset="0"/>
              <a:buChar char="•"/>
            </a:pPr>
            <a:r>
              <a:rPr lang="en-US" sz="1500" dirty="0">
                <a:latin typeface="Arial Black" panose="020B0A04020102020204" pitchFamily="34" charset="0"/>
              </a:rPr>
              <a:t>VLE also takes the responsibility of digital literacy and assisted Broadband services (such as e-governance) to the rural masses. </a:t>
            </a:r>
          </a:p>
          <a:p>
            <a:pPr marL="285750" indent="-285750" algn="just">
              <a:buFont typeface="Arial" panose="020B0604020202020204" pitchFamily="34" charset="0"/>
              <a:buChar char="•"/>
            </a:pPr>
            <a:endParaRPr lang="en-US" sz="1500" dirty="0">
              <a:solidFill>
                <a:srgbClr val="002060"/>
              </a:solidFill>
              <a:latin typeface="Arial Black" panose="020B0A04020102020204" pitchFamily="34" charset="0"/>
            </a:endParaRPr>
          </a:p>
          <a:p>
            <a:pPr marL="285750" indent="-285750" algn="just">
              <a:buFont typeface="Arial" panose="020B0604020202020204" pitchFamily="34" charset="0"/>
              <a:buChar char="•"/>
            </a:pPr>
            <a:r>
              <a:rPr lang="en-US" sz="1500" dirty="0">
                <a:solidFill>
                  <a:srgbClr val="3333CC"/>
                </a:solidFill>
                <a:latin typeface="Arial Black" panose="020B0A04020102020204" pitchFamily="34" charset="0"/>
              </a:rPr>
              <a:t>VLE will also use this WI-FI infrastructure for generating revenue through other activities (such as mobile charging providing rail-road ticketing, getting market prices of crops and assisting in doing business transactions, rural e-banking, help in getting medical facilities from urban health centers etc. to name a few).</a:t>
            </a:r>
          </a:p>
        </p:txBody>
      </p:sp>
      <p:sp>
        <p:nvSpPr>
          <p:cNvPr id="3" name="TextBox 2">
            <a:extLst>
              <a:ext uri="{FF2B5EF4-FFF2-40B4-BE49-F238E27FC236}">
                <a16:creationId xmlns:a16="http://schemas.microsoft.com/office/drawing/2014/main" id="{1CF33CC7-1C4E-44E3-AA24-89B26AE100AB}"/>
              </a:ext>
            </a:extLst>
          </p:cNvPr>
          <p:cNvSpPr txBox="1"/>
          <p:nvPr/>
        </p:nvSpPr>
        <p:spPr>
          <a:xfrm>
            <a:off x="0" y="164952"/>
            <a:ext cx="12192000" cy="415498"/>
          </a:xfrm>
          <a:prstGeom prst="rect">
            <a:avLst/>
          </a:prstGeom>
          <a:noFill/>
        </p:spPr>
        <p:txBody>
          <a:bodyPr wrap="square" rtlCol="0">
            <a:spAutoFit/>
          </a:bodyPr>
          <a:lstStyle/>
          <a:p>
            <a:pPr algn="ctr"/>
            <a:r>
              <a:rPr lang="en-US" sz="2100" dirty="0">
                <a:solidFill>
                  <a:srgbClr val="3333CC"/>
                </a:solidFill>
                <a:latin typeface="Arial Black" panose="020B0A04020102020204" pitchFamily="34" charset="0"/>
              </a:rPr>
              <a:t>Business Model for Rural Broadband Access - Managed Hotspot Service Provider</a:t>
            </a:r>
            <a:endParaRPr lang="en-IN" sz="2100" dirty="0">
              <a:solidFill>
                <a:srgbClr val="3333CC"/>
              </a:solidFill>
              <a:latin typeface="Arial Black" panose="020B0A04020102020204" pitchFamily="34" charset="0"/>
            </a:endParaRPr>
          </a:p>
        </p:txBody>
      </p:sp>
    </p:spTree>
    <p:extLst>
      <p:ext uri="{BB962C8B-B14F-4D97-AF65-F5344CB8AC3E}">
        <p14:creationId xmlns:p14="http://schemas.microsoft.com/office/powerpoint/2010/main" val="273488528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1A536F-FFF8-4A23-A9B8-8A22C9427A8F}"/>
              </a:ext>
            </a:extLst>
          </p:cNvPr>
          <p:cNvSpPr txBox="1"/>
          <p:nvPr/>
        </p:nvSpPr>
        <p:spPr>
          <a:xfrm>
            <a:off x="1175982" y="1801503"/>
            <a:ext cx="9840036" cy="2031325"/>
          </a:xfrm>
          <a:prstGeom prst="rect">
            <a:avLst/>
          </a:prstGeom>
          <a:noFill/>
        </p:spPr>
        <p:txBody>
          <a:bodyPr wrap="square" rtlCol="0">
            <a:spAutoFit/>
          </a:bodyPr>
          <a:lstStyle/>
          <a:p>
            <a:pPr marL="342900" indent="-342900" algn="just">
              <a:buFont typeface="+mj-lt"/>
              <a:buAutoNum type="arabicPeriod"/>
            </a:pPr>
            <a:r>
              <a:rPr lang="en-US" dirty="0">
                <a:latin typeface="Arial Black" panose="020B0A04020102020204" pitchFamily="34" charset="0"/>
              </a:rPr>
              <a:t>MHSP funded through Managed Services (CAPEX)/Revenue share (OPEX) route</a:t>
            </a:r>
          </a:p>
          <a:p>
            <a:pPr marL="342900" indent="-342900" algn="just">
              <a:buFont typeface="+mj-lt"/>
              <a:buAutoNum type="arabicPeriod"/>
            </a:pPr>
            <a:endParaRPr lang="en-US" dirty="0">
              <a:solidFill>
                <a:srgbClr val="3333CC"/>
              </a:solidFill>
              <a:latin typeface="Arial Black" panose="020B0A04020102020204" pitchFamily="34" charset="0"/>
            </a:endParaRPr>
          </a:p>
          <a:p>
            <a:pPr marL="342900" indent="-342900" algn="just">
              <a:buFont typeface="+mj-lt"/>
              <a:buAutoNum type="arabicPeriod"/>
            </a:pPr>
            <a:r>
              <a:rPr lang="en-US" dirty="0">
                <a:solidFill>
                  <a:srgbClr val="3333CC"/>
                </a:solidFill>
                <a:latin typeface="Arial Black" panose="020B0A04020102020204" pitchFamily="34" charset="0"/>
              </a:rPr>
              <a:t>Investment by VLE through Micro-Financing/ Startup Fund</a:t>
            </a:r>
          </a:p>
          <a:p>
            <a:pPr marL="342900" indent="-342900" algn="just">
              <a:buFont typeface="+mj-lt"/>
              <a:buAutoNum type="arabicPeriod"/>
            </a:pPr>
            <a:endParaRPr lang="en-US" dirty="0">
              <a:latin typeface="Arial Black" panose="020B0A04020102020204" pitchFamily="34" charset="0"/>
            </a:endParaRPr>
          </a:p>
          <a:p>
            <a:pPr marL="342900" indent="-342900" algn="just">
              <a:buFont typeface="+mj-lt"/>
              <a:buAutoNum type="arabicPeriod"/>
            </a:pPr>
            <a:r>
              <a:rPr lang="en-US" dirty="0">
                <a:latin typeface="Arial Black" panose="020B0A04020102020204" pitchFamily="34" charset="0"/>
              </a:rPr>
              <a:t>Subsidy by Government/ Local bodies Contribution/ Direct benefit to users through USO fund, Guaranteed Revenue by the Anchor Users (Govt.)</a:t>
            </a:r>
          </a:p>
        </p:txBody>
      </p:sp>
      <p:sp>
        <p:nvSpPr>
          <p:cNvPr id="3" name="TextBox 2">
            <a:extLst>
              <a:ext uri="{FF2B5EF4-FFF2-40B4-BE49-F238E27FC236}">
                <a16:creationId xmlns:a16="http://schemas.microsoft.com/office/drawing/2014/main" id="{B4F8A9FC-87DC-4220-8F74-E674C82F1BAB}"/>
              </a:ext>
            </a:extLst>
          </p:cNvPr>
          <p:cNvSpPr txBox="1"/>
          <p:nvPr/>
        </p:nvSpPr>
        <p:spPr>
          <a:xfrm>
            <a:off x="329821" y="382137"/>
            <a:ext cx="11532357" cy="461665"/>
          </a:xfrm>
          <a:prstGeom prst="rect">
            <a:avLst/>
          </a:prstGeom>
          <a:noFill/>
        </p:spPr>
        <p:txBody>
          <a:bodyPr wrap="square" rtlCol="0">
            <a:spAutoFit/>
          </a:bodyPr>
          <a:lstStyle/>
          <a:p>
            <a:pPr algn="ctr"/>
            <a:r>
              <a:rPr lang="en-US" sz="2200" dirty="0">
                <a:solidFill>
                  <a:srgbClr val="3333CC"/>
                </a:solidFill>
                <a:latin typeface="Arial Black" panose="020B0A04020102020204" pitchFamily="34" charset="0"/>
              </a:rPr>
              <a:t>Funding options for </a:t>
            </a:r>
            <a:r>
              <a:rPr lang="en-US" sz="2400" dirty="0">
                <a:solidFill>
                  <a:srgbClr val="3333CC"/>
                </a:solidFill>
                <a:latin typeface="Arial Black" panose="020B0A04020102020204" pitchFamily="34" charset="0"/>
              </a:rPr>
              <a:t>Managed Hotspot Service Provider (</a:t>
            </a:r>
            <a:r>
              <a:rPr lang="en-US" sz="2200" dirty="0">
                <a:solidFill>
                  <a:srgbClr val="3333CC"/>
                </a:solidFill>
                <a:latin typeface="Arial Black" panose="020B0A04020102020204" pitchFamily="34" charset="0"/>
              </a:rPr>
              <a:t>MHSP)</a:t>
            </a:r>
          </a:p>
        </p:txBody>
      </p:sp>
    </p:spTree>
    <p:extLst>
      <p:ext uri="{BB962C8B-B14F-4D97-AF65-F5344CB8AC3E}">
        <p14:creationId xmlns:p14="http://schemas.microsoft.com/office/powerpoint/2010/main" val="366922771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B18F59-60D0-487D-BA2B-9EA600245B45}"/>
              </a:ext>
            </a:extLst>
          </p:cNvPr>
          <p:cNvSpPr txBox="1"/>
          <p:nvPr/>
        </p:nvSpPr>
        <p:spPr>
          <a:xfrm>
            <a:off x="1542195" y="1427679"/>
            <a:ext cx="8884693" cy="4278094"/>
          </a:xfrm>
          <a:prstGeom prst="rect">
            <a:avLst/>
          </a:prstGeom>
          <a:noFill/>
        </p:spPr>
        <p:txBody>
          <a:bodyPr wrap="square" rtlCol="0">
            <a:spAutoFit/>
          </a:bodyPr>
          <a:lstStyle/>
          <a:p>
            <a:r>
              <a:rPr lang="en-US" dirty="0">
                <a:latin typeface="Arial Black" panose="020B0A04020102020204" pitchFamily="34" charset="0"/>
              </a:rPr>
              <a:t>MHSP</a:t>
            </a:r>
          </a:p>
          <a:p>
            <a:pPr marL="982663" indent="-450850">
              <a:buFont typeface="Arial" panose="020B0604020202020204" pitchFamily="34" charset="0"/>
              <a:buChar char="•"/>
            </a:pPr>
            <a:r>
              <a:rPr lang="en-US" sz="1400" dirty="0">
                <a:solidFill>
                  <a:srgbClr val="3333CC"/>
                </a:solidFill>
                <a:latin typeface="Arial Black" panose="020B0A04020102020204" pitchFamily="34" charset="0"/>
              </a:rPr>
              <a:t>To create a sustainable social business in PPP mode.</a:t>
            </a:r>
          </a:p>
          <a:p>
            <a:pPr marL="982663" indent="-450850">
              <a:buFont typeface="Arial" panose="020B0604020202020204" pitchFamily="34" charset="0"/>
              <a:buChar char="•"/>
            </a:pPr>
            <a:r>
              <a:rPr lang="en-US" sz="1400" dirty="0">
                <a:solidFill>
                  <a:srgbClr val="3333CC"/>
                </a:solidFill>
                <a:latin typeface="Arial Black" panose="020B0A04020102020204" pitchFamily="34" charset="0"/>
              </a:rPr>
              <a:t>To make use of existing underutilized infrastructure of </a:t>
            </a:r>
            <a:r>
              <a:rPr lang="en-US" sz="1400" dirty="0" err="1">
                <a:solidFill>
                  <a:srgbClr val="3333CC"/>
                </a:solidFill>
                <a:latin typeface="Arial Black" panose="020B0A04020102020204" pitchFamily="34" charset="0"/>
              </a:rPr>
              <a:t>Telcos</a:t>
            </a:r>
            <a:r>
              <a:rPr lang="en-US" sz="1400" dirty="0">
                <a:solidFill>
                  <a:srgbClr val="3333CC"/>
                </a:solidFill>
                <a:latin typeface="Arial Black" panose="020B0A04020102020204" pitchFamily="34" charset="0"/>
              </a:rPr>
              <a:t>.</a:t>
            </a:r>
          </a:p>
          <a:p>
            <a:pPr marL="982663" indent="-450850">
              <a:buFont typeface="Arial" panose="020B0604020202020204" pitchFamily="34" charset="0"/>
              <a:buChar char="•"/>
            </a:pPr>
            <a:r>
              <a:rPr lang="en-US" sz="1400" dirty="0">
                <a:solidFill>
                  <a:srgbClr val="3333CC"/>
                </a:solidFill>
                <a:latin typeface="Arial Black" panose="020B0A04020102020204" pitchFamily="34" charset="0"/>
              </a:rPr>
              <a:t>To innovate and deploy out of box low cost solutions in a business manner.</a:t>
            </a:r>
          </a:p>
          <a:p>
            <a:pPr marL="982663" indent="-450850">
              <a:buFont typeface="Arial" panose="020B0604020202020204" pitchFamily="34" charset="0"/>
              <a:buChar char="•"/>
            </a:pPr>
            <a:r>
              <a:rPr lang="en-US" sz="1400" dirty="0">
                <a:solidFill>
                  <a:srgbClr val="3333CC"/>
                </a:solidFill>
                <a:latin typeface="Arial Black" panose="020B0A04020102020204" pitchFamily="34" charset="0"/>
              </a:rPr>
              <a:t>To add value to stakeholders as well as society.</a:t>
            </a:r>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VLE</a:t>
            </a:r>
          </a:p>
          <a:p>
            <a:pPr marL="982663" indent="-450850">
              <a:buFont typeface="Arial" panose="020B0604020202020204" pitchFamily="34" charset="0"/>
              <a:buChar char="•"/>
            </a:pPr>
            <a:r>
              <a:rPr lang="en-US" sz="1400" dirty="0">
                <a:solidFill>
                  <a:srgbClr val="3333CC"/>
                </a:solidFill>
                <a:latin typeface="Arial Black" panose="020B0A04020102020204" pitchFamily="34" charset="0"/>
              </a:rPr>
              <a:t>Opportunity to become an Entrepreneur.</a:t>
            </a:r>
          </a:p>
          <a:p>
            <a:pPr marL="982663" indent="-450850">
              <a:buFont typeface="Arial" panose="020B0604020202020204" pitchFamily="34" charset="0"/>
              <a:buChar char="•"/>
            </a:pPr>
            <a:r>
              <a:rPr lang="en-US" sz="1400" dirty="0">
                <a:solidFill>
                  <a:srgbClr val="3333CC"/>
                </a:solidFill>
                <a:latin typeface="Arial Black" panose="020B0A04020102020204" pitchFamily="34" charset="0"/>
              </a:rPr>
              <a:t>Contributing to the village community for improving the quality of life, in addition to generate employment and livelihood for self.</a:t>
            </a:r>
          </a:p>
          <a:p>
            <a:pPr marL="285750" indent="-285750">
              <a:buFont typeface="Arial" panose="020B0604020202020204" pitchFamily="34" charset="0"/>
              <a:buChar char="•"/>
            </a:pPr>
            <a:endParaRPr lang="en-US" sz="1400" dirty="0">
              <a:solidFill>
                <a:srgbClr val="002060"/>
              </a:solidFill>
              <a:latin typeface="Arial Black" panose="020B0A04020102020204" pitchFamily="34" charset="0"/>
            </a:endParaRPr>
          </a:p>
          <a:p>
            <a:pPr marL="285750" indent="-285750">
              <a:buFont typeface="Arial" panose="020B0604020202020204" pitchFamily="34" charset="0"/>
              <a:buChar char="•"/>
            </a:pPr>
            <a:endParaRPr lang="en-US" sz="1400" dirty="0">
              <a:solidFill>
                <a:srgbClr val="002060"/>
              </a:solidFill>
              <a:latin typeface="Arial Black" panose="020B0A04020102020204" pitchFamily="34" charset="0"/>
            </a:endParaRPr>
          </a:p>
          <a:p>
            <a:endParaRPr lang="en-US" sz="1400" dirty="0">
              <a:solidFill>
                <a:srgbClr val="002060"/>
              </a:solidFill>
              <a:latin typeface="Arial Black" panose="020B0A04020102020204" pitchFamily="34" charset="0"/>
            </a:endParaRPr>
          </a:p>
          <a:p>
            <a:r>
              <a:rPr lang="en-US" dirty="0">
                <a:latin typeface="Arial Black" panose="020B0A04020102020204" pitchFamily="34" charset="0"/>
              </a:rPr>
              <a:t>Village People</a:t>
            </a:r>
          </a:p>
          <a:p>
            <a:pPr marL="982663" indent="-450850">
              <a:buFont typeface="Arial" panose="020B0604020202020204" pitchFamily="34" charset="0"/>
              <a:buChar char="•"/>
            </a:pPr>
            <a:r>
              <a:rPr lang="en-US" sz="1400" dirty="0">
                <a:solidFill>
                  <a:srgbClr val="3333CC"/>
                </a:solidFill>
                <a:latin typeface="Arial Black" panose="020B0A04020102020204" pitchFamily="34" charset="0"/>
              </a:rPr>
              <a:t>Assisted Broadband services at doorstep/hands.</a:t>
            </a:r>
          </a:p>
          <a:p>
            <a:pPr marL="982663" indent="-450850">
              <a:buFont typeface="Arial" panose="020B0604020202020204" pitchFamily="34" charset="0"/>
              <a:buChar char="•"/>
            </a:pPr>
            <a:r>
              <a:rPr lang="en-US" sz="1400" dirty="0">
                <a:solidFill>
                  <a:srgbClr val="3333CC"/>
                </a:solidFill>
                <a:latin typeface="Arial Black" panose="020B0A04020102020204" pitchFamily="34" charset="0"/>
              </a:rPr>
              <a:t>24/7 connectivity to the Internet.</a:t>
            </a:r>
          </a:p>
          <a:p>
            <a:pPr marL="982663" indent="-450850">
              <a:buFont typeface="Arial" panose="020B0604020202020204" pitchFamily="34" charset="0"/>
              <a:buChar char="•"/>
            </a:pPr>
            <a:r>
              <a:rPr lang="en-US" sz="1400" dirty="0">
                <a:solidFill>
                  <a:srgbClr val="3333CC"/>
                </a:solidFill>
                <a:latin typeface="Arial Black" panose="020B0A04020102020204" pitchFamily="34" charset="0"/>
              </a:rPr>
              <a:t>Improved productivity, efficiency and life style enhancement.</a:t>
            </a:r>
            <a:endParaRPr lang="en-IN" sz="1400" dirty="0">
              <a:solidFill>
                <a:srgbClr val="3333CC"/>
              </a:solidFill>
              <a:latin typeface="Arial Black" panose="020B0A04020102020204" pitchFamily="34" charset="0"/>
            </a:endParaRPr>
          </a:p>
        </p:txBody>
      </p:sp>
      <p:sp>
        <p:nvSpPr>
          <p:cNvPr id="3" name="TextBox 2">
            <a:extLst>
              <a:ext uri="{FF2B5EF4-FFF2-40B4-BE49-F238E27FC236}">
                <a16:creationId xmlns:a16="http://schemas.microsoft.com/office/drawing/2014/main" id="{B66628B6-0D14-40CB-A2AD-6262F76329BE}"/>
              </a:ext>
            </a:extLst>
          </p:cNvPr>
          <p:cNvSpPr txBox="1"/>
          <p:nvPr/>
        </p:nvSpPr>
        <p:spPr>
          <a:xfrm>
            <a:off x="1903862" y="316257"/>
            <a:ext cx="8161361" cy="461665"/>
          </a:xfrm>
          <a:prstGeom prst="rect">
            <a:avLst/>
          </a:prstGeom>
          <a:noFill/>
        </p:spPr>
        <p:txBody>
          <a:bodyPr wrap="square" rtlCol="0">
            <a:spAutoFit/>
          </a:bodyPr>
          <a:lstStyle/>
          <a:p>
            <a:pPr algn="ctr"/>
            <a:r>
              <a:rPr lang="en-US" sz="2400" dirty="0">
                <a:solidFill>
                  <a:srgbClr val="3333CC"/>
                </a:solidFill>
                <a:latin typeface="Arial Black" panose="020B0A04020102020204" pitchFamily="34" charset="0"/>
              </a:rPr>
              <a:t>Key benefits of MHSP Business Model </a:t>
            </a:r>
            <a:endParaRPr lang="en-IN" sz="2400" dirty="0">
              <a:solidFill>
                <a:srgbClr val="3333CC"/>
              </a:solidFill>
              <a:latin typeface="Arial Black" panose="020B0A04020102020204" pitchFamily="34" charset="0"/>
            </a:endParaRPr>
          </a:p>
        </p:txBody>
      </p:sp>
    </p:spTree>
    <p:extLst>
      <p:ext uri="{BB962C8B-B14F-4D97-AF65-F5344CB8AC3E}">
        <p14:creationId xmlns:p14="http://schemas.microsoft.com/office/powerpoint/2010/main" val="4203739289"/>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BLUETOWN 1">
      <a:dk1>
        <a:srgbClr val="0F4673"/>
      </a:dk1>
      <a:lt1>
        <a:srgbClr val="FFFFFF"/>
      </a:lt1>
      <a:dk2>
        <a:srgbClr val="1F497D"/>
      </a:dk2>
      <a:lt2>
        <a:srgbClr val="7D7873"/>
      </a:lt2>
      <a:accent1>
        <a:srgbClr val="66B2FF"/>
      </a:accent1>
      <a:accent2>
        <a:srgbClr val="FFFF00"/>
      </a:accent2>
      <a:accent3>
        <a:srgbClr val="96C31E"/>
      </a:accent3>
      <a:accent4>
        <a:srgbClr val="A05FA5"/>
      </a:accent4>
      <a:accent5>
        <a:srgbClr val="F59100"/>
      </a:accent5>
      <a:accent6>
        <a:srgbClr val="D22369"/>
      </a:accent6>
      <a:hlink>
        <a:srgbClr val="0F4673"/>
      </a:hlink>
      <a:folHlink>
        <a:srgbClr val="551E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UETOWN-Template_V13_160dpi.pptx" id="{DA3117E2-3BD6-4F06-9B1E-DD6CBC318E9D}" vid="{851390BA-6490-4B9F-A141-80954EEAB418}"/>
    </a:ext>
  </a:extLst>
</a:theme>
</file>

<file path=docProps/app.xml><?xml version="1.0" encoding="utf-8"?>
<Properties xmlns="http://schemas.openxmlformats.org/officeDocument/2006/extended-properties" xmlns:vt="http://schemas.openxmlformats.org/officeDocument/2006/docPropsVTypes">
  <TotalTime>566</TotalTime>
  <Words>2468</Words>
  <Application>Microsoft Office PowerPoint</Application>
  <PresentationFormat>Widescreen</PresentationFormat>
  <Paragraphs>301</Paragraphs>
  <Slides>20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Arial Black</vt:lpstr>
      <vt:lpstr>Calibri</vt:lpstr>
      <vt:lpstr>Calibri Light</vt:lpstr>
      <vt:lpstr>Symbol</vt:lpstr>
      <vt:lpstr>Office Theme</vt:lpstr>
      <vt:lpstr>1_Office Theme</vt:lpstr>
      <vt:lpstr>Custom Design</vt:lpstr>
      <vt:lpstr>Bridging the Digital Infrastructure gap in Rural India –  “Last Mile-as-Managed Service”</vt:lpstr>
      <vt:lpstr>PowerPoint Presentation</vt:lpstr>
      <vt:lpstr>PowerPoint Presentation</vt:lpstr>
      <vt:lpstr>Funding Options for Rural Broadband Infrastructure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Bridging the Last Mile gap in PPP Mode – BLUETOWN as MHSP</vt:lpstr>
      <vt:lpstr>Scope of the Project</vt:lpstr>
      <vt:lpstr>Wi-Fi Solution Deployed</vt:lpstr>
      <vt:lpstr>PowerPoint Presentation</vt:lpstr>
      <vt:lpstr>BLUETOWN Wi-Fi Solution Salient Features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LAST MILE AS MANAGED SERVICE</dc:title>
  <dc:creator>Keshav Sharma</dc:creator>
  <cp:lastModifiedBy>Keshav Sharma</cp:lastModifiedBy>
  <cp:revision>38</cp:revision>
  <cp:lastPrinted>2019-05-10T07:58:47Z</cp:lastPrinted>
  <dcterms:created xsi:type="dcterms:W3CDTF">2019-05-07T09:57:40Z</dcterms:created>
  <dcterms:modified xsi:type="dcterms:W3CDTF">2019-05-14T12:06:12Z</dcterms:modified>
</cp:coreProperties>
</file>