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0"/>
  </p:notesMasterIdLst>
  <p:handoutMasterIdLst>
    <p:handoutMasterId r:id="rId51"/>
  </p:handoutMasterIdLst>
  <p:sldIdLst>
    <p:sldId id="650" r:id="rId2"/>
    <p:sldId id="651" r:id="rId3"/>
    <p:sldId id="610" r:id="rId4"/>
    <p:sldId id="644" r:id="rId5"/>
    <p:sldId id="637" r:id="rId6"/>
    <p:sldId id="638" r:id="rId7"/>
    <p:sldId id="643" r:id="rId8"/>
    <p:sldId id="648" r:id="rId9"/>
    <p:sldId id="649" r:id="rId10"/>
    <p:sldId id="636" r:id="rId11"/>
    <p:sldId id="635" r:id="rId12"/>
    <p:sldId id="641" r:id="rId13"/>
    <p:sldId id="642" r:id="rId14"/>
    <p:sldId id="647" r:id="rId15"/>
    <p:sldId id="654" r:id="rId16"/>
    <p:sldId id="652" r:id="rId17"/>
    <p:sldId id="665" r:id="rId18"/>
    <p:sldId id="656" r:id="rId19"/>
    <p:sldId id="659" r:id="rId20"/>
    <p:sldId id="657" r:id="rId21"/>
    <p:sldId id="669" r:id="rId22"/>
    <p:sldId id="670" r:id="rId23"/>
    <p:sldId id="667" r:id="rId24"/>
    <p:sldId id="660" r:id="rId25"/>
    <p:sldId id="661" r:id="rId26"/>
    <p:sldId id="684" r:id="rId27"/>
    <p:sldId id="686" r:id="rId28"/>
    <p:sldId id="685" r:id="rId29"/>
    <p:sldId id="687" r:id="rId30"/>
    <p:sldId id="688" r:id="rId31"/>
    <p:sldId id="671" r:id="rId32"/>
    <p:sldId id="672" r:id="rId33"/>
    <p:sldId id="676" r:id="rId34"/>
    <p:sldId id="678" r:id="rId35"/>
    <p:sldId id="679" r:id="rId36"/>
    <p:sldId id="680" r:id="rId37"/>
    <p:sldId id="681" r:id="rId38"/>
    <p:sldId id="682" r:id="rId39"/>
    <p:sldId id="683" r:id="rId40"/>
    <p:sldId id="689" r:id="rId41"/>
    <p:sldId id="604" r:id="rId42"/>
    <p:sldId id="616" r:id="rId43"/>
    <p:sldId id="595" r:id="rId44"/>
    <p:sldId id="626" r:id="rId45"/>
    <p:sldId id="630" r:id="rId46"/>
    <p:sldId id="633" r:id="rId47"/>
    <p:sldId id="629" r:id="rId48"/>
    <p:sldId id="631" r:id="rId4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3E0"/>
    <a:srgbClr val="133EB9"/>
    <a:srgbClr val="5A81EE"/>
    <a:srgbClr val="9AD0F4"/>
    <a:srgbClr val="78BFF0"/>
    <a:srgbClr val="00AB9A"/>
    <a:srgbClr val="5BA8E7"/>
    <a:srgbClr val="0F90D0"/>
    <a:srgbClr val="44A3F2"/>
    <a:srgbClr val="82A8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70315" autoAdjust="0"/>
  </p:normalViewPr>
  <p:slideViewPr>
    <p:cSldViewPr snapToGrid="0" showGuides="1">
      <p:cViewPr varScale="1">
        <p:scale>
          <a:sx n="43" d="100"/>
          <a:sy n="43" d="100"/>
        </p:scale>
        <p:origin x="1351" y="2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2" d="100"/>
          <a:sy n="52" d="100"/>
        </p:scale>
        <p:origin x="295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F1D0C9-838E-488C-B88D-A4B87DC38741}" type="doc">
      <dgm:prSet loTypeId="urn:microsoft.com/office/officeart/2005/8/layout/hList6" loCatId="list" qsTypeId="urn:microsoft.com/office/officeart/2005/8/quickstyle/simple1" qsCatId="simple" csTypeId="urn:microsoft.com/office/officeart/2005/8/colors/colorful3" csCatId="colorful" phldr="1"/>
      <dgm:spPr/>
      <dgm:t>
        <a:bodyPr/>
        <a:lstStyle/>
        <a:p>
          <a:endParaRPr lang="es-ES_tradnl"/>
        </a:p>
      </dgm:t>
    </dgm:pt>
    <dgm:pt modelId="{0E64DE5E-5416-49F8-9EC3-8D11BF2EB7DE}">
      <dgm:prSet phldrT="[Text]"/>
      <dgm:spPr>
        <a:solidFill>
          <a:srgbClr val="1C74BC"/>
        </a:solidFill>
      </dgm:spPr>
      <dgm:t>
        <a:bodyPr/>
        <a:lstStyle/>
        <a:p>
          <a:r>
            <a:rPr lang="en-GB" b="1" dirty="0" smtClean="0">
              <a:latin typeface="Segoe UI" panose="020B0502040204020203" pitchFamily="34" charset="0"/>
              <a:ea typeface="Segoe UI" panose="020B0502040204020203" pitchFamily="34" charset="0"/>
              <a:cs typeface="Segoe UI" panose="020B0502040204020203" pitchFamily="34" charset="0"/>
            </a:rPr>
            <a:t>electromagnetic compatibility, lightning protection and electromagnetic effects</a:t>
          </a:r>
          <a:endParaRPr lang="es-ES_tradnl" b="1" dirty="0">
            <a:latin typeface="Segoe UI" panose="020B0502040204020203" pitchFamily="34" charset="0"/>
            <a:ea typeface="Segoe UI" panose="020B0502040204020203" pitchFamily="34" charset="0"/>
            <a:cs typeface="Segoe UI" panose="020B0502040204020203" pitchFamily="34" charset="0"/>
          </a:endParaRPr>
        </a:p>
      </dgm:t>
    </dgm:pt>
    <dgm:pt modelId="{0B6D0587-43DC-4D95-A9C1-18D159E2ABF4}" type="parTrans" cxnId="{7A31C1B5-F5F0-4273-9FF9-530B75BB6E23}">
      <dgm:prSet/>
      <dgm:spPr/>
      <dgm:t>
        <a:bodyPr/>
        <a:lstStyle/>
        <a:p>
          <a:endParaRPr lang="es-ES_tradnl"/>
        </a:p>
      </dgm:t>
    </dgm:pt>
    <dgm:pt modelId="{BD0C03F8-0D80-4879-B144-47343C6A089B}" type="sibTrans" cxnId="{7A31C1B5-F5F0-4273-9FF9-530B75BB6E23}">
      <dgm:prSet/>
      <dgm:spPr/>
      <dgm:t>
        <a:bodyPr/>
        <a:lstStyle/>
        <a:p>
          <a:endParaRPr lang="es-ES_tradnl"/>
        </a:p>
      </dgm:t>
    </dgm:pt>
    <dgm:pt modelId="{3AB16796-CC60-4AEF-AC4B-2A26BE51AE10}">
      <dgm:prSet phldrT="[Text]"/>
      <dgm:spPr>
        <a:solidFill>
          <a:srgbClr val="00B050"/>
        </a:solidFill>
      </dgm:spPr>
      <dgm:t>
        <a:bodyPr/>
        <a:lstStyle/>
        <a:p>
          <a:r>
            <a:rPr lang="en-GB" dirty="0" smtClean="0">
              <a:latin typeface="Segoe UI" panose="020B0502040204020203" pitchFamily="34" charset="0"/>
              <a:ea typeface="Segoe UI" panose="020B0502040204020203" pitchFamily="34" charset="0"/>
              <a:cs typeface="Segoe UI" panose="020B0502040204020203" pitchFamily="34" charset="0"/>
            </a:rPr>
            <a:t>ICTs related to the environment, climate change, energy efficiency and clean energy</a:t>
          </a:r>
          <a:endParaRPr lang="es-ES_tradnl" dirty="0">
            <a:latin typeface="Segoe UI" panose="020B0502040204020203" pitchFamily="34" charset="0"/>
            <a:ea typeface="Segoe UI" panose="020B0502040204020203" pitchFamily="34" charset="0"/>
            <a:cs typeface="Segoe UI" panose="020B0502040204020203" pitchFamily="34" charset="0"/>
          </a:endParaRPr>
        </a:p>
      </dgm:t>
    </dgm:pt>
    <dgm:pt modelId="{C0F3CEE2-B177-4B8A-9362-33A58FF0F363}" type="parTrans" cxnId="{BFAF457D-0BDC-4572-BF41-F39CBDA1EEB4}">
      <dgm:prSet/>
      <dgm:spPr/>
      <dgm:t>
        <a:bodyPr/>
        <a:lstStyle/>
        <a:p>
          <a:endParaRPr lang="es-ES_tradnl"/>
        </a:p>
      </dgm:t>
    </dgm:pt>
    <dgm:pt modelId="{D9C33D2B-6CD2-4FC1-ADC7-2714CF45E863}" type="sibTrans" cxnId="{BFAF457D-0BDC-4572-BF41-F39CBDA1EEB4}">
      <dgm:prSet/>
      <dgm:spPr/>
      <dgm:t>
        <a:bodyPr/>
        <a:lstStyle/>
        <a:p>
          <a:endParaRPr lang="es-ES_tradnl"/>
        </a:p>
      </dgm:t>
    </dgm:pt>
    <dgm:pt modelId="{9B01FA2F-A951-4CCD-A76D-87786BD3EEB1}">
      <dgm:prSet phldrT="[Text]"/>
      <dgm:spPr>
        <a:solidFill>
          <a:schemeClr val="accent6"/>
        </a:solidFill>
      </dgm:spPr>
      <dgm:t>
        <a:bodyPr/>
        <a:lstStyle/>
        <a:p>
          <a:r>
            <a:rPr lang="en-GB" dirty="0" smtClean="0">
              <a:latin typeface="Segoe UI" panose="020B0502040204020203" pitchFamily="34" charset="0"/>
              <a:ea typeface="Segoe UI" panose="020B0502040204020203" pitchFamily="34" charset="0"/>
              <a:cs typeface="Segoe UI" panose="020B0502040204020203" pitchFamily="34" charset="0"/>
            </a:rPr>
            <a:t>circular economy, including e‑waste</a:t>
          </a:r>
          <a:endParaRPr lang="es-ES_tradnl" dirty="0">
            <a:latin typeface="Segoe UI" panose="020B0502040204020203" pitchFamily="34" charset="0"/>
            <a:ea typeface="Segoe UI" panose="020B0502040204020203" pitchFamily="34" charset="0"/>
            <a:cs typeface="Segoe UI" panose="020B0502040204020203" pitchFamily="34" charset="0"/>
          </a:endParaRPr>
        </a:p>
      </dgm:t>
    </dgm:pt>
    <dgm:pt modelId="{A645B771-CDB1-47C5-8C91-8273AA7E6DDC}" type="parTrans" cxnId="{7058B894-9FAD-4AA5-9135-B00FCCF420B2}">
      <dgm:prSet/>
      <dgm:spPr/>
      <dgm:t>
        <a:bodyPr/>
        <a:lstStyle/>
        <a:p>
          <a:endParaRPr lang="es-ES_tradnl"/>
        </a:p>
      </dgm:t>
    </dgm:pt>
    <dgm:pt modelId="{EF9F88E2-B257-4BDC-8780-52C1A3FEC8F5}" type="sibTrans" cxnId="{7058B894-9FAD-4AA5-9135-B00FCCF420B2}">
      <dgm:prSet/>
      <dgm:spPr/>
      <dgm:t>
        <a:bodyPr/>
        <a:lstStyle/>
        <a:p>
          <a:endParaRPr lang="es-ES_tradnl"/>
        </a:p>
      </dgm:t>
    </dgm:pt>
    <dgm:pt modelId="{163F8AE4-7D61-42C5-B994-D21D58868EE3}" type="pres">
      <dgm:prSet presAssocID="{42F1D0C9-838E-488C-B88D-A4B87DC38741}" presName="Name0" presStyleCnt="0">
        <dgm:presLayoutVars>
          <dgm:dir/>
          <dgm:resizeHandles val="exact"/>
        </dgm:presLayoutVars>
      </dgm:prSet>
      <dgm:spPr/>
      <dgm:t>
        <a:bodyPr/>
        <a:lstStyle/>
        <a:p>
          <a:endParaRPr lang="es-ES_tradnl"/>
        </a:p>
      </dgm:t>
    </dgm:pt>
    <dgm:pt modelId="{5FD46E7E-4839-414E-8FF9-93B2971B7EEB}" type="pres">
      <dgm:prSet presAssocID="{0E64DE5E-5416-49F8-9EC3-8D11BF2EB7DE}" presName="node" presStyleLbl="node1" presStyleIdx="0" presStyleCnt="3">
        <dgm:presLayoutVars>
          <dgm:bulletEnabled val="1"/>
        </dgm:presLayoutVars>
      </dgm:prSet>
      <dgm:spPr/>
      <dgm:t>
        <a:bodyPr/>
        <a:lstStyle/>
        <a:p>
          <a:endParaRPr lang="es-ES_tradnl"/>
        </a:p>
      </dgm:t>
    </dgm:pt>
    <dgm:pt modelId="{EDE57936-8624-4ABD-861C-FDC47F21C99B}" type="pres">
      <dgm:prSet presAssocID="{BD0C03F8-0D80-4879-B144-47343C6A089B}" presName="sibTrans" presStyleCnt="0"/>
      <dgm:spPr/>
    </dgm:pt>
    <dgm:pt modelId="{9799CA39-D6AB-4E7D-A318-A27DDBA90A30}" type="pres">
      <dgm:prSet presAssocID="{3AB16796-CC60-4AEF-AC4B-2A26BE51AE10}" presName="node" presStyleLbl="node1" presStyleIdx="1" presStyleCnt="3">
        <dgm:presLayoutVars>
          <dgm:bulletEnabled val="1"/>
        </dgm:presLayoutVars>
      </dgm:prSet>
      <dgm:spPr/>
      <dgm:t>
        <a:bodyPr/>
        <a:lstStyle/>
        <a:p>
          <a:endParaRPr lang="es-ES_tradnl"/>
        </a:p>
      </dgm:t>
    </dgm:pt>
    <dgm:pt modelId="{1B2C4C2E-1EAA-4CB6-AE10-8E507F38AAB5}" type="pres">
      <dgm:prSet presAssocID="{D9C33D2B-6CD2-4FC1-ADC7-2714CF45E863}" presName="sibTrans" presStyleCnt="0"/>
      <dgm:spPr/>
    </dgm:pt>
    <dgm:pt modelId="{35020992-D428-47A9-A36A-E306BD2496EF}" type="pres">
      <dgm:prSet presAssocID="{9B01FA2F-A951-4CCD-A76D-87786BD3EEB1}" presName="node" presStyleLbl="node1" presStyleIdx="2" presStyleCnt="3" custScaleX="100231">
        <dgm:presLayoutVars>
          <dgm:bulletEnabled val="1"/>
        </dgm:presLayoutVars>
      </dgm:prSet>
      <dgm:spPr/>
      <dgm:t>
        <a:bodyPr/>
        <a:lstStyle/>
        <a:p>
          <a:endParaRPr lang="es-ES_tradnl"/>
        </a:p>
      </dgm:t>
    </dgm:pt>
  </dgm:ptLst>
  <dgm:cxnLst>
    <dgm:cxn modelId="{BFAF457D-0BDC-4572-BF41-F39CBDA1EEB4}" srcId="{42F1D0C9-838E-488C-B88D-A4B87DC38741}" destId="{3AB16796-CC60-4AEF-AC4B-2A26BE51AE10}" srcOrd="1" destOrd="0" parTransId="{C0F3CEE2-B177-4B8A-9362-33A58FF0F363}" sibTransId="{D9C33D2B-6CD2-4FC1-ADC7-2714CF45E863}"/>
    <dgm:cxn modelId="{FA0EAA03-29D0-4B6D-AEEF-016A8238C035}" type="presOf" srcId="{3AB16796-CC60-4AEF-AC4B-2A26BE51AE10}" destId="{9799CA39-D6AB-4E7D-A318-A27DDBA90A30}" srcOrd="0" destOrd="0" presId="urn:microsoft.com/office/officeart/2005/8/layout/hList6"/>
    <dgm:cxn modelId="{ACC0DFC1-1DE8-4A40-BAEF-145650471172}" type="presOf" srcId="{9B01FA2F-A951-4CCD-A76D-87786BD3EEB1}" destId="{35020992-D428-47A9-A36A-E306BD2496EF}" srcOrd="0" destOrd="0" presId="urn:microsoft.com/office/officeart/2005/8/layout/hList6"/>
    <dgm:cxn modelId="{7A31C1B5-F5F0-4273-9FF9-530B75BB6E23}" srcId="{42F1D0C9-838E-488C-B88D-A4B87DC38741}" destId="{0E64DE5E-5416-49F8-9EC3-8D11BF2EB7DE}" srcOrd="0" destOrd="0" parTransId="{0B6D0587-43DC-4D95-A9C1-18D159E2ABF4}" sibTransId="{BD0C03F8-0D80-4879-B144-47343C6A089B}"/>
    <dgm:cxn modelId="{7058B894-9FAD-4AA5-9135-B00FCCF420B2}" srcId="{42F1D0C9-838E-488C-B88D-A4B87DC38741}" destId="{9B01FA2F-A951-4CCD-A76D-87786BD3EEB1}" srcOrd="2" destOrd="0" parTransId="{A645B771-CDB1-47C5-8C91-8273AA7E6DDC}" sibTransId="{EF9F88E2-B257-4BDC-8780-52C1A3FEC8F5}"/>
    <dgm:cxn modelId="{4819C631-461C-47BF-B167-831CAD2F1CFD}" type="presOf" srcId="{0E64DE5E-5416-49F8-9EC3-8D11BF2EB7DE}" destId="{5FD46E7E-4839-414E-8FF9-93B2971B7EEB}" srcOrd="0" destOrd="0" presId="urn:microsoft.com/office/officeart/2005/8/layout/hList6"/>
    <dgm:cxn modelId="{5DC72AD8-3CF1-4C31-A927-C2BC3D5776D5}" type="presOf" srcId="{42F1D0C9-838E-488C-B88D-A4B87DC38741}" destId="{163F8AE4-7D61-42C5-B994-D21D58868EE3}" srcOrd="0" destOrd="0" presId="urn:microsoft.com/office/officeart/2005/8/layout/hList6"/>
    <dgm:cxn modelId="{57513160-6DC9-412D-A904-25F65BF14886}" type="presParOf" srcId="{163F8AE4-7D61-42C5-B994-D21D58868EE3}" destId="{5FD46E7E-4839-414E-8FF9-93B2971B7EEB}" srcOrd="0" destOrd="0" presId="urn:microsoft.com/office/officeart/2005/8/layout/hList6"/>
    <dgm:cxn modelId="{231E9C88-3211-4A1F-8587-03A12F5F532F}" type="presParOf" srcId="{163F8AE4-7D61-42C5-B994-D21D58868EE3}" destId="{EDE57936-8624-4ABD-861C-FDC47F21C99B}" srcOrd="1" destOrd="0" presId="urn:microsoft.com/office/officeart/2005/8/layout/hList6"/>
    <dgm:cxn modelId="{A267F503-0876-4BE1-BCA0-BD86234EDB4B}" type="presParOf" srcId="{163F8AE4-7D61-42C5-B994-D21D58868EE3}" destId="{9799CA39-D6AB-4E7D-A318-A27DDBA90A30}" srcOrd="2" destOrd="0" presId="urn:microsoft.com/office/officeart/2005/8/layout/hList6"/>
    <dgm:cxn modelId="{10DE597F-218E-4FCD-9761-AACACEF8E9A3}" type="presParOf" srcId="{163F8AE4-7D61-42C5-B994-D21D58868EE3}" destId="{1B2C4C2E-1EAA-4CB6-AE10-8E507F38AAB5}" srcOrd="3" destOrd="0" presId="urn:microsoft.com/office/officeart/2005/8/layout/hList6"/>
    <dgm:cxn modelId="{0129515D-4D45-4EB0-9F6C-C222E960C98A}" type="presParOf" srcId="{163F8AE4-7D61-42C5-B994-D21D58868EE3}" destId="{35020992-D428-47A9-A36A-E306BD2496EF}"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BDF5EC-0730-4CD8-815F-FDFE1BD5155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9E3E2855-8A7C-4287-9AD6-A6EE3C6754A2}">
      <dgm:prSet phldrT="[Text]"/>
      <dgm:spPr/>
      <dgm:t>
        <a:bodyPr/>
        <a:lstStyle/>
        <a:p>
          <a:r>
            <a:rPr lang="en-US" dirty="0" smtClean="0"/>
            <a:t>EUR1: Broadband infrastructure, broadcasting and spectrum management</a:t>
          </a:r>
          <a:endParaRPr lang="en-US" dirty="0"/>
        </a:p>
      </dgm:t>
    </dgm:pt>
    <dgm:pt modelId="{83215561-70E4-4F12-AB83-EB7BCA15B5D9}" type="parTrans" cxnId="{7025C0E1-BA51-483B-A916-589B284C0558}">
      <dgm:prSet/>
      <dgm:spPr/>
      <dgm:t>
        <a:bodyPr/>
        <a:lstStyle/>
        <a:p>
          <a:endParaRPr lang="en-US"/>
        </a:p>
      </dgm:t>
    </dgm:pt>
    <dgm:pt modelId="{E03E3069-5AB4-4099-B7CC-1AC11ED97AF9}" type="sibTrans" cxnId="{7025C0E1-BA51-483B-A916-589B284C0558}">
      <dgm:prSet/>
      <dgm:spPr/>
      <dgm:t>
        <a:bodyPr/>
        <a:lstStyle/>
        <a:p>
          <a:endParaRPr lang="en-US"/>
        </a:p>
      </dgm:t>
    </dgm:pt>
    <dgm:pt modelId="{4BBC3FF6-DF69-4275-AA47-32576CBA5A52}">
      <dgm:prSet phldrT="[Text]"/>
      <dgm:spPr/>
      <dgm:t>
        <a:bodyPr/>
        <a:lstStyle/>
        <a:p>
          <a:r>
            <a:rPr lang="en-US" dirty="0" smtClean="0"/>
            <a:t>EUR2: A citizen-centric approach to building services for national administrations</a:t>
          </a:r>
          <a:endParaRPr lang="en-US" dirty="0"/>
        </a:p>
      </dgm:t>
    </dgm:pt>
    <dgm:pt modelId="{8081789E-5853-4792-8A7C-9E24D0BB22BC}" type="parTrans" cxnId="{3007F13D-A284-4F3F-BF19-207E919051D0}">
      <dgm:prSet/>
      <dgm:spPr/>
      <dgm:t>
        <a:bodyPr/>
        <a:lstStyle/>
        <a:p>
          <a:endParaRPr lang="en-US"/>
        </a:p>
      </dgm:t>
    </dgm:pt>
    <dgm:pt modelId="{959E7116-6221-48AC-BC4B-FF844C6F25F3}" type="sibTrans" cxnId="{3007F13D-A284-4F3F-BF19-207E919051D0}">
      <dgm:prSet/>
      <dgm:spPr/>
      <dgm:t>
        <a:bodyPr/>
        <a:lstStyle/>
        <a:p>
          <a:endParaRPr lang="en-US"/>
        </a:p>
      </dgm:t>
    </dgm:pt>
    <dgm:pt modelId="{883A7D23-D273-4CD6-991F-E8542AE88620}">
      <dgm:prSet phldrT="[Text]"/>
      <dgm:spPr/>
      <dgm:t>
        <a:bodyPr/>
        <a:lstStyle/>
        <a:p>
          <a:r>
            <a:rPr lang="en-US" dirty="0" smtClean="0"/>
            <a:t>EUR3: Accessibility, affordability and skills development for all to ensure digital inclusion and sustainable development</a:t>
          </a:r>
          <a:endParaRPr lang="en-US" dirty="0"/>
        </a:p>
      </dgm:t>
    </dgm:pt>
    <dgm:pt modelId="{D0E33D94-ECFB-4E9F-8357-D82BD02E4BF3}" type="parTrans" cxnId="{B80FD383-63A9-4DF8-B749-224B5758DE12}">
      <dgm:prSet/>
      <dgm:spPr/>
      <dgm:t>
        <a:bodyPr/>
        <a:lstStyle/>
        <a:p>
          <a:endParaRPr lang="en-US"/>
        </a:p>
      </dgm:t>
    </dgm:pt>
    <dgm:pt modelId="{67108F6E-8CE2-4655-ACC2-25CA002A168A}" type="sibTrans" cxnId="{B80FD383-63A9-4DF8-B749-224B5758DE12}">
      <dgm:prSet/>
      <dgm:spPr/>
      <dgm:t>
        <a:bodyPr/>
        <a:lstStyle/>
        <a:p>
          <a:endParaRPr lang="en-US"/>
        </a:p>
      </dgm:t>
    </dgm:pt>
    <dgm:pt modelId="{2F0087DB-994C-40C8-B1D0-A6A5EF1FB3EF}">
      <dgm:prSet phldrT="[Text]"/>
      <dgm:spPr/>
      <dgm:t>
        <a:bodyPr/>
        <a:lstStyle/>
        <a:p>
          <a:r>
            <a:rPr lang="en-US" dirty="0" smtClean="0"/>
            <a:t>EUR4: Enhancing trust and confidence in the use of information and communication technologies</a:t>
          </a:r>
          <a:endParaRPr lang="en-US" dirty="0"/>
        </a:p>
      </dgm:t>
    </dgm:pt>
    <dgm:pt modelId="{2112FA57-E2D9-484B-8784-D798BAEE57BF}" type="parTrans" cxnId="{F81960DB-D825-4032-9EDC-7C322694214B}">
      <dgm:prSet/>
      <dgm:spPr/>
      <dgm:t>
        <a:bodyPr/>
        <a:lstStyle/>
        <a:p>
          <a:endParaRPr lang="en-US"/>
        </a:p>
      </dgm:t>
    </dgm:pt>
    <dgm:pt modelId="{627C30B1-CAAB-4A76-9ED0-9E9BB5D86025}" type="sibTrans" cxnId="{F81960DB-D825-4032-9EDC-7C322694214B}">
      <dgm:prSet/>
      <dgm:spPr/>
      <dgm:t>
        <a:bodyPr/>
        <a:lstStyle/>
        <a:p>
          <a:endParaRPr lang="en-US"/>
        </a:p>
      </dgm:t>
    </dgm:pt>
    <dgm:pt modelId="{67E62C9E-0098-426E-B372-9848D236A3C4}">
      <dgm:prSet phldrT="[Text]"/>
      <dgm:spPr/>
      <dgm:t>
        <a:bodyPr/>
        <a:lstStyle/>
        <a:p>
          <a:r>
            <a:rPr lang="en-US" dirty="0" smtClean="0"/>
            <a:t>EUR5: ICT-centric innovation ecosystems</a:t>
          </a:r>
          <a:endParaRPr lang="en-US" dirty="0"/>
        </a:p>
      </dgm:t>
    </dgm:pt>
    <dgm:pt modelId="{A3FA0586-76F2-49DC-B2E2-09021222F8A8}" type="parTrans" cxnId="{42DCB7B9-DE43-4243-A09E-D20F35737291}">
      <dgm:prSet/>
      <dgm:spPr/>
      <dgm:t>
        <a:bodyPr/>
        <a:lstStyle/>
        <a:p>
          <a:endParaRPr lang="en-US"/>
        </a:p>
      </dgm:t>
    </dgm:pt>
    <dgm:pt modelId="{2E712657-5BD7-40E1-A309-B3BD2B451CFC}" type="sibTrans" cxnId="{42DCB7B9-DE43-4243-A09E-D20F35737291}">
      <dgm:prSet/>
      <dgm:spPr/>
      <dgm:t>
        <a:bodyPr/>
        <a:lstStyle/>
        <a:p>
          <a:endParaRPr lang="en-US"/>
        </a:p>
      </dgm:t>
    </dgm:pt>
    <dgm:pt modelId="{C6944B5D-4603-4F54-BD51-2696BB0D7B99}" type="pres">
      <dgm:prSet presAssocID="{2ABDF5EC-0730-4CD8-815F-FDFE1BD51550}" presName="Name0" presStyleCnt="0">
        <dgm:presLayoutVars>
          <dgm:chMax val="7"/>
          <dgm:chPref val="7"/>
          <dgm:dir/>
        </dgm:presLayoutVars>
      </dgm:prSet>
      <dgm:spPr/>
      <dgm:t>
        <a:bodyPr/>
        <a:lstStyle/>
        <a:p>
          <a:endParaRPr lang="en-US"/>
        </a:p>
      </dgm:t>
    </dgm:pt>
    <dgm:pt modelId="{34B355A4-4994-4333-83F4-D73E222EF180}" type="pres">
      <dgm:prSet presAssocID="{2ABDF5EC-0730-4CD8-815F-FDFE1BD51550}" presName="Name1" presStyleCnt="0"/>
      <dgm:spPr/>
    </dgm:pt>
    <dgm:pt modelId="{9B6BF9D3-5C97-4880-9C9B-2EAAE2820550}" type="pres">
      <dgm:prSet presAssocID="{2ABDF5EC-0730-4CD8-815F-FDFE1BD51550}" presName="cycle" presStyleCnt="0"/>
      <dgm:spPr/>
    </dgm:pt>
    <dgm:pt modelId="{AA7AD1DF-7F66-463E-A9E9-5D58B13C7306}" type="pres">
      <dgm:prSet presAssocID="{2ABDF5EC-0730-4CD8-815F-FDFE1BD51550}" presName="srcNode" presStyleLbl="node1" presStyleIdx="0" presStyleCnt="5"/>
      <dgm:spPr/>
    </dgm:pt>
    <dgm:pt modelId="{7639D4A0-85B2-4B9A-9988-518F10B39971}" type="pres">
      <dgm:prSet presAssocID="{2ABDF5EC-0730-4CD8-815F-FDFE1BD51550}" presName="conn" presStyleLbl="parChTrans1D2" presStyleIdx="0" presStyleCnt="1"/>
      <dgm:spPr/>
      <dgm:t>
        <a:bodyPr/>
        <a:lstStyle/>
        <a:p>
          <a:endParaRPr lang="en-US"/>
        </a:p>
      </dgm:t>
    </dgm:pt>
    <dgm:pt modelId="{F0021D9B-3913-4DD5-A427-2DE5024F57BD}" type="pres">
      <dgm:prSet presAssocID="{2ABDF5EC-0730-4CD8-815F-FDFE1BD51550}" presName="extraNode" presStyleLbl="node1" presStyleIdx="0" presStyleCnt="5"/>
      <dgm:spPr/>
    </dgm:pt>
    <dgm:pt modelId="{9CBB734D-3F7D-4C1A-BD59-DF9DCB7F104B}" type="pres">
      <dgm:prSet presAssocID="{2ABDF5EC-0730-4CD8-815F-FDFE1BD51550}" presName="dstNode" presStyleLbl="node1" presStyleIdx="0" presStyleCnt="5"/>
      <dgm:spPr/>
    </dgm:pt>
    <dgm:pt modelId="{CFFCE3EE-EBFD-4FE3-BE62-06EBF0DD53CB}" type="pres">
      <dgm:prSet presAssocID="{9E3E2855-8A7C-4287-9AD6-A6EE3C6754A2}" presName="text_1" presStyleLbl="node1" presStyleIdx="0" presStyleCnt="5">
        <dgm:presLayoutVars>
          <dgm:bulletEnabled val="1"/>
        </dgm:presLayoutVars>
      </dgm:prSet>
      <dgm:spPr/>
      <dgm:t>
        <a:bodyPr/>
        <a:lstStyle/>
        <a:p>
          <a:endParaRPr lang="en-US"/>
        </a:p>
      </dgm:t>
    </dgm:pt>
    <dgm:pt modelId="{6E32AEAE-0310-43D8-A6BD-BD079C3E464A}" type="pres">
      <dgm:prSet presAssocID="{9E3E2855-8A7C-4287-9AD6-A6EE3C6754A2}" presName="accent_1" presStyleCnt="0"/>
      <dgm:spPr/>
    </dgm:pt>
    <dgm:pt modelId="{A1519137-A50D-4157-8C84-7FA8C763F843}" type="pres">
      <dgm:prSet presAssocID="{9E3E2855-8A7C-4287-9AD6-A6EE3C6754A2}" presName="accentRepeatNode" presStyleLbl="solidFgAcc1" presStyleIdx="0" presStyleCnt="5"/>
      <dgm:spPr/>
    </dgm:pt>
    <dgm:pt modelId="{43F841D8-67D6-48AD-AA86-62E3125DE416}" type="pres">
      <dgm:prSet presAssocID="{4BBC3FF6-DF69-4275-AA47-32576CBA5A52}" presName="text_2" presStyleLbl="node1" presStyleIdx="1" presStyleCnt="5">
        <dgm:presLayoutVars>
          <dgm:bulletEnabled val="1"/>
        </dgm:presLayoutVars>
      </dgm:prSet>
      <dgm:spPr/>
      <dgm:t>
        <a:bodyPr/>
        <a:lstStyle/>
        <a:p>
          <a:endParaRPr lang="en-US"/>
        </a:p>
      </dgm:t>
    </dgm:pt>
    <dgm:pt modelId="{D1E7B932-2996-40B7-AADF-0B1D9A077342}" type="pres">
      <dgm:prSet presAssocID="{4BBC3FF6-DF69-4275-AA47-32576CBA5A52}" presName="accent_2" presStyleCnt="0"/>
      <dgm:spPr/>
    </dgm:pt>
    <dgm:pt modelId="{D2A7C49C-D27E-44DA-BDF3-F2D767A08A9E}" type="pres">
      <dgm:prSet presAssocID="{4BBC3FF6-DF69-4275-AA47-32576CBA5A52}" presName="accentRepeatNode" presStyleLbl="solidFgAcc1" presStyleIdx="1" presStyleCnt="5"/>
      <dgm:spPr/>
    </dgm:pt>
    <dgm:pt modelId="{AE21BEF7-9091-48B8-B16A-2F001F42D3F7}" type="pres">
      <dgm:prSet presAssocID="{883A7D23-D273-4CD6-991F-E8542AE88620}" presName="text_3" presStyleLbl="node1" presStyleIdx="2" presStyleCnt="5">
        <dgm:presLayoutVars>
          <dgm:bulletEnabled val="1"/>
        </dgm:presLayoutVars>
      </dgm:prSet>
      <dgm:spPr/>
      <dgm:t>
        <a:bodyPr/>
        <a:lstStyle/>
        <a:p>
          <a:endParaRPr lang="en-US"/>
        </a:p>
      </dgm:t>
    </dgm:pt>
    <dgm:pt modelId="{55AA72BB-85F0-4A7A-A7E1-A718545C74F9}" type="pres">
      <dgm:prSet presAssocID="{883A7D23-D273-4CD6-991F-E8542AE88620}" presName="accent_3" presStyleCnt="0"/>
      <dgm:spPr/>
    </dgm:pt>
    <dgm:pt modelId="{E016EC7A-7989-413C-87AE-85D2C0121D37}" type="pres">
      <dgm:prSet presAssocID="{883A7D23-D273-4CD6-991F-E8542AE88620}" presName="accentRepeatNode" presStyleLbl="solidFgAcc1" presStyleIdx="2" presStyleCnt="5"/>
      <dgm:spPr/>
    </dgm:pt>
    <dgm:pt modelId="{59849677-5801-4F3A-B022-C89E58A46144}" type="pres">
      <dgm:prSet presAssocID="{2F0087DB-994C-40C8-B1D0-A6A5EF1FB3EF}" presName="text_4" presStyleLbl="node1" presStyleIdx="3" presStyleCnt="5">
        <dgm:presLayoutVars>
          <dgm:bulletEnabled val="1"/>
        </dgm:presLayoutVars>
      </dgm:prSet>
      <dgm:spPr/>
      <dgm:t>
        <a:bodyPr/>
        <a:lstStyle/>
        <a:p>
          <a:endParaRPr lang="en-US"/>
        </a:p>
      </dgm:t>
    </dgm:pt>
    <dgm:pt modelId="{295F4F01-6E5B-475B-ACA9-85A042C719E0}" type="pres">
      <dgm:prSet presAssocID="{2F0087DB-994C-40C8-B1D0-A6A5EF1FB3EF}" presName="accent_4" presStyleCnt="0"/>
      <dgm:spPr/>
    </dgm:pt>
    <dgm:pt modelId="{E5B3A6ED-6471-4F36-A015-C9C355D38B17}" type="pres">
      <dgm:prSet presAssocID="{2F0087DB-994C-40C8-B1D0-A6A5EF1FB3EF}" presName="accentRepeatNode" presStyleLbl="solidFgAcc1" presStyleIdx="3" presStyleCnt="5"/>
      <dgm:spPr/>
    </dgm:pt>
    <dgm:pt modelId="{C550A96B-8139-463C-845F-E5065202AC1E}" type="pres">
      <dgm:prSet presAssocID="{67E62C9E-0098-426E-B372-9848D236A3C4}" presName="text_5" presStyleLbl="node1" presStyleIdx="4" presStyleCnt="5">
        <dgm:presLayoutVars>
          <dgm:bulletEnabled val="1"/>
        </dgm:presLayoutVars>
      </dgm:prSet>
      <dgm:spPr/>
      <dgm:t>
        <a:bodyPr/>
        <a:lstStyle/>
        <a:p>
          <a:endParaRPr lang="en-US"/>
        </a:p>
      </dgm:t>
    </dgm:pt>
    <dgm:pt modelId="{1CC2DC78-E3AF-4F45-971E-435D21E45DB9}" type="pres">
      <dgm:prSet presAssocID="{67E62C9E-0098-426E-B372-9848D236A3C4}" presName="accent_5" presStyleCnt="0"/>
      <dgm:spPr/>
    </dgm:pt>
    <dgm:pt modelId="{A83219CB-3587-4E9D-BF3E-8F371A949915}" type="pres">
      <dgm:prSet presAssocID="{67E62C9E-0098-426E-B372-9848D236A3C4}" presName="accentRepeatNode" presStyleLbl="solidFgAcc1" presStyleIdx="4" presStyleCnt="5"/>
      <dgm:spPr/>
    </dgm:pt>
  </dgm:ptLst>
  <dgm:cxnLst>
    <dgm:cxn modelId="{9E587675-6E2B-4AE0-B707-59BAC12EBD0C}" type="presOf" srcId="{67E62C9E-0098-426E-B372-9848D236A3C4}" destId="{C550A96B-8139-463C-845F-E5065202AC1E}" srcOrd="0" destOrd="0" presId="urn:microsoft.com/office/officeart/2008/layout/VerticalCurvedList"/>
    <dgm:cxn modelId="{FACCCD63-98BE-4448-A2AD-91C18227F68F}" type="presOf" srcId="{E03E3069-5AB4-4099-B7CC-1AC11ED97AF9}" destId="{7639D4A0-85B2-4B9A-9988-518F10B39971}" srcOrd="0" destOrd="0" presId="urn:microsoft.com/office/officeart/2008/layout/VerticalCurvedList"/>
    <dgm:cxn modelId="{B80FD383-63A9-4DF8-B749-224B5758DE12}" srcId="{2ABDF5EC-0730-4CD8-815F-FDFE1BD51550}" destId="{883A7D23-D273-4CD6-991F-E8542AE88620}" srcOrd="2" destOrd="0" parTransId="{D0E33D94-ECFB-4E9F-8357-D82BD02E4BF3}" sibTransId="{67108F6E-8CE2-4655-ACC2-25CA002A168A}"/>
    <dgm:cxn modelId="{2858F024-2C5A-4B47-BD0C-CF7E215469AD}" type="presOf" srcId="{2F0087DB-994C-40C8-B1D0-A6A5EF1FB3EF}" destId="{59849677-5801-4F3A-B022-C89E58A46144}" srcOrd="0" destOrd="0" presId="urn:microsoft.com/office/officeart/2008/layout/VerticalCurvedList"/>
    <dgm:cxn modelId="{5CDCE41F-06D0-4F5F-81C0-BB4812D0D5AB}" type="presOf" srcId="{9E3E2855-8A7C-4287-9AD6-A6EE3C6754A2}" destId="{CFFCE3EE-EBFD-4FE3-BE62-06EBF0DD53CB}" srcOrd="0" destOrd="0" presId="urn:microsoft.com/office/officeart/2008/layout/VerticalCurvedList"/>
    <dgm:cxn modelId="{06B2DC14-9DBE-4B99-A209-9FA55E08E274}" type="presOf" srcId="{883A7D23-D273-4CD6-991F-E8542AE88620}" destId="{AE21BEF7-9091-48B8-B16A-2F001F42D3F7}" srcOrd="0" destOrd="0" presId="urn:microsoft.com/office/officeart/2008/layout/VerticalCurvedList"/>
    <dgm:cxn modelId="{F81960DB-D825-4032-9EDC-7C322694214B}" srcId="{2ABDF5EC-0730-4CD8-815F-FDFE1BD51550}" destId="{2F0087DB-994C-40C8-B1D0-A6A5EF1FB3EF}" srcOrd="3" destOrd="0" parTransId="{2112FA57-E2D9-484B-8784-D798BAEE57BF}" sibTransId="{627C30B1-CAAB-4A76-9ED0-9E9BB5D86025}"/>
    <dgm:cxn modelId="{7025C0E1-BA51-483B-A916-589B284C0558}" srcId="{2ABDF5EC-0730-4CD8-815F-FDFE1BD51550}" destId="{9E3E2855-8A7C-4287-9AD6-A6EE3C6754A2}" srcOrd="0" destOrd="0" parTransId="{83215561-70E4-4F12-AB83-EB7BCA15B5D9}" sibTransId="{E03E3069-5AB4-4099-B7CC-1AC11ED97AF9}"/>
    <dgm:cxn modelId="{3007F13D-A284-4F3F-BF19-207E919051D0}" srcId="{2ABDF5EC-0730-4CD8-815F-FDFE1BD51550}" destId="{4BBC3FF6-DF69-4275-AA47-32576CBA5A52}" srcOrd="1" destOrd="0" parTransId="{8081789E-5853-4792-8A7C-9E24D0BB22BC}" sibTransId="{959E7116-6221-48AC-BC4B-FF844C6F25F3}"/>
    <dgm:cxn modelId="{0EB6A5E3-B5A1-480C-BC92-238B7DB42B94}" type="presOf" srcId="{4BBC3FF6-DF69-4275-AA47-32576CBA5A52}" destId="{43F841D8-67D6-48AD-AA86-62E3125DE416}" srcOrd="0" destOrd="0" presId="urn:microsoft.com/office/officeart/2008/layout/VerticalCurvedList"/>
    <dgm:cxn modelId="{3B259C20-A78C-4600-BD13-0AB09EB9AE8C}" type="presOf" srcId="{2ABDF5EC-0730-4CD8-815F-FDFE1BD51550}" destId="{C6944B5D-4603-4F54-BD51-2696BB0D7B99}" srcOrd="0" destOrd="0" presId="urn:microsoft.com/office/officeart/2008/layout/VerticalCurvedList"/>
    <dgm:cxn modelId="{42DCB7B9-DE43-4243-A09E-D20F35737291}" srcId="{2ABDF5EC-0730-4CD8-815F-FDFE1BD51550}" destId="{67E62C9E-0098-426E-B372-9848D236A3C4}" srcOrd="4" destOrd="0" parTransId="{A3FA0586-76F2-49DC-B2E2-09021222F8A8}" sibTransId="{2E712657-5BD7-40E1-A309-B3BD2B451CFC}"/>
    <dgm:cxn modelId="{01EC850D-BB1E-494D-B22B-296D12711464}" type="presParOf" srcId="{C6944B5D-4603-4F54-BD51-2696BB0D7B99}" destId="{34B355A4-4994-4333-83F4-D73E222EF180}" srcOrd="0" destOrd="0" presId="urn:microsoft.com/office/officeart/2008/layout/VerticalCurvedList"/>
    <dgm:cxn modelId="{64582783-4B9F-4BAB-9F8C-D396D65240B4}" type="presParOf" srcId="{34B355A4-4994-4333-83F4-D73E222EF180}" destId="{9B6BF9D3-5C97-4880-9C9B-2EAAE2820550}" srcOrd="0" destOrd="0" presId="urn:microsoft.com/office/officeart/2008/layout/VerticalCurvedList"/>
    <dgm:cxn modelId="{63846BA8-8D5C-4B22-9677-C9C7287A1516}" type="presParOf" srcId="{9B6BF9D3-5C97-4880-9C9B-2EAAE2820550}" destId="{AA7AD1DF-7F66-463E-A9E9-5D58B13C7306}" srcOrd="0" destOrd="0" presId="urn:microsoft.com/office/officeart/2008/layout/VerticalCurvedList"/>
    <dgm:cxn modelId="{CE560062-F722-40D5-BE70-AE76353532EE}" type="presParOf" srcId="{9B6BF9D3-5C97-4880-9C9B-2EAAE2820550}" destId="{7639D4A0-85B2-4B9A-9988-518F10B39971}" srcOrd="1" destOrd="0" presId="urn:microsoft.com/office/officeart/2008/layout/VerticalCurvedList"/>
    <dgm:cxn modelId="{0161DBD0-B30F-4AE6-B1C4-3709C19C43EE}" type="presParOf" srcId="{9B6BF9D3-5C97-4880-9C9B-2EAAE2820550}" destId="{F0021D9B-3913-4DD5-A427-2DE5024F57BD}" srcOrd="2" destOrd="0" presId="urn:microsoft.com/office/officeart/2008/layout/VerticalCurvedList"/>
    <dgm:cxn modelId="{771D2358-A597-44C1-9AFC-8527962A3855}" type="presParOf" srcId="{9B6BF9D3-5C97-4880-9C9B-2EAAE2820550}" destId="{9CBB734D-3F7D-4C1A-BD59-DF9DCB7F104B}" srcOrd="3" destOrd="0" presId="urn:microsoft.com/office/officeart/2008/layout/VerticalCurvedList"/>
    <dgm:cxn modelId="{D4289AEC-7F0F-47EB-BFA8-FF20528E1BC3}" type="presParOf" srcId="{34B355A4-4994-4333-83F4-D73E222EF180}" destId="{CFFCE3EE-EBFD-4FE3-BE62-06EBF0DD53CB}" srcOrd="1" destOrd="0" presId="urn:microsoft.com/office/officeart/2008/layout/VerticalCurvedList"/>
    <dgm:cxn modelId="{1F429555-0FC5-4A21-BAC9-AE938736CE83}" type="presParOf" srcId="{34B355A4-4994-4333-83F4-D73E222EF180}" destId="{6E32AEAE-0310-43D8-A6BD-BD079C3E464A}" srcOrd="2" destOrd="0" presId="urn:microsoft.com/office/officeart/2008/layout/VerticalCurvedList"/>
    <dgm:cxn modelId="{D9B3CEA3-24FB-43D3-9875-889FA28913E9}" type="presParOf" srcId="{6E32AEAE-0310-43D8-A6BD-BD079C3E464A}" destId="{A1519137-A50D-4157-8C84-7FA8C763F843}" srcOrd="0" destOrd="0" presId="urn:microsoft.com/office/officeart/2008/layout/VerticalCurvedList"/>
    <dgm:cxn modelId="{6B740B4D-61A7-427B-A755-6BBD44D0F5B6}" type="presParOf" srcId="{34B355A4-4994-4333-83F4-D73E222EF180}" destId="{43F841D8-67D6-48AD-AA86-62E3125DE416}" srcOrd="3" destOrd="0" presId="urn:microsoft.com/office/officeart/2008/layout/VerticalCurvedList"/>
    <dgm:cxn modelId="{686D8763-9B46-440A-9169-42BE1F9551E7}" type="presParOf" srcId="{34B355A4-4994-4333-83F4-D73E222EF180}" destId="{D1E7B932-2996-40B7-AADF-0B1D9A077342}" srcOrd="4" destOrd="0" presId="urn:microsoft.com/office/officeart/2008/layout/VerticalCurvedList"/>
    <dgm:cxn modelId="{5A03187A-91A1-4243-B13E-A01F7CB88E64}" type="presParOf" srcId="{D1E7B932-2996-40B7-AADF-0B1D9A077342}" destId="{D2A7C49C-D27E-44DA-BDF3-F2D767A08A9E}" srcOrd="0" destOrd="0" presId="urn:microsoft.com/office/officeart/2008/layout/VerticalCurvedList"/>
    <dgm:cxn modelId="{05039C83-7D92-4165-A968-8ABFC7CAF4BF}" type="presParOf" srcId="{34B355A4-4994-4333-83F4-D73E222EF180}" destId="{AE21BEF7-9091-48B8-B16A-2F001F42D3F7}" srcOrd="5" destOrd="0" presId="urn:microsoft.com/office/officeart/2008/layout/VerticalCurvedList"/>
    <dgm:cxn modelId="{A7A29DE1-D48E-430D-BD09-658AE26F0586}" type="presParOf" srcId="{34B355A4-4994-4333-83F4-D73E222EF180}" destId="{55AA72BB-85F0-4A7A-A7E1-A718545C74F9}" srcOrd="6" destOrd="0" presId="urn:microsoft.com/office/officeart/2008/layout/VerticalCurvedList"/>
    <dgm:cxn modelId="{F780A7F5-9DDE-40C8-BABC-DC8DB823ABD2}" type="presParOf" srcId="{55AA72BB-85F0-4A7A-A7E1-A718545C74F9}" destId="{E016EC7A-7989-413C-87AE-85D2C0121D37}" srcOrd="0" destOrd="0" presId="urn:microsoft.com/office/officeart/2008/layout/VerticalCurvedList"/>
    <dgm:cxn modelId="{69A685B0-8B34-4BAF-BECB-BA8118B246C6}" type="presParOf" srcId="{34B355A4-4994-4333-83F4-D73E222EF180}" destId="{59849677-5801-4F3A-B022-C89E58A46144}" srcOrd="7" destOrd="0" presId="urn:microsoft.com/office/officeart/2008/layout/VerticalCurvedList"/>
    <dgm:cxn modelId="{B86DE50E-0C66-4505-9BBB-5F2BB7CCC4AB}" type="presParOf" srcId="{34B355A4-4994-4333-83F4-D73E222EF180}" destId="{295F4F01-6E5B-475B-ACA9-85A042C719E0}" srcOrd="8" destOrd="0" presId="urn:microsoft.com/office/officeart/2008/layout/VerticalCurvedList"/>
    <dgm:cxn modelId="{AFDD5AEC-8861-43D6-BA29-32350E3262B2}" type="presParOf" srcId="{295F4F01-6E5B-475B-ACA9-85A042C719E0}" destId="{E5B3A6ED-6471-4F36-A015-C9C355D38B17}" srcOrd="0" destOrd="0" presId="urn:microsoft.com/office/officeart/2008/layout/VerticalCurvedList"/>
    <dgm:cxn modelId="{11C1743D-C6F8-45B5-96B4-81A0E963BEF4}" type="presParOf" srcId="{34B355A4-4994-4333-83F4-D73E222EF180}" destId="{C550A96B-8139-463C-845F-E5065202AC1E}" srcOrd="9" destOrd="0" presId="urn:microsoft.com/office/officeart/2008/layout/VerticalCurvedList"/>
    <dgm:cxn modelId="{5AA4E871-1436-4ACD-BF7B-BAD366DD87F0}" type="presParOf" srcId="{34B355A4-4994-4333-83F4-D73E222EF180}" destId="{1CC2DC78-E3AF-4F45-971E-435D21E45DB9}" srcOrd="10" destOrd="0" presId="urn:microsoft.com/office/officeart/2008/layout/VerticalCurvedList"/>
    <dgm:cxn modelId="{EE03C477-5A3E-43BF-AB79-D93B2C9CC783}" type="presParOf" srcId="{1CC2DC78-E3AF-4F45-971E-435D21E45DB9}" destId="{A83219CB-3587-4E9D-BF3E-8F371A94991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46E7E-4839-414E-8FF9-93B2971B7EEB}">
      <dsp:nvSpPr>
        <dsp:cNvPr id="0" name=""/>
        <dsp:cNvSpPr/>
      </dsp:nvSpPr>
      <dsp:spPr>
        <a:xfrm rot="16200000">
          <a:off x="-529498" y="532625"/>
          <a:ext cx="2952716" cy="1887464"/>
        </a:xfrm>
        <a:prstGeom prst="flowChartManualOperation">
          <a:avLst/>
        </a:prstGeom>
        <a:solidFill>
          <a:srgbClr val="1C74B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7094" bIns="0" numCol="1" spcCol="1270" anchor="ctr" anchorCtr="0">
          <a:noAutofit/>
        </a:bodyPr>
        <a:lstStyle/>
        <a:p>
          <a:pPr lvl="0" algn="ctr" defTabSz="755650">
            <a:lnSpc>
              <a:spcPct val="90000"/>
            </a:lnSpc>
            <a:spcBef>
              <a:spcPct val="0"/>
            </a:spcBef>
            <a:spcAft>
              <a:spcPct val="35000"/>
            </a:spcAft>
          </a:pPr>
          <a:r>
            <a:rPr lang="en-GB" sz="1700" b="1" kern="1200" dirty="0" smtClean="0">
              <a:latin typeface="Segoe UI" panose="020B0502040204020203" pitchFamily="34" charset="0"/>
              <a:ea typeface="Segoe UI" panose="020B0502040204020203" pitchFamily="34" charset="0"/>
              <a:cs typeface="Segoe UI" panose="020B0502040204020203" pitchFamily="34" charset="0"/>
            </a:rPr>
            <a:t>electromagnetic compatibility, lightning protection and electromagnetic effects</a:t>
          </a:r>
          <a:endParaRPr lang="es-ES_tradnl" sz="1700" b="1" kern="1200" dirty="0">
            <a:latin typeface="Segoe UI" panose="020B0502040204020203" pitchFamily="34" charset="0"/>
            <a:ea typeface="Segoe UI" panose="020B0502040204020203" pitchFamily="34" charset="0"/>
            <a:cs typeface="Segoe UI" panose="020B0502040204020203" pitchFamily="34" charset="0"/>
          </a:endParaRPr>
        </a:p>
      </dsp:txBody>
      <dsp:txXfrm rot="5400000">
        <a:off x="3128" y="590542"/>
        <a:ext cx="1887464" cy="1771630"/>
      </dsp:txXfrm>
    </dsp:sp>
    <dsp:sp modelId="{9799CA39-D6AB-4E7D-A318-A27DDBA90A30}">
      <dsp:nvSpPr>
        <dsp:cNvPr id="0" name=""/>
        <dsp:cNvSpPr/>
      </dsp:nvSpPr>
      <dsp:spPr>
        <a:xfrm rot="16200000">
          <a:off x="1499526" y="532625"/>
          <a:ext cx="2952716" cy="1887464"/>
        </a:xfrm>
        <a:prstGeom prst="flowChartManualOperati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7094" bIns="0" numCol="1" spcCol="1270" anchor="ctr" anchorCtr="0">
          <a:noAutofit/>
        </a:bodyPr>
        <a:lstStyle/>
        <a:p>
          <a:pPr lvl="0" algn="ctr" defTabSz="755650">
            <a:lnSpc>
              <a:spcPct val="90000"/>
            </a:lnSpc>
            <a:spcBef>
              <a:spcPct val="0"/>
            </a:spcBef>
            <a:spcAft>
              <a:spcPct val="35000"/>
            </a:spcAft>
          </a:pPr>
          <a:r>
            <a:rPr lang="en-GB" sz="1700" kern="1200" dirty="0" smtClean="0">
              <a:latin typeface="Segoe UI" panose="020B0502040204020203" pitchFamily="34" charset="0"/>
              <a:ea typeface="Segoe UI" panose="020B0502040204020203" pitchFamily="34" charset="0"/>
              <a:cs typeface="Segoe UI" panose="020B0502040204020203" pitchFamily="34" charset="0"/>
            </a:rPr>
            <a:t>ICTs related to the environment, climate change, energy efficiency and clean energy</a:t>
          </a:r>
          <a:endParaRPr lang="es-ES_tradnl" sz="1700" kern="1200" dirty="0">
            <a:latin typeface="Segoe UI" panose="020B0502040204020203" pitchFamily="34" charset="0"/>
            <a:ea typeface="Segoe UI" panose="020B0502040204020203" pitchFamily="34" charset="0"/>
            <a:cs typeface="Segoe UI" panose="020B0502040204020203" pitchFamily="34" charset="0"/>
          </a:endParaRPr>
        </a:p>
      </dsp:txBody>
      <dsp:txXfrm rot="5400000">
        <a:off x="2032152" y="590542"/>
        <a:ext cx="1887464" cy="1771630"/>
      </dsp:txXfrm>
    </dsp:sp>
    <dsp:sp modelId="{35020992-D428-47A9-A36A-E306BD2496EF}">
      <dsp:nvSpPr>
        <dsp:cNvPr id="0" name=""/>
        <dsp:cNvSpPr/>
      </dsp:nvSpPr>
      <dsp:spPr>
        <a:xfrm rot="16200000">
          <a:off x="3530731" y="530445"/>
          <a:ext cx="2952716" cy="1891824"/>
        </a:xfrm>
        <a:prstGeom prst="flowChartManualOperation">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07094" bIns="0" numCol="1" spcCol="1270" anchor="ctr" anchorCtr="0">
          <a:noAutofit/>
        </a:bodyPr>
        <a:lstStyle/>
        <a:p>
          <a:pPr lvl="0" algn="ctr" defTabSz="755650">
            <a:lnSpc>
              <a:spcPct val="90000"/>
            </a:lnSpc>
            <a:spcBef>
              <a:spcPct val="0"/>
            </a:spcBef>
            <a:spcAft>
              <a:spcPct val="35000"/>
            </a:spcAft>
          </a:pPr>
          <a:r>
            <a:rPr lang="en-GB" sz="1700" kern="1200" dirty="0" smtClean="0">
              <a:latin typeface="Segoe UI" panose="020B0502040204020203" pitchFamily="34" charset="0"/>
              <a:ea typeface="Segoe UI" panose="020B0502040204020203" pitchFamily="34" charset="0"/>
              <a:cs typeface="Segoe UI" panose="020B0502040204020203" pitchFamily="34" charset="0"/>
            </a:rPr>
            <a:t>circular economy, including e‑waste</a:t>
          </a:r>
          <a:endParaRPr lang="es-ES_tradnl" sz="1700" kern="1200" dirty="0">
            <a:latin typeface="Segoe UI" panose="020B0502040204020203" pitchFamily="34" charset="0"/>
            <a:ea typeface="Segoe UI" panose="020B0502040204020203" pitchFamily="34" charset="0"/>
            <a:cs typeface="Segoe UI" panose="020B0502040204020203" pitchFamily="34" charset="0"/>
          </a:endParaRPr>
        </a:p>
      </dsp:txBody>
      <dsp:txXfrm rot="5400000">
        <a:off x="4061177" y="590542"/>
        <a:ext cx="1891824" cy="1771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9D4A0-85B2-4B9A-9988-518F10B39971}">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FCE3EE-EBFD-4FE3-BE62-06EBF0DD53CB}">
      <dsp:nvSpPr>
        <dsp:cNvPr id="0" name=""/>
        <dsp:cNvSpPr/>
      </dsp:nvSpPr>
      <dsp:spPr>
        <a:xfrm>
          <a:off x="509717" y="338558"/>
          <a:ext cx="7754055" cy="67755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EUR1: Broadband infrastructure, broadcasting and spectrum management</a:t>
          </a:r>
          <a:endParaRPr lang="en-US" sz="1900" kern="1200" dirty="0"/>
        </a:p>
      </dsp:txBody>
      <dsp:txXfrm>
        <a:off x="509717" y="338558"/>
        <a:ext cx="7754055" cy="677550"/>
      </dsp:txXfrm>
    </dsp:sp>
    <dsp:sp modelId="{A1519137-A50D-4157-8C84-7FA8C763F843}">
      <dsp:nvSpPr>
        <dsp:cNvPr id="0" name=""/>
        <dsp:cNvSpPr/>
      </dsp:nvSpPr>
      <dsp:spPr>
        <a:xfrm>
          <a:off x="86248" y="253864"/>
          <a:ext cx="846937" cy="84693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F841D8-67D6-48AD-AA86-62E3125DE416}">
      <dsp:nvSpPr>
        <dsp:cNvPr id="0" name=""/>
        <dsp:cNvSpPr/>
      </dsp:nvSpPr>
      <dsp:spPr>
        <a:xfrm>
          <a:off x="995230" y="1354558"/>
          <a:ext cx="7268542" cy="67755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EUR2: A citizen-centric approach to building services for national administrations</a:t>
          </a:r>
          <a:endParaRPr lang="en-US" sz="1900" kern="1200" dirty="0"/>
        </a:p>
      </dsp:txBody>
      <dsp:txXfrm>
        <a:off x="995230" y="1354558"/>
        <a:ext cx="7268542" cy="677550"/>
      </dsp:txXfrm>
    </dsp:sp>
    <dsp:sp modelId="{D2A7C49C-D27E-44DA-BDF3-F2D767A08A9E}">
      <dsp:nvSpPr>
        <dsp:cNvPr id="0" name=""/>
        <dsp:cNvSpPr/>
      </dsp:nvSpPr>
      <dsp:spPr>
        <a:xfrm>
          <a:off x="571761" y="1269864"/>
          <a:ext cx="846937" cy="84693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21BEF7-9091-48B8-B16A-2F001F42D3F7}">
      <dsp:nvSpPr>
        <dsp:cNvPr id="0" name=""/>
        <dsp:cNvSpPr/>
      </dsp:nvSpPr>
      <dsp:spPr>
        <a:xfrm>
          <a:off x="1144243" y="2370558"/>
          <a:ext cx="7119529" cy="67755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EUR3: Accessibility, affordability and skills development for all to ensure digital inclusion and sustainable development</a:t>
          </a:r>
          <a:endParaRPr lang="en-US" sz="1900" kern="1200" dirty="0"/>
        </a:p>
      </dsp:txBody>
      <dsp:txXfrm>
        <a:off x="1144243" y="2370558"/>
        <a:ext cx="7119529" cy="677550"/>
      </dsp:txXfrm>
    </dsp:sp>
    <dsp:sp modelId="{E016EC7A-7989-413C-87AE-85D2C0121D37}">
      <dsp:nvSpPr>
        <dsp:cNvPr id="0" name=""/>
        <dsp:cNvSpPr/>
      </dsp:nvSpPr>
      <dsp:spPr>
        <a:xfrm>
          <a:off x="720774" y="2285864"/>
          <a:ext cx="846937" cy="846937"/>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849677-5801-4F3A-B022-C89E58A46144}">
      <dsp:nvSpPr>
        <dsp:cNvPr id="0" name=""/>
        <dsp:cNvSpPr/>
      </dsp:nvSpPr>
      <dsp:spPr>
        <a:xfrm>
          <a:off x="995230" y="3386558"/>
          <a:ext cx="7268542" cy="67755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EUR4: Enhancing trust and confidence in the use of information and communication technologies</a:t>
          </a:r>
          <a:endParaRPr lang="en-US" sz="1900" kern="1200" dirty="0"/>
        </a:p>
      </dsp:txBody>
      <dsp:txXfrm>
        <a:off x="995230" y="3386558"/>
        <a:ext cx="7268542" cy="677550"/>
      </dsp:txXfrm>
    </dsp:sp>
    <dsp:sp modelId="{E5B3A6ED-6471-4F36-A015-C9C355D38B17}">
      <dsp:nvSpPr>
        <dsp:cNvPr id="0" name=""/>
        <dsp:cNvSpPr/>
      </dsp:nvSpPr>
      <dsp:spPr>
        <a:xfrm>
          <a:off x="571761" y="3301864"/>
          <a:ext cx="846937" cy="84693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50A96B-8139-463C-845F-E5065202AC1E}">
      <dsp:nvSpPr>
        <dsp:cNvPr id="0" name=""/>
        <dsp:cNvSpPr/>
      </dsp:nvSpPr>
      <dsp:spPr>
        <a:xfrm>
          <a:off x="509717" y="4402558"/>
          <a:ext cx="7754055" cy="67755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EUR5: ICT-centric innovation ecosystems</a:t>
          </a:r>
          <a:endParaRPr lang="en-US" sz="1900" kern="1200" dirty="0"/>
        </a:p>
      </dsp:txBody>
      <dsp:txXfrm>
        <a:off x="509717" y="4402558"/>
        <a:ext cx="7754055" cy="677550"/>
      </dsp:txXfrm>
    </dsp:sp>
    <dsp:sp modelId="{A83219CB-3587-4E9D-BF3E-8F371A949915}">
      <dsp:nvSpPr>
        <dsp:cNvPr id="0" name=""/>
        <dsp:cNvSpPr/>
      </dsp:nvSpPr>
      <dsp:spPr>
        <a:xfrm>
          <a:off x="86248" y="4317864"/>
          <a:ext cx="846937" cy="846937"/>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189" cy="4983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899" y="0"/>
            <a:ext cx="2946189" cy="498316"/>
          </a:xfrm>
          <a:prstGeom prst="rect">
            <a:avLst/>
          </a:prstGeom>
        </p:spPr>
        <p:txBody>
          <a:bodyPr vert="horz" lIns="91440" tIns="45720" rIns="91440" bIns="45720" rtlCol="0"/>
          <a:lstStyle>
            <a:lvl1pPr algn="r">
              <a:defRPr sz="1200"/>
            </a:lvl1pPr>
          </a:lstStyle>
          <a:p>
            <a:fld id="{55ECBDE9-7FFB-46E5-B6E5-5C8D25EAE9BC}" type="datetimeFigureOut">
              <a:rPr lang="en-GB" smtClean="0"/>
              <a:t>14/05/2019</a:t>
            </a:fld>
            <a:endParaRPr lang="en-GB"/>
          </a:p>
        </p:txBody>
      </p:sp>
      <p:sp>
        <p:nvSpPr>
          <p:cNvPr id="4" name="Footer Placeholder 3"/>
          <p:cNvSpPr>
            <a:spLocks noGrp="1"/>
          </p:cNvSpPr>
          <p:nvPr>
            <p:ph type="ftr" sz="quarter" idx="2"/>
          </p:nvPr>
        </p:nvSpPr>
        <p:spPr>
          <a:xfrm>
            <a:off x="1" y="9429910"/>
            <a:ext cx="2946189" cy="49831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899" y="9429910"/>
            <a:ext cx="2946189" cy="498316"/>
          </a:xfrm>
          <a:prstGeom prst="rect">
            <a:avLst/>
          </a:prstGeom>
        </p:spPr>
        <p:txBody>
          <a:bodyPr vert="horz" lIns="91440" tIns="45720" rIns="91440" bIns="45720" rtlCol="0" anchor="b"/>
          <a:lstStyle>
            <a:lvl1pPr algn="r">
              <a:defRPr sz="1200"/>
            </a:lvl1pPr>
          </a:lstStyle>
          <a:p>
            <a:fld id="{2B233D9F-CBB5-4A66-AA4E-1645CC0C13B3}" type="slidenum">
              <a:rPr lang="en-GB" smtClean="0"/>
              <a:t>‹#›</a:t>
            </a:fld>
            <a:endParaRPr lang="en-GB"/>
          </a:p>
        </p:txBody>
      </p:sp>
    </p:spTree>
    <p:extLst>
      <p:ext uri="{BB962C8B-B14F-4D97-AF65-F5344CB8AC3E}">
        <p14:creationId xmlns:p14="http://schemas.microsoft.com/office/powerpoint/2010/main" val="1676230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1"/>
            <a:ext cx="2945659" cy="498135"/>
          </a:xfrm>
          <a:prstGeom prst="rect">
            <a:avLst/>
          </a:prstGeom>
        </p:spPr>
        <p:txBody>
          <a:bodyPr vert="horz" lIns="91440" tIns="45720" rIns="91440" bIns="45720" rtlCol="0"/>
          <a:lstStyle>
            <a:lvl1pPr algn="r">
              <a:defRPr sz="1200"/>
            </a:lvl1pPr>
          </a:lstStyle>
          <a:p>
            <a:fld id="{3E4605EE-FBAB-40DF-B5EB-53A712BB81DA}" type="datetimeFigureOut">
              <a:rPr lang="en-GB" smtClean="0"/>
              <a:t>14/05/2019</a:t>
            </a:fld>
            <a:endParaRPr lang="en-GB"/>
          </a:p>
        </p:txBody>
      </p:sp>
      <p:sp>
        <p:nvSpPr>
          <p:cNvPr id="4" name="Slide Image Placeholder 3"/>
          <p:cNvSpPr>
            <a:spLocks noGrp="1" noRot="1" noChangeAspect="1"/>
          </p:cNvSpPr>
          <p:nvPr>
            <p:ph type="sldImg" idx="2"/>
          </p:nvPr>
        </p:nvSpPr>
        <p:spPr>
          <a:xfrm>
            <a:off x="422275" y="1243013"/>
            <a:ext cx="5953125" cy="33480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30092"/>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30092"/>
            <a:ext cx="2945659" cy="498134"/>
          </a:xfrm>
          <a:prstGeom prst="rect">
            <a:avLst/>
          </a:prstGeom>
        </p:spPr>
        <p:txBody>
          <a:bodyPr vert="horz" lIns="91440" tIns="45720" rIns="91440" bIns="45720" rtlCol="0" anchor="b"/>
          <a:lstStyle>
            <a:lvl1pPr algn="r">
              <a:defRPr sz="1200"/>
            </a:lvl1pPr>
          </a:lstStyle>
          <a:p>
            <a:fld id="{F5F28AFA-E9BD-4E45-9B09-1F5C060B5C58}" type="slidenum">
              <a:rPr lang="en-GB" smtClean="0"/>
              <a:t>‹#›</a:t>
            </a:fld>
            <a:endParaRPr lang="en-GB"/>
          </a:p>
        </p:txBody>
      </p:sp>
    </p:spTree>
    <p:extLst>
      <p:ext uri="{BB962C8B-B14F-4D97-AF65-F5344CB8AC3E}">
        <p14:creationId xmlns:p14="http://schemas.microsoft.com/office/powerpoint/2010/main" val="109588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tu.int/rec/R-REC-M.2083/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cnirp.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itu.int/itu-t/workprog/wp_item.aspx?isn=13913" TargetMode="External"/><Relationship Id="rId3" Type="http://schemas.openxmlformats.org/officeDocument/2006/relationships/hyperlink" Target="https://www.itu.int/ITU-T/recommendations/rec.aspx?rec=13283" TargetMode="External"/><Relationship Id="rId7" Type="http://schemas.openxmlformats.org/officeDocument/2006/relationships/hyperlink" Target="https://www.itu.int/itu-t/workprog/wp_item.aspx?isn=13933"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itu.int/itu-t/workprog/wp_item.aspx?isn=14152" TargetMode="External"/><Relationship Id="rId5" Type="http://schemas.openxmlformats.org/officeDocument/2006/relationships/hyperlink" Target="https://www.itu.int/ITU-T/recommendations/rec.aspx?rec=13476" TargetMode="External"/><Relationship Id="rId4" Type="http://schemas.openxmlformats.org/officeDocument/2006/relationships/hyperlink" Target="https://www.itu.int/pub/publications.aspx?lang=en&amp;parent=T-TUT-ICT-2017" TargetMode="External"/><Relationship Id="rId9" Type="http://schemas.openxmlformats.org/officeDocument/2006/relationships/hyperlink" Target="https://www.itu.int/itu-t/workprog/wp_item.aspx?isn=1391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715CE-D539-844B-BDCF-B6468A81E6F7}" type="slidenum">
              <a:rPr lang="en-US" smtClean="0"/>
              <a:t>1</a:t>
            </a:fld>
            <a:endParaRPr lang="en-US"/>
          </a:p>
        </p:txBody>
      </p:sp>
    </p:spTree>
    <p:extLst>
      <p:ext uri="{BB962C8B-B14F-4D97-AF65-F5344CB8AC3E}">
        <p14:creationId xmlns:p14="http://schemas.microsoft.com/office/powerpoint/2010/main" val="208218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deployment of 5G will see the evolution and expansion of existing 4G networks and the introduction of new radio access networks in the </a:t>
            </a:r>
            <a:r>
              <a:rPr lang="en-US" sz="1200" b="0" i="0" kern="1200" dirty="0" err="1" smtClean="0">
                <a:solidFill>
                  <a:schemeClr val="tx1"/>
                </a:solidFill>
                <a:effectLst/>
                <a:latin typeface="+mn-lt"/>
                <a:ea typeface="+mn-ea"/>
                <a:cs typeface="+mn-cs"/>
              </a:rPr>
              <a:t>millimetre</a:t>
            </a:r>
            <a:r>
              <a:rPr lang="en-US" sz="1200" b="0" i="0" kern="1200" dirty="0" smtClean="0">
                <a:solidFill>
                  <a:schemeClr val="tx1"/>
                </a:solidFill>
                <a:effectLst/>
                <a:latin typeface="+mn-lt"/>
                <a:ea typeface="+mn-ea"/>
                <a:cs typeface="+mn-cs"/>
              </a:rPr>
              <a:t> wave bands. Because of the use of much higher frequency ranges the number of base stations will substantially increase. These networks will include a range of installations including more small cell deployments and advanced antenna technologies. Massive MIMO antennas will allow to use very narrow beams that will follow the user with impact for the surrounding exposure level different than this from current systems. The number of wireless devices will dramatically increase. New technology allows for use more efficient systems that require lower level of the signals for communication.</a:t>
            </a:r>
          </a:p>
          <a:p>
            <a:r>
              <a:rPr lang="en-US" dirty="0" smtClean="0"/>
              <a:t>Supplement 9 to the ITU-T K-series Recommendations contains an analysis of the impact of the implementation of 5G mobile systems with respect to the exposure level of electromagnetic fields (EMF) around </a:t>
            </a:r>
            <a:r>
              <a:rPr lang="en-US" dirty="0" err="1" smtClean="0"/>
              <a:t>radiocommunication</a:t>
            </a:r>
            <a:r>
              <a:rPr lang="en-US" dirty="0" smtClean="0"/>
              <a:t> infrastructure.</a:t>
            </a:r>
            <a:endParaRPr lang="en-US" dirty="0"/>
          </a:p>
        </p:txBody>
      </p:sp>
      <p:sp>
        <p:nvSpPr>
          <p:cNvPr id="4" name="Slide Number Placeholder 3"/>
          <p:cNvSpPr>
            <a:spLocks noGrp="1"/>
          </p:cNvSpPr>
          <p:nvPr>
            <p:ph type="sldNum" sz="quarter" idx="10"/>
          </p:nvPr>
        </p:nvSpPr>
        <p:spPr/>
        <p:txBody>
          <a:bodyPr/>
          <a:lstStyle/>
          <a:p>
            <a:fld id="{58C0D152-1A24-445B-BBAD-0973F2B11391}" type="slidenum">
              <a:rPr lang="es-ES_tradnl" smtClean="0"/>
              <a:t>24</a:t>
            </a:fld>
            <a:endParaRPr lang="es-ES_tradnl"/>
          </a:p>
        </p:txBody>
      </p:sp>
    </p:spTree>
    <p:extLst>
      <p:ext uri="{BB962C8B-B14F-4D97-AF65-F5344CB8AC3E}">
        <p14:creationId xmlns:p14="http://schemas.microsoft.com/office/powerpoint/2010/main" val="260032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Wingdings" panose="05000000000000000000" pitchFamily="2" charset="2"/>
              <a:buChar char="§"/>
            </a:pPr>
            <a:r>
              <a:rPr lang="en-GB" b="1"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Supplement ITU-T K.Suppl.13 on Radiofrequency electromagnetic field (RF-EMF) exposure levels from mobile and portable devices during different conditions of use</a:t>
            </a:r>
            <a:r>
              <a:rPr lang="en-GB"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t>
            </a:r>
          </a:p>
          <a:p>
            <a:pPr lvl="1"/>
            <a:r>
              <a:rPr lang="en-GB" dirty="0" smtClean="0">
                <a:latin typeface="Segoe UI" panose="020B0502040204020203" pitchFamily="34" charset="0"/>
                <a:ea typeface="Segoe UI" panose="020B0502040204020203" pitchFamily="34" charset="0"/>
                <a:cs typeface="Segoe UI" panose="020B0502040204020203" pitchFamily="34" charset="0"/>
              </a:rPr>
              <a:t>This Supplement describes the various factors that determine the level of RF-EMF exposure, as defined by the specific absorption rate (SAR) that is induced in the users of mobile and portable </a:t>
            </a:r>
            <a:r>
              <a:rPr lang="en-GB" dirty="0" err="1" smtClean="0">
                <a:latin typeface="Segoe UI" panose="020B0502040204020203" pitchFamily="34" charset="0"/>
                <a:ea typeface="Segoe UI" panose="020B0502040204020203" pitchFamily="34" charset="0"/>
                <a:cs typeface="Segoe UI" panose="020B0502040204020203" pitchFamily="34" charset="0"/>
              </a:rPr>
              <a:t>radiocommunication</a:t>
            </a:r>
            <a:r>
              <a:rPr lang="en-GB" dirty="0" smtClean="0">
                <a:latin typeface="Segoe UI" panose="020B0502040204020203" pitchFamily="34" charset="0"/>
                <a:ea typeface="Segoe UI" panose="020B0502040204020203" pitchFamily="34" charset="0"/>
                <a:cs typeface="Segoe UI" panose="020B0502040204020203" pitchFamily="34" charset="0"/>
              </a:rPr>
              <a:t> devices. Based on this technical information practical information and guidance is provided for users of mobile devices.</a:t>
            </a:r>
          </a:p>
          <a:p>
            <a:pPr marL="742950" lvl="1" indent="-285750">
              <a:spcAft>
                <a:spcPts val="0"/>
              </a:spcAft>
              <a:buFont typeface="Wingdings" panose="05000000000000000000" pitchFamily="2" charset="2"/>
              <a:buChar char="§"/>
            </a:pPr>
            <a:r>
              <a:rPr lang="en-GB" b="1"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Supplement ITU-T K.Suppl.14 on The impact of RF-EMF exposure limits stricter than the ICNIRP or IEEE guidelines on 4G and 5G mobile network deployment</a:t>
            </a:r>
            <a:endParaRPr lang="en-GB"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pPr lvl="1">
              <a:spcAft>
                <a:spcPts val="0"/>
              </a:spcAft>
            </a:pPr>
            <a:r>
              <a:rPr lang="en-US" dirty="0" smtClean="0">
                <a:latin typeface="Segoe UI" panose="020B0502040204020203" pitchFamily="34" charset="0"/>
                <a:ea typeface="Segoe UI" panose="020B0502040204020203" pitchFamily="34" charset="0"/>
                <a:cs typeface="Segoe UI" panose="020B0502040204020203" pitchFamily="34" charset="0"/>
              </a:rPr>
              <a:t>This Supplement provides an overview of some of the challenges faced by countries, regions and cities which are about to deploy 4G or 5G infrastructures. This Supplement provides information on a simulation on the impact of RF‑EMF limits that was carried out in Poland as an example of a wider phenomenon, which is applicable to several other countries, which have set limits stricter than those contained in the ICNIRP or IEEE guidelines. </a:t>
            </a:r>
            <a:endParaRPr lang="en-GB" dirty="0" smtClean="0">
              <a:effectLst/>
              <a:latin typeface="Segoe UI" panose="020B0502040204020203" pitchFamily="34" charset="0"/>
              <a:ea typeface="Segoe UI" panose="020B0502040204020203" pitchFamily="34" charset="0"/>
              <a:cs typeface="Segoe U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A151F4DB-172D-424F-96D7-14F1CE1E321F}" type="slidenum">
              <a:rPr lang="en-GB" smtClean="0"/>
              <a:t>25</a:t>
            </a:fld>
            <a:endParaRPr lang="en-GB"/>
          </a:p>
        </p:txBody>
      </p:sp>
    </p:spTree>
    <p:extLst>
      <p:ext uri="{BB962C8B-B14F-4D97-AF65-F5344CB8AC3E}">
        <p14:creationId xmlns:p14="http://schemas.microsoft.com/office/powerpoint/2010/main" val="3614730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28AFA-E9BD-4E45-9B09-1F5C060B5C58}" type="slidenum">
              <a:rPr lang="en-GB" smtClean="0"/>
              <a:t>29</a:t>
            </a:fld>
            <a:endParaRPr lang="en-GB"/>
          </a:p>
        </p:txBody>
      </p:sp>
    </p:spTree>
    <p:extLst>
      <p:ext uri="{BB962C8B-B14F-4D97-AF65-F5344CB8AC3E}">
        <p14:creationId xmlns:p14="http://schemas.microsoft.com/office/powerpoint/2010/main" val="4107848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8C0D152-1A24-445B-BBAD-0973F2B11391}" type="slidenum">
              <a:rPr lang="es-ES_tradnl" smtClean="0">
                <a:solidFill>
                  <a:prstClr val="black"/>
                </a:solidFill>
              </a:rPr>
              <a:pPr/>
              <a:t>31</a:t>
            </a:fld>
            <a:endParaRPr lang="es-ES_tradnl">
              <a:solidFill>
                <a:prstClr val="black"/>
              </a:solidFill>
            </a:endParaRPr>
          </a:p>
        </p:txBody>
      </p:sp>
    </p:spTree>
    <p:extLst>
      <p:ext uri="{BB962C8B-B14F-4D97-AF65-F5344CB8AC3E}">
        <p14:creationId xmlns:p14="http://schemas.microsoft.com/office/powerpoint/2010/main" val="4201449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8C0D152-1A24-445B-BBAD-0973F2B11391}" type="slidenum">
              <a:rPr lang="es-ES_tradnl" smtClean="0"/>
              <a:t>32</a:t>
            </a:fld>
            <a:endParaRPr lang="es-ES_tradnl"/>
          </a:p>
        </p:txBody>
      </p:sp>
    </p:spTree>
    <p:extLst>
      <p:ext uri="{BB962C8B-B14F-4D97-AF65-F5344CB8AC3E}">
        <p14:creationId xmlns:p14="http://schemas.microsoft.com/office/powerpoint/2010/main" val="645857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0D152-1A24-445B-BBAD-0973F2B11391}" type="slidenum">
              <a:rPr lang="es-ES_tradnl" smtClean="0"/>
              <a:t>34</a:t>
            </a:fld>
            <a:endParaRPr lang="es-ES_tradnl"/>
          </a:p>
        </p:txBody>
      </p:sp>
    </p:spTree>
    <p:extLst>
      <p:ext uri="{BB962C8B-B14F-4D97-AF65-F5344CB8AC3E}">
        <p14:creationId xmlns:p14="http://schemas.microsoft.com/office/powerpoint/2010/main" val="42516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F29B0294-00D4-4848-A250-84B38FDAB6E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27136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28AFA-E9BD-4E45-9B09-1F5C060B5C58}" type="slidenum">
              <a:rPr lang="en-GB" smtClean="0"/>
              <a:t>40</a:t>
            </a:fld>
            <a:endParaRPr lang="en-GB"/>
          </a:p>
        </p:txBody>
      </p:sp>
    </p:spTree>
    <p:extLst>
      <p:ext uri="{BB962C8B-B14F-4D97-AF65-F5344CB8AC3E}">
        <p14:creationId xmlns:p14="http://schemas.microsoft.com/office/powerpoint/2010/main" val="184981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F28AFA-E9BD-4E45-9B09-1F5C060B5C58}" type="slidenum">
              <a:rPr lang="en-GB" smtClean="0"/>
              <a:t>44</a:t>
            </a:fld>
            <a:endParaRPr lang="en-GB"/>
          </a:p>
        </p:txBody>
      </p:sp>
    </p:spTree>
    <p:extLst>
      <p:ext uri="{BB962C8B-B14F-4D97-AF65-F5344CB8AC3E}">
        <p14:creationId xmlns:p14="http://schemas.microsoft.com/office/powerpoint/2010/main" val="817302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role is to facilitate </a:t>
            </a:r>
            <a:r>
              <a:rPr lang="en-GB" dirty="0" smtClean="0"/>
              <a:t>peaceful relations, international cooperation between peoples, and  economic and social development by means of efficient telecommunications  services.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pc="-15"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Each </a:t>
            </a:r>
            <a:r>
              <a:rPr lang="en-GB" sz="1200" b="0" spc="-5"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sector </a:t>
            </a:r>
            <a:r>
              <a:rPr lang="en-GB" sz="1200" b="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has </a:t>
            </a:r>
            <a:r>
              <a:rPr lang="en-GB" sz="1200" b="0" spc="-15"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separate</a:t>
            </a:r>
            <a:r>
              <a:rPr lang="en-GB" sz="1200" b="0" spc="-3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 </a:t>
            </a:r>
            <a:r>
              <a:rPr lang="en-GB" sz="1200" b="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man</a:t>
            </a:r>
            <a:r>
              <a:rPr lang="en-GB" sz="1200" b="0" spc="-2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date, </a:t>
            </a:r>
            <a:r>
              <a:rPr lang="en-GB" sz="1200" b="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but all </a:t>
            </a:r>
            <a:r>
              <a:rPr lang="en-GB" sz="1200" b="0" spc="-1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work </a:t>
            </a:r>
            <a:r>
              <a:rPr lang="en-GB" sz="1200" b="0" spc="-5"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cohesively  </a:t>
            </a:r>
            <a:r>
              <a:rPr lang="en-GB" sz="1200" b="0" spc="-2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towards </a:t>
            </a:r>
            <a:r>
              <a:rPr lang="en-GB" sz="1200" b="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connecting the</a:t>
            </a:r>
            <a:r>
              <a:rPr lang="en-GB" sz="1200" b="0" spc="-55"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 </a:t>
            </a:r>
            <a:r>
              <a:rPr lang="en-GB" sz="1200" b="0" spc="-10" dirty="0" smtClean="0">
                <a:solidFill>
                  <a:srgbClr val="231F20"/>
                </a:solidFill>
                <a:latin typeface="Segoe UI" panose="020B0502040204020203" pitchFamily="34" charset="0"/>
                <a:ea typeface="Segoe UI" panose="020B0502040204020203" pitchFamily="34" charset="0"/>
                <a:cs typeface="Segoe UI" panose="020B0502040204020203" pitchFamily="34" charset="0"/>
              </a:rPr>
              <a:t>world</a:t>
            </a:r>
            <a:endParaRPr lang="en-GB" sz="1200" b="0" dirty="0" smtClean="0">
              <a:latin typeface="Segoe UI" panose="020B0502040204020203" pitchFamily="34" charset="0"/>
              <a:ea typeface="Segoe UI" panose="020B0502040204020203" pitchFamily="34" charset="0"/>
              <a:cs typeface="Segoe UI" panose="020B0502040204020203" pitchFamily="34" charset="0"/>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A151F4DB-172D-424F-96D7-14F1CE1E321F}" type="slidenum">
              <a:rPr lang="en-GB" smtClean="0"/>
              <a:t>2</a:t>
            </a:fld>
            <a:endParaRPr lang="en-GB"/>
          </a:p>
        </p:txBody>
      </p:sp>
    </p:spTree>
    <p:extLst>
      <p:ext uri="{BB962C8B-B14F-4D97-AF65-F5344CB8AC3E}">
        <p14:creationId xmlns:p14="http://schemas.microsoft.com/office/powerpoint/2010/main" val="763868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Three main usage scenarios for IMT-2020 have been identified in </a:t>
            </a:r>
            <a:r>
              <a:rPr lang="en-US" sz="1200" kern="1200" dirty="0" smtClean="0">
                <a:solidFill>
                  <a:schemeClr val="tx1"/>
                </a:solidFill>
                <a:effectLst/>
                <a:latin typeface="+mn-lt"/>
                <a:ea typeface="+mn-ea"/>
                <a:cs typeface="+mn-cs"/>
              </a:rPr>
              <a:t>Recommendation ITU</a:t>
            </a:r>
            <a:r>
              <a:rPr lang="en-GB"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 </a:t>
            </a:r>
            <a:r>
              <a:rPr lang="en-US" sz="1200" u="none" strike="noStrike" kern="1200" dirty="0" smtClean="0">
                <a:solidFill>
                  <a:schemeClr val="tx1"/>
                </a:solidFill>
                <a:effectLst/>
                <a:latin typeface="+mn-lt"/>
                <a:ea typeface="+mn-ea"/>
                <a:cs typeface="+mn-cs"/>
                <a:hlinkClick r:id="rId3"/>
              </a:rPr>
              <a:t>M.2083</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“IMT Vision – Framework and overall objectives of the future development of IMT for 2020 and beyond,”</a:t>
            </a:r>
            <a:r>
              <a:rPr lang="en-US" sz="1200" kern="1200" dirty="0" smtClean="0">
                <a:solidFill>
                  <a:schemeClr val="tx1"/>
                </a:solidFill>
                <a:effectLst/>
                <a:latin typeface="+mn-lt"/>
                <a:ea typeface="+mn-ea"/>
                <a:cs typeface="+mn-cs"/>
              </a:rPr>
              <a:t> which are enhanced mobile broadband, ultra-reliable and low latency communications, and massive machine-type communications. Additional use cases are expected to emerge, which are currently not foreseen. For future IMT, flexibility will be necessary to adapt to new use cases that come with a widely varying range of requirements.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IMT-2020 will encompass a large number of different features. Depending on the circumstances and the different needs in different countries, future IMT systems should be designed in a highly modular manner so that not all features have to be implemented in all networks.</a:t>
            </a:r>
          </a:p>
          <a:p>
            <a:r>
              <a:rPr lang="en-US" sz="1200" kern="1200" dirty="0" smtClean="0">
                <a:solidFill>
                  <a:schemeClr val="tx1"/>
                </a:solidFill>
                <a:effectLst/>
                <a:latin typeface="+mn-lt"/>
                <a:ea typeface="+mn-ea"/>
                <a:cs typeface="+mn-cs"/>
              </a:rPr>
              <a:t>This figure illustrates some examples of envisioned usage scenarios for IMT-2020.</a:t>
            </a:r>
          </a:p>
          <a:p>
            <a:endParaRPr lang="en-US" dirty="0"/>
          </a:p>
        </p:txBody>
      </p:sp>
      <p:sp>
        <p:nvSpPr>
          <p:cNvPr id="4" name="Slide Number Placeholder 3"/>
          <p:cNvSpPr>
            <a:spLocks noGrp="1"/>
          </p:cNvSpPr>
          <p:nvPr>
            <p:ph type="sldNum" sz="quarter" idx="10"/>
          </p:nvPr>
        </p:nvSpPr>
        <p:spPr/>
        <p:txBody>
          <a:bodyPr/>
          <a:lstStyle/>
          <a:p>
            <a:fld id="{F5F28AFA-E9BD-4E45-9B09-1F5C060B5C58}" type="slidenum">
              <a:rPr lang="en-GB" smtClean="0"/>
              <a:t>11</a:t>
            </a:fld>
            <a:endParaRPr lang="en-GB"/>
          </a:p>
        </p:txBody>
      </p:sp>
    </p:spTree>
    <p:extLst>
      <p:ext uri="{BB962C8B-B14F-4D97-AF65-F5344CB8AC3E}">
        <p14:creationId xmlns:p14="http://schemas.microsoft.com/office/powerpoint/2010/main" val="3066867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570C279-5806-41B5-ABBE-4B1FE279D098}" type="slidenum">
              <a:rPr lang="en-US" altLang="pl-PL"/>
              <a:pPr/>
              <a:t>15</a:t>
            </a:fld>
            <a:endParaRPr lang="en-US" altLang="pl-PL" dirty="0"/>
          </a:p>
        </p:txBody>
      </p:sp>
      <p:sp>
        <p:nvSpPr>
          <p:cNvPr id="1011714" name="Rectangle 2"/>
          <p:cNvSpPr>
            <a:spLocks noGrp="1" noRot="1" noChangeAspect="1" noChangeArrowheads="1" noTextEdit="1"/>
          </p:cNvSpPr>
          <p:nvPr>
            <p:ph type="sldImg"/>
          </p:nvPr>
        </p:nvSpPr>
        <p:spPr>
          <a:ln/>
        </p:spPr>
      </p:sp>
      <p:sp>
        <p:nvSpPr>
          <p:cNvPr id="1011715" name="Rectangle 3"/>
          <p:cNvSpPr>
            <a:spLocks noGrp="1" noChangeArrowheads="1"/>
          </p:cNvSpPr>
          <p:nvPr>
            <p:ph type="body" idx="1"/>
          </p:nvPr>
        </p:nvSpPr>
        <p:spPr/>
        <p:txBody>
          <a:bodyPr/>
          <a:lstStyle/>
          <a:p>
            <a:pPr marL="0" marR="0" lvl="0" indent="0" algn="l" defTabSz="914400" rtl="0" eaLnBrk="0" fontAlgn="auto" latinLnBrk="0" hangingPunct="0">
              <a:lnSpc>
                <a:spcPct val="90000"/>
              </a:lnSpc>
              <a:spcBef>
                <a:spcPct val="20000"/>
              </a:spcBef>
              <a:spcAft>
                <a:spcPts val="0"/>
              </a:spcAft>
              <a:buClrTx/>
              <a:buSzPct val="75000"/>
              <a:buFont typeface="Wingdings" panose="05000000000000000000" pitchFamily="2" charset="2"/>
              <a:buChar char="§"/>
              <a:tabLst/>
              <a:defRPr/>
            </a:pPr>
            <a:r>
              <a:rPr lang="en-GB" sz="1200" b="0" i="0" kern="1200" dirty="0" smtClean="0">
                <a:solidFill>
                  <a:schemeClr val="tx1"/>
                </a:solidFill>
                <a:effectLst/>
                <a:latin typeface="+mn-lt"/>
                <a:ea typeface="+mn-ea"/>
                <a:cs typeface="+mn-cs"/>
              </a:rPr>
              <a:t>As an independent organization, the International Commission on Non-Ionizing Radiation Protection (ICNIRP) provides scientific advice and guidance on the health and environmental effects of non-ionizing radiation (NIR) to protect people and the environment from detrimental NIR exposure. ICNIRP is constituted of a Commission of up to 14 members. </a:t>
            </a:r>
            <a:r>
              <a:rPr lang="en-GB" sz="1200" b="0" i="0" kern="1200" dirty="0" err="1" smtClean="0">
                <a:solidFill>
                  <a:schemeClr val="tx1"/>
                </a:solidFill>
                <a:effectLst/>
                <a:latin typeface="+mn-lt"/>
                <a:ea typeface="+mn-ea"/>
                <a:cs typeface="+mn-cs"/>
              </a:rPr>
              <a:t>Commision</a:t>
            </a:r>
            <a:r>
              <a:rPr lang="en-GB" sz="1200" b="0" i="0" kern="1200" dirty="0" smtClean="0">
                <a:solidFill>
                  <a:schemeClr val="tx1"/>
                </a:solidFill>
                <a:effectLst/>
                <a:latin typeface="+mn-lt"/>
                <a:ea typeface="+mn-ea"/>
                <a:cs typeface="+mn-cs"/>
              </a:rPr>
              <a:t>: Chair, Vice-Chair</a:t>
            </a:r>
            <a:r>
              <a:rPr lang="en-GB" sz="1200" b="0" i="0" kern="1200" baseline="0" dirty="0" smtClean="0">
                <a:solidFill>
                  <a:schemeClr val="tx1"/>
                </a:solidFill>
                <a:effectLst/>
                <a:latin typeface="+mn-lt"/>
                <a:ea typeface="+mn-ea"/>
                <a:cs typeface="+mn-cs"/>
              </a:rPr>
              <a:t> and up to 12 members constitute the Commission. Scientific Expert Group (SEG): 25 External scientists support ICNIRP’s work with further expertise. </a:t>
            </a:r>
            <a:endParaRPr lang="en-US" sz="1200" kern="1200" dirty="0" smtClean="0">
              <a:solidFill>
                <a:schemeClr val="tx1"/>
              </a:solidFill>
              <a:effectLst/>
              <a:latin typeface="+mn-lt"/>
              <a:ea typeface="+mn-ea"/>
              <a:cs typeface="+mn-cs"/>
            </a:endParaRPr>
          </a:p>
          <a:p>
            <a:pPr marL="0" marR="0" lvl="0" indent="0" algn="l" defTabSz="914400" rtl="0" eaLnBrk="0" fontAlgn="auto" latinLnBrk="0" hangingPunct="0">
              <a:lnSpc>
                <a:spcPct val="90000"/>
              </a:lnSpc>
              <a:spcBef>
                <a:spcPct val="20000"/>
              </a:spcBef>
              <a:spcAft>
                <a:spcPts val="0"/>
              </a:spcAft>
              <a:buClrTx/>
              <a:buSzPct val="75000"/>
              <a:buFont typeface="Wingdings" panose="05000000000000000000" pitchFamily="2" charset="2"/>
              <a:buChar char="§"/>
              <a:tabLst/>
              <a:defRPr/>
            </a:pPr>
            <a:r>
              <a:rPr lang="en-US" sz="1200" b="1" kern="1200" dirty="0" smtClean="0">
                <a:solidFill>
                  <a:schemeClr val="tx1"/>
                </a:solidFill>
                <a:effectLst/>
                <a:latin typeface="+mn-lt"/>
                <a:ea typeface="+mn-ea"/>
                <a:cs typeface="+mn-cs"/>
              </a:rPr>
              <a:t>ICNIRP’s current guidelines for the high-frequency (100 kHz – 300 GHz) portion of the electromagnetic spectrum were published in 1998. Given the large body of relevant research that has been generated since those 1998 guidelines, ICNIRP is now revising the guidelines to incorporate this literature. Currently it</a:t>
            </a:r>
            <a:r>
              <a:rPr lang="en-US" sz="1200" b="1" kern="1200" baseline="0" dirty="0" smtClean="0">
                <a:solidFill>
                  <a:schemeClr val="tx1"/>
                </a:solidFill>
                <a:effectLst/>
                <a:latin typeface="+mn-lt"/>
                <a:ea typeface="+mn-ea"/>
                <a:cs typeface="+mn-cs"/>
              </a:rPr>
              <a:t> is work in progress. </a:t>
            </a:r>
            <a:endParaRPr lang="en-GB" sz="1200" b="1" kern="1200" dirty="0" smtClean="0">
              <a:solidFill>
                <a:schemeClr val="tx1"/>
              </a:solidFill>
              <a:effectLst/>
              <a:latin typeface="+mn-lt"/>
              <a:ea typeface="+mn-ea"/>
              <a:cs typeface="+mn-cs"/>
            </a:endParaRPr>
          </a:p>
          <a:p>
            <a:pPr marL="0" marR="0" lvl="0" indent="0" algn="l" defTabSz="914400" rtl="0" eaLnBrk="0" fontAlgn="auto" latinLnBrk="0" hangingPunct="0">
              <a:lnSpc>
                <a:spcPct val="90000"/>
              </a:lnSpc>
              <a:spcBef>
                <a:spcPct val="20000"/>
              </a:spcBef>
              <a:spcAft>
                <a:spcPts val="0"/>
              </a:spcAft>
              <a:buClrTx/>
              <a:buSzPct val="75000"/>
              <a:buFont typeface="Wingdings" panose="05000000000000000000" pitchFamily="2" charset="2"/>
              <a:buChar char="§"/>
              <a:tabLst/>
              <a:defRPr/>
            </a:pPr>
            <a:r>
              <a:rPr lang="en-US" altLang="pl-PL" sz="2000" dirty="0" smtClean="0">
                <a:latin typeface="Segoe UI" panose="020B0502040204020203" pitchFamily="34" charset="0"/>
                <a:ea typeface="Segoe UI" panose="020B0502040204020203" pitchFamily="34" charset="0"/>
                <a:cs typeface="Segoe UI" panose="020B0502040204020203" pitchFamily="34" charset="0"/>
              </a:rPr>
              <a:t>At</a:t>
            </a:r>
            <a:r>
              <a:rPr lang="en-US" altLang="pl-PL" sz="2000" baseline="0" dirty="0" smtClean="0">
                <a:latin typeface="Segoe UI" panose="020B0502040204020203" pitchFamily="34" charset="0"/>
                <a:ea typeface="Segoe UI" panose="020B0502040204020203" pitchFamily="34" charset="0"/>
                <a:cs typeface="Segoe UI" panose="020B0502040204020203" pitchFamily="34" charset="0"/>
              </a:rPr>
              <a:t> the end of 2018, ICNIRP is expected to open </a:t>
            </a:r>
            <a:r>
              <a:rPr lang="en-US" altLang="pl-PL" sz="2000" dirty="0" smtClean="0">
                <a:latin typeface="Segoe UI" panose="020B0502040204020203" pitchFamily="34" charset="0"/>
                <a:ea typeface="Segoe UI" panose="020B0502040204020203" pitchFamily="34" charset="0"/>
                <a:cs typeface="Segoe UI" panose="020B0502040204020203" pitchFamily="34" charset="0"/>
              </a:rPr>
              <a:t>a public consultation on the new guidelines on RF EMF limits:</a:t>
            </a:r>
            <a:r>
              <a:rPr lang="en-US" altLang="pl-PL" sz="2000" baseline="0" dirty="0" smtClean="0">
                <a:latin typeface="Segoe UI" panose="020B0502040204020203" pitchFamily="34" charset="0"/>
                <a:ea typeface="Segoe UI" panose="020B0502040204020203" pitchFamily="34" charset="0"/>
                <a:cs typeface="Segoe UI" panose="020B0502040204020203" pitchFamily="34" charset="0"/>
              </a:rPr>
              <a:t> https://www.icnirp.org/en/activities/news/news-article/revision-of-hf-guidelines-2017.html </a:t>
            </a:r>
            <a:endParaRPr lang="en-US" altLang="pl-PL" sz="2000" dirty="0" smtClean="0">
              <a:latin typeface="Segoe UI" panose="020B0502040204020203" pitchFamily="34" charset="0"/>
              <a:ea typeface="Segoe UI" panose="020B0502040204020203" pitchFamily="34" charset="0"/>
              <a:cs typeface="Segoe UI" panose="020B0502040204020203" pitchFamily="34" charset="0"/>
            </a:endParaRPr>
          </a:p>
          <a:p>
            <a:pPr eaLnBrk="0" hangingPunct="0">
              <a:lnSpc>
                <a:spcPct val="90000"/>
              </a:lnSpc>
              <a:spcBef>
                <a:spcPct val="20000"/>
              </a:spcBef>
              <a:buSzPct val="75000"/>
              <a:buFont typeface="Wingdings" panose="05000000000000000000" pitchFamily="2" charset="2"/>
              <a:buChar char="§"/>
            </a:pPr>
            <a:endParaRPr lang="en-US" altLang="pl-PL" sz="2000" dirty="0" smtClean="0">
              <a:latin typeface="Segoe UI" panose="020B0502040204020203" pitchFamily="34" charset="0"/>
              <a:ea typeface="Segoe UI" panose="020B0502040204020203" pitchFamily="34" charset="0"/>
              <a:cs typeface="Segoe UI" panose="020B0502040204020203" pitchFamily="34" charset="0"/>
            </a:endParaRPr>
          </a:p>
          <a:p>
            <a:pPr eaLnBrk="0" hangingPunct="0">
              <a:lnSpc>
                <a:spcPct val="90000"/>
              </a:lnSpc>
              <a:spcBef>
                <a:spcPct val="20000"/>
              </a:spcBef>
              <a:buSzPct val="75000"/>
              <a:buFont typeface="Wingdings" panose="05000000000000000000" pitchFamily="2" charset="2"/>
              <a:buNone/>
            </a:pPr>
            <a:endParaRPr lang="en-US" altLang="pl-PL" sz="2000" dirty="0" smtClean="0">
              <a:latin typeface="Segoe UI" panose="020B0502040204020203" pitchFamily="34" charset="0"/>
              <a:ea typeface="Segoe UI" panose="020B0502040204020203" pitchFamily="34" charset="0"/>
              <a:cs typeface="Segoe UI" panose="020B0502040204020203" pitchFamily="34" charset="0"/>
            </a:endParaRPr>
          </a:p>
          <a:p>
            <a:pPr eaLnBrk="0" hangingPunct="0">
              <a:lnSpc>
                <a:spcPct val="90000"/>
              </a:lnSpc>
              <a:spcBef>
                <a:spcPct val="20000"/>
              </a:spcBef>
              <a:buSzPct val="75000"/>
              <a:buFont typeface="Wingdings" panose="05000000000000000000" pitchFamily="2" charset="2"/>
              <a:buChar char="§"/>
            </a:pPr>
            <a:r>
              <a:rPr lang="en-US" altLang="pl-PL" sz="2000" dirty="0" smtClean="0">
                <a:latin typeface="Segoe UI" panose="020B0502040204020203" pitchFamily="34" charset="0"/>
                <a:ea typeface="Segoe UI" panose="020B0502040204020203" pitchFamily="34" charset="0"/>
                <a:cs typeface="Segoe UI" panose="020B0502040204020203" pitchFamily="34" charset="0"/>
              </a:rPr>
              <a:t>ITU is closely collaborating with WHO and participates regularly in WHO meetings on EMF.	</a:t>
            </a:r>
          </a:p>
          <a:p>
            <a:pPr lvl="1" eaLnBrk="0" hangingPunct="0">
              <a:lnSpc>
                <a:spcPct val="90000"/>
              </a:lnSpc>
              <a:spcBef>
                <a:spcPct val="20000"/>
              </a:spcBef>
              <a:buSzPct val="75000"/>
              <a:buFont typeface="Wingdings" panose="05000000000000000000" pitchFamily="2" charset="2"/>
              <a:buChar char="§"/>
            </a:pPr>
            <a:r>
              <a:rPr lang="en-US" altLang="pl-PL" sz="2000" dirty="0" smtClean="0">
                <a:latin typeface="Segoe UI" panose="020B0502040204020203" pitchFamily="34" charset="0"/>
                <a:ea typeface="Segoe UI" panose="020B0502040204020203" pitchFamily="34" charset="0"/>
                <a:cs typeface="Segoe UI" panose="020B0502040204020203" pitchFamily="34" charset="0"/>
              </a:rPr>
              <a:t>International Advisory Committee for NIR Protection in Slovenia. 20-22 June 2018 in Slovenia. </a:t>
            </a:r>
          </a:p>
          <a:p>
            <a:pPr eaLnBrk="0" hangingPunct="0">
              <a:lnSpc>
                <a:spcPct val="90000"/>
              </a:lnSpc>
              <a:spcBef>
                <a:spcPct val="20000"/>
              </a:spcBef>
              <a:buSzPct val="75000"/>
              <a:buFont typeface="Wingdings" panose="05000000000000000000" pitchFamily="2" charset="2"/>
              <a:buChar char="§"/>
            </a:pPr>
            <a:r>
              <a:rPr lang="en-US" altLang="pl-PL" sz="2000" dirty="0" smtClean="0">
                <a:latin typeface="Segoe UI" panose="020B0502040204020203" pitchFamily="34" charset="0"/>
                <a:ea typeface="Segoe UI" panose="020B0502040204020203" pitchFamily="34" charset="0"/>
                <a:cs typeface="Segoe UI" panose="020B0502040204020203" pitchFamily="34" charset="0"/>
              </a:rPr>
              <a:t>Exposure limits are under WHO responsibility. </a:t>
            </a:r>
          </a:p>
          <a:p>
            <a:pPr eaLnBrk="0" hangingPunct="0">
              <a:lnSpc>
                <a:spcPct val="90000"/>
              </a:lnSpc>
              <a:spcBef>
                <a:spcPct val="20000"/>
              </a:spcBef>
              <a:buSzPct val="75000"/>
              <a:buFont typeface="Wingdings" panose="05000000000000000000" pitchFamily="2" charset="2"/>
              <a:buChar char="§"/>
            </a:pPr>
            <a:r>
              <a:rPr lang="en-US" altLang="pl-PL" sz="2000" dirty="0" smtClean="0">
                <a:latin typeface="Segoe UI" panose="020B0502040204020203" pitchFamily="34" charset="0"/>
                <a:ea typeface="Segoe UI" panose="020B0502040204020203" pitchFamily="34" charset="0"/>
                <a:cs typeface="Segoe UI" panose="020B0502040204020203" pitchFamily="34" charset="0"/>
              </a:rPr>
              <a:t>WHO recommends the use of the ICNIRP exposure limits. http://www.who.int/peh-emf/standards/en/ :</a:t>
            </a:r>
          </a:p>
          <a:p>
            <a:pPr eaLnBrk="0" hangingPunct="0">
              <a:lnSpc>
                <a:spcPct val="90000"/>
              </a:lnSpc>
              <a:spcBef>
                <a:spcPct val="20000"/>
              </a:spcBef>
              <a:buSzPct val="75000"/>
              <a:buFont typeface="Wingdings" panose="05000000000000000000" pitchFamily="2" charset="2"/>
              <a:buNone/>
            </a:pPr>
            <a:r>
              <a:rPr lang="en-GB" sz="1200" b="0" i="0" kern="1200" dirty="0" smtClean="0">
                <a:solidFill>
                  <a:schemeClr val="tx1"/>
                </a:solidFill>
                <a:effectLst/>
                <a:latin typeface="+mn-lt"/>
                <a:ea typeface="+mn-ea"/>
                <a:cs typeface="+mn-cs"/>
              </a:rPr>
              <a:t>The exposure limits for EMF fields developed by the </a:t>
            </a:r>
            <a:r>
              <a:rPr lang="en-GB" sz="1200" b="0" i="0" u="none" strike="noStrike" kern="1200" dirty="0" smtClean="0">
                <a:solidFill>
                  <a:schemeClr val="tx1"/>
                </a:solidFill>
                <a:effectLst/>
                <a:latin typeface="+mn-lt"/>
                <a:ea typeface="+mn-ea"/>
                <a:cs typeface="+mn-cs"/>
                <a:hlinkClick r:id="rId3"/>
              </a:rPr>
              <a:t>International Commission on Non-Ionizing Radiation Protection (ICNIRP) </a:t>
            </a:r>
            <a:r>
              <a:rPr lang="en-GB" sz="1200" b="0" i="0" kern="1200" dirty="0" smtClean="0">
                <a:solidFill>
                  <a:schemeClr val="tx1"/>
                </a:solidFill>
                <a:effectLst/>
                <a:latin typeface="+mn-lt"/>
                <a:ea typeface="+mn-ea"/>
                <a:cs typeface="+mn-cs"/>
              </a:rPr>
              <a:t>- a non-governmental organization formally recognised by WHO, were developed following reviews of all the peer-reviewed scientific literature, including thermal and non-thermal effects. The standards are based on evaluations of biological effects that have been established to have health consequences. The main conclusion from the WHO reviews is that EMF exposures below the limits recommended in the ICNIRP international guidelines do not appear to have any known consequence on health.</a:t>
            </a:r>
            <a:endParaRPr lang="en-US" altLang="pl-PL" sz="2000" dirty="0" smtClean="0">
              <a:latin typeface="Segoe UI" panose="020B0502040204020203" pitchFamily="34" charset="0"/>
              <a:ea typeface="Segoe UI" panose="020B0502040204020203" pitchFamily="34" charset="0"/>
              <a:cs typeface="Segoe UI" panose="020B0502040204020203" pitchFamily="34" charset="0"/>
            </a:endParaRPr>
          </a:p>
          <a:p>
            <a:endParaRPr lang="fr-FR" altLang="pl-P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disparities in EMF standards around the world has caused increasing public anxiety about EMF exposures from the introduction of new technologies, WHO  and ITU are working together to develop standards that can respond to this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WHO:</a:t>
            </a:r>
            <a:r>
              <a:rPr lang="en-US"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fr-FR" altLang="pl-PL" dirty="0"/>
          </a:p>
        </p:txBody>
      </p:sp>
    </p:spTree>
    <p:extLst>
      <p:ext uri="{BB962C8B-B14F-4D97-AF65-F5344CB8AC3E}">
        <p14:creationId xmlns:p14="http://schemas.microsoft.com/office/powerpoint/2010/main" val="364728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988" y="1041400"/>
            <a:ext cx="6430962" cy="3617913"/>
          </a:xfrm>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 </a:t>
            </a:r>
            <a:endParaRPr lang="es-ES_tradnl" dirty="0"/>
          </a:p>
        </p:txBody>
      </p:sp>
      <p:sp>
        <p:nvSpPr>
          <p:cNvPr id="4" name="Slide Number Placeholder 3"/>
          <p:cNvSpPr>
            <a:spLocks noGrp="1"/>
          </p:cNvSpPr>
          <p:nvPr>
            <p:ph type="sldNum" sz="quarter" idx="10"/>
          </p:nvPr>
        </p:nvSpPr>
        <p:spPr/>
        <p:txBody>
          <a:bodyPr/>
          <a:lstStyle/>
          <a:p>
            <a:fld id="{7E7315D6-31E1-4F72-8CC7-C1CEBFE18855}" type="slidenum">
              <a:rPr lang="es-ES_tradnl" smtClean="0"/>
              <a:t>18</a:t>
            </a:fld>
            <a:endParaRPr lang="es-ES_tradnl"/>
          </a:p>
        </p:txBody>
      </p:sp>
    </p:spTree>
    <p:extLst>
      <p:ext uri="{BB962C8B-B14F-4D97-AF65-F5344CB8AC3E}">
        <p14:creationId xmlns:p14="http://schemas.microsoft.com/office/powerpoint/2010/main" val="226687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2400" y="1339850"/>
            <a:ext cx="6434138" cy="3619500"/>
          </a:xfrm>
        </p:spPr>
      </p:sp>
      <p:sp>
        <p:nvSpPr>
          <p:cNvPr id="3" name="Espace réservé des commentaires 2"/>
          <p:cNvSpPr>
            <a:spLocks noGrp="1"/>
          </p:cNvSpPr>
          <p:nvPr>
            <p:ph type="body" idx="1"/>
          </p:nvPr>
        </p:nvSpPr>
        <p:spPr/>
        <p:txBody>
          <a:bodyPr/>
          <a:lstStyle/>
          <a:p>
            <a:pPr lvl="0"/>
            <a:r>
              <a:rPr lang="en-US" sz="1200" u="sng" kern="1200" dirty="0" smtClean="0">
                <a:solidFill>
                  <a:schemeClr val="tx1"/>
                </a:solidFill>
                <a:effectLst/>
                <a:latin typeface="+mn-lt"/>
                <a:ea typeface="+mn-ea"/>
                <a:cs typeface="+mn-cs"/>
                <a:hlinkClick r:id="rId3" tooltip="Innovative energy storage technology for stationary use - Part 1: Overview of energy storage"/>
              </a:rPr>
              <a:t>WP1/5:</a:t>
            </a:r>
          </a:p>
          <a:p>
            <a:pPr lvl="0" rtl="0"/>
            <a:r>
              <a:rPr lang="en-US" sz="1200" kern="1200" dirty="0" err="1" smtClean="0">
                <a:solidFill>
                  <a:schemeClr val="tx1"/>
                </a:solidFill>
                <a:effectLst/>
                <a:latin typeface="+mn-lt"/>
                <a:ea typeface="+mn-ea"/>
                <a:cs typeface="+mn-cs"/>
              </a:rPr>
              <a:t>K.Suppl</a:t>
            </a:r>
            <a:r>
              <a:rPr lang="en-US" sz="1200" kern="1200" dirty="0" smtClean="0">
                <a:solidFill>
                  <a:schemeClr val="tx1"/>
                </a:solidFill>
                <a:effectLst/>
                <a:latin typeface="+mn-lt"/>
                <a:ea typeface="+mn-ea"/>
                <a:cs typeface="+mn-cs"/>
              </a:rPr>
              <a:t> 8, Resistibility analysis of 5G systems</a:t>
            </a:r>
          </a:p>
          <a:p>
            <a:pPr lvl="0"/>
            <a:r>
              <a:rPr lang="en-US" sz="1200" kern="1200" dirty="0" err="1" smtClean="0">
                <a:solidFill>
                  <a:schemeClr val="tx1"/>
                </a:solidFill>
                <a:effectLst/>
                <a:latin typeface="+mn-lt"/>
                <a:ea typeface="+mn-ea"/>
                <a:cs typeface="+mn-cs"/>
              </a:rPr>
              <a:t>K.Suppl</a:t>
            </a:r>
            <a:r>
              <a:rPr lang="en-US" sz="1200" kern="1200" dirty="0" smtClean="0">
                <a:solidFill>
                  <a:schemeClr val="tx1"/>
                </a:solidFill>
                <a:effectLst/>
                <a:latin typeface="+mn-lt"/>
                <a:ea typeface="+mn-ea"/>
                <a:cs typeface="+mn-cs"/>
              </a:rPr>
              <a:t> 9, 5G technology and human exposure to RF EMF</a:t>
            </a:r>
          </a:p>
          <a:p>
            <a:pPr lvl="0"/>
            <a:r>
              <a:rPr lang="en-US" sz="1200" kern="1200" dirty="0" err="1" smtClean="0">
                <a:solidFill>
                  <a:schemeClr val="tx1"/>
                </a:solidFill>
                <a:effectLst/>
                <a:latin typeface="+mn-lt"/>
                <a:ea typeface="+mn-ea"/>
                <a:cs typeface="+mn-cs"/>
              </a:rPr>
              <a:t>K.Suppl</a:t>
            </a:r>
            <a:r>
              <a:rPr lang="en-US" sz="1200" kern="1200" dirty="0" smtClean="0">
                <a:solidFill>
                  <a:schemeClr val="tx1"/>
                </a:solidFill>
                <a:effectLst/>
                <a:latin typeface="+mn-lt"/>
                <a:ea typeface="+mn-ea"/>
                <a:cs typeface="+mn-cs"/>
              </a:rPr>
              <a:t> 10, Analysis of EMC aspects and definition of requirements for 5G systems</a:t>
            </a:r>
          </a:p>
          <a:p>
            <a:pPr lvl="0"/>
            <a:endParaRPr lang="en-US" sz="1200" u="sng" kern="1200" dirty="0" smtClean="0">
              <a:solidFill>
                <a:schemeClr val="tx1"/>
              </a:solidFill>
              <a:effectLst/>
              <a:latin typeface="+mn-lt"/>
              <a:ea typeface="+mn-ea"/>
              <a:cs typeface="+mn-cs"/>
              <a:hlinkClick r:id="rId3" tooltip="Innovative energy storage technology for stationary use - Part 1: Overview of energy storag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K.Supp-5G_EMF_Compliance: “Electromagnetic field (EMF) compliance assessments for 5G wireless networks”: </a:t>
            </a:r>
            <a:r>
              <a:rPr lang="en-GB" sz="1200" kern="1200" dirty="0" smtClean="0">
                <a:solidFill>
                  <a:schemeClr val="tx1"/>
                </a:solidFill>
                <a:effectLst/>
                <a:latin typeface="+mn-lt"/>
                <a:ea typeface="+mn-ea"/>
                <a:cs typeface="+mn-cs"/>
              </a:rPr>
              <a:t>This supplement provides guidance on the EMF compliance assessment considerations for 5G wireless networks.  Given the 5G technical standards are still being finalised and commercial 5G networks are not due to launch until 2019 - 2020, the first version of this supplement focuses on the computational assessment options.  Later versions of this supplement will include measurement based assessment methods and case studies of 5G networks when they are launched.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draft provides a content outline and some preliminary base level text.  This draft will be developed in consultation with the 5G equipment manufacturers and operators as the 3GPP technology standards are developed.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supplement will reference IEC 62232 and IEC TR 62669 which provide assessment methodology and case studies relevant for 5G networks.</a:t>
            </a:r>
            <a:endParaRPr lang="en-US" sz="1200" kern="1200" dirty="0" smtClean="0">
              <a:solidFill>
                <a:schemeClr val="tx1"/>
              </a:solidFill>
              <a:effectLst/>
              <a:latin typeface="+mn-lt"/>
              <a:ea typeface="+mn-ea"/>
              <a:cs typeface="+mn-cs"/>
            </a:endParaRPr>
          </a:p>
          <a:p>
            <a:pPr lvl="0"/>
            <a:endParaRPr lang="en-US" sz="1200" u="sng" kern="1200" dirty="0" smtClean="0">
              <a:solidFill>
                <a:schemeClr val="tx1"/>
              </a:solidFill>
              <a:effectLst/>
              <a:latin typeface="+mn-lt"/>
              <a:ea typeface="+mn-ea"/>
              <a:cs typeface="+mn-cs"/>
              <a:hlinkClick r:id="rId3" tooltip="Innovative energy storage technology for stationary use - Part 1: Overview of energy storage"/>
            </a:endParaRPr>
          </a:p>
          <a:p>
            <a:pPr lvl="0"/>
            <a:endParaRPr lang="en-US" sz="1200" u="sng" kern="1200" dirty="0" smtClean="0">
              <a:solidFill>
                <a:schemeClr val="tx1"/>
              </a:solidFill>
              <a:effectLst/>
              <a:latin typeface="+mn-lt"/>
              <a:ea typeface="+mn-ea"/>
              <a:cs typeface="+mn-cs"/>
              <a:hlinkClick r:id="rId3" tooltip="Innovative energy storage technology for stationary use - Part 1: Overview of energy storage"/>
            </a:endParaRPr>
          </a:p>
          <a:p>
            <a:pPr lvl="0"/>
            <a:r>
              <a:rPr lang="en-US" sz="1200" u="sng" kern="1200" dirty="0" smtClean="0">
                <a:solidFill>
                  <a:schemeClr val="tx1"/>
                </a:solidFill>
                <a:effectLst/>
                <a:latin typeface="+mn-lt"/>
                <a:ea typeface="+mn-ea"/>
                <a:cs typeface="+mn-cs"/>
                <a:hlinkClick r:id="rId3" tooltip="Innovative energy storage technology for stationary use - Part 1: Overview of energy storage"/>
              </a:rPr>
              <a:t>WP2/5:</a:t>
            </a:r>
          </a:p>
          <a:p>
            <a:pPr lvl="0"/>
            <a:r>
              <a:rPr lang="en-US" sz="1200" u="sng" kern="1200" dirty="0" smtClean="0">
                <a:solidFill>
                  <a:schemeClr val="tx1"/>
                </a:solidFill>
                <a:effectLst/>
                <a:latin typeface="+mn-lt"/>
                <a:ea typeface="+mn-ea"/>
                <a:cs typeface="+mn-cs"/>
                <a:hlinkClick r:id="rId3" tooltip="Innovative energy storage technology for stationary use - Part 1: Overview of energy storage"/>
              </a:rPr>
              <a:t>L.1220</a:t>
            </a:r>
            <a:r>
              <a:rPr lang="en-US" sz="1200" u="none" strike="noStrike" kern="1200" dirty="0" smtClean="0">
                <a:solidFill>
                  <a:schemeClr val="tx1"/>
                </a:solidFill>
                <a:effectLst/>
                <a:latin typeface="+mn-lt"/>
                <a:ea typeface="+mn-ea"/>
                <a:cs typeface="+mn-cs"/>
                <a:hlinkClick r:id="rId3" tooltip="Innovative energy storage technology for stationary use - Part 1: Overview of energy storage"/>
              </a:rPr>
              <a:t>: Innovative energy storage technology for stationary use - Part 1: Overview of energy storage</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TP on </a:t>
            </a:r>
            <a:r>
              <a:rPr lang="en-US" sz="1200" u="sng" kern="1200" dirty="0" smtClean="0">
                <a:solidFill>
                  <a:schemeClr val="tx1"/>
                </a:solidFill>
                <a:effectLst/>
                <a:latin typeface="+mn-lt"/>
                <a:ea typeface="+mn-ea"/>
                <a:cs typeface="+mn-cs"/>
                <a:hlinkClick r:id="rId4"/>
              </a:rPr>
              <a:t>Study on methods and metrics to evaluate energy efficiency for future 5G systems</a:t>
            </a:r>
            <a:endParaRPr lang="en-US" sz="1200" kern="1200" dirty="0" smtClean="0">
              <a:solidFill>
                <a:schemeClr val="tx1"/>
              </a:solidFill>
              <a:effectLst/>
              <a:latin typeface="+mn-lt"/>
              <a:ea typeface="+mn-ea"/>
              <a:cs typeface="+mn-cs"/>
            </a:endParaRPr>
          </a:p>
          <a:p>
            <a:pPr lvl="0"/>
            <a:r>
              <a:rPr lang="en-US" sz="1200" u="sng" kern="1200" dirty="0" smtClean="0">
                <a:solidFill>
                  <a:schemeClr val="tx1"/>
                </a:solidFill>
                <a:effectLst/>
                <a:latin typeface="+mn-lt"/>
                <a:ea typeface="+mn-ea"/>
                <a:cs typeface="+mn-cs"/>
                <a:hlinkClick r:id="rId5"/>
              </a:rPr>
              <a:t>L Suppl. 36: ITU-T L.1310 – Study on methods and metrics to evaluate energy efficiency for future 5G systems</a:t>
            </a:r>
            <a:r>
              <a:rPr lang="en-US" sz="1200" kern="1200" dirty="0" smtClean="0">
                <a:solidFill>
                  <a:schemeClr val="tx1"/>
                </a:solidFill>
                <a:effectLst/>
                <a:latin typeface="+mn-lt"/>
                <a:ea typeface="+mn-ea"/>
                <a:cs typeface="+mn-cs"/>
              </a:rPr>
              <a:t> </a:t>
            </a:r>
          </a:p>
          <a:p>
            <a:endParaRPr lang="fr-FR" dirty="0" smtClean="0"/>
          </a:p>
          <a:p>
            <a:r>
              <a:rPr lang="en-US" sz="1200" kern="1200" dirty="0" smtClean="0">
                <a:solidFill>
                  <a:schemeClr val="tx1"/>
                </a:solidFill>
                <a:effectLst/>
                <a:latin typeface="+mn-lt"/>
                <a:ea typeface="+mn-ea"/>
                <a:cs typeface="+mn-cs"/>
              </a:rPr>
              <a:t>Open new WI in progress</a:t>
            </a:r>
          </a:p>
          <a:p>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6" tooltip="See more details"/>
              </a:rPr>
              <a:t>L.5G_powering</a:t>
            </a:r>
            <a:r>
              <a:rPr lang="en-US" sz="1200" kern="1200" dirty="0" smtClean="0">
                <a:solidFill>
                  <a:schemeClr val="tx1"/>
                </a:solidFill>
                <a:effectLst/>
                <a:latin typeface="+mn-lt"/>
                <a:ea typeface="+mn-ea"/>
                <a:cs typeface="+mn-cs"/>
              </a:rPr>
              <a:t> :                    Sustainable power feeding solutions for 5G network </a:t>
            </a:r>
          </a:p>
          <a:p>
            <a:r>
              <a:rPr lang="en-US" sz="1200" u="sng" kern="1200" dirty="0" smtClean="0">
                <a:solidFill>
                  <a:schemeClr val="tx1"/>
                </a:solidFill>
                <a:effectLst/>
                <a:latin typeface="+mn-lt"/>
                <a:ea typeface="+mn-ea"/>
                <a:cs typeface="+mn-cs"/>
                <a:hlinkClick r:id="rId7" tooltip="See more details"/>
              </a:rPr>
              <a:t>L.EE_5G</a:t>
            </a:r>
            <a:r>
              <a:rPr lang="en-US" sz="1200" kern="1200" dirty="0" smtClean="0">
                <a:solidFill>
                  <a:schemeClr val="tx1"/>
                </a:solidFill>
                <a:effectLst/>
                <a:latin typeface="+mn-lt"/>
                <a:ea typeface="+mn-ea"/>
                <a:cs typeface="+mn-cs"/>
              </a:rPr>
              <a:t>                             Energy efficiency Metrics and measurement methodology for 5G solutions </a:t>
            </a:r>
          </a:p>
          <a:p>
            <a:r>
              <a:rPr lang="en-US" sz="1200" u="sng" kern="1200" dirty="0" smtClean="0">
                <a:solidFill>
                  <a:schemeClr val="tx1"/>
                </a:solidFill>
                <a:effectLst/>
                <a:latin typeface="+mn-lt"/>
                <a:ea typeface="+mn-ea"/>
                <a:cs typeface="+mn-cs"/>
                <a:hlinkClick r:id="rId8" tooltip="See more details"/>
              </a:rPr>
              <a:t>L.ENST2battery</a:t>
            </a:r>
            <a:r>
              <a:rPr lang="en-US" sz="1200" kern="1200" dirty="0" smtClean="0">
                <a:solidFill>
                  <a:schemeClr val="tx1"/>
                </a:solidFill>
                <a:effectLst/>
                <a:latin typeface="+mn-lt"/>
                <a:ea typeface="+mn-ea"/>
                <a:cs typeface="+mn-cs"/>
              </a:rPr>
              <a:t>:                     Innovative energy storage technology for stationary use - Part 2: Battery </a:t>
            </a:r>
          </a:p>
          <a:p>
            <a:r>
              <a:rPr lang="en-US" sz="1200" u="sng" kern="1200" dirty="0" smtClean="0">
                <a:solidFill>
                  <a:schemeClr val="tx1"/>
                </a:solidFill>
                <a:effectLst/>
                <a:latin typeface="+mn-lt"/>
                <a:ea typeface="+mn-ea"/>
                <a:cs typeface="+mn-cs"/>
                <a:hlinkClick r:id="rId9" tooltip="See more details"/>
              </a:rPr>
              <a:t>L.ENST3supercap</a:t>
            </a:r>
            <a:r>
              <a:rPr lang="en-US" sz="1200" kern="1200" dirty="0" smtClean="0">
                <a:solidFill>
                  <a:schemeClr val="tx1"/>
                </a:solidFill>
                <a:effectLst/>
                <a:latin typeface="+mn-lt"/>
                <a:ea typeface="+mn-ea"/>
                <a:cs typeface="+mn-cs"/>
              </a:rPr>
              <a:t>:                  Innovative energy storage technology for stationary use - Part 3: Supercapacitor technology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858A5C2-D2A0-45CE-A5DC-2274D3AE8381}" type="slidenum">
              <a:rPr lang="es-ES_tradnl" smtClean="0"/>
              <a:t>19</a:t>
            </a:fld>
            <a:endParaRPr lang="es-ES_tradnl"/>
          </a:p>
        </p:txBody>
      </p:sp>
    </p:spTree>
    <p:extLst>
      <p:ext uri="{BB962C8B-B14F-4D97-AF65-F5344CB8AC3E}">
        <p14:creationId xmlns:p14="http://schemas.microsoft.com/office/powerpoint/2010/main" val="90765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K.52 </a:t>
            </a:r>
            <a:r>
              <a:rPr lang="en-US" altLang="en-US" sz="1200" dirty="0" smtClean="0">
                <a:solidFill>
                  <a:schemeClr val="tx2">
                    <a:lumMod val="60000"/>
                    <a:lumOff val="40000"/>
                  </a:schemeClr>
                </a:solidFill>
                <a:cs typeface="Gisha" pitchFamily="34" charset="-79"/>
              </a:rPr>
              <a:t>(2000/2014/201</a:t>
            </a:r>
            <a:r>
              <a:rPr lang="pl-PL" altLang="en-US" sz="1200" dirty="0" smtClean="0">
                <a:solidFill>
                  <a:schemeClr val="tx2">
                    <a:lumMod val="60000"/>
                    <a:lumOff val="40000"/>
                  </a:schemeClr>
                </a:solidFill>
                <a:cs typeface="Gisha" pitchFamily="34" charset="-79"/>
              </a:rPr>
              <a:t>8</a:t>
            </a:r>
            <a:r>
              <a:rPr lang="en-US" altLang="en-US" sz="1200" dirty="0" smtClean="0">
                <a:solidFill>
                  <a:schemeClr val="tx2">
                    <a:lumMod val="60000"/>
                    <a:lumOff val="40000"/>
                  </a:schemeClr>
                </a:solidFill>
                <a:cs typeface="Gisha" pitchFamily="34" charset="-79"/>
              </a:rPr>
              <a:t>) - Guidance on complying with limits for human exposure to electromagnetic fields – </a:t>
            </a:r>
            <a:r>
              <a:rPr lang="en-US" altLang="en-US" sz="1200" b="1" dirty="0" smtClean="0">
                <a:solidFill>
                  <a:schemeClr val="tx2">
                    <a:lumMod val="60000"/>
                    <a:lumOff val="40000"/>
                  </a:schemeClr>
                </a:solidFill>
                <a:cs typeface="Gisha" pitchFamily="34" charset="-79"/>
              </a:rPr>
              <a:t>includes „K.52calculator software”</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K.61 </a:t>
            </a:r>
            <a:r>
              <a:rPr lang="en-US" altLang="en-US" sz="1200" dirty="0" smtClean="0">
                <a:solidFill>
                  <a:schemeClr val="tx2">
                    <a:lumMod val="60000"/>
                    <a:lumOff val="40000"/>
                  </a:schemeClr>
                </a:solidFill>
                <a:cs typeface="Gisha" pitchFamily="34" charset="-79"/>
              </a:rPr>
              <a:t>(2003/20</a:t>
            </a:r>
            <a:r>
              <a:rPr lang="pl-PL" altLang="en-US" sz="1200" dirty="0" smtClean="0">
                <a:solidFill>
                  <a:schemeClr val="tx2">
                    <a:lumMod val="60000"/>
                    <a:lumOff val="40000"/>
                  </a:schemeClr>
                </a:solidFill>
                <a:cs typeface="Gisha" pitchFamily="34" charset="-79"/>
              </a:rPr>
              <a:t>1</a:t>
            </a:r>
            <a:r>
              <a:rPr lang="en-US" altLang="en-US" sz="1200" dirty="0" smtClean="0">
                <a:solidFill>
                  <a:schemeClr val="tx2">
                    <a:lumMod val="60000"/>
                    <a:lumOff val="40000"/>
                  </a:schemeClr>
                </a:solidFill>
                <a:cs typeface="Gisha" pitchFamily="34" charset="-79"/>
              </a:rPr>
              <a:t>8) - Guidance on measurement and numerical prediction of electromagnetic fields for compliance with human exposure limits for telecommunication installations</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K.70 </a:t>
            </a:r>
            <a:r>
              <a:rPr lang="en-US" altLang="en-US" sz="1200" dirty="0" smtClean="0">
                <a:solidFill>
                  <a:schemeClr val="tx2">
                    <a:lumMod val="60000"/>
                    <a:lumOff val="40000"/>
                  </a:schemeClr>
                </a:solidFill>
                <a:cs typeface="Gisha" pitchFamily="34" charset="-79"/>
              </a:rPr>
              <a:t>(2007/201</a:t>
            </a:r>
            <a:r>
              <a:rPr lang="pl-PL" altLang="en-US" sz="1200" dirty="0" smtClean="0">
                <a:solidFill>
                  <a:schemeClr val="tx2">
                    <a:lumMod val="60000"/>
                    <a:lumOff val="40000"/>
                  </a:schemeClr>
                </a:solidFill>
                <a:cs typeface="Gisha" pitchFamily="34" charset="-79"/>
              </a:rPr>
              <a:t>8</a:t>
            </a:r>
            <a:r>
              <a:rPr lang="en-US" altLang="en-US" sz="1200" dirty="0" smtClean="0">
                <a:solidFill>
                  <a:schemeClr val="tx2">
                    <a:lumMod val="60000"/>
                    <a:lumOff val="40000"/>
                  </a:schemeClr>
                </a:solidFill>
                <a:cs typeface="Gisha" pitchFamily="34" charset="-79"/>
              </a:rPr>
              <a:t>) - Mitigation techniques to limit human exposure to EMFs in the vicinity of </a:t>
            </a:r>
            <a:r>
              <a:rPr lang="en-US" altLang="en-US" sz="1200" dirty="0" err="1" smtClean="0">
                <a:solidFill>
                  <a:schemeClr val="tx2">
                    <a:lumMod val="60000"/>
                    <a:lumOff val="40000"/>
                  </a:schemeClr>
                </a:solidFill>
                <a:cs typeface="Gisha" pitchFamily="34" charset="-79"/>
              </a:rPr>
              <a:t>radiocommunication</a:t>
            </a:r>
            <a:r>
              <a:rPr lang="en-US" altLang="en-US" sz="1200" dirty="0" smtClean="0">
                <a:solidFill>
                  <a:schemeClr val="tx2">
                    <a:lumMod val="60000"/>
                    <a:lumOff val="40000"/>
                  </a:schemeClr>
                </a:solidFill>
                <a:cs typeface="Gisha" pitchFamily="34" charset="-79"/>
              </a:rPr>
              <a:t> stations – </a:t>
            </a:r>
            <a:r>
              <a:rPr lang="en-US" altLang="en-US" sz="1200" b="1" dirty="0" smtClean="0">
                <a:solidFill>
                  <a:schemeClr val="tx2">
                    <a:lumMod val="60000"/>
                    <a:lumOff val="40000"/>
                  </a:schemeClr>
                </a:solidFill>
                <a:cs typeface="Gisha" pitchFamily="34" charset="-79"/>
              </a:rPr>
              <a:t>includes „EMF Estimator software”</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K.83 </a:t>
            </a:r>
            <a:r>
              <a:rPr lang="en-US" altLang="en-US" sz="1200" dirty="0" smtClean="0">
                <a:solidFill>
                  <a:schemeClr val="tx2">
                    <a:lumMod val="60000"/>
                    <a:lumOff val="40000"/>
                  </a:schemeClr>
                </a:solidFill>
                <a:cs typeface="Gisha" pitchFamily="34" charset="-79"/>
              </a:rPr>
              <a:t>(2011/2014) - Monitoring of electromagnetic field levels</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K.90 </a:t>
            </a:r>
            <a:r>
              <a:rPr lang="en-US" altLang="en-US" sz="1200" dirty="0" smtClean="0">
                <a:solidFill>
                  <a:schemeClr val="tx2">
                    <a:lumMod val="60000"/>
                    <a:lumOff val="40000"/>
                  </a:schemeClr>
                </a:solidFill>
                <a:cs typeface="Gisha" pitchFamily="34" charset="-79"/>
              </a:rPr>
              <a:t>(2012) - E</a:t>
            </a:r>
            <a:r>
              <a:rPr lang="en-GB" altLang="en-US" sz="1200" dirty="0" smtClean="0">
                <a:solidFill>
                  <a:schemeClr val="tx2">
                    <a:lumMod val="60000"/>
                    <a:lumOff val="40000"/>
                  </a:schemeClr>
                </a:solidFill>
                <a:cs typeface="Gisha" pitchFamily="34" charset="-79"/>
              </a:rPr>
              <a:t>valuation techniques and working procedures for compliance with exposure limits of network operator personnel to power-frequency electromagnetic fields</a:t>
            </a:r>
            <a:r>
              <a:rPr lang="en-US" altLang="en-US" sz="1200" dirty="0" smtClean="0">
                <a:solidFill>
                  <a:schemeClr val="tx2">
                    <a:lumMod val="60000"/>
                    <a:lumOff val="40000"/>
                  </a:schemeClr>
                </a:solidFill>
                <a:cs typeface="Gisha" pitchFamily="34" charset="-79"/>
              </a:rPr>
              <a:t>– </a:t>
            </a:r>
            <a:r>
              <a:rPr lang="en-US" altLang="en-US" sz="1200" b="1" dirty="0" smtClean="0">
                <a:solidFill>
                  <a:schemeClr val="tx2">
                    <a:lumMod val="60000"/>
                    <a:lumOff val="40000"/>
                  </a:schemeClr>
                </a:solidFill>
                <a:cs typeface="Gisha" pitchFamily="34" charset="-79"/>
              </a:rPr>
              <a:t>includes EMFACDC software</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K.91 </a:t>
            </a:r>
            <a:r>
              <a:rPr lang="en-US" altLang="en-US" sz="1200" dirty="0" smtClean="0">
                <a:solidFill>
                  <a:schemeClr val="tx2">
                    <a:lumMod val="60000"/>
                    <a:lumOff val="40000"/>
                  </a:schemeClr>
                </a:solidFill>
                <a:cs typeface="Gisha" pitchFamily="34" charset="-79"/>
              </a:rPr>
              <a:t>(2012/201</a:t>
            </a:r>
            <a:r>
              <a:rPr lang="pl-PL" altLang="en-US" sz="1200" dirty="0" smtClean="0">
                <a:solidFill>
                  <a:schemeClr val="tx2">
                    <a:lumMod val="60000"/>
                    <a:lumOff val="40000"/>
                  </a:schemeClr>
                </a:solidFill>
                <a:cs typeface="Gisha" pitchFamily="34" charset="-79"/>
              </a:rPr>
              <a:t>8</a:t>
            </a:r>
            <a:r>
              <a:rPr lang="en-US" altLang="en-US" sz="1200" dirty="0" smtClean="0">
                <a:solidFill>
                  <a:schemeClr val="tx2">
                    <a:lumMod val="60000"/>
                    <a:lumOff val="40000"/>
                  </a:schemeClr>
                </a:solidFill>
                <a:cs typeface="Gisha" pitchFamily="34" charset="-79"/>
              </a:rPr>
              <a:t>) - </a:t>
            </a:r>
            <a:r>
              <a:rPr lang="en-GB" altLang="en-US" sz="1200" dirty="0" smtClean="0">
                <a:solidFill>
                  <a:schemeClr val="tx2">
                    <a:lumMod val="60000"/>
                    <a:lumOff val="40000"/>
                  </a:schemeClr>
                </a:solidFill>
                <a:cs typeface="Gisha" pitchFamily="34" charset="-79"/>
              </a:rPr>
              <a:t>Guidance for assessment, evaluation and monitoring of human exposure to radio frequency electromagnetic fields</a:t>
            </a:r>
            <a:r>
              <a:rPr lang="en-US" altLang="en-US" sz="1200" dirty="0" smtClean="0">
                <a:solidFill>
                  <a:schemeClr val="tx2">
                    <a:lumMod val="60000"/>
                    <a:lumOff val="40000"/>
                  </a:schemeClr>
                </a:solidFill>
                <a:cs typeface="Gisha" pitchFamily="34" charset="-79"/>
              </a:rPr>
              <a:t> – </a:t>
            </a:r>
            <a:r>
              <a:rPr lang="en-US" altLang="en-US" sz="1200" b="1" dirty="0" smtClean="0">
                <a:solidFill>
                  <a:schemeClr val="tx2">
                    <a:lumMod val="60000"/>
                    <a:lumOff val="40000"/>
                  </a:schemeClr>
                </a:solidFill>
                <a:cs typeface="Gisha" pitchFamily="34" charset="-79"/>
              </a:rPr>
              <a:t>includes “Uncertainty calculator” and “</a:t>
            </a:r>
            <a:r>
              <a:rPr lang="en-US" altLang="en-US" sz="1200" b="1" dirty="0" err="1" smtClean="0">
                <a:solidFill>
                  <a:schemeClr val="tx2">
                    <a:lumMod val="60000"/>
                    <a:lumOff val="40000"/>
                  </a:schemeClr>
                </a:solidFill>
                <a:cs typeface="Gisha" pitchFamily="34" charset="-79"/>
              </a:rPr>
              <a:t>Watt_Guard</a:t>
            </a:r>
            <a:r>
              <a:rPr lang="en-US" altLang="en-US" sz="1200" b="1" dirty="0" smtClean="0">
                <a:solidFill>
                  <a:schemeClr val="tx2">
                    <a:lumMod val="60000"/>
                    <a:lumOff val="40000"/>
                  </a:schemeClr>
                </a:solidFill>
                <a:cs typeface="Gisha" pitchFamily="34" charset="-79"/>
              </a:rPr>
              <a:t>” software and Supplement “EMF-guide” </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K.100 </a:t>
            </a:r>
            <a:r>
              <a:rPr lang="en-US" altLang="en-US" sz="1200" dirty="0" smtClean="0">
                <a:solidFill>
                  <a:schemeClr val="tx2">
                    <a:lumMod val="60000"/>
                    <a:lumOff val="40000"/>
                  </a:schemeClr>
                </a:solidFill>
                <a:cs typeface="Gisha" pitchFamily="34" charset="-79"/>
              </a:rPr>
              <a:t>(2014</a:t>
            </a:r>
            <a:r>
              <a:rPr lang="pl-PL" altLang="en-US" sz="1200" dirty="0" smtClean="0">
                <a:solidFill>
                  <a:schemeClr val="tx2">
                    <a:lumMod val="60000"/>
                    <a:lumOff val="40000"/>
                  </a:schemeClr>
                </a:solidFill>
                <a:cs typeface="Gisha" pitchFamily="34" charset="-79"/>
              </a:rPr>
              <a:t>/2018</a:t>
            </a:r>
            <a:r>
              <a:rPr lang="en-US" altLang="en-US" sz="1200" dirty="0" smtClean="0">
                <a:solidFill>
                  <a:schemeClr val="tx2">
                    <a:lumMod val="60000"/>
                    <a:lumOff val="40000"/>
                  </a:schemeClr>
                </a:solidFill>
                <a:cs typeface="Gisha" pitchFamily="34" charset="-79"/>
              </a:rPr>
              <a:t>) - Measurement of radio frequency electromagnetic fields to determine compliance with human exposure limits when a base station is put into service</a:t>
            </a:r>
            <a:endParaRPr lang="pl-PL" altLang="en-US" sz="1200" dirty="0" smtClean="0">
              <a:solidFill>
                <a:schemeClr val="tx2">
                  <a:lumMod val="60000"/>
                  <a:lumOff val="40000"/>
                </a:schemeClr>
              </a:solidFill>
              <a:cs typeface="Gisha" pitchFamily="34" charset="-79"/>
            </a:endParaRP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K.113 </a:t>
            </a:r>
            <a:r>
              <a:rPr lang="en-US" altLang="en-US" sz="1200" dirty="0" smtClean="0">
                <a:solidFill>
                  <a:schemeClr val="tx2">
                    <a:lumMod val="60000"/>
                    <a:lumOff val="40000"/>
                  </a:schemeClr>
                </a:solidFill>
                <a:cs typeface="Gisha" pitchFamily="34" charset="-79"/>
              </a:rPr>
              <a:t>(2015) - </a:t>
            </a:r>
            <a:r>
              <a:rPr lang="en-GB" altLang="en-US" sz="1200" dirty="0" smtClean="0">
                <a:solidFill>
                  <a:schemeClr val="tx2">
                    <a:lumMod val="60000"/>
                    <a:lumOff val="40000"/>
                  </a:schemeClr>
                </a:solidFill>
                <a:cs typeface="Gisha" pitchFamily="34" charset="-79"/>
              </a:rPr>
              <a:t>Generation of radiofrequency electromagnetic field level maps</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K.121 </a:t>
            </a:r>
            <a:r>
              <a:rPr lang="en-US" altLang="en-US" sz="1200" dirty="0" smtClean="0">
                <a:solidFill>
                  <a:schemeClr val="tx2">
                    <a:lumMod val="60000"/>
                    <a:lumOff val="40000"/>
                  </a:schemeClr>
                </a:solidFill>
                <a:cs typeface="Gisha" pitchFamily="34" charset="-79"/>
              </a:rPr>
              <a:t>(2016) - Guidance on the Environmental Management for Electromagnetic Radiation from  </a:t>
            </a:r>
            <a:r>
              <a:rPr lang="en-US" altLang="en-US" sz="1200" dirty="0" err="1" smtClean="0">
                <a:solidFill>
                  <a:schemeClr val="tx2">
                    <a:lumMod val="60000"/>
                    <a:lumOff val="40000"/>
                  </a:schemeClr>
                </a:solidFill>
                <a:cs typeface="Gisha" pitchFamily="34" charset="-79"/>
              </a:rPr>
              <a:t>Radiocommunication</a:t>
            </a:r>
            <a:r>
              <a:rPr lang="en-US" altLang="en-US" sz="1200" dirty="0" smtClean="0">
                <a:solidFill>
                  <a:schemeClr val="tx2">
                    <a:lumMod val="60000"/>
                    <a:lumOff val="40000"/>
                  </a:schemeClr>
                </a:solidFill>
                <a:cs typeface="Gisha" pitchFamily="34" charset="-79"/>
              </a:rPr>
              <a:t> Base Stations</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K.122 </a:t>
            </a:r>
            <a:r>
              <a:rPr lang="en-US" altLang="en-US" sz="1200" dirty="0" smtClean="0">
                <a:solidFill>
                  <a:schemeClr val="tx2">
                    <a:lumMod val="60000"/>
                    <a:lumOff val="40000"/>
                  </a:schemeClr>
                </a:solidFill>
                <a:cs typeface="Gisha" pitchFamily="34" charset="-79"/>
              </a:rPr>
              <a:t>(2016) - Exposure levels in the close proximity of the </a:t>
            </a:r>
            <a:r>
              <a:rPr lang="en-US" altLang="en-US" sz="1200" dirty="0" err="1" smtClean="0">
                <a:solidFill>
                  <a:schemeClr val="tx2">
                    <a:lumMod val="60000"/>
                    <a:lumOff val="40000"/>
                  </a:schemeClr>
                </a:solidFill>
                <a:cs typeface="Gisha" pitchFamily="34" charset="-79"/>
              </a:rPr>
              <a:t>radiocommunication</a:t>
            </a:r>
            <a:r>
              <a:rPr lang="en-US" altLang="en-US" sz="1200" dirty="0" smtClean="0">
                <a:solidFill>
                  <a:schemeClr val="tx2">
                    <a:lumMod val="60000"/>
                    <a:lumOff val="40000"/>
                  </a:schemeClr>
                </a:solidFill>
                <a:cs typeface="Gisha" pitchFamily="34" charset="-79"/>
              </a:rPr>
              <a:t> antennas</a:t>
            </a:r>
          </a:p>
          <a:p>
            <a:pPr eaLnBrk="1" hangingPunct="1">
              <a:lnSpc>
                <a:spcPct val="90000"/>
              </a:lnSpc>
              <a:buClr>
                <a:srgbClr val="558ED5"/>
              </a:buClr>
              <a:buSzPct val="110000"/>
              <a:buFont typeface="Wingdings" pitchFamily="2" charset="2"/>
              <a:buChar char="§"/>
            </a:pPr>
            <a:endParaRPr lang="en-US" altLang="en-US" sz="1200" b="1" dirty="0" smtClean="0">
              <a:solidFill>
                <a:schemeClr val="tx2">
                  <a:lumMod val="60000"/>
                  <a:lumOff val="40000"/>
                </a:schemeClr>
              </a:solidFill>
              <a:cs typeface="Gisha" pitchFamily="34" charset="-79"/>
            </a:endParaRPr>
          </a:p>
          <a:p>
            <a:endParaRPr lang="en-GB" dirty="0"/>
          </a:p>
        </p:txBody>
      </p:sp>
      <p:sp>
        <p:nvSpPr>
          <p:cNvPr id="4" name="Slide Number Placeholder 3"/>
          <p:cNvSpPr>
            <a:spLocks noGrp="1"/>
          </p:cNvSpPr>
          <p:nvPr>
            <p:ph type="sldNum" sz="quarter" idx="10"/>
          </p:nvPr>
        </p:nvSpPr>
        <p:spPr/>
        <p:txBody>
          <a:bodyPr/>
          <a:lstStyle/>
          <a:p>
            <a:fld id="{A151F4DB-172D-424F-96D7-14F1CE1E321F}" type="slidenum">
              <a:rPr lang="en-GB" smtClean="0"/>
              <a:t>20</a:t>
            </a:fld>
            <a:endParaRPr lang="en-GB"/>
          </a:p>
        </p:txBody>
      </p:sp>
    </p:spTree>
    <p:extLst>
      <p:ext uri="{BB962C8B-B14F-4D97-AF65-F5344CB8AC3E}">
        <p14:creationId xmlns:p14="http://schemas.microsoft.com/office/powerpoint/2010/main" val="187784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K.52 </a:t>
            </a:r>
            <a:r>
              <a:rPr lang="en-US" altLang="en-US" sz="1200" dirty="0" smtClean="0">
                <a:solidFill>
                  <a:schemeClr val="tx2">
                    <a:lumMod val="60000"/>
                    <a:lumOff val="40000"/>
                  </a:schemeClr>
                </a:solidFill>
                <a:cs typeface="Gisha" pitchFamily="34" charset="-79"/>
              </a:rPr>
              <a:t>(2000/2014/201</a:t>
            </a:r>
            <a:r>
              <a:rPr lang="pl-PL" altLang="en-US" sz="1200" dirty="0" smtClean="0">
                <a:solidFill>
                  <a:schemeClr val="tx2">
                    <a:lumMod val="60000"/>
                    <a:lumOff val="40000"/>
                  </a:schemeClr>
                </a:solidFill>
                <a:cs typeface="Gisha" pitchFamily="34" charset="-79"/>
              </a:rPr>
              <a:t>8</a:t>
            </a:r>
            <a:r>
              <a:rPr lang="en-US" altLang="en-US" sz="1200" dirty="0" smtClean="0">
                <a:solidFill>
                  <a:schemeClr val="tx2">
                    <a:lumMod val="60000"/>
                    <a:lumOff val="40000"/>
                  </a:schemeClr>
                </a:solidFill>
                <a:cs typeface="Gisha" pitchFamily="34" charset="-79"/>
              </a:rPr>
              <a:t>) - Guidance on complying with limits for human exposure to electromagnetic fields – </a:t>
            </a:r>
            <a:r>
              <a:rPr lang="en-US" altLang="en-US" sz="1200" b="1" dirty="0" smtClean="0">
                <a:solidFill>
                  <a:schemeClr val="tx2">
                    <a:lumMod val="60000"/>
                    <a:lumOff val="40000"/>
                  </a:schemeClr>
                </a:solidFill>
                <a:cs typeface="Gisha" pitchFamily="34" charset="-79"/>
              </a:rPr>
              <a:t>includes „K.52calculator software”</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K.61 </a:t>
            </a:r>
            <a:r>
              <a:rPr lang="en-US" altLang="en-US" sz="1200" dirty="0" smtClean="0">
                <a:solidFill>
                  <a:schemeClr val="tx2">
                    <a:lumMod val="60000"/>
                    <a:lumOff val="40000"/>
                  </a:schemeClr>
                </a:solidFill>
                <a:cs typeface="Gisha" pitchFamily="34" charset="-79"/>
              </a:rPr>
              <a:t>(2003/20</a:t>
            </a:r>
            <a:r>
              <a:rPr lang="pl-PL" altLang="en-US" sz="1200" dirty="0" smtClean="0">
                <a:solidFill>
                  <a:schemeClr val="tx2">
                    <a:lumMod val="60000"/>
                    <a:lumOff val="40000"/>
                  </a:schemeClr>
                </a:solidFill>
                <a:cs typeface="Gisha" pitchFamily="34" charset="-79"/>
              </a:rPr>
              <a:t>1</a:t>
            </a:r>
            <a:r>
              <a:rPr lang="en-US" altLang="en-US" sz="1200" dirty="0" smtClean="0">
                <a:solidFill>
                  <a:schemeClr val="tx2">
                    <a:lumMod val="60000"/>
                    <a:lumOff val="40000"/>
                  </a:schemeClr>
                </a:solidFill>
                <a:cs typeface="Gisha" pitchFamily="34" charset="-79"/>
              </a:rPr>
              <a:t>8) - Guidance on measurement and numerical prediction of electromagnetic fields for compliance with human exposure limits for telecommunication installations</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K.70 </a:t>
            </a:r>
            <a:r>
              <a:rPr lang="en-US" altLang="en-US" sz="1200" dirty="0" smtClean="0">
                <a:solidFill>
                  <a:schemeClr val="tx2">
                    <a:lumMod val="60000"/>
                    <a:lumOff val="40000"/>
                  </a:schemeClr>
                </a:solidFill>
                <a:cs typeface="Gisha" pitchFamily="34" charset="-79"/>
              </a:rPr>
              <a:t>(2007/201</a:t>
            </a:r>
            <a:r>
              <a:rPr lang="pl-PL" altLang="en-US" sz="1200" dirty="0" smtClean="0">
                <a:solidFill>
                  <a:schemeClr val="tx2">
                    <a:lumMod val="60000"/>
                    <a:lumOff val="40000"/>
                  </a:schemeClr>
                </a:solidFill>
                <a:cs typeface="Gisha" pitchFamily="34" charset="-79"/>
              </a:rPr>
              <a:t>8</a:t>
            </a:r>
            <a:r>
              <a:rPr lang="en-US" altLang="en-US" sz="1200" dirty="0" smtClean="0">
                <a:solidFill>
                  <a:schemeClr val="tx2">
                    <a:lumMod val="60000"/>
                    <a:lumOff val="40000"/>
                  </a:schemeClr>
                </a:solidFill>
                <a:cs typeface="Gisha" pitchFamily="34" charset="-79"/>
              </a:rPr>
              <a:t>) - Mitigation techniques to limit human exposure to EMFs in the vicinity of </a:t>
            </a:r>
            <a:r>
              <a:rPr lang="en-US" altLang="en-US" sz="1200" dirty="0" err="1" smtClean="0">
                <a:solidFill>
                  <a:schemeClr val="tx2">
                    <a:lumMod val="60000"/>
                    <a:lumOff val="40000"/>
                  </a:schemeClr>
                </a:solidFill>
                <a:cs typeface="Gisha" pitchFamily="34" charset="-79"/>
              </a:rPr>
              <a:t>radiocommunication</a:t>
            </a:r>
            <a:r>
              <a:rPr lang="en-US" altLang="en-US" sz="1200" dirty="0" smtClean="0">
                <a:solidFill>
                  <a:schemeClr val="tx2">
                    <a:lumMod val="60000"/>
                    <a:lumOff val="40000"/>
                  </a:schemeClr>
                </a:solidFill>
                <a:cs typeface="Gisha" pitchFamily="34" charset="-79"/>
              </a:rPr>
              <a:t> stations – </a:t>
            </a:r>
            <a:r>
              <a:rPr lang="en-US" altLang="en-US" sz="1200" b="1" dirty="0" smtClean="0">
                <a:solidFill>
                  <a:schemeClr val="tx2">
                    <a:lumMod val="60000"/>
                    <a:lumOff val="40000"/>
                  </a:schemeClr>
                </a:solidFill>
                <a:cs typeface="Gisha" pitchFamily="34" charset="-79"/>
              </a:rPr>
              <a:t>includes „EMF Estimator software”</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K.83 </a:t>
            </a:r>
            <a:r>
              <a:rPr lang="en-US" altLang="en-US" sz="1200" dirty="0" smtClean="0">
                <a:solidFill>
                  <a:schemeClr val="tx2">
                    <a:lumMod val="60000"/>
                    <a:lumOff val="40000"/>
                  </a:schemeClr>
                </a:solidFill>
                <a:cs typeface="Gisha" pitchFamily="34" charset="-79"/>
              </a:rPr>
              <a:t>(2011/2014) - Monitoring of electromagnetic field levels</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K.90 </a:t>
            </a:r>
            <a:r>
              <a:rPr lang="en-US" altLang="en-US" sz="1200" dirty="0" smtClean="0">
                <a:solidFill>
                  <a:schemeClr val="tx2">
                    <a:lumMod val="60000"/>
                    <a:lumOff val="40000"/>
                  </a:schemeClr>
                </a:solidFill>
                <a:cs typeface="Gisha" pitchFamily="34" charset="-79"/>
              </a:rPr>
              <a:t>(2012) - E</a:t>
            </a:r>
            <a:r>
              <a:rPr lang="en-GB" altLang="en-US" sz="1200" dirty="0" smtClean="0">
                <a:solidFill>
                  <a:schemeClr val="tx2">
                    <a:lumMod val="60000"/>
                    <a:lumOff val="40000"/>
                  </a:schemeClr>
                </a:solidFill>
                <a:cs typeface="Gisha" pitchFamily="34" charset="-79"/>
              </a:rPr>
              <a:t>valuation techniques and working procedures for compliance with exposure limits of network operator personnel to power-frequency electromagnetic fields</a:t>
            </a:r>
            <a:r>
              <a:rPr lang="en-US" altLang="en-US" sz="1200" dirty="0" smtClean="0">
                <a:solidFill>
                  <a:schemeClr val="tx2">
                    <a:lumMod val="60000"/>
                    <a:lumOff val="40000"/>
                  </a:schemeClr>
                </a:solidFill>
                <a:cs typeface="Gisha" pitchFamily="34" charset="-79"/>
              </a:rPr>
              <a:t>– </a:t>
            </a:r>
            <a:r>
              <a:rPr lang="en-US" altLang="en-US" sz="1200" b="1" dirty="0" smtClean="0">
                <a:solidFill>
                  <a:schemeClr val="tx2">
                    <a:lumMod val="60000"/>
                    <a:lumOff val="40000"/>
                  </a:schemeClr>
                </a:solidFill>
                <a:cs typeface="Gisha" pitchFamily="34" charset="-79"/>
              </a:rPr>
              <a:t>includes EMFACDC software</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K.91 </a:t>
            </a:r>
            <a:r>
              <a:rPr lang="en-US" altLang="en-US" sz="1200" dirty="0" smtClean="0">
                <a:solidFill>
                  <a:schemeClr val="tx2">
                    <a:lumMod val="60000"/>
                    <a:lumOff val="40000"/>
                  </a:schemeClr>
                </a:solidFill>
                <a:cs typeface="Gisha" pitchFamily="34" charset="-79"/>
              </a:rPr>
              <a:t>(2012/201</a:t>
            </a:r>
            <a:r>
              <a:rPr lang="pl-PL" altLang="en-US" sz="1200" dirty="0" smtClean="0">
                <a:solidFill>
                  <a:schemeClr val="tx2">
                    <a:lumMod val="60000"/>
                    <a:lumOff val="40000"/>
                  </a:schemeClr>
                </a:solidFill>
                <a:cs typeface="Gisha" pitchFamily="34" charset="-79"/>
              </a:rPr>
              <a:t>8</a:t>
            </a:r>
            <a:r>
              <a:rPr lang="en-US" altLang="en-US" sz="1200" dirty="0" smtClean="0">
                <a:solidFill>
                  <a:schemeClr val="tx2">
                    <a:lumMod val="60000"/>
                    <a:lumOff val="40000"/>
                  </a:schemeClr>
                </a:solidFill>
                <a:cs typeface="Gisha" pitchFamily="34" charset="-79"/>
              </a:rPr>
              <a:t>) - </a:t>
            </a:r>
            <a:r>
              <a:rPr lang="en-GB" altLang="en-US" sz="1200" dirty="0" smtClean="0">
                <a:solidFill>
                  <a:schemeClr val="tx2">
                    <a:lumMod val="60000"/>
                    <a:lumOff val="40000"/>
                  </a:schemeClr>
                </a:solidFill>
                <a:cs typeface="Gisha" pitchFamily="34" charset="-79"/>
              </a:rPr>
              <a:t>Guidance for assessment, evaluation and monitoring of human exposure to radio frequency electromagnetic fields</a:t>
            </a:r>
            <a:r>
              <a:rPr lang="en-US" altLang="en-US" sz="1200" dirty="0" smtClean="0">
                <a:solidFill>
                  <a:schemeClr val="tx2">
                    <a:lumMod val="60000"/>
                    <a:lumOff val="40000"/>
                  </a:schemeClr>
                </a:solidFill>
                <a:cs typeface="Gisha" pitchFamily="34" charset="-79"/>
              </a:rPr>
              <a:t> – </a:t>
            </a:r>
            <a:r>
              <a:rPr lang="en-US" altLang="en-US" sz="1200" b="1" dirty="0" smtClean="0">
                <a:solidFill>
                  <a:schemeClr val="tx2">
                    <a:lumMod val="60000"/>
                    <a:lumOff val="40000"/>
                  </a:schemeClr>
                </a:solidFill>
                <a:cs typeface="Gisha" pitchFamily="34" charset="-79"/>
              </a:rPr>
              <a:t>includes “Uncertainty calculator” and “</a:t>
            </a:r>
            <a:r>
              <a:rPr lang="en-US" altLang="en-US" sz="1200" b="1" dirty="0" err="1" smtClean="0">
                <a:solidFill>
                  <a:schemeClr val="tx2">
                    <a:lumMod val="60000"/>
                    <a:lumOff val="40000"/>
                  </a:schemeClr>
                </a:solidFill>
                <a:cs typeface="Gisha" pitchFamily="34" charset="-79"/>
              </a:rPr>
              <a:t>Watt_Guard</a:t>
            </a:r>
            <a:r>
              <a:rPr lang="en-US" altLang="en-US" sz="1200" b="1" dirty="0" smtClean="0">
                <a:solidFill>
                  <a:schemeClr val="tx2">
                    <a:lumMod val="60000"/>
                    <a:lumOff val="40000"/>
                  </a:schemeClr>
                </a:solidFill>
                <a:cs typeface="Gisha" pitchFamily="34" charset="-79"/>
              </a:rPr>
              <a:t>” software and Supplement “EMF-guide” </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K.100 </a:t>
            </a:r>
            <a:r>
              <a:rPr lang="en-US" altLang="en-US" sz="1200" dirty="0" smtClean="0">
                <a:solidFill>
                  <a:schemeClr val="tx2">
                    <a:lumMod val="60000"/>
                    <a:lumOff val="40000"/>
                  </a:schemeClr>
                </a:solidFill>
                <a:cs typeface="Gisha" pitchFamily="34" charset="-79"/>
              </a:rPr>
              <a:t>(2014</a:t>
            </a:r>
            <a:r>
              <a:rPr lang="pl-PL" altLang="en-US" sz="1200" dirty="0" smtClean="0">
                <a:solidFill>
                  <a:schemeClr val="tx2">
                    <a:lumMod val="60000"/>
                    <a:lumOff val="40000"/>
                  </a:schemeClr>
                </a:solidFill>
                <a:cs typeface="Gisha" pitchFamily="34" charset="-79"/>
              </a:rPr>
              <a:t>/2018</a:t>
            </a:r>
            <a:r>
              <a:rPr lang="en-US" altLang="en-US" sz="1200" dirty="0" smtClean="0">
                <a:solidFill>
                  <a:schemeClr val="tx2">
                    <a:lumMod val="60000"/>
                    <a:lumOff val="40000"/>
                  </a:schemeClr>
                </a:solidFill>
                <a:cs typeface="Gisha" pitchFamily="34" charset="-79"/>
              </a:rPr>
              <a:t>) - Measurement of radio frequency electromagnetic fields to determine compliance with human exposure limits when a base station is put into service</a:t>
            </a:r>
            <a:endParaRPr lang="pl-PL" altLang="en-US" sz="1200" dirty="0" smtClean="0">
              <a:solidFill>
                <a:schemeClr val="tx2">
                  <a:lumMod val="60000"/>
                  <a:lumOff val="40000"/>
                </a:schemeClr>
              </a:solidFill>
              <a:cs typeface="Gisha" pitchFamily="34" charset="-79"/>
            </a:endParaRP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K.113 </a:t>
            </a:r>
            <a:r>
              <a:rPr lang="en-US" altLang="en-US" sz="1200" dirty="0" smtClean="0">
                <a:solidFill>
                  <a:schemeClr val="tx2">
                    <a:lumMod val="60000"/>
                    <a:lumOff val="40000"/>
                  </a:schemeClr>
                </a:solidFill>
                <a:cs typeface="Gisha" pitchFamily="34" charset="-79"/>
              </a:rPr>
              <a:t>(2015) - </a:t>
            </a:r>
            <a:r>
              <a:rPr lang="en-GB" altLang="en-US" sz="1200" dirty="0" smtClean="0">
                <a:solidFill>
                  <a:schemeClr val="tx2">
                    <a:lumMod val="60000"/>
                    <a:lumOff val="40000"/>
                  </a:schemeClr>
                </a:solidFill>
                <a:cs typeface="Gisha" pitchFamily="34" charset="-79"/>
              </a:rPr>
              <a:t>Generation of radiofrequency electromagnetic field level maps</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K.121 </a:t>
            </a:r>
            <a:r>
              <a:rPr lang="en-US" altLang="en-US" sz="1200" dirty="0" smtClean="0">
                <a:solidFill>
                  <a:schemeClr val="tx2">
                    <a:lumMod val="60000"/>
                    <a:lumOff val="40000"/>
                  </a:schemeClr>
                </a:solidFill>
                <a:cs typeface="Gisha" pitchFamily="34" charset="-79"/>
              </a:rPr>
              <a:t>(2016) - Guidance on the Environmental Management for Electromagnetic Radiation from  </a:t>
            </a:r>
            <a:r>
              <a:rPr lang="en-US" altLang="en-US" sz="1200" dirty="0" err="1" smtClean="0">
                <a:solidFill>
                  <a:schemeClr val="tx2">
                    <a:lumMod val="60000"/>
                    <a:lumOff val="40000"/>
                  </a:schemeClr>
                </a:solidFill>
                <a:cs typeface="Gisha" pitchFamily="34" charset="-79"/>
              </a:rPr>
              <a:t>Radiocommunication</a:t>
            </a:r>
            <a:r>
              <a:rPr lang="en-US" altLang="en-US" sz="1200" dirty="0" smtClean="0">
                <a:solidFill>
                  <a:schemeClr val="tx2">
                    <a:lumMod val="60000"/>
                    <a:lumOff val="40000"/>
                  </a:schemeClr>
                </a:solidFill>
                <a:cs typeface="Gisha" pitchFamily="34" charset="-79"/>
              </a:rPr>
              <a:t> Base Stations</a:t>
            </a:r>
          </a:p>
          <a:p>
            <a:pPr eaLnBrk="1" hangingPunct="1">
              <a:lnSpc>
                <a:spcPct val="90000"/>
              </a:lnSpc>
              <a:buClr>
                <a:srgbClr val="558ED5"/>
              </a:buClr>
              <a:buSzPct val="110000"/>
              <a:buFont typeface="Wingdings" pitchFamily="2" charset="2"/>
              <a:buChar char="§"/>
            </a:pPr>
            <a:r>
              <a:rPr lang="en-US" altLang="en-US" sz="1200" b="1" dirty="0" smtClean="0">
                <a:solidFill>
                  <a:schemeClr val="tx2">
                    <a:lumMod val="60000"/>
                    <a:lumOff val="40000"/>
                  </a:schemeClr>
                </a:solidFill>
                <a:cs typeface="Gisha" pitchFamily="34" charset="-79"/>
              </a:rPr>
              <a:t>Recommendation ITU-T K.122 </a:t>
            </a:r>
            <a:r>
              <a:rPr lang="en-US" altLang="en-US" sz="1200" dirty="0" smtClean="0">
                <a:solidFill>
                  <a:schemeClr val="tx2">
                    <a:lumMod val="60000"/>
                    <a:lumOff val="40000"/>
                  </a:schemeClr>
                </a:solidFill>
                <a:cs typeface="Gisha" pitchFamily="34" charset="-79"/>
              </a:rPr>
              <a:t>(2016) - Exposure levels in the close proximity of the </a:t>
            </a:r>
            <a:r>
              <a:rPr lang="en-US" altLang="en-US" sz="1200" dirty="0" err="1" smtClean="0">
                <a:solidFill>
                  <a:schemeClr val="tx2">
                    <a:lumMod val="60000"/>
                    <a:lumOff val="40000"/>
                  </a:schemeClr>
                </a:solidFill>
                <a:cs typeface="Gisha" pitchFamily="34" charset="-79"/>
              </a:rPr>
              <a:t>radiocommunication</a:t>
            </a:r>
            <a:r>
              <a:rPr lang="en-US" altLang="en-US" sz="1200" dirty="0" smtClean="0">
                <a:solidFill>
                  <a:schemeClr val="tx2">
                    <a:lumMod val="60000"/>
                    <a:lumOff val="40000"/>
                  </a:schemeClr>
                </a:solidFill>
                <a:cs typeface="Gisha" pitchFamily="34" charset="-79"/>
              </a:rPr>
              <a:t> antennas</a:t>
            </a:r>
          </a:p>
          <a:p>
            <a:pPr eaLnBrk="1" hangingPunct="1">
              <a:lnSpc>
                <a:spcPct val="90000"/>
              </a:lnSpc>
              <a:buClr>
                <a:srgbClr val="558ED5"/>
              </a:buClr>
              <a:buSzPct val="110000"/>
              <a:buFont typeface="Wingdings" pitchFamily="2" charset="2"/>
              <a:buChar char="§"/>
            </a:pPr>
            <a:endParaRPr lang="en-US" altLang="en-US" sz="1200" b="1" dirty="0" smtClean="0">
              <a:solidFill>
                <a:schemeClr val="tx2">
                  <a:lumMod val="60000"/>
                  <a:lumOff val="40000"/>
                </a:schemeClr>
              </a:solidFill>
              <a:cs typeface="Gisha" pitchFamily="34" charset="-79"/>
            </a:endParaRPr>
          </a:p>
          <a:p>
            <a:endParaRPr lang="en-GB" dirty="0"/>
          </a:p>
        </p:txBody>
      </p:sp>
      <p:sp>
        <p:nvSpPr>
          <p:cNvPr id="4" name="Slide Number Placeholder 3"/>
          <p:cNvSpPr>
            <a:spLocks noGrp="1"/>
          </p:cNvSpPr>
          <p:nvPr>
            <p:ph type="sldNum" sz="quarter" idx="10"/>
          </p:nvPr>
        </p:nvSpPr>
        <p:spPr/>
        <p:txBody>
          <a:bodyPr/>
          <a:lstStyle/>
          <a:p>
            <a:fld id="{A151F4DB-172D-424F-96D7-14F1CE1E321F}" type="slidenum">
              <a:rPr lang="en-GB" smtClean="0"/>
              <a:t>21</a:t>
            </a:fld>
            <a:endParaRPr lang="en-GB"/>
          </a:p>
        </p:txBody>
      </p:sp>
    </p:spTree>
    <p:extLst>
      <p:ext uri="{BB962C8B-B14F-4D97-AF65-F5344CB8AC3E}">
        <p14:creationId xmlns:p14="http://schemas.microsoft.com/office/powerpoint/2010/main" val="252704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cs typeface="Arial" charset="0"/>
            </a:endParaRPr>
          </a:p>
        </p:txBody>
      </p:sp>
      <p:sp>
        <p:nvSpPr>
          <p:cNvPr id="26628" name="Slide Number Placeholder 3"/>
          <p:cNvSpPr>
            <a:spLocks noGrp="1"/>
          </p:cNvSpPr>
          <p:nvPr>
            <p:ph type="sldNum" sz="quarter" idx="5"/>
          </p:nvPr>
        </p:nvSpPr>
        <p:spPr/>
        <p:txBody>
          <a:bodyPr/>
          <a:lstStyle>
            <a:lvl1pPr>
              <a:defRPr sz="2000">
                <a:solidFill>
                  <a:srgbClr val="646464"/>
                </a:solidFill>
                <a:latin typeface="Verdana" panose="020B0604030504040204" pitchFamily="34" charset="0"/>
                <a:ea typeface="SimSun" panose="02010600030101010101" pitchFamily="2" charset="-122"/>
              </a:defRPr>
            </a:lvl1pPr>
            <a:lvl2pPr marL="742950" indent="-285750">
              <a:defRPr sz="2000">
                <a:solidFill>
                  <a:srgbClr val="646464"/>
                </a:solidFill>
                <a:latin typeface="Verdana" panose="020B0604030504040204" pitchFamily="34" charset="0"/>
                <a:ea typeface="SimSun" panose="02010600030101010101" pitchFamily="2" charset="-122"/>
              </a:defRPr>
            </a:lvl2pPr>
            <a:lvl3pPr marL="1143000" indent="-228600">
              <a:defRPr sz="2000">
                <a:solidFill>
                  <a:srgbClr val="646464"/>
                </a:solidFill>
                <a:latin typeface="Verdana" panose="020B0604030504040204" pitchFamily="34" charset="0"/>
                <a:ea typeface="SimSun" panose="02010600030101010101" pitchFamily="2" charset="-122"/>
              </a:defRPr>
            </a:lvl3pPr>
            <a:lvl4pPr marL="1600200" indent="-228600">
              <a:defRPr sz="2000">
                <a:solidFill>
                  <a:srgbClr val="646464"/>
                </a:solidFill>
                <a:latin typeface="Verdana" panose="020B0604030504040204" pitchFamily="34" charset="0"/>
                <a:ea typeface="SimSun" panose="02010600030101010101" pitchFamily="2" charset="-122"/>
              </a:defRPr>
            </a:lvl4pPr>
            <a:lvl5pPr marL="2057400" indent="-228600">
              <a:defRPr sz="2000">
                <a:solidFill>
                  <a:srgbClr val="646464"/>
                </a:solidFill>
                <a:latin typeface="Verdana" panose="020B0604030504040204" pitchFamily="34" charset="0"/>
                <a:ea typeface="SimSun" panose="02010600030101010101" pitchFamily="2" charset="-122"/>
              </a:defRPr>
            </a:lvl5pPr>
            <a:lvl6pPr marL="2514600" indent="-228600" eaLnBrk="0" fontAlgn="base" hangingPunct="0">
              <a:spcBef>
                <a:spcPct val="0"/>
              </a:spcBef>
              <a:spcAft>
                <a:spcPct val="0"/>
              </a:spcAft>
              <a:defRPr sz="2000">
                <a:solidFill>
                  <a:srgbClr val="646464"/>
                </a:solidFill>
                <a:latin typeface="Verdana" panose="020B0604030504040204" pitchFamily="34" charset="0"/>
                <a:ea typeface="SimSun" panose="02010600030101010101" pitchFamily="2" charset="-122"/>
              </a:defRPr>
            </a:lvl6pPr>
            <a:lvl7pPr marL="2971800" indent="-228600" eaLnBrk="0" fontAlgn="base" hangingPunct="0">
              <a:spcBef>
                <a:spcPct val="0"/>
              </a:spcBef>
              <a:spcAft>
                <a:spcPct val="0"/>
              </a:spcAft>
              <a:defRPr sz="2000">
                <a:solidFill>
                  <a:srgbClr val="646464"/>
                </a:solidFill>
                <a:latin typeface="Verdana" panose="020B0604030504040204" pitchFamily="34" charset="0"/>
                <a:ea typeface="SimSun" panose="02010600030101010101" pitchFamily="2" charset="-122"/>
              </a:defRPr>
            </a:lvl7pPr>
            <a:lvl8pPr marL="3429000" indent="-228600" eaLnBrk="0" fontAlgn="base" hangingPunct="0">
              <a:spcBef>
                <a:spcPct val="0"/>
              </a:spcBef>
              <a:spcAft>
                <a:spcPct val="0"/>
              </a:spcAft>
              <a:defRPr sz="2000">
                <a:solidFill>
                  <a:srgbClr val="646464"/>
                </a:solidFill>
                <a:latin typeface="Verdana" panose="020B0604030504040204" pitchFamily="34" charset="0"/>
                <a:ea typeface="SimSun" panose="02010600030101010101" pitchFamily="2" charset="-122"/>
              </a:defRPr>
            </a:lvl8pPr>
            <a:lvl9pPr marL="3886200" indent="-228600" eaLnBrk="0" fontAlgn="base" hangingPunct="0">
              <a:spcBef>
                <a:spcPct val="0"/>
              </a:spcBef>
              <a:spcAft>
                <a:spcPct val="0"/>
              </a:spcAft>
              <a:defRPr sz="2000">
                <a:solidFill>
                  <a:srgbClr val="646464"/>
                </a:solidFill>
                <a:latin typeface="Verdana" panose="020B0604030504040204" pitchFamily="34" charset="0"/>
                <a:ea typeface="SimSun" panose="02010600030101010101" pitchFamily="2" charset="-122"/>
              </a:defRPr>
            </a:lvl9pPr>
          </a:lstStyle>
          <a:p>
            <a:pPr>
              <a:defRPr/>
            </a:pPr>
            <a:fld id="{682EE060-B533-41B5-975A-D72A604586D5}" type="slidenum">
              <a:rPr lang="en-US" altLang="en-US" sz="1200" smtClean="0">
                <a:solidFill>
                  <a:prstClr val="black"/>
                </a:solidFill>
              </a:rPr>
              <a:pPr>
                <a:defRPr/>
              </a:pPr>
              <a:t>22</a:t>
            </a:fld>
            <a:endParaRPr lang="en-US" altLang="en-US" sz="1200">
              <a:solidFill>
                <a:prstClr val="black"/>
              </a:solidFill>
            </a:endParaRPr>
          </a:p>
        </p:txBody>
      </p:sp>
    </p:spTree>
    <p:extLst>
      <p:ext uri="{BB962C8B-B14F-4D97-AF65-F5344CB8AC3E}">
        <p14:creationId xmlns:p14="http://schemas.microsoft.com/office/powerpoint/2010/main" val="4172028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914400" y="3886200"/>
            <a:ext cx="8534400" cy="1752600"/>
          </a:xfrm>
        </p:spPr>
        <p:txBody>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p:txBody>
          <a:bodyPr/>
          <a:lstStyle>
            <a:lvl1pPr>
              <a:defRPr>
                <a:effectLst>
                  <a:outerShdw blurRad="50800" dist="50800" dir="5400000" algn="ctr" rotWithShape="0">
                    <a:srgbClr val="00A3E0">
                      <a:alpha val="0"/>
                    </a:srgbClr>
                  </a:outerShdw>
                </a:effectLst>
              </a:defRPr>
            </a:lvl1pPr>
          </a:lstStyle>
          <a:p>
            <a:pPr>
              <a:defRPr/>
            </a:pPr>
            <a:fld id="{F4FEEEE6-9B91-40B8-9F26-FDEA464BC64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466509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733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150A0704-8342-48ED-B9B8-033BB3F452D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60198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8DE60A21-9F21-40BB-824F-6ECFB2729562}"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82274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0"/>
            <a:ext cx="5384800" cy="394308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920080"/>
            <a:ext cx="5384800" cy="3943087"/>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2038B16C-B6D5-4E71-A5A3-E10729E13562}"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992325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2195096"/>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956374"/>
            <a:ext cx="5386917" cy="290679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2195096"/>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956373"/>
            <a:ext cx="5389033" cy="290679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23B99922-E3FA-44FC-B98F-EF70C8F4E79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596974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462994A6-9683-4EFA-A9EA-159C87CEE31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787337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1401E475-8C52-4FC5-9803-869A142A710D}"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26970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357575"/>
            <a:ext cx="4011084" cy="8318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766733" y="1357575"/>
            <a:ext cx="6815667" cy="4368008"/>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2283195"/>
            <a:ext cx="4011084" cy="34423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359A5520-B113-4D5F-9249-A30CBEB2015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197457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1127573"/>
            <a:ext cx="7315200" cy="3600002"/>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2389717" y="5367338"/>
            <a:ext cx="7315200" cy="506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0A17025-E0A9-4319-8A05-682E9AB9320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03498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52917" y="-4763"/>
            <a:ext cx="12327468" cy="608013"/>
          </a:xfrm>
          <a:prstGeom prst="rect">
            <a:avLst/>
          </a:prstGeom>
          <a:solidFill>
            <a:srgbClr val="00A3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sp>
        <p:nvSpPr>
          <p:cNvPr id="7" name="Rectangle 6"/>
          <p:cNvSpPr/>
          <p:nvPr userDrawn="1"/>
        </p:nvSpPr>
        <p:spPr>
          <a:xfrm>
            <a:off x="-52917" y="6235382"/>
            <a:ext cx="12327468" cy="642937"/>
          </a:xfrm>
          <a:prstGeom prst="rect">
            <a:avLst/>
          </a:prstGeom>
          <a:solidFill>
            <a:srgbClr val="00A3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prstClr val="white"/>
              </a:solidFill>
            </a:endParaRPr>
          </a:p>
        </p:txBody>
      </p:sp>
      <p:sp>
        <p:nvSpPr>
          <p:cNvPr id="1028" name="Title Placeholder 1"/>
          <p:cNvSpPr>
            <a:spLocks noGrp="1"/>
          </p:cNvSpPr>
          <p:nvPr>
            <p:ph type="title"/>
          </p:nvPr>
        </p:nvSpPr>
        <p:spPr bwMode="auto">
          <a:xfrm>
            <a:off x="609600" y="7762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p>
        </p:txBody>
      </p:sp>
      <p:sp>
        <p:nvSpPr>
          <p:cNvPr id="1029" name="Text Placeholder 2"/>
          <p:cNvSpPr>
            <a:spLocks noGrp="1"/>
          </p:cNvSpPr>
          <p:nvPr>
            <p:ph type="body" idx="1"/>
          </p:nvPr>
        </p:nvSpPr>
        <p:spPr bwMode="auto">
          <a:xfrm>
            <a:off x="609600" y="1968500"/>
            <a:ext cx="109728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dirty="0" smtClean="0"/>
              <a:t>Click to edit Master text styles</a:t>
            </a:r>
          </a:p>
          <a:p>
            <a:pPr lvl="1"/>
            <a:r>
              <a:rPr lang="en-US" altLang="fr-FR" dirty="0" smtClean="0"/>
              <a:t>Second level</a:t>
            </a:r>
          </a:p>
          <a:p>
            <a:pPr lvl="2"/>
            <a:r>
              <a:rPr lang="en-US" altLang="fr-FR" dirty="0" smtClean="0"/>
              <a:t>Third level</a:t>
            </a:r>
          </a:p>
          <a:p>
            <a:pPr lvl="3"/>
            <a:r>
              <a:rPr lang="en-US" altLang="fr-FR" dirty="0" smtClean="0"/>
              <a:t>Fourth level</a:t>
            </a:r>
          </a:p>
          <a:p>
            <a:pPr lvl="4"/>
            <a:r>
              <a:rPr lang="en-US" altLang="fr-FR" dirty="0" smtClean="0"/>
              <a:t>Fifth level</a:t>
            </a:r>
          </a:p>
        </p:txBody>
      </p:sp>
      <p:sp>
        <p:nvSpPr>
          <p:cNvPr id="6" name="Slide Number Placeholder 5"/>
          <p:cNvSpPr>
            <a:spLocks noGrp="1"/>
          </p:cNvSpPr>
          <p:nvPr>
            <p:ph type="sldNum" sz="quarter" idx="4"/>
          </p:nvPr>
        </p:nvSpPr>
        <p:spPr>
          <a:xfrm>
            <a:off x="444499" y="6303964"/>
            <a:ext cx="2844800" cy="365125"/>
          </a:xfrm>
          <a:prstGeom prst="rect">
            <a:avLst/>
          </a:prstGeom>
          <a:effectLst/>
        </p:spPr>
        <p:txBody>
          <a:bodyPr vert="horz" lIns="91440" tIns="45720" rIns="91440" bIns="45720" rtlCol="0" anchor="ctr"/>
          <a:lstStyle>
            <a:lvl1pPr algn="l" eaLnBrk="1" fontAlgn="auto" hangingPunct="1">
              <a:spcBef>
                <a:spcPts val="0"/>
              </a:spcBef>
              <a:spcAft>
                <a:spcPts val="0"/>
              </a:spcAft>
              <a:defRPr sz="1200">
                <a:solidFill>
                  <a:schemeClr val="bg1"/>
                </a:solidFill>
                <a:latin typeface="+mn-lt"/>
              </a:defRPr>
            </a:lvl1pPr>
          </a:lstStyle>
          <a:p>
            <a:pPr defTabSz="457200">
              <a:defRPr/>
            </a:pPr>
            <a:fld id="{2A77FF8D-5B22-4C55-BDAF-2E633259BD48}" type="slidenum">
              <a:rPr lang="en-US">
                <a:solidFill>
                  <a:prstClr val="white"/>
                </a:solidFill>
              </a:rPr>
              <a:pPr defTabSz="457200">
                <a:defRPr/>
              </a:pPr>
              <a:t>‹#›</a:t>
            </a:fld>
            <a:endParaRPr lang="en-US" dirty="0">
              <a:solidFill>
                <a:prstClr val="white"/>
              </a:solidFill>
            </a:endParaRPr>
          </a:p>
        </p:txBody>
      </p:sp>
      <p:sp>
        <p:nvSpPr>
          <p:cNvPr id="14" name="Triangle 13"/>
          <p:cNvSpPr/>
          <p:nvPr userDrawn="1"/>
        </p:nvSpPr>
        <p:spPr>
          <a:xfrm rot="10800000">
            <a:off x="444500" y="561976"/>
            <a:ext cx="408517" cy="214313"/>
          </a:xfrm>
          <a:prstGeom prst="triangle">
            <a:avLst/>
          </a:prstGeom>
          <a:solidFill>
            <a:srgbClr val="00A3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dirty="0">
              <a:solidFill>
                <a:srgbClr val="00A3E0"/>
              </a:solidFill>
            </a:endParaRPr>
          </a:p>
        </p:txBody>
      </p:sp>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397458" y="6303963"/>
            <a:ext cx="434238" cy="462755"/>
          </a:xfrm>
          <a:prstGeom prst="rect">
            <a:avLst/>
          </a:prstGeom>
        </p:spPr>
      </p:pic>
    </p:spTree>
    <p:extLst>
      <p:ext uri="{BB962C8B-B14F-4D97-AF65-F5344CB8AC3E}">
        <p14:creationId xmlns:p14="http://schemas.microsoft.com/office/powerpoint/2010/main" val="27509439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hdr="0" ftr="0" dt="0"/>
  <p:txStyles>
    <p:title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Arial" charset="0"/>
          <a:cs typeface="Arial"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Arial" charset="0"/>
          <a:cs typeface="Arial"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Arial" charset="0"/>
          <a:cs typeface="Arial"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Arial" charset="0"/>
          <a:cs typeface="Arial"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0ahUKEwj-lImxrufXAhXKKMAKHYipD1MQjRwIBw&amp;url=https://www.linkedin.com/pulse/which-country-1st-launch-5g-kudze-collet&amp;psig=AOvVaw3AiE0ZPl3-GXbmNzwevkVe&amp;ust=151216783124932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icnirp.org/en/activities/news/news-article/revision-of-hf-guidelines-2017.html" TargetMode="External"/><Relationship Id="rId7" Type="http://schemas.openxmlformats.org/officeDocument/2006/relationships/hyperlink" Target="https://www.itu.int/en/ITU-T/emf/Pages/default.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hyperlink" Target="http://www.who.int/peh-emf/standards/en/" TargetMode="External"/><Relationship Id="rId10" Type="http://schemas.openxmlformats.org/officeDocument/2006/relationships/image" Target="../media/image23.png"/><Relationship Id="rId4" Type="http://schemas.openxmlformats.org/officeDocument/2006/relationships/image" Target="../media/image19.jp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hyperlink" Target="http://www.itu.int/pub/R-QUE-SG01/publications.aspx?lang=en&amp;parent=R-QUE-SG01.239" TargetMode="External"/><Relationship Id="rId3" Type="http://schemas.openxmlformats.org/officeDocument/2006/relationships/image" Target="../media/image24.png"/><Relationship Id="rId7" Type="http://schemas.openxmlformats.org/officeDocument/2006/relationships/hyperlink" Target="https://www.itu.int/opb/ecommercedownload/0015016983-41727-EN.pdf" TargetMode="External"/><Relationship Id="rId2" Type="http://schemas.openxmlformats.org/officeDocument/2006/relationships/hyperlink" Target="https://www.itu.int/en/ITU-T/emf/Documents/ITU_resolution_176.docx" TargetMode="External"/><Relationship Id="rId1" Type="http://schemas.openxmlformats.org/officeDocument/2006/relationships/slideLayout" Target="../slideLayouts/slideLayout2.xml"/><Relationship Id="rId6" Type="http://schemas.openxmlformats.org/officeDocument/2006/relationships/hyperlink" Target="https://www.itu.int/pub/T-RES-T.72-2016" TargetMode="External"/><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hyperlink" Target="https://www.itu.int/md/meetingdoc.asp?lang=en&amp;parent=T17-SG05-180911-TD-GEN-069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1.jpeg"/><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itu.int/itu-t/recommendations/rec.aspx?rec=13449" TargetMode="External"/><Relationship Id="rId3" Type="http://schemas.openxmlformats.org/officeDocument/2006/relationships/hyperlink" Target="https://www.itu.int/itu-t/recommendations/rec.aspx?rec=13446" TargetMode="External"/><Relationship Id="rId7" Type="http://schemas.openxmlformats.org/officeDocument/2006/relationships/hyperlink" Target="https://www.itu.int/itu-t/recommendations/rec.aspx?rec=1363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itu.int/itu-t/recommendations/rec.aspx?rec=11037" TargetMode="External"/><Relationship Id="rId5" Type="http://schemas.openxmlformats.org/officeDocument/2006/relationships/hyperlink" Target="https://www.itu.int/itu-t/recommendations/rec.aspx?rec=13448" TargetMode="External"/><Relationship Id="rId10" Type="http://schemas.openxmlformats.org/officeDocument/2006/relationships/hyperlink" Target="https://www.itu.int/itu-t/recommendations/rec.aspx?rec=12666" TargetMode="External"/><Relationship Id="rId4" Type="http://schemas.openxmlformats.org/officeDocument/2006/relationships/hyperlink" Target="https://www.itu.int/itu-t/recommendations/rec.aspx?rec=13447" TargetMode="External"/><Relationship Id="rId9" Type="http://schemas.openxmlformats.org/officeDocument/2006/relationships/hyperlink" Target="https://www.itu.int/itu-t/recommendations/rec.aspx?rec=1345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itu.int/itu-t/recommendations/rec.aspx?rec=13137" TargetMode="External"/><Relationship Id="rId7"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jpeg"/><Relationship Id="rId4" Type="http://schemas.openxmlformats.org/officeDocument/2006/relationships/hyperlink" Target="https://www.itu.int/itu-t/recommendations/rec.aspx?rec=1313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itu.int/en/ITU-T/emf/Pages/default.aspx" TargetMode="External"/><Relationship Id="rId7" Type="http://schemas.openxmlformats.org/officeDocument/2006/relationships/image" Target="../media/image43.png"/><Relationship Id="rId2" Type="http://schemas.openxmlformats.org/officeDocument/2006/relationships/hyperlink" Target="http://emfguide.itu.int/"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www.itu.int/pub/R-HDB-23"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itu.int/en/ITU-R/study-groups/rsg1/rwp1c/Pages/default.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itu.int/pub/R-QUE-SG01.239" TargetMode="External"/><Relationship Id="rId4" Type="http://schemas.openxmlformats.org/officeDocument/2006/relationships/hyperlink" Target="https://www.itu.int/dms_ties/itu-r/md/15/wp1c/c/R15-WP1C-C-0169!N09!MSW-E.doc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itu.int/pub/D-STG-SG02.07.1-2017" TargetMode="External"/><Relationship Id="rId7" Type="http://schemas.openxmlformats.org/officeDocument/2006/relationships/hyperlink" Target="https://www.itu.int/dms_pub/itu-d/opb/stg/D-STG-SG02.07.1-2017-PDF-E.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itu.int/net4/ITU-D/CDS/sg/rgqlist.asp?lg=1&amp;sp=2018&amp;rgq=D18-SG02-RGQ07.2&amp;stg=2" TargetMode="External"/><Relationship Id="rId5" Type="http://schemas.openxmlformats.org/officeDocument/2006/relationships/hyperlink" Target="https://www.itu.int/en/ITU-D/Conferences/WTDC/WTDC17/Documents/WTDC17_final_report_en.pdf" TargetMode="Externa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hyperlink" Target="http://www.itu.int/md/D18-SG02-R-0007/en"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emf"/><Relationship Id="rId2" Type="http://schemas.openxmlformats.org/officeDocument/2006/relationships/image" Target="../media/image63.em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itu.int/en/ITU-D/Regional-Presence/Europe" TargetMode="External"/><Relationship Id="rId2" Type="http://schemas.openxmlformats.org/officeDocument/2006/relationships/hyperlink" Target="mailto:eurregion@itu.int" TargetMode="External"/><Relationship Id="rId1" Type="http://schemas.openxmlformats.org/officeDocument/2006/relationships/slideLayout" Target="../slideLayouts/slideLayout2.xml"/><Relationship Id="rId4" Type="http://schemas.openxmlformats.org/officeDocument/2006/relationships/hyperlink" Target="mailto:jaroslaw.ponder@itu.int" TargetMode="Externa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emf"/><Relationship Id="rId2" Type="http://schemas.openxmlformats.org/officeDocument/2006/relationships/image" Target="../media/image63.emf"/><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google.co.uk/url?sa=i&amp;rct=j&amp;q=&amp;esrc=s&amp;source=images&amp;cd=&amp;cad=rja&amp;uact=8&amp;ved=0ahUKEwiRh_uZspHZAhUkLMAKHQdeCqoQjRwIBw&amp;url=http://www.itu.int/en/ITU-R/study-groups/rsg5/rwp5d/imt-2020/Pages/default.aspx&amp;psig=AOvVaw3bT1FCMooQRru98XqysN6p&amp;ust=151801003530252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8606" y="-101809"/>
            <a:ext cx="13947817" cy="7048823"/>
          </a:xfrm>
          <a:prstGeom prst="rect">
            <a:avLst/>
          </a:prstGeom>
        </p:spPr>
      </p:pic>
      <p:sp>
        <p:nvSpPr>
          <p:cNvPr id="10" name="Right Triangle 3"/>
          <p:cNvSpPr/>
          <p:nvPr/>
        </p:nvSpPr>
        <p:spPr>
          <a:xfrm rot="5400000">
            <a:off x="2406947" y="-1063619"/>
            <a:ext cx="5510837" cy="8708997"/>
          </a:xfrm>
          <a:custGeom>
            <a:avLst/>
            <a:gdLst/>
            <a:ahLst/>
            <a:cxnLst/>
            <a:rect l="l" t="t" r="r" b="b"/>
            <a:pathLst>
              <a:path w="3298317" h="6478154">
                <a:moveTo>
                  <a:pt x="0" y="6478154"/>
                </a:moveTo>
                <a:lnTo>
                  <a:pt x="0" y="0"/>
                </a:lnTo>
                <a:lnTo>
                  <a:pt x="2727291" y="0"/>
                </a:lnTo>
                <a:lnTo>
                  <a:pt x="2727291" y="1196539"/>
                </a:lnTo>
                <a:lnTo>
                  <a:pt x="3298317" y="1767565"/>
                </a:lnTo>
                <a:lnTo>
                  <a:pt x="2727291" y="1767565"/>
                </a:lnTo>
                <a:lnTo>
                  <a:pt x="2727291" y="6478154"/>
                </a:lnTo>
                <a:close/>
              </a:path>
            </a:pathLst>
          </a:custGeom>
          <a:solidFill>
            <a:srgbClr val="6599D9">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Box 6"/>
          <p:cNvSpPr txBox="1"/>
          <p:nvPr/>
        </p:nvSpPr>
        <p:spPr>
          <a:xfrm>
            <a:off x="1103681" y="2592646"/>
            <a:ext cx="8591436" cy="1052724"/>
          </a:xfrm>
          <a:prstGeom prst="rect">
            <a:avLst/>
          </a:prstGeom>
          <a:noFill/>
        </p:spPr>
        <p:txBody>
          <a:bodyPr wrap="square" rtlCol="0">
            <a:spAutoFit/>
          </a:bodyPr>
          <a:lstStyle/>
          <a:p>
            <a:pPr>
              <a:lnSpc>
                <a:spcPct val="90000"/>
              </a:lnSpc>
            </a:pPr>
            <a:endParaRPr lang="en-US" sz="3467" b="1" dirty="0">
              <a:solidFill>
                <a:schemeClr val="accent1">
                  <a:lumMod val="20000"/>
                  <a:lumOff val="80000"/>
                </a:schemeClr>
              </a:solidFill>
              <a:latin typeface="+mj-lt"/>
              <a:cs typeface="Times"/>
            </a:endParaRPr>
          </a:p>
          <a:p>
            <a:pPr>
              <a:lnSpc>
                <a:spcPct val="90000"/>
              </a:lnSpc>
            </a:pPr>
            <a:r>
              <a:rPr lang="en-US" sz="3467" b="1" dirty="0" smtClean="0">
                <a:solidFill>
                  <a:schemeClr val="accent1">
                    <a:lumMod val="20000"/>
                    <a:lumOff val="80000"/>
                  </a:schemeClr>
                </a:solidFill>
                <a:latin typeface="+mj-lt"/>
                <a:cs typeface="Times"/>
              </a:rPr>
              <a:t>14 May 2019 |  Kyiv, Ukraine</a:t>
            </a:r>
            <a:endParaRPr lang="en-US" sz="3467" b="1" dirty="0">
              <a:solidFill>
                <a:schemeClr val="accent1">
                  <a:lumMod val="20000"/>
                  <a:lumOff val="80000"/>
                </a:schemeClr>
              </a:solidFill>
              <a:latin typeface="+mj-lt"/>
              <a:cs typeface="Times"/>
            </a:endParaRPr>
          </a:p>
        </p:txBody>
      </p:sp>
      <p:sp>
        <p:nvSpPr>
          <p:cNvPr id="9" name="TextBox 8"/>
          <p:cNvSpPr txBox="1"/>
          <p:nvPr/>
        </p:nvSpPr>
        <p:spPr>
          <a:xfrm>
            <a:off x="1103681" y="640134"/>
            <a:ext cx="9298953" cy="2308324"/>
          </a:xfrm>
          <a:prstGeom prst="rect">
            <a:avLst/>
          </a:prstGeom>
          <a:noFill/>
        </p:spPr>
        <p:txBody>
          <a:bodyPr wrap="square" rtlCol="0">
            <a:spAutoFit/>
          </a:bodyPr>
          <a:lstStyle/>
          <a:p>
            <a:r>
              <a:rPr lang="en-US" sz="4800" spc="-200" dirty="0">
                <a:solidFill>
                  <a:schemeClr val="bg1"/>
                </a:solidFill>
                <a:latin typeface="Arial Black" panose="020B0A04020102020204" pitchFamily="34" charset="0"/>
                <a:cs typeface="Myriad Pro Cond"/>
              </a:rPr>
              <a:t>5G Implementation </a:t>
            </a:r>
            <a:r>
              <a:rPr lang="en-US" sz="4800" spc="-200" dirty="0" smtClean="0">
                <a:solidFill>
                  <a:schemeClr val="bg1"/>
                </a:solidFill>
                <a:latin typeface="Arial Black" panose="020B0A04020102020204" pitchFamily="34" charset="0"/>
                <a:cs typeface="Myriad Pro Cond"/>
              </a:rPr>
              <a:t>in </a:t>
            </a:r>
            <a:br>
              <a:rPr lang="en-US" sz="4800" spc="-200" dirty="0" smtClean="0">
                <a:solidFill>
                  <a:schemeClr val="bg1"/>
                </a:solidFill>
                <a:latin typeface="Arial Black" panose="020B0A04020102020204" pitchFamily="34" charset="0"/>
                <a:cs typeface="Myriad Pro Cond"/>
              </a:rPr>
            </a:br>
            <a:r>
              <a:rPr lang="en-US" sz="4800" spc="-200" dirty="0" smtClean="0">
                <a:solidFill>
                  <a:schemeClr val="bg1"/>
                </a:solidFill>
                <a:latin typeface="Arial Black" panose="020B0A04020102020204" pitchFamily="34" charset="0"/>
                <a:cs typeface="Myriad Pro Cond"/>
              </a:rPr>
              <a:t>Europe: Opportunities and Challenges</a:t>
            </a:r>
            <a:endParaRPr lang="en-US" sz="4800" spc="-200" dirty="0">
              <a:solidFill>
                <a:schemeClr val="bg1"/>
              </a:solidFill>
              <a:latin typeface="Arial Black" panose="020B0A04020102020204" pitchFamily="34" charset="0"/>
              <a:cs typeface="Myriad Pro Cond"/>
            </a:endParaRPr>
          </a:p>
        </p:txBody>
      </p:sp>
      <p:sp>
        <p:nvSpPr>
          <p:cNvPr id="11" name="Right Triangle 3"/>
          <p:cNvSpPr/>
          <p:nvPr/>
        </p:nvSpPr>
        <p:spPr>
          <a:xfrm rot="5400000">
            <a:off x="3164422" y="1452974"/>
            <a:ext cx="1598336" cy="5578716"/>
          </a:xfrm>
          <a:custGeom>
            <a:avLst/>
            <a:gdLst/>
            <a:ahLst/>
            <a:cxnLst/>
            <a:rect l="l" t="t" r="r" b="b"/>
            <a:pathLst>
              <a:path w="3298317" h="6478154">
                <a:moveTo>
                  <a:pt x="0" y="6478154"/>
                </a:moveTo>
                <a:lnTo>
                  <a:pt x="0" y="0"/>
                </a:lnTo>
                <a:lnTo>
                  <a:pt x="2727291" y="0"/>
                </a:lnTo>
                <a:lnTo>
                  <a:pt x="2727291" y="1196539"/>
                </a:lnTo>
                <a:lnTo>
                  <a:pt x="3298317" y="1767565"/>
                </a:lnTo>
                <a:lnTo>
                  <a:pt x="2727291" y="1767565"/>
                </a:lnTo>
                <a:lnTo>
                  <a:pt x="2727291" y="6478154"/>
                </a:lnTo>
                <a:close/>
              </a:path>
            </a:pathLst>
          </a:custGeom>
          <a:no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r>
              <a:rPr lang="en-US" sz="2667" b="1" dirty="0"/>
              <a:t>Jaroslaw K. PONDER</a:t>
            </a:r>
          </a:p>
          <a:p>
            <a:r>
              <a:rPr lang="en-US" sz="2667" dirty="0">
                <a:solidFill>
                  <a:schemeClr val="bg2"/>
                </a:solidFill>
              </a:rPr>
              <a:t>Head of ITU Office for Europe</a:t>
            </a:r>
          </a:p>
          <a:p>
            <a:r>
              <a:rPr lang="en-US" sz="2400" dirty="0">
                <a:solidFill>
                  <a:schemeClr val="bg2"/>
                </a:solidFill>
              </a:rPr>
              <a:t>@ITU_EUR | EURregion@itu.int  </a:t>
            </a:r>
          </a:p>
        </p:txBody>
      </p:sp>
      <p:pic>
        <p:nvPicPr>
          <p:cNvPr id="4098" name="Picture 2" descr="Image Ukraine-Digital Economy-ITU-2019-May-14-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3288" y="3637725"/>
            <a:ext cx="2343236" cy="1320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801063"/>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10</a:t>
            </a:fld>
            <a:endParaRPr lang="en-US" dirty="0">
              <a:solidFill>
                <a:prstClr val="white"/>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647154643"/>
              </p:ext>
            </p:extLst>
          </p:nvPr>
        </p:nvGraphicFramePr>
        <p:xfrm>
          <a:off x="495300" y="896947"/>
          <a:ext cx="5994399" cy="5519072"/>
        </p:xfrm>
        <a:graphic>
          <a:graphicData uri="http://schemas.openxmlformats.org/presentationml/2006/ole">
            <mc:AlternateContent xmlns:mc="http://schemas.openxmlformats.org/markup-compatibility/2006">
              <mc:Choice xmlns:v="urn:schemas-microsoft-com:vml" Requires="v">
                <p:oleObj spid="_x0000_s3116" r:id="rId3" imgW="4405320" imgH="4042440" progId="CorelDRAW.Graphic.14">
                  <p:embed/>
                </p:oleObj>
              </mc:Choice>
              <mc:Fallback>
                <p:oleObj r:id="rId3" imgW="4405320" imgH="4042440" progId="CorelDRAW.Graphic.14">
                  <p:embed/>
                  <p:pic>
                    <p:nvPicPr>
                      <p:cNvPr id="1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896947"/>
                        <a:ext cx="5994399" cy="5519072"/>
                      </a:xfrm>
                      <a:prstGeom prst="rect">
                        <a:avLst/>
                      </a:prstGeom>
                      <a:noFill/>
                    </p:spPr>
                  </p:pic>
                </p:oleObj>
              </mc:Fallback>
            </mc:AlternateContent>
          </a:graphicData>
        </a:graphic>
      </p:graphicFrame>
      <p:sp>
        <p:nvSpPr>
          <p:cNvPr id="6" name="Title 1"/>
          <p:cNvSpPr txBox="1">
            <a:spLocks/>
          </p:cNvSpPr>
          <p:nvPr/>
        </p:nvSpPr>
        <p:spPr bwMode="auto">
          <a:xfrm>
            <a:off x="49530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a:solidFill>
                  <a:schemeClr val="bg1"/>
                </a:solidFill>
              </a:rPr>
              <a:t>ITU-R IMT-2020 Vision </a:t>
            </a:r>
            <a:r>
              <a:rPr lang="en-US" sz="2800" dirty="0" smtClean="0">
                <a:solidFill>
                  <a:schemeClr val="bg1"/>
                </a:solidFill>
              </a:rPr>
              <a:t>=&gt; 5G Capability</a:t>
            </a:r>
            <a:endParaRPr lang="en-US" sz="2800" dirty="0">
              <a:solidFill>
                <a:schemeClr val="bg1"/>
              </a:solidFill>
            </a:endParaRPr>
          </a:p>
        </p:txBody>
      </p:sp>
      <p:pic>
        <p:nvPicPr>
          <p:cNvPr id="8" name="Picture 7"/>
          <p:cNvPicPr>
            <a:picLocks noChangeAspect="1"/>
          </p:cNvPicPr>
          <p:nvPr/>
        </p:nvPicPr>
        <p:blipFill>
          <a:blip r:embed="rId5"/>
          <a:stretch>
            <a:fillRect/>
          </a:stretch>
        </p:blipFill>
        <p:spPr>
          <a:xfrm>
            <a:off x="6949915" y="2731122"/>
            <a:ext cx="5242085" cy="3486798"/>
          </a:xfrm>
          <a:prstGeom prst="rect">
            <a:avLst/>
          </a:prstGeom>
        </p:spPr>
      </p:pic>
    </p:spTree>
    <p:extLst>
      <p:ext uri="{BB962C8B-B14F-4D97-AF65-F5344CB8AC3E}">
        <p14:creationId xmlns:p14="http://schemas.microsoft.com/office/powerpoint/2010/main" val="3317989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11</a:t>
            </a:fld>
            <a:endParaRPr lang="en-US" dirty="0">
              <a:solidFill>
                <a:prstClr val="white"/>
              </a:solidFill>
            </a:endParaRPr>
          </a:p>
        </p:txBody>
      </p:sp>
      <p:pic>
        <p:nvPicPr>
          <p:cNvPr id="5" name="Content Placeholder 8" descr="Related image">
            <a:hlinkClick r:id="rId3"/>
          </p:cNvPr>
          <p:cNvPicPr>
            <a:picLocks noGrp="1"/>
          </p:cNvPicPr>
          <p:nvPr>
            <p:ph idx="1"/>
          </p:nvPr>
        </p:nvPicPr>
        <p:blipFill rotWithShape="1">
          <a:blip r:embed="rId4">
            <a:extLst>
              <a:ext uri="{28A0092B-C50C-407E-A947-70E740481C1C}">
                <a14:useLocalDpi xmlns:a14="http://schemas.microsoft.com/office/drawing/2010/main" val="0"/>
              </a:ext>
            </a:extLst>
          </a:blip>
          <a:srcRect t="5381" b="8667"/>
          <a:stretch/>
        </p:blipFill>
        <p:spPr bwMode="auto">
          <a:xfrm>
            <a:off x="1826123" y="1220387"/>
            <a:ext cx="8373978" cy="4789751"/>
          </a:xfrm>
          <a:prstGeom prst="rect">
            <a:avLst/>
          </a:prstGeom>
          <a:solidFill>
            <a:schemeClr val="bg1"/>
          </a:solidFill>
          <a:ln>
            <a:noFill/>
          </a:ln>
          <a:extLst>
            <a:ext uri="{53640926-AAD7-44D8-BBD7-CCE9431645EC}">
              <a14:shadowObscured xmlns:a14="http://schemas.microsoft.com/office/drawing/2010/main"/>
            </a:ext>
          </a:extLst>
        </p:spPr>
      </p:pic>
      <p:sp>
        <p:nvSpPr>
          <p:cNvPr id="6" name="Title 1"/>
          <p:cNvSpPr txBox="1">
            <a:spLocks/>
          </p:cNvSpPr>
          <p:nvPr/>
        </p:nvSpPr>
        <p:spPr bwMode="auto">
          <a:xfrm>
            <a:off x="495300" y="0"/>
            <a:ext cx="116967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smtClean="0">
                <a:solidFill>
                  <a:schemeClr val="bg1"/>
                </a:solidFill>
              </a:rPr>
              <a:t>5G </a:t>
            </a:r>
            <a:r>
              <a:rPr lang="en-US" sz="2800" dirty="0">
                <a:solidFill>
                  <a:schemeClr val="bg1"/>
                </a:solidFill>
              </a:rPr>
              <a:t>Usage scenarios</a:t>
            </a:r>
          </a:p>
        </p:txBody>
      </p:sp>
    </p:spTree>
    <p:extLst>
      <p:ext uri="{BB962C8B-B14F-4D97-AF65-F5344CB8AC3E}">
        <p14:creationId xmlns:p14="http://schemas.microsoft.com/office/powerpoint/2010/main" val="13542597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36809"/>
            <a:ext cx="109728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2800" dirty="0">
                <a:solidFill>
                  <a:srgbClr val="C00000"/>
                </a:solidFill>
              </a:rPr>
              <a:t>5G Trials </a:t>
            </a:r>
          </a:p>
        </p:txBody>
      </p:sp>
      <p:sp>
        <p:nvSpPr>
          <p:cNvPr id="3" name="Content Placeholder 2"/>
          <p:cNvSpPr>
            <a:spLocks noGrp="1"/>
          </p:cNvSpPr>
          <p:nvPr>
            <p:ph idx="1"/>
          </p:nvPr>
        </p:nvSpPr>
        <p:spPr>
          <a:xfrm>
            <a:off x="590550" y="1305995"/>
            <a:ext cx="11506200" cy="38306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dirty="0"/>
              <a:t>100 plus pre-commercial 5G trials and pilots launched in Europe as part of the industry’s 5G trial roadmap</a:t>
            </a:r>
          </a:p>
          <a:p>
            <a:r>
              <a:rPr lang="en-US" sz="2000" dirty="0"/>
              <a:t>20 Trial Cities appointed: Amsterdam, </a:t>
            </a:r>
            <a:r>
              <a:rPr lang="en-US" sz="2000" dirty="0" err="1" smtClean="0"/>
              <a:t>Aveiro</a:t>
            </a:r>
            <a:r>
              <a:rPr lang="en-US" sz="2000" dirty="0"/>
              <a:t>, Barcelona, Bari, Berlin, Bristol, Espoo, Ghent, </a:t>
            </a:r>
            <a:r>
              <a:rPr lang="en-US" sz="2000" dirty="0" smtClean="0"/>
              <a:t>L’Aquila</a:t>
            </a:r>
            <a:r>
              <a:rPr lang="en-US" sz="2000" dirty="0"/>
              <a:t>, London, </a:t>
            </a:r>
            <a:r>
              <a:rPr lang="en-US" sz="2000" dirty="0" smtClean="0"/>
              <a:t>Madrid</a:t>
            </a:r>
            <a:r>
              <a:rPr lang="en-US" sz="2000" dirty="0"/>
              <a:t>, Malaga, </a:t>
            </a:r>
            <a:r>
              <a:rPr lang="en-US" sz="2000" dirty="0" smtClean="0"/>
              <a:t>Matera</a:t>
            </a:r>
            <a:r>
              <a:rPr lang="en-US" sz="2000" dirty="0"/>
              <a:t>, Milan, Oulu, </a:t>
            </a:r>
            <a:r>
              <a:rPr lang="en-US" sz="2000" dirty="0" err="1"/>
              <a:t>Patras</a:t>
            </a:r>
            <a:r>
              <a:rPr lang="en-US" sz="2000" dirty="0"/>
              <a:t>, Prato, Stockholm, </a:t>
            </a:r>
            <a:r>
              <a:rPr lang="en-US" sz="2000" dirty="0" smtClean="0"/>
              <a:t>Tallinn </a:t>
            </a:r>
            <a:r>
              <a:rPr lang="en-US" sz="2000" dirty="0"/>
              <a:t>and Turin </a:t>
            </a:r>
          </a:p>
        </p:txBody>
      </p:sp>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12</a:t>
            </a:fld>
            <a:endParaRPr lang="en-US" dirty="0">
              <a:solidFill>
                <a:prstClr val="white"/>
              </a:solidFill>
            </a:endParaRPr>
          </a:p>
        </p:txBody>
      </p:sp>
      <p:sp>
        <p:nvSpPr>
          <p:cNvPr id="5" name="Title 1"/>
          <p:cNvSpPr txBox="1">
            <a:spLocks/>
          </p:cNvSpPr>
          <p:nvPr/>
        </p:nvSpPr>
        <p:spPr bwMode="auto">
          <a:xfrm>
            <a:off x="495300" y="0"/>
            <a:ext cx="116967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smtClean="0">
                <a:solidFill>
                  <a:schemeClr val="bg1"/>
                </a:solidFill>
              </a:rPr>
              <a:t>Implementation of 5G in Europe / European 5G Observatory</a:t>
            </a:r>
            <a:endParaRPr lang="en-US" sz="2800" dirty="0">
              <a:solidFill>
                <a:schemeClr val="bg1"/>
              </a:solidFill>
            </a:endParaRPr>
          </a:p>
        </p:txBody>
      </p:sp>
      <p:pic>
        <p:nvPicPr>
          <p:cNvPr id="12290" name="Picture 2" descr="Map showing the 5G cross-border corrid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178" y="3066447"/>
            <a:ext cx="4215221" cy="31323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43598" y="2783576"/>
            <a:ext cx="7386502" cy="3477875"/>
          </a:xfrm>
          <a:prstGeom prst="rect">
            <a:avLst/>
          </a:prstGeom>
        </p:spPr>
        <p:txBody>
          <a:bodyPr wrap="square">
            <a:spAutoFit/>
          </a:bodyPr>
          <a:lstStyle/>
          <a:p>
            <a:pPr marL="285750" indent="-285750">
              <a:buFont typeface="Arial" panose="020B0604020202020204" pitchFamily="34" charset="0"/>
              <a:buChar char="•"/>
            </a:pPr>
            <a:r>
              <a:rPr lang="en-US" sz="2000" dirty="0"/>
              <a:t>10 digital cross-border corridors established inter alia accommodating live testing of 5G for Cooperative Connected and Automated Mobility </a:t>
            </a:r>
          </a:p>
          <a:p>
            <a:pPr marL="285750" indent="-285750">
              <a:buFont typeface="Arial" panose="020B0604020202020204" pitchFamily="34" charset="0"/>
              <a:buChar char="•"/>
            </a:pPr>
            <a:r>
              <a:rPr lang="en-US" sz="2000" dirty="0"/>
              <a:t>5 September </a:t>
            </a:r>
            <a:r>
              <a:rPr lang="en-US" sz="2000" dirty="0" smtClean="0"/>
              <a:t>2018: Poland </a:t>
            </a:r>
            <a:r>
              <a:rPr lang="en-US" sz="2000" dirty="0"/>
              <a:t>and Lithuania signed a letter of intent to cooperate on technical, legal and policy of the cross-border CAM corridor 'via </a:t>
            </a:r>
            <a:r>
              <a:rPr lang="en-US" sz="2000" dirty="0" err="1"/>
              <a:t>Baltica</a:t>
            </a:r>
            <a:r>
              <a:rPr lang="en-US" sz="2000" dirty="0"/>
              <a:t> - South' (linking Warsaw, Kaunas, and Vilnius).</a:t>
            </a:r>
          </a:p>
          <a:p>
            <a:pPr marL="285750" indent="-285750">
              <a:buFont typeface="Arial" panose="020B0604020202020204" pitchFamily="34" charset="0"/>
              <a:buChar char="•"/>
            </a:pPr>
            <a:r>
              <a:rPr lang="en-US" sz="2000" dirty="0" smtClean="0"/>
              <a:t>28 September: Latvia, Lithuania </a:t>
            </a:r>
            <a:r>
              <a:rPr lang="en-US" sz="2000" dirty="0"/>
              <a:t>and Estonia </a:t>
            </a:r>
            <a:r>
              <a:rPr lang="en-US" sz="2000" dirty="0" smtClean="0"/>
              <a:t>signed </a:t>
            </a:r>
            <a:r>
              <a:rPr lang="en-US" sz="2000" dirty="0"/>
              <a:t>a memorandum of understanding for the 'Via </a:t>
            </a:r>
            <a:r>
              <a:rPr lang="en-US" sz="2000" dirty="0" err="1"/>
              <a:t>Baltica</a:t>
            </a:r>
            <a:r>
              <a:rPr lang="en-US" sz="2000" dirty="0"/>
              <a:t> - North' initiative to develop an experimental 5G cross-border corridor where self-driving vehicles can be tested.</a:t>
            </a:r>
          </a:p>
        </p:txBody>
      </p:sp>
    </p:spTree>
    <p:extLst>
      <p:ext uri="{BB962C8B-B14F-4D97-AF65-F5344CB8AC3E}">
        <p14:creationId xmlns:p14="http://schemas.microsoft.com/office/powerpoint/2010/main" val="646421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499" y="573087"/>
            <a:ext cx="109728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2800" dirty="0">
                <a:solidFill>
                  <a:srgbClr val="C00000"/>
                </a:solidFill>
              </a:rPr>
              <a:t>5G Coverage, Roadmaps and National Plans </a:t>
            </a:r>
          </a:p>
        </p:txBody>
      </p:sp>
      <p:sp>
        <p:nvSpPr>
          <p:cNvPr id="3" name="Content Placeholder 2"/>
          <p:cNvSpPr>
            <a:spLocks noGrp="1"/>
          </p:cNvSpPr>
          <p:nvPr>
            <p:ph idx="1"/>
          </p:nvPr>
        </p:nvSpPr>
        <p:spPr>
          <a:xfrm>
            <a:off x="495299" y="1421682"/>
            <a:ext cx="11613843" cy="38306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400" dirty="0"/>
              <a:t>Eight Member States have published national 5G roadmaps</a:t>
            </a:r>
          </a:p>
          <a:p>
            <a:pPr lvl="1"/>
            <a:r>
              <a:rPr lang="en-US" sz="1800" dirty="0"/>
              <a:t>Austria, France, Germany, Luxemburg, Netherlands, Spain, Sweden, and UK </a:t>
            </a:r>
          </a:p>
          <a:p>
            <a:pPr lvl="1"/>
            <a:r>
              <a:rPr lang="en-US" sz="1800" dirty="0"/>
              <a:t>Denmark, Poland, Others in the process of development</a:t>
            </a:r>
          </a:p>
          <a:p>
            <a:r>
              <a:rPr lang="en-US" sz="2400" dirty="0"/>
              <a:t>National calendars for key milestones set by the government </a:t>
            </a:r>
          </a:p>
          <a:p>
            <a:r>
              <a:rPr lang="en-US" sz="2400" dirty="0"/>
              <a:t>Measures to stimulate investments in 5G infrastructures such as reducing the cost of deploying </a:t>
            </a:r>
            <a:r>
              <a:rPr lang="en-US" sz="2400" dirty="0" smtClean="0"/>
              <a:t>small </a:t>
            </a:r>
            <a:r>
              <a:rPr lang="en-US" sz="2400" dirty="0"/>
              <a:t>cells, wide ranging support to 5G trials </a:t>
            </a:r>
          </a:p>
          <a:p>
            <a:r>
              <a:rPr lang="en-US" sz="2400" dirty="0"/>
              <a:t>Promoting partnerships between the telecom sector and vertical industries </a:t>
            </a:r>
          </a:p>
          <a:p>
            <a:r>
              <a:rPr lang="en-US" sz="2400" dirty="0"/>
              <a:t>Foster public services as lead user for early 5G </a:t>
            </a:r>
            <a:r>
              <a:rPr lang="en-US" sz="2400" dirty="0" smtClean="0"/>
              <a:t>deployment</a:t>
            </a:r>
          </a:p>
          <a:p>
            <a:r>
              <a:rPr lang="en-US" sz="2400" dirty="0" smtClean="0"/>
              <a:t>European Instruments </a:t>
            </a:r>
          </a:p>
          <a:p>
            <a:pPr lvl="1"/>
            <a:r>
              <a:rPr lang="en-US" sz="1800" dirty="0" smtClean="0"/>
              <a:t>Digital Single Market Strategy </a:t>
            </a:r>
          </a:p>
          <a:p>
            <a:pPr lvl="1"/>
            <a:r>
              <a:rPr lang="en-US" sz="1800" dirty="0" smtClean="0"/>
              <a:t>European Electronic Code </a:t>
            </a:r>
          </a:p>
          <a:p>
            <a:pPr lvl="1"/>
            <a:r>
              <a:rPr lang="en-US" sz="1800" dirty="0" smtClean="0"/>
              <a:t>5G Action Plan  </a:t>
            </a:r>
            <a:endParaRPr lang="en-US" sz="1800" dirty="0"/>
          </a:p>
        </p:txBody>
      </p:sp>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13</a:t>
            </a:fld>
            <a:endParaRPr lang="en-US" dirty="0">
              <a:solidFill>
                <a:prstClr val="white"/>
              </a:solidFill>
            </a:endParaRPr>
          </a:p>
        </p:txBody>
      </p:sp>
      <p:sp>
        <p:nvSpPr>
          <p:cNvPr id="6" name="Title 1"/>
          <p:cNvSpPr txBox="1">
            <a:spLocks/>
          </p:cNvSpPr>
          <p:nvPr/>
        </p:nvSpPr>
        <p:spPr bwMode="auto">
          <a:xfrm>
            <a:off x="495300" y="7620"/>
            <a:ext cx="116967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smtClean="0">
                <a:solidFill>
                  <a:schemeClr val="bg1"/>
                </a:solidFill>
              </a:rPr>
              <a:t>Implementation of 5G in Europe / European 5G Observatory</a:t>
            </a:r>
            <a:endParaRPr lang="en-US" sz="2800" dirty="0">
              <a:solidFill>
                <a:schemeClr val="bg1"/>
              </a:solidFill>
            </a:endParaRPr>
          </a:p>
        </p:txBody>
      </p:sp>
    </p:spTree>
    <p:extLst>
      <p:ext uri="{BB962C8B-B14F-4D97-AF65-F5344CB8AC3E}">
        <p14:creationId xmlns:p14="http://schemas.microsoft.com/office/powerpoint/2010/main" val="1702337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272" y="656823"/>
            <a:ext cx="8675333" cy="3830638"/>
          </a:xfrm>
        </p:spPr>
        <p:txBody>
          <a:bodyPr/>
          <a:lstStyle/>
          <a:p>
            <a:pPr>
              <a:buFont typeface="Wingdings" panose="05000000000000000000" pitchFamily="2" charset="2"/>
              <a:buChar char="Ø"/>
            </a:pPr>
            <a:r>
              <a:rPr lang="en-US" sz="3200" dirty="0"/>
              <a:t>Small cell deployment</a:t>
            </a:r>
          </a:p>
          <a:p>
            <a:pPr lvl="1">
              <a:buFont typeface="Wingdings" panose="05000000000000000000" pitchFamily="2" charset="2"/>
              <a:buChar char="Ø"/>
            </a:pPr>
            <a:r>
              <a:rPr lang="en-US" sz="2800" dirty="0"/>
              <a:t>Local permitting and planning process</a:t>
            </a:r>
          </a:p>
          <a:p>
            <a:pPr lvl="1">
              <a:buFont typeface="Wingdings" panose="05000000000000000000" pitchFamily="2" charset="2"/>
              <a:buChar char="Ø"/>
            </a:pPr>
            <a:r>
              <a:rPr lang="en-US" sz="2800" dirty="0"/>
              <a:t>Lengthy engagement and procurement exercises</a:t>
            </a:r>
          </a:p>
          <a:p>
            <a:pPr lvl="1">
              <a:buFont typeface="Wingdings" panose="05000000000000000000" pitchFamily="2" charset="2"/>
              <a:buChar char="Ø"/>
            </a:pPr>
            <a:r>
              <a:rPr lang="en-US" sz="2800" dirty="0"/>
              <a:t>High fees and charges to access street furniture (and the access itself)</a:t>
            </a:r>
          </a:p>
          <a:p>
            <a:pPr lvl="1">
              <a:buFont typeface="Wingdings" panose="05000000000000000000" pitchFamily="2" charset="2"/>
              <a:buChar char="Ø"/>
            </a:pPr>
            <a:r>
              <a:rPr lang="en-US" sz="2800" b="1" dirty="0" smtClean="0"/>
              <a:t>Levels of Electromagnetic Fields</a:t>
            </a:r>
            <a:r>
              <a:rPr lang="en-US" sz="2800" dirty="0" smtClean="0"/>
              <a:t> </a:t>
            </a:r>
          </a:p>
          <a:p>
            <a:pPr lvl="2">
              <a:buFont typeface="Wingdings" panose="05000000000000000000" pitchFamily="2" charset="2"/>
              <a:buChar char="Ø"/>
            </a:pPr>
            <a:r>
              <a:rPr lang="en-US" sz="2400" dirty="0" smtClean="0"/>
              <a:t>Italy, Poland, Russia, Switzerland</a:t>
            </a:r>
          </a:p>
          <a:p>
            <a:pPr lvl="2">
              <a:buFont typeface="Wingdings" panose="05000000000000000000" pitchFamily="2" charset="2"/>
              <a:buChar char="Ø"/>
            </a:pPr>
            <a:r>
              <a:rPr lang="en-US" sz="2400" dirty="0" smtClean="0"/>
              <a:t>Belgium and Paris </a:t>
            </a:r>
          </a:p>
          <a:p>
            <a:pPr>
              <a:buFont typeface="Wingdings" panose="05000000000000000000" pitchFamily="2" charset="2"/>
              <a:buChar char="Ø"/>
            </a:pPr>
            <a:r>
              <a:rPr lang="en-US" sz="3200" dirty="0" smtClean="0"/>
              <a:t>Fiber </a:t>
            </a:r>
            <a:r>
              <a:rPr lang="en-US" sz="3200" dirty="0"/>
              <a:t>backhaul</a:t>
            </a:r>
          </a:p>
          <a:p>
            <a:pPr>
              <a:buFont typeface="Wingdings" panose="05000000000000000000" pitchFamily="2" charset="2"/>
              <a:buChar char="Ø"/>
            </a:pPr>
            <a:r>
              <a:rPr lang="en-US" sz="3200" dirty="0" smtClean="0"/>
              <a:t>Spectrum</a:t>
            </a:r>
          </a:p>
          <a:p>
            <a:pPr>
              <a:buFont typeface="Wingdings" panose="05000000000000000000" pitchFamily="2" charset="2"/>
              <a:buChar char="Ø"/>
            </a:pPr>
            <a:r>
              <a:rPr lang="en-US" sz="3200" dirty="0" smtClean="0"/>
              <a:t>Investment </a:t>
            </a:r>
          </a:p>
          <a:p>
            <a:pPr marL="0" indent="0">
              <a:buNone/>
            </a:pPr>
            <a:endParaRPr lang="en-US" sz="3600" dirty="0"/>
          </a:p>
          <a:p>
            <a:endParaRPr lang="en-US" sz="3200" dirty="0"/>
          </a:p>
        </p:txBody>
      </p:sp>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14</a:t>
            </a:fld>
            <a:endParaRPr lang="en-US" dirty="0">
              <a:solidFill>
                <a:prstClr val="white"/>
              </a:solidFill>
            </a:endParaRPr>
          </a:p>
        </p:txBody>
      </p:sp>
      <p:sp>
        <p:nvSpPr>
          <p:cNvPr id="5" name="Title 1"/>
          <p:cNvSpPr txBox="1">
            <a:spLocks/>
          </p:cNvSpPr>
          <p:nvPr/>
        </p:nvSpPr>
        <p:spPr bwMode="auto">
          <a:xfrm>
            <a:off x="495300" y="0"/>
            <a:ext cx="116967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smtClean="0">
                <a:solidFill>
                  <a:schemeClr val="bg1"/>
                </a:solidFill>
              </a:rPr>
              <a:t>Challenges in Implementation of 5G in Europe</a:t>
            </a:r>
            <a:endParaRPr lang="en-US" sz="2800" dirty="0">
              <a:solidFill>
                <a:schemeClr val="bg1"/>
              </a:solidFill>
            </a:endParaRPr>
          </a:p>
        </p:txBody>
      </p:sp>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256233" y="3204715"/>
            <a:ext cx="3935767"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452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9" name="Rectangle 2"/>
          <p:cNvSpPr>
            <a:spLocks noChangeArrowheads="1"/>
          </p:cNvSpPr>
          <p:nvPr/>
        </p:nvSpPr>
        <p:spPr bwMode="auto">
          <a:xfrm>
            <a:off x="-1777925" y="-19664"/>
            <a:ext cx="8763000" cy="58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spcBef>
                <a:spcPct val="0"/>
              </a:spcBef>
            </a:pPr>
            <a:r>
              <a:rPr lang="en-US" altLang="pl-PL"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Collaboration on EMF</a:t>
            </a:r>
            <a:endParaRPr lang="en-US" altLang="pl-PL"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Obraz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333" y="1657072"/>
            <a:ext cx="2121416" cy="1130645"/>
          </a:xfrm>
          <a:prstGeom prst="rect">
            <a:avLst/>
          </a:prstGeom>
        </p:spPr>
      </p:pic>
      <p:pic>
        <p:nvPicPr>
          <p:cNvPr id="4" name="Obraz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4483" y="1753938"/>
            <a:ext cx="2537456" cy="936907"/>
          </a:xfrm>
          <a:prstGeom prst="rect">
            <a:avLst/>
          </a:prstGeom>
        </p:spPr>
      </p:pic>
      <p:sp>
        <p:nvSpPr>
          <p:cNvPr id="1010700" name="Rectangle 3"/>
          <p:cNvSpPr>
            <a:spLocks noChangeArrowheads="1"/>
          </p:cNvSpPr>
          <p:nvPr/>
        </p:nvSpPr>
        <p:spPr bwMode="auto">
          <a:xfrm>
            <a:off x="4510845" y="2113196"/>
            <a:ext cx="7388383" cy="210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eaLnBrk="0" hangingPunct="0">
              <a:lnSpc>
                <a:spcPct val="90000"/>
              </a:lnSpc>
              <a:spcBef>
                <a:spcPct val="20000"/>
              </a:spcBef>
              <a:buSzPct val="75000"/>
              <a:buFont typeface="Wingdings" panose="05000000000000000000" pitchFamily="2" charset="2"/>
              <a:buChar char="§"/>
            </a:pPr>
            <a:endParaRPr lang="en-US" altLang="pl-PL" sz="2000" dirty="0">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descr="https://www.itu.int/en/ITU-T/Workshops-and-Seminars/20180530/PublishingImages/logo%20ITU%20blue%20UN.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29529" y="1550736"/>
            <a:ext cx="1131515" cy="12472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de ICT ecosystem"/>
          <p:cNvPicPr>
            <a:picLocks noChangeAspect="1" noChangeArrowheads="1"/>
          </p:cNvPicPr>
          <p:nvPr/>
        </p:nvPicPr>
        <p:blipFill rotWithShape="1">
          <a:blip r:embed="rId9">
            <a:extLst>
              <a:ext uri="{28A0092B-C50C-407E-A947-70E740481C1C}">
                <a14:useLocalDpi xmlns:a14="http://schemas.microsoft.com/office/drawing/2010/main" val="0"/>
              </a:ext>
            </a:extLst>
          </a:blip>
          <a:srcRect l="25732" t="19299" r="28337" b="3655"/>
          <a:stretch/>
        </p:blipFill>
        <p:spPr bwMode="auto">
          <a:xfrm>
            <a:off x="8309455" y="1602438"/>
            <a:ext cx="3184989" cy="40069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25904" y="1120942"/>
            <a:ext cx="2116476" cy="369332"/>
          </a:xfrm>
          <a:prstGeom prst="rect">
            <a:avLst/>
          </a:prstGeom>
          <a:noFill/>
        </p:spPr>
        <p:txBody>
          <a:bodyPr wrap="square" rtlCol="0">
            <a:spAutoFit/>
          </a:bodyPr>
          <a:lstStyle/>
          <a:p>
            <a:pPr algn="ctr"/>
            <a:r>
              <a:rPr lang="en-US" b="1" dirty="0" smtClean="0">
                <a:latin typeface="Segoe UI" panose="020B0502040204020203" pitchFamily="34" charset="0"/>
                <a:ea typeface="Segoe UI" panose="020B0502040204020203" pitchFamily="34" charset="0"/>
                <a:cs typeface="Segoe UI" panose="020B0502040204020203" pitchFamily="34" charset="0"/>
              </a:rPr>
              <a:t>ICT Ecosystem</a:t>
            </a:r>
            <a:endParaRPr lang="en-GB" b="1" dirty="0">
              <a:latin typeface="Segoe UI" panose="020B0502040204020203" pitchFamily="34" charset="0"/>
              <a:ea typeface="Segoe UI" panose="020B0502040204020203" pitchFamily="34" charset="0"/>
              <a:cs typeface="Segoe UI" panose="020B0502040204020203" pitchFamily="34" charset="0"/>
            </a:endParaRPr>
          </a:p>
        </p:txBody>
      </p:sp>
      <p:pic>
        <p:nvPicPr>
          <p:cNvPr id="5122" name="Picture 2" descr="Image result for collabora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7942" y="3350177"/>
            <a:ext cx="3252208" cy="284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553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38" y="-312856"/>
            <a:ext cx="10972800" cy="1143000"/>
          </a:xfrm>
        </p:spPr>
        <p:txBody>
          <a:bodyPr/>
          <a:lstStyle/>
          <a:p>
            <a:r>
              <a:rPr lang="en-US" dirty="0" smtClean="0">
                <a:solidFill>
                  <a:schemeClr val="bg1"/>
                </a:solidFill>
              </a:rPr>
              <a:t>ITU Mandate on EMF</a:t>
            </a:r>
            <a:endParaRPr lang="en-US" dirty="0">
              <a:solidFill>
                <a:schemeClr val="bg1"/>
              </a:solidFill>
            </a:endParaRPr>
          </a:p>
        </p:txBody>
      </p:sp>
      <p:sp>
        <p:nvSpPr>
          <p:cNvPr id="4" name="Rounded Rectangle 3"/>
          <p:cNvSpPr/>
          <p:nvPr/>
        </p:nvSpPr>
        <p:spPr>
          <a:xfrm>
            <a:off x="2652588" y="1470849"/>
            <a:ext cx="9441442" cy="955497"/>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fontAlgn="base"/>
            <a:r>
              <a:rPr lang="en-GB" sz="3000" dirty="0">
                <a:solidFill>
                  <a:schemeClr val="accent1"/>
                </a:solidFill>
                <a:hlinkClick r:id="rId2"/>
              </a:rPr>
              <a:t>ITU </a:t>
            </a:r>
            <a:r>
              <a:rPr lang="en-GB" sz="3000" dirty="0" smtClean="0">
                <a:solidFill>
                  <a:schemeClr val="accent1"/>
                </a:solidFill>
                <a:hlinkClick r:id="rId2"/>
              </a:rPr>
              <a:t>PP Resolution </a:t>
            </a:r>
            <a:r>
              <a:rPr lang="en-GB" sz="3000" dirty="0">
                <a:solidFill>
                  <a:schemeClr val="accent1"/>
                </a:solidFill>
                <a:hlinkClick r:id="rId2"/>
              </a:rPr>
              <a:t>176</a:t>
            </a:r>
            <a:r>
              <a:rPr lang="en-GB" sz="3000" dirty="0">
                <a:solidFill>
                  <a:schemeClr val="accent1"/>
                </a:solidFill>
              </a:rPr>
              <a:t> - "Human exposure to and measurement of electromagnetic fields" </a:t>
            </a:r>
            <a:r>
              <a:rPr lang="en-GB" sz="3000" dirty="0" smtClean="0">
                <a:solidFill>
                  <a:schemeClr val="accent1"/>
                </a:solidFill>
              </a:rPr>
              <a:t>(Dubai, 2018)</a:t>
            </a:r>
            <a:endParaRPr lang="en-GB" sz="3000" dirty="0">
              <a:solidFill>
                <a:schemeClr val="accent1"/>
              </a:solidFill>
            </a:endParaRPr>
          </a:p>
        </p:txBody>
      </p:sp>
      <p:sp>
        <p:nvSpPr>
          <p:cNvPr id="6" name="object 34"/>
          <p:cNvSpPr/>
          <p:nvPr/>
        </p:nvSpPr>
        <p:spPr>
          <a:xfrm>
            <a:off x="1688640" y="2893660"/>
            <a:ext cx="479333" cy="479323"/>
          </a:xfrm>
          <a:prstGeom prst="rect">
            <a:avLst/>
          </a:prstGeom>
          <a:blipFill>
            <a:blip r:embed="rId3" cstate="print"/>
            <a:stretch>
              <a:fillRect/>
            </a:stretch>
          </a:blipFill>
        </p:spPr>
        <p:txBody>
          <a:bodyPr wrap="square" lIns="0" tIns="0" rIns="0" bIns="0" rtlCol="0"/>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object 35"/>
          <p:cNvSpPr/>
          <p:nvPr/>
        </p:nvSpPr>
        <p:spPr>
          <a:xfrm>
            <a:off x="9627782" y="2947911"/>
            <a:ext cx="479333" cy="457078"/>
          </a:xfrm>
          <a:prstGeom prst="rect">
            <a:avLst/>
          </a:prstGeom>
          <a:blipFill>
            <a:blip r:embed="rId4" cstate="print"/>
            <a:stretch>
              <a:fillRect/>
            </a:stretch>
          </a:blipFill>
        </p:spPr>
        <p:txBody>
          <a:bodyPr wrap="square" lIns="0" tIns="0" rIns="0" bIns="0" rtlCol="0"/>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object 37"/>
          <p:cNvSpPr txBox="1"/>
          <p:nvPr/>
        </p:nvSpPr>
        <p:spPr>
          <a:xfrm>
            <a:off x="8674943" y="3551546"/>
            <a:ext cx="2728595" cy="261610"/>
          </a:xfrm>
          <a:prstGeom prst="rect">
            <a:avLst/>
          </a:prstGeom>
        </p:spPr>
        <p:txBody>
          <a:bodyPr vert="horz" wrap="square" lIns="0" tIns="0" rIns="0" bIns="0" rtlCol="0">
            <a:spAutoFit/>
          </a:bodyPr>
          <a:lstStyle/>
          <a:p>
            <a:pPr marL="12700">
              <a:lnSpc>
                <a:spcPct val="100000"/>
              </a:lnSpc>
            </a:pPr>
            <a:r>
              <a:rPr sz="1700" b="1" spc="-10" dirty="0">
                <a:solidFill>
                  <a:srgbClr val="939598"/>
                </a:solidFill>
                <a:latin typeface="Segoe UI" panose="020B0502040204020203" pitchFamily="34" charset="0"/>
                <a:ea typeface="Segoe UI" panose="020B0502040204020203" pitchFamily="34" charset="0"/>
                <a:cs typeface="Segoe UI" panose="020B0502040204020203" pitchFamily="34" charset="0"/>
              </a:rPr>
              <a:t>RADIOCOMMUNICATION</a:t>
            </a:r>
            <a:endParaRPr sz="1700" dirty="0">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766063" y="3551546"/>
            <a:ext cx="2354747" cy="335989"/>
          </a:xfrm>
          <a:prstGeom prst="rect">
            <a:avLst/>
          </a:prstGeom>
        </p:spPr>
        <p:txBody>
          <a:bodyPr wrap="none">
            <a:spAutoFit/>
          </a:bodyPr>
          <a:lstStyle/>
          <a:p>
            <a:pPr marL="12700">
              <a:lnSpc>
                <a:spcPts val="1945"/>
              </a:lnSpc>
            </a:pPr>
            <a:r>
              <a:rPr lang="en-GB" b="1" spc="-5" dirty="0">
                <a:solidFill>
                  <a:srgbClr val="939598"/>
                </a:solidFill>
                <a:latin typeface="Segoe UI" panose="020B0502040204020203" pitchFamily="34" charset="0"/>
                <a:ea typeface="Segoe UI" panose="020B0502040204020203" pitchFamily="34" charset="0"/>
                <a:cs typeface="Segoe UI" panose="020B0502040204020203" pitchFamily="34" charset="0"/>
              </a:rPr>
              <a:t>STANDARDIZATION</a:t>
            </a:r>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11" name="object 7"/>
          <p:cNvSpPr txBox="1"/>
          <p:nvPr/>
        </p:nvSpPr>
        <p:spPr>
          <a:xfrm>
            <a:off x="5070778" y="2573620"/>
            <a:ext cx="1598295" cy="320040"/>
          </a:xfrm>
          <a:prstGeom prst="rect">
            <a:avLst/>
          </a:prstGeom>
        </p:spPr>
        <p:txBody>
          <a:bodyPr vert="horz" wrap="square" lIns="0" tIns="0" rIns="0" bIns="0" rtlCol="0">
            <a:spAutoFit/>
          </a:bodyPr>
          <a:lstStyle/>
          <a:p>
            <a:pPr marL="12700" algn="ctr">
              <a:lnSpc>
                <a:spcPct val="100000"/>
              </a:lnSpc>
            </a:pPr>
            <a:r>
              <a:rPr sz="2000" b="1" dirty="0">
                <a:solidFill>
                  <a:srgbClr val="6D6E71"/>
                </a:solidFill>
                <a:latin typeface="Segoe UI" panose="020B0502040204020203" pitchFamily="34" charset="0"/>
                <a:ea typeface="Segoe UI" panose="020B0502040204020203" pitchFamily="34" charset="0"/>
                <a:cs typeface="Segoe UI" panose="020B0502040204020203" pitchFamily="34" charset="0"/>
              </a:rPr>
              <a:t>3</a:t>
            </a:r>
            <a:r>
              <a:rPr sz="2000" b="1" spc="-100" dirty="0">
                <a:solidFill>
                  <a:srgbClr val="6D6E71"/>
                </a:solidFill>
                <a:latin typeface="Segoe UI" panose="020B0502040204020203" pitchFamily="34" charset="0"/>
                <a:ea typeface="Segoe UI" panose="020B0502040204020203" pitchFamily="34" charset="0"/>
                <a:cs typeface="Segoe UI" panose="020B0502040204020203" pitchFamily="34" charset="0"/>
              </a:rPr>
              <a:t> </a:t>
            </a:r>
            <a:r>
              <a:rPr sz="2000" b="1" spc="-5" dirty="0">
                <a:solidFill>
                  <a:srgbClr val="6D6E71"/>
                </a:solidFill>
                <a:latin typeface="Segoe UI" panose="020B0502040204020203" pitchFamily="34" charset="0"/>
                <a:ea typeface="Segoe UI" panose="020B0502040204020203" pitchFamily="34" charset="0"/>
                <a:cs typeface="Segoe UI" panose="020B0502040204020203" pitchFamily="34" charset="0"/>
              </a:rPr>
              <a:t>SECTORS</a:t>
            </a:r>
            <a:endParaRPr sz="2000" dirty="0">
              <a:latin typeface="Segoe UI" panose="020B0502040204020203" pitchFamily="34" charset="0"/>
              <a:ea typeface="Segoe UI" panose="020B0502040204020203" pitchFamily="34" charset="0"/>
              <a:cs typeface="Segoe UI" panose="020B0502040204020203" pitchFamily="34" charset="0"/>
            </a:endParaRPr>
          </a:p>
        </p:txBody>
      </p:sp>
      <p:sp>
        <p:nvSpPr>
          <p:cNvPr id="12" name="object 36"/>
          <p:cNvSpPr/>
          <p:nvPr/>
        </p:nvSpPr>
        <p:spPr>
          <a:xfrm>
            <a:off x="5665365" y="2981293"/>
            <a:ext cx="465025" cy="478803"/>
          </a:xfrm>
          <a:prstGeom prst="rect">
            <a:avLst/>
          </a:prstGeom>
          <a:blipFill>
            <a:blip r:embed="rId5" cstate="print"/>
            <a:stretch>
              <a:fillRect/>
            </a:stretch>
          </a:blipFill>
        </p:spPr>
        <p:txBody>
          <a:bodyPr wrap="square" lIns="0" tIns="0" rIns="0" bIns="0" rtlCol="0"/>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356360" y="4059137"/>
            <a:ext cx="3369923" cy="954107"/>
          </a:xfrm>
          <a:prstGeom prst="rect">
            <a:avLst/>
          </a:prstGeom>
          <a:noFill/>
        </p:spPr>
        <p:txBody>
          <a:bodyPr wrap="square" rtlCol="0">
            <a:spAutoFit/>
          </a:bodyPr>
          <a:lstStyle/>
          <a:p>
            <a:pPr algn="ctr"/>
            <a:r>
              <a:rPr lang="en-GB" sz="1400" dirty="0" smtClean="0">
                <a:latin typeface="Segoe UI" panose="020B0502040204020203" pitchFamily="34" charset="0"/>
                <a:ea typeface="Segoe UI" panose="020B0502040204020203" pitchFamily="34" charset="0"/>
                <a:cs typeface="Segoe UI" panose="020B0502040204020203" pitchFamily="34" charset="0"/>
                <a:hlinkClick r:id="rId6"/>
              </a:rPr>
              <a:t>WTSA </a:t>
            </a:r>
            <a:r>
              <a:rPr lang="en-GB" sz="1400" dirty="0">
                <a:latin typeface="Segoe UI" panose="020B0502040204020203" pitchFamily="34" charset="0"/>
                <a:ea typeface="Segoe UI" panose="020B0502040204020203" pitchFamily="34" charset="0"/>
                <a:cs typeface="Segoe UI" panose="020B0502040204020203" pitchFamily="34" charset="0"/>
                <a:hlinkClick r:id="rId6"/>
              </a:rPr>
              <a:t>Resolution 72</a:t>
            </a:r>
            <a:r>
              <a:rPr lang="en-GB" sz="1400" dirty="0">
                <a:latin typeface="Segoe UI" panose="020B0502040204020203" pitchFamily="34" charset="0"/>
                <a:ea typeface="Segoe UI" panose="020B0502040204020203" pitchFamily="34" charset="0"/>
                <a:cs typeface="Segoe UI" panose="020B0502040204020203" pitchFamily="34" charset="0"/>
              </a:rPr>
              <a:t> - "Measurement concerns related to human exposure to electromagnetic fields" (Rev. </a:t>
            </a:r>
            <a:r>
              <a:rPr lang="en-GB" sz="1400" dirty="0" err="1">
                <a:latin typeface="Segoe UI" panose="020B0502040204020203" pitchFamily="34" charset="0"/>
                <a:ea typeface="Segoe UI" panose="020B0502040204020203" pitchFamily="34" charset="0"/>
                <a:cs typeface="Segoe UI" panose="020B0502040204020203" pitchFamily="34" charset="0"/>
              </a:rPr>
              <a:t>Hammamet</a:t>
            </a:r>
            <a:r>
              <a:rPr lang="en-GB" sz="1400" dirty="0">
                <a:latin typeface="Segoe UI" panose="020B0502040204020203" pitchFamily="34" charset="0"/>
                <a:ea typeface="Segoe UI" panose="020B0502040204020203" pitchFamily="34" charset="0"/>
                <a:cs typeface="Segoe UI" panose="020B0502040204020203" pitchFamily="34" charset="0"/>
              </a:rPr>
              <a:t>, 2016</a:t>
            </a:r>
            <a:r>
              <a:rPr lang="en-GB" sz="1400" dirty="0" smtClean="0">
                <a:latin typeface="Segoe UI" panose="020B0502040204020203" pitchFamily="34" charset="0"/>
                <a:ea typeface="Segoe UI" panose="020B0502040204020203" pitchFamily="34" charset="0"/>
                <a:cs typeface="Segoe UI" panose="020B0502040204020203" pitchFamily="34" charset="0"/>
              </a:rPr>
              <a:t>)</a:t>
            </a:r>
            <a:endParaRPr lang="en-GB"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Rectangle 13"/>
          <p:cNvSpPr/>
          <p:nvPr/>
        </p:nvSpPr>
        <p:spPr>
          <a:xfrm>
            <a:off x="4971405" y="3584918"/>
            <a:ext cx="1852943" cy="335989"/>
          </a:xfrm>
          <a:prstGeom prst="rect">
            <a:avLst/>
          </a:prstGeom>
        </p:spPr>
        <p:txBody>
          <a:bodyPr wrap="none">
            <a:spAutoFit/>
          </a:bodyPr>
          <a:lstStyle/>
          <a:p>
            <a:pPr marL="12700">
              <a:lnSpc>
                <a:spcPts val="1945"/>
              </a:lnSpc>
            </a:pPr>
            <a:r>
              <a:rPr lang="en-GB" b="1" spc="-5" dirty="0">
                <a:solidFill>
                  <a:srgbClr val="939598"/>
                </a:solidFill>
                <a:latin typeface="Segoe UI" panose="020B0502040204020203" pitchFamily="34" charset="0"/>
                <a:ea typeface="Segoe UI" panose="020B0502040204020203" pitchFamily="34" charset="0"/>
                <a:cs typeface="Segoe UI" panose="020B0502040204020203" pitchFamily="34" charset="0"/>
              </a:rPr>
              <a:t>DEVELOPMENT</a:t>
            </a:r>
          </a:p>
        </p:txBody>
      </p:sp>
      <p:sp>
        <p:nvSpPr>
          <p:cNvPr id="15" name="TextBox 14"/>
          <p:cNvSpPr txBox="1"/>
          <p:nvPr/>
        </p:nvSpPr>
        <p:spPr>
          <a:xfrm>
            <a:off x="4212914" y="4045729"/>
            <a:ext cx="3369923" cy="954107"/>
          </a:xfrm>
          <a:prstGeom prst="rect">
            <a:avLst/>
          </a:prstGeom>
          <a:noFill/>
        </p:spPr>
        <p:txBody>
          <a:bodyPr wrap="square" rtlCol="0">
            <a:spAutoFit/>
          </a:bodyPr>
          <a:lstStyle/>
          <a:p>
            <a:pPr algn="ctr"/>
            <a:r>
              <a:rPr lang="en-GB" sz="1400" dirty="0" smtClean="0">
                <a:latin typeface="Segoe UI" panose="020B0502040204020203" pitchFamily="34" charset="0"/>
                <a:ea typeface="Segoe UI" panose="020B0502040204020203" pitchFamily="34" charset="0"/>
                <a:cs typeface="Segoe UI" panose="020B0502040204020203" pitchFamily="34" charset="0"/>
                <a:hlinkClick r:id="rId7"/>
              </a:rPr>
              <a:t>WTDC </a:t>
            </a:r>
            <a:r>
              <a:rPr lang="en-GB" sz="1400" dirty="0">
                <a:latin typeface="Segoe UI" panose="020B0502040204020203" pitchFamily="34" charset="0"/>
                <a:ea typeface="Segoe UI" panose="020B0502040204020203" pitchFamily="34" charset="0"/>
                <a:cs typeface="Segoe UI" panose="020B0502040204020203" pitchFamily="34" charset="0"/>
                <a:hlinkClick r:id="rId7"/>
              </a:rPr>
              <a:t>Resolution </a:t>
            </a:r>
            <a:r>
              <a:rPr lang="en-GB" sz="1400" dirty="0" smtClean="0">
                <a:latin typeface="Segoe UI" panose="020B0502040204020203" pitchFamily="34" charset="0"/>
                <a:ea typeface="Segoe UI" panose="020B0502040204020203" pitchFamily="34" charset="0"/>
                <a:cs typeface="Segoe UI" panose="020B0502040204020203" pitchFamily="34" charset="0"/>
                <a:hlinkClick r:id="rId7"/>
              </a:rPr>
              <a:t>62</a:t>
            </a:r>
            <a:r>
              <a:rPr lang="en-GB" sz="1400" dirty="0">
                <a:latin typeface="Segoe UI" panose="020B0502040204020203" pitchFamily="34" charset="0"/>
                <a:ea typeface="Segoe UI" panose="020B0502040204020203" pitchFamily="34" charset="0"/>
                <a:cs typeface="Segoe UI" panose="020B0502040204020203" pitchFamily="34" charset="0"/>
                <a:hlinkClick r:id="rId7"/>
              </a:rPr>
              <a:t> </a:t>
            </a:r>
            <a:r>
              <a:rPr lang="en-GB" sz="1400" dirty="0">
                <a:latin typeface="Segoe UI" panose="020B0502040204020203" pitchFamily="34" charset="0"/>
                <a:ea typeface="Segoe UI" panose="020B0502040204020203" pitchFamily="34" charset="0"/>
                <a:cs typeface="Segoe UI" panose="020B0502040204020203" pitchFamily="34" charset="0"/>
              </a:rPr>
              <a:t>- "Assessment and</a:t>
            </a:r>
          </a:p>
          <a:p>
            <a:pPr algn="ctr"/>
            <a:r>
              <a:rPr lang="en-GB" sz="1400" dirty="0">
                <a:latin typeface="Segoe UI" panose="020B0502040204020203" pitchFamily="34" charset="0"/>
                <a:ea typeface="Segoe UI" panose="020B0502040204020203" pitchFamily="34" charset="0"/>
                <a:cs typeface="Segoe UI" panose="020B0502040204020203" pitchFamily="34" charset="0"/>
              </a:rPr>
              <a:t>measurement of human exposure to electromagnetic fields" (Rev. </a:t>
            </a:r>
            <a:r>
              <a:rPr lang="en-GB" sz="1400" dirty="0" smtClean="0">
                <a:latin typeface="Segoe UI" panose="020B0502040204020203" pitchFamily="34" charset="0"/>
                <a:ea typeface="Segoe UI" panose="020B0502040204020203" pitchFamily="34" charset="0"/>
                <a:cs typeface="Segoe UI" panose="020B0502040204020203" pitchFamily="34" charset="0"/>
              </a:rPr>
              <a:t>Buenos Aires, 2017)</a:t>
            </a:r>
            <a:endParaRPr lang="en-GB"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7" name="Rectangle 16"/>
          <p:cNvSpPr/>
          <p:nvPr/>
        </p:nvSpPr>
        <p:spPr>
          <a:xfrm>
            <a:off x="8674943" y="4035121"/>
            <a:ext cx="3229381" cy="738664"/>
          </a:xfrm>
          <a:prstGeom prst="rect">
            <a:avLst/>
          </a:prstGeom>
        </p:spPr>
        <p:txBody>
          <a:bodyPr wrap="square">
            <a:spAutoFit/>
          </a:bodyPr>
          <a:lstStyle/>
          <a:p>
            <a:r>
              <a:rPr lang="en-GB" sz="1400" dirty="0">
                <a:latin typeface="Segoe UI" panose="020B0502040204020203" pitchFamily="34" charset="0"/>
                <a:ea typeface="Segoe UI" panose="020B0502040204020203" pitchFamily="34" charset="0"/>
                <a:cs typeface="Segoe UI" panose="020B0502040204020203" pitchFamily="34" charset="0"/>
              </a:rPr>
              <a:t>ITU-R </a:t>
            </a:r>
            <a:r>
              <a:rPr lang="en-GB" sz="1400" u="sng" dirty="0">
                <a:solidFill>
                  <a:srgbClr val="0000FF"/>
                </a:solidFill>
                <a:latin typeface="Segoe UI" panose="020B0502040204020203" pitchFamily="34" charset="0"/>
                <a:ea typeface="Segoe UI" panose="020B0502040204020203" pitchFamily="34" charset="0"/>
                <a:cs typeface="Segoe UI" panose="020B0502040204020203" pitchFamily="34" charset="0"/>
                <a:hlinkClick r:id="rId8"/>
              </a:rPr>
              <a:t>Question 1/239</a:t>
            </a:r>
            <a:r>
              <a:rPr lang="en-GB" sz="1400" dirty="0">
                <a:latin typeface="Segoe UI" panose="020B0502040204020203" pitchFamily="34" charset="0"/>
                <a:ea typeface="Segoe UI" panose="020B0502040204020203" pitchFamily="34" charset="0"/>
                <a:cs typeface="Segoe UI" panose="020B0502040204020203" pitchFamily="34" charset="0"/>
              </a:rPr>
              <a:t> (Electromagnetic field measurements to assess human exposure).</a:t>
            </a:r>
          </a:p>
        </p:txBody>
      </p:sp>
      <p:pic>
        <p:nvPicPr>
          <p:cNvPr id="8194" name="Picture 2" descr="Image result for dubai plenip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75" y="1301664"/>
            <a:ext cx="2369911" cy="128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973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BE54-D298-4AB1-B74A-0B6CE7EF405E}"/>
              </a:ext>
            </a:extLst>
          </p:cNvPr>
          <p:cNvSpPr>
            <a:spLocks noGrp="1"/>
          </p:cNvSpPr>
          <p:nvPr>
            <p:ph type="title"/>
          </p:nvPr>
        </p:nvSpPr>
        <p:spPr>
          <a:xfrm>
            <a:off x="544286" y="-285556"/>
            <a:ext cx="8229600" cy="1143000"/>
          </a:xfrm>
        </p:spPr>
        <p:txBody>
          <a:bodyPr/>
          <a:lstStyle/>
          <a:p>
            <a:r>
              <a:rPr lang="en-GB" dirty="0" err="1" smtClean="0">
                <a:solidFill>
                  <a:schemeClr val="bg1"/>
                </a:solidFill>
              </a:rPr>
              <a:t>Intersectoral</a:t>
            </a:r>
            <a:r>
              <a:rPr lang="en-GB" dirty="0" smtClean="0">
                <a:solidFill>
                  <a:schemeClr val="bg1"/>
                </a:solidFill>
              </a:rPr>
              <a:t> Activities </a:t>
            </a:r>
            <a:endParaRPr lang="en-GB" dirty="0">
              <a:solidFill>
                <a:schemeClr val="bg1"/>
              </a:solidFill>
            </a:endParaRPr>
          </a:p>
        </p:txBody>
      </p:sp>
      <p:sp>
        <p:nvSpPr>
          <p:cNvPr id="3" name="Content Placeholder 2">
            <a:extLst>
              <a:ext uri="{FF2B5EF4-FFF2-40B4-BE49-F238E27FC236}">
                <a16:creationId xmlns:a16="http://schemas.microsoft.com/office/drawing/2014/main" id="{57ABA06B-DC1A-4DC5-844D-F389A706A57E}"/>
              </a:ext>
            </a:extLst>
          </p:cNvPr>
          <p:cNvSpPr>
            <a:spLocks noGrp="1"/>
          </p:cNvSpPr>
          <p:nvPr>
            <p:ph idx="1"/>
          </p:nvPr>
        </p:nvSpPr>
        <p:spPr>
          <a:xfrm>
            <a:off x="544286" y="1011770"/>
            <a:ext cx="11364685" cy="5219348"/>
          </a:xfrm>
        </p:spPr>
        <p:txBody>
          <a:bodyPr>
            <a:normAutofit/>
          </a:bodyPr>
          <a:lstStyle/>
          <a:p>
            <a:r>
              <a:rPr lang="en-GB" sz="2600" dirty="0"/>
              <a:t>Comments to the new ICNIRP guidelines on “Guidelines for limiting exposure to time-varying electric, magnetic and electromagnetic fields, (100 kHz TO 300 GHz)”. In cooperation with ITU-R and ITU-D experts, and based on the received Contribution from ATDI and Orange Polska and also from the inputs received during the ITU-T SG5 meeting, 32 comments have been included and sent to ICNIRP; see </a:t>
            </a:r>
            <a:r>
              <a:rPr lang="en-GB" sz="2600" dirty="0" smtClean="0">
                <a:hlinkClick r:id="rId2"/>
              </a:rPr>
              <a:t>TD696-R1</a:t>
            </a:r>
            <a:endParaRPr lang="en-GB" sz="2600" dirty="0"/>
          </a:p>
          <a:p>
            <a:r>
              <a:rPr lang="en-GB" sz="2600" dirty="0" smtClean="0"/>
              <a:t>Mapping </a:t>
            </a:r>
            <a:r>
              <a:rPr lang="en-GB" sz="2600" dirty="0"/>
              <a:t>of ITU-D/R/T EMF activities to avoid overlap, mainly:</a:t>
            </a:r>
          </a:p>
          <a:p>
            <a:pPr lvl="1"/>
            <a:r>
              <a:rPr lang="en-GB" sz="2600" dirty="0"/>
              <a:t>D: </a:t>
            </a:r>
            <a:r>
              <a:rPr lang="en-GB" sz="2600" b="1" dirty="0"/>
              <a:t>Strategies</a:t>
            </a:r>
            <a:r>
              <a:rPr lang="en-GB" sz="2600" dirty="0"/>
              <a:t> &amp; </a:t>
            </a:r>
            <a:r>
              <a:rPr lang="en-GB" sz="2600" b="1" dirty="0"/>
              <a:t>Policies</a:t>
            </a:r>
            <a:r>
              <a:rPr lang="en-GB" sz="2600" dirty="0"/>
              <a:t> concerning human exposure to EMF</a:t>
            </a:r>
          </a:p>
          <a:p>
            <a:pPr lvl="1"/>
            <a:r>
              <a:rPr lang="en-GB" sz="2600" dirty="0"/>
              <a:t>R: </a:t>
            </a:r>
            <a:r>
              <a:rPr lang="en-US" sz="2600" dirty="0"/>
              <a:t>EMF </a:t>
            </a:r>
            <a:r>
              <a:rPr lang="en-US" sz="2600" b="1" dirty="0"/>
              <a:t>measurements</a:t>
            </a:r>
            <a:r>
              <a:rPr lang="en-US" sz="2600" dirty="0"/>
              <a:t> from </a:t>
            </a:r>
            <a:r>
              <a:rPr lang="en-US" sz="2600" b="1" dirty="0"/>
              <a:t>base stations </a:t>
            </a:r>
            <a:r>
              <a:rPr lang="en-US" sz="2600" dirty="0"/>
              <a:t>to assess human exposure</a:t>
            </a:r>
            <a:endParaRPr lang="en-GB" sz="2600" dirty="0"/>
          </a:p>
          <a:p>
            <a:pPr lvl="1"/>
            <a:r>
              <a:rPr lang="en-GB" sz="2600" dirty="0"/>
              <a:t>T: </a:t>
            </a:r>
            <a:r>
              <a:rPr lang="en-GB" sz="2600" b="1" dirty="0"/>
              <a:t>Simulation</a:t>
            </a:r>
            <a:r>
              <a:rPr lang="en-GB" sz="2600" dirty="0"/>
              <a:t>, assessment, </a:t>
            </a:r>
            <a:r>
              <a:rPr lang="en-GB" sz="2600" b="1" dirty="0"/>
              <a:t>5G</a:t>
            </a:r>
            <a:r>
              <a:rPr lang="en-GB" sz="2600" dirty="0"/>
              <a:t> </a:t>
            </a:r>
            <a:endParaRPr lang="en-GB" dirty="0"/>
          </a:p>
        </p:txBody>
      </p:sp>
    </p:spTree>
    <p:extLst>
      <p:ext uri="{BB962C8B-B14F-4D97-AF65-F5344CB8AC3E}">
        <p14:creationId xmlns:p14="http://schemas.microsoft.com/office/powerpoint/2010/main" val="793477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0069" y="35266"/>
            <a:ext cx="12729952" cy="492443"/>
          </a:xfrm>
          <a:prstGeom prst="rect">
            <a:avLst/>
          </a:prstGeom>
          <a:noFill/>
        </p:spPr>
        <p:txBody>
          <a:bodyPr wrap="square" rtlCol="0">
            <a:spAutoFit/>
          </a:bodyPr>
          <a:lstStyle/>
          <a:p>
            <a:pPr algn="ctr"/>
            <a:r>
              <a:rPr lang="en-GB" sz="2600" b="1" dirty="0">
                <a:solidFill>
                  <a:schemeClr val="bg1"/>
                </a:solidFill>
                <a:latin typeface="Segoe UI" panose="020B0502040204020203" pitchFamily="34" charset="0"/>
                <a:ea typeface="Segoe UI" panose="020B0502040204020203" pitchFamily="34" charset="0"/>
                <a:cs typeface="Segoe UI" panose="020B0502040204020203" pitchFamily="34" charset="0"/>
              </a:rPr>
              <a:t>ITU-T Study Group 5: Environment, climate change and circular economy</a:t>
            </a:r>
            <a:endParaRPr lang="es-ES_tradnl" sz="2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2" name="Diagram 1"/>
          <p:cNvGraphicFramePr/>
          <p:nvPr>
            <p:extLst>
              <p:ext uri="{D42A27DB-BD31-4B8C-83A1-F6EECF244321}">
                <p14:modId xmlns:p14="http://schemas.microsoft.com/office/powerpoint/2010/main" val="3567158271"/>
              </p:ext>
            </p:extLst>
          </p:nvPr>
        </p:nvGraphicFramePr>
        <p:xfrm>
          <a:off x="4780114" y="1233816"/>
          <a:ext cx="5956129" cy="2952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a:stretch>
            <a:fillRect/>
          </a:stretch>
        </p:blipFill>
        <p:spPr>
          <a:xfrm>
            <a:off x="377688" y="882390"/>
            <a:ext cx="4099894" cy="1868234"/>
          </a:xfrm>
          <a:prstGeom prst="rect">
            <a:avLst/>
          </a:prstGeom>
        </p:spPr>
      </p:pic>
      <p:pic>
        <p:nvPicPr>
          <p:cNvPr id="13" name="Picture 12"/>
          <p:cNvPicPr>
            <a:picLocks noChangeAspect="1"/>
          </p:cNvPicPr>
          <p:nvPr/>
        </p:nvPicPr>
        <p:blipFill>
          <a:blip r:embed="rId8"/>
          <a:stretch>
            <a:fillRect/>
          </a:stretch>
        </p:blipFill>
        <p:spPr>
          <a:xfrm rot="10800000">
            <a:off x="377685" y="2842022"/>
            <a:ext cx="4099897" cy="1876910"/>
          </a:xfrm>
          <a:prstGeom prst="rect">
            <a:avLst/>
          </a:prstGeom>
        </p:spPr>
      </p:pic>
      <p:sp>
        <p:nvSpPr>
          <p:cNvPr id="14" name="Rectangle 13"/>
          <p:cNvSpPr/>
          <p:nvPr/>
        </p:nvSpPr>
        <p:spPr>
          <a:xfrm>
            <a:off x="514405" y="1847410"/>
            <a:ext cx="3773342" cy="923330"/>
          </a:xfrm>
          <a:prstGeom prst="rect">
            <a:avLst/>
          </a:prstGeom>
        </p:spPr>
        <p:txBody>
          <a:bodyPr wrap="square">
            <a:spAutoFit/>
          </a:bodyPr>
          <a:lstStyle/>
          <a:p>
            <a:pPr algn="ctr"/>
            <a:r>
              <a:rPr lang="en-GB" dirty="0">
                <a:solidFill>
                  <a:schemeClr val="bg1"/>
                </a:solidFill>
                <a:latin typeface="Segoe UI" panose="020B0502040204020203" pitchFamily="34" charset="0"/>
                <a:ea typeface="Segoe UI" panose="020B0502040204020203" pitchFamily="34" charset="0"/>
                <a:cs typeface="Segoe UI" panose="020B0502040204020203" pitchFamily="34" charset="0"/>
              </a:rPr>
              <a:t>Studying ICT environmental aspects of electromagnetic phenomena and climate change.</a:t>
            </a:r>
            <a:endParaRPr lang="es-ES_tradnl"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angle 14"/>
          <p:cNvSpPr/>
          <p:nvPr/>
        </p:nvSpPr>
        <p:spPr>
          <a:xfrm>
            <a:off x="780729" y="2953064"/>
            <a:ext cx="3240694" cy="1384995"/>
          </a:xfrm>
          <a:prstGeom prst="rect">
            <a:avLst/>
          </a:prstGeom>
        </p:spPr>
        <p:txBody>
          <a:bodyPr wrap="square">
            <a:spAutoFit/>
          </a:bodyPr>
          <a:lstStyle/>
          <a:p>
            <a:pPr algn="ctr"/>
            <a:r>
              <a:rPr lang="en-GB" sz="1400" dirty="0">
                <a:solidFill>
                  <a:schemeClr val="bg1"/>
                </a:solidFill>
                <a:latin typeface="Segoe UI" panose="020B0502040204020203" pitchFamily="34" charset="0"/>
                <a:ea typeface="Segoe UI" panose="020B0502040204020203" pitchFamily="34" charset="0"/>
                <a:cs typeface="Segoe UI" panose="020B0502040204020203" pitchFamily="34" charset="0"/>
              </a:rPr>
              <a:t>Studies on how to use ICTs to help countries and the ICT sector to adapt to the effects of environmental challenges, including climate change, in line with the Sustainable Development Goals (SDGs).</a:t>
            </a:r>
            <a:endParaRPr lang="es-ES_tradnl"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extBox 16"/>
          <p:cNvSpPr txBox="1"/>
          <p:nvPr/>
        </p:nvSpPr>
        <p:spPr>
          <a:xfrm>
            <a:off x="1406811" y="1045766"/>
            <a:ext cx="1988530" cy="584775"/>
          </a:xfrm>
          <a:prstGeom prst="rect">
            <a:avLst/>
          </a:prstGeom>
          <a:noFill/>
        </p:spPr>
        <p:txBody>
          <a:bodyPr wrap="square" rtlCol="0">
            <a:spAutoFit/>
          </a:bodyPr>
          <a:lstStyle/>
          <a:p>
            <a:pPr algn="ctr"/>
            <a:r>
              <a:rPr lang="es-ES_tradnl" sz="1600" b="1" dirty="0">
                <a:solidFill>
                  <a:schemeClr val="bg1"/>
                </a:solidFill>
                <a:latin typeface="Segoe UI" panose="020B0502040204020203" pitchFamily="34" charset="0"/>
                <a:ea typeface="Segoe UI" panose="020B0502040204020203" pitchFamily="34" charset="0"/>
                <a:cs typeface="Segoe UI" panose="020B0502040204020203" pitchFamily="34" charset="0"/>
              </a:rPr>
              <a:t>SG5 is responsible for:</a:t>
            </a:r>
          </a:p>
        </p:txBody>
      </p:sp>
      <p:grpSp>
        <p:nvGrpSpPr>
          <p:cNvPr id="9" name="Group 8"/>
          <p:cNvGrpSpPr/>
          <p:nvPr/>
        </p:nvGrpSpPr>
        <p:grpSpPr>
          <a:xfrm>
            <a:off x="8626365" y="4434425"/>
            <a:ext cx="973524" cy="1017998"/>
            <a:chOff x="7771734" y="4483486"/>
            <a:chExt cx="1298032" cy="1357331"/>
          </a:xfrm>
        </p:grpSpPr>
        <p:sp>
          <p:nvSpPr>
            <p:cNvPr id="12" name="Rectangle 11"/>
            <p:cNvSpPr/>
            <p:nvPr/>
          </p:nvSpPr>
          <p:spPr>
            <a:xfrm>
              <a:off x="7771734" y="4483486"/>
              <a:ext cx="1298032" cy="135733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013"/>
            </a:p>
          </p:txBody>
        </p:sp>
        <p:pic>
          <p:nvPicPr>
            <p:cNvPr id="21" name="Picture 2" descr="SDGs Icon Goal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8673" y="4635883"/>
              <a:ext cx="1052537" cy="10525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03924" y="4468969"/>
            <a:ext cx="1003438" cy="1021640"/>
            <a:chOff x="3640194" y="4481058"/>
            <a:chExt cx="1337917" cy="1362186"/>
          </a:xfrm>
        </p:grpSpPr>
        <p:sp>
          <p:nvSpPr>
            <p:cNvPr id="20" name="Rectangle 19"/>
            <p:cNvSpPr/>
            <p:nvPr/>
          </p:nvSpPr>
          <p:spPr>
            <a:xfrm>
              <a:off x="3640194" y="4481058"/>
              <a:ext cx="1337917" cy="136218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013"/>
            </a:p>
          </p:txBody>
        </p:sp>
        <p:pic>
          <p:nvPicPr>
            <p:cNvPr id="22" name="Picture 2" descr="SDGs Icon Goal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4041" y="4623763"/>
              <a:ext cx="1076776" cy="1076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159524" y="4455112"/>
            <a:ext cx="1003438" cy="1021640"/>
            <a:chOff x="5004667" y="4481058"/>
            <a:chExt cx="1337917" cy="1362186"/>
          </a:xfrm>
        </p:grpSpPr>
        <p:sp>
          <p:nvSpPr>
            <p:cNvPr id="19" name="Rectangle 18"/>
            <p:cNvSpPr/>
            <p:nvPr/>
          </p:nvSpPr>
          <p:spPr>
            <a:xfrm>
              <a:off x="5004667" y="4481058"/>
              <a:ext cx="1337917" cy="136218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013"/>
            </a:p>
          </p:txBody>
        </p:sp>
        <p:pic>
          <p:nvPicPr>
            <p:cNvPr id="23" name="Picture 4" descr="SDGs Icon Goal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28381" y="4637829"/>
              <a:ext cx="1048645" cy="10486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7413795" y="4430783"/>
            <a:ext cx="1003438" cy="1021640"/>
            <a:chOff x="6383956" y="4481058"/>
            <a:chExt cx="1337917" cy="1362186"/>
          </a:xfrm>
        </p:grpSpPr>
        <p:sp>
          <p:nvSpPr>
            <p:cNvPr id="16" name="Rectangle 15"/>
            <p:cNvSpPr/>
            <p:nvPr/>
          </p:nvSpPr>
          <p:spPr>
            <a:xfrm>
              <a:off x="6383956" y="4481058"/>
              <a:ext cx="1337917" cy="136218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013"/>
            </a:p>
          </p:txBody>
        </p:sp>
        <p:pic>
          <p:nvPicPr>
            <p:cNvPr id="24" name="Picture 6" descr="SDGs Icon Goal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4784" y="4634021"/>
              <a:ext cx="1056260" cy="10562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9858131" y="4438252"/>
            <a:ext cx="973524" cy="1006701"/>
            <a:chOff x="9107059" y="4491017"/>
            <a:chExt cx="1298032" cy="1342268"/>
          </a:xfrm>
        </p:grpSpPr>
        <p:sp>
          <p:nvSpPr>
            <p:cNvPr id="11" name="Rectangle 10"/>
            <p:cNvSpPr/>
            <p:nvPr/>
          </p:nvSpPr>
          <p:spPr>
            <a:xfrm>
              <a:off x="9107059" y="4491017"/>
              <a:ext cx="1298032" cy="13422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013"/>
            </a:p>
          </p:txBody>
        </p:sp>
        <p:pic>
          <p:nvPicPr>
            <p:cNvPr id="25" name="Picture 4" descr="SDGs Icon Goal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35005" y="4641080"/>
              <a:ext cx="1042143" cy="1042143"/>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ounded Rectangle 25"/>
          <p:cNvSpPr/>
          <p:nvPr/>
        </p:nvSpPr>
        <p:spPr>
          <a:xfrm>
            <a:off x="5065410" y="5601110"/>
            <a:ext cx="1304021" cy="324812"/>
          </a:xfrm>
          <a:prstGeom prst="roundRect">
            <a:avLst/>
          </a:prstGeom>
          <a:solidFill>
            <a:srgbClr val="1C74B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13" b="1" dirty="0">
                <a:latin typeface="Segoe UI" panose="020B0502040204020203" pitchFamily="34" charset="0"/>
                <a:ea typeface="Segoe UI" panose="020B0502040204020203" pitchFamily="34" charset="0"/>
                <a:cs typeface="Segoe UI" panose="020B0502040204020203" pitchFamily="34" charset="0"/>
              </a:rPr>
              <a:t>9 Questions</a:t>
            </a:r>
          </a:p>
        </p:txBody>
      </p:sp>
      <p:sp>
        <p:nvSpPr>
          <p:cNvPr id="27" name="Rounded Rectangle 26"/>
          <p:cNvSpPr/>
          <p:nvPr/>
        </p:nvSpPr>
        <p:spPr>
          <a:xfrm>
            <a:off x="8160297" y="5617875"/>
            <a:ext cx="1989592" cy="324812"/>
          </a:xfrm>
          <a:prstGeom prst="roundRect">
            <a:avLst/>
          </a:prstGeom>
          <a:solidFill>
            <a:srgbClr val="1C74B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13" b="1" dirty="0">
                <a:latin typeface="Segoe UI" panose="020B0502040204020203" pitchFamily="34" charset="0"/>
                <a:ea typeface="Segoe UI" panose="020B0502040204020203" pitchFamily="34" charset="0"/>
                <a:cs typeface="Segoe UI" panose="020B0502040204020203" pitchFamily="34" charset="0"/>
              </a:rPr>
              <a:t>4 Regional Groups</a:t>
            </a:r>
          </a:p>
        </p:txBody>
      </p:sp>
      <p:grpSp>
        <p:nvGrpSpPr>
          <p:cNvPr id="5" name="Group 4"/>
          <p:cNvGrpSpPr/>
          <p:nvPr/>
        </p:nvGrpSpPr>
        <p:grpSpPr>
          <a:xfrm>
            <a:off x="3613374" y="4472964"/>
            <a:ext cx="1003438" cy="1021640"/>
            <a:chOff x="2161450" y="4481058"/>
            <a:chExt cx="1337917" cy="1362186"/>
          </a:xfrm>
        </p:grpSpPr>
        <p:sp>
          <p:nvSpPr>
            <p:cNvPr id="28" name="Rectangle 27"/>
            <p:cNvSpPr/>
            <p:nvPr/>
          </p:nvSpPr>
          <p:spPr>
            <a:xfrm>
              <a:off x="2161450" y="4481058"/>
              <a:ext cx="1337917" cy="136218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013"/>
            </a:p>
          </p:txBody>
        </p:sp>
        <p:sp>
          <p:nvSpPr>
            <p:cNvPr id="29" name="Rectangle 28"/>
            <p:cNvSpPr/>
            <p:nvPr/>
          </p:nvSpPr>
          <p:spPr>
            <a:xfrm>
              <a:off x="2292018" y="4630010"/>
              <a:ext cx="1076776" cy="106428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0" name="TextBox 29"/>
            <p:cNvSpPr txBox="1"/>
            <p:nvPr/>
          </p:nvSpPr>
          <p:spPr>
            <a:xfrm>
              <a:off x="2313886" y="4728435"/>
              <a:ext cx="1021641" cy="538609"/>
            </a:xfrm>
            <a:prstGeom prst="rect">
              <a:avLst/>
            </a:prstGeom>
            <a:noFill/>
          </p:spPr>
          <p:txBody>
            <a:bodyPr wrap="square" rtlCol="0">
              <a:spAutoFit/>
            </a:bodyPr>
            <a:lstStyle/>
            <a:p>
              <a:pPr algn="ctr"/>
              <a:r>
                <a:rPr lang="en-US" sz="675" b="1" dirty="0">
                  <a:solidFill>
                    <a:schemeClr val="bg1"/>
                  </a:solidFill>
                  <a:latin typeface="Arial" panose="020B0604020202020204" pitchFamily="34" charset="0"/>
                  <a:cs typeface="Arial" panose="020B0604020202020204" pitchFamily="34" charset="0"/>
                </a:rPr>
                <a:t>Safe and reliable use of ICT</a:t>
              </a:r>
            </a:p>
          </p:txBody>
        </p:sp>
        <p:sp>
          <p:nvSpPr>
            <p:cNvPr id="31" name="Lightning Bolt 30"/>
            <p:cNvSpPr/>
            <p:nvPr/>
          </p:nvSpPr>
          <p:spPr>
            <a:xfrm>
              <a:off x="2570732" y="5236266"/>
              <a:ext cx="431839" cy="375178"/>
            </a:xfrm>
            <a:prstGeom prst="lightningBol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4" name="Rounded Rectangle 3"/>
          <p:cNvSpPr/>
          <p:nvPr/>
        </p:nvSpPr>
        <p:spPr>
          <a:xfrm>
            <a:off x="1552488" y="6076001"/>
            <a:ext cx="9183756" cy="670709"/>
          </a:xfrm>
          <a:prstGeom prst="roundRect">
            <a:avLst/>
          </a:prstGeom>
          <a:solidFill>
            <a:srgbClr val="1C74B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dirty="0"/>
              <a:t>Q3/5 - </a:t>
            </a:r>
            <a:r>
              <a:rPr lang="en-GB" dirty="0"/>
              <a:t>Human exposure to electromagnetic fields (EMFs) from information and communication technologies (ICTs)</a:t>
            </a:r>
            <a:endParaRPr lang="es-ES_tradnl" dirty="0"/>
          </a:p>
        </p:txBody>
      </p:sp>
    </p:spTree>
    <p:extLst>
      <p:ext uri="{BB962C8B-B14F-4D97-AF65-F5344CB8AC3E}">
        <p14:creationId xmlns:p14="http://schemas.microsoft.com/office/powerpoint/2010/main" val="149712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5735" y="0"/>
            <a:ext cx="12192000" cy="6957675"/>
          </a:xfrm>
          <a:prstGeom prst="rect">
            <a:avLst/>
          </a:prstGeom>
          <a:solidFill>
            <a:srgbClr val="294E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a:off x="2072753" y="288427"/>
            <a:ext cx="8229600" cy="576398"/>
          </a:xfrm>
        </p:spPr>
        <p:txBody>
          <a:bodyPr>
            <a:noAutofit/>
          </a:bodyPr>
          <a:lstStyle/>
          <a:p>
            <a:r>
              <a:rPr lang="es-ES_tradnl" sz="2400" smtClean="0">
                <a:latin typeface="Segoe UI" panose="020B0502040204020203" pitchFamily="34" charset="0"/>
                <a:ea typeface="Segoe UI" panose="020B0502040204020203" pitchFamily="34" charset="0"/>
                <a:cs typeface="Segoe UI" panose="020B0502040204020203" pitchFamily="34" charset="0"/>
              </a:rPr>
              <a:t/>
            </a:r>
            <a:br>
              <a:rPr lang="es-ES_tradnl" sz="2400" smtClean="0">
                <a:latin typeface="Segoe UI" panose="020B0502040204020203" pitchFamily="34" charset="0"/>
                <a:ea typeface="Segoe UI" panose="020B0502040204020203" pitchFamily="34" charset="0"/>
                <a:cs typeface="Segoe UI" panose="020B0502040204020203" pitchFamily="34" charset="0"/>
              </a:rPr>
            </a:br>
            <a:endParaRPr lang="es-ES_tradnl" sz="1800" dirty="0">
              <a:latin typeface="Segoe UI" panose="020B0502040204020203" pitchFamily="34" charset="0"/>
              <a:ea typeface="Segoe UI" panose="020B0502040204020203" pitchFamily="34" charset="0"/>
              <a:cs typeface="Segoe UI" panose="020B0502040204020203" pitchFamily="34" charset="0"/>
            </a:endParaRPr>
          </a:p>
        </p:txBody>
      </p:sp>
      <p:sp>
        <p:nvSpPr>
          <p:cNvPr id="5" name="Elipse 4"/>
          <p:cNvSpPr/>
          <p:nvPr/>
        </p:nvSpPr>
        <p:spPr>
          <a:xfrm>
            <a:off x="6831386" y="1283992"/>
            <a:ext cx="2211183" cy="637318"/>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Technical</a:t>
            </a:r>
            <a:r>
              <a:rPr lang="es-ES" dirty="0"/>
              <a:t> </a:t>
            </a:r>
            <a:r>
              <a:rPr lang="es-ES" dirty="0" err="1"/>
              <a:t>Reports</a:t>
            </a:r>
            <a:endParaRPr lang="es-ES" dirty="0"/>
          </a:p>
        </p:txBody>
      </p:sp>
      <p:sp>
        <p:nvSpPr>
          <p:cNvPr id="19" name="Elipse 18"/>
          <p:cNvSpPr/>
          <p:nvPr/>
        </p:nvSpPr>
        <p:spPr>
          <a:xfrm>
            <a:off x="2079730" y="1277575"/>
            <a:ext cx="2100371" cy="624938"/>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International </a:t>
            </a:r>
            <a:r>
              <a:rPr lang="es-ES" dirty="0" err="1"/>
              <a:t>Standards</a:t>
            </a:r>
            <a:endParaRPr lang="es-ES" dirty="0"/>
          </a:p>
        </p:txBody>
      </p:sp>
      <p:grpSp>
        <p:nvGrpSpPr>
          <p:cNvPr id="17" name="Group 16"/>
          <p:cNvGrpSpPr/>
          <p:nvPr/>
        </p:nvGrpSpPr>
        <p:grpSpPr>
          <a:xfrm>
            <a:off x="341885" y="2163053"/>
            <a:ext cx="11599021" cy="3069362"/>
            <a:chOff x="710502" y="1779942"/>
            <a:chExt cx="10749506" cy="3069362"/>
          </a:xfrm>
        </p:grpSpPr>
        <p:sp>
          <p:nvSpPr>
            <p:cNvPr id="25" name="Freeform 46"/>
            <p:cNvSpPr>
              <a:spLocks/>
            </p:cNvSpPr>
            <p:nvPr/>
          </p:nvSpPr>
          <p:spPr bwMode="auto">
            <a:xfrm>
              <a:off x="895769" y="2512568"/>
              <a:ext cx="10328275" cy="1631950"/>
            </a:xfrm>
            <a:custGeom>
              <a:avLst/>
              <a:gdLst/>
              <a:ahLst/>
              <a:cxnLst>
                <a:cxn ang="0">
                  <a:pos x="1887" y="6"/>
                </a:cxn>
                <a:cxn ang="0">
                  <a:pos x="2106" y="44"/>
                </a:cxn>
                <a:cxn ang="0">
                  <a:pos x="2313" y="107"/>
                </a:cxn>
                <a:cxn ang="0">
                  <a:pos x="2512" y="189"/>
                </a:cxn>
                <a:cxn ang="0">
                  <a:pos x="2798" y="329"/>
                </a:cxn>
                <a:cxn ang="0">
                  <a:pos x="3056" y="458"/>
                </a:cxn>
                <a:cxn ang="0">
                  <a:pos x="3291" y="568"/>
                </a:cxn>
                <a:cxn ang="0">
                  <a:pos x="3525" y="659"/>
                </a:cxn>
                <a:cxn ang="0">
                  <a:pos x="3750" y="713"/>
                </a:cxn>
                <a:cxn ang="0">
                  <a:pos x="3971" y="720"/>
                </a:cxn>
                <a:cxn ang="0">
                  <a:pos x="4195" y="691"/>
                </a:cxn>
                <a:cxn ang="0">
                  <a:pos x="4418" y="631"/>
                </a:cxn>
                <a:cxn ang="0">
                  <a:pos x="4637" y="552"/>
                </a:cxn>
                <a:cxn ang="0">
                  <a:pos x="4848" y="456"/>
                </a:cxn>
                <a:cxn ang="0">
                  <a:pos x="5063" y="353"/>
                </a:cxn>
                <a:cxn ang="0">
                  <a:pos x="5298" y="248"/>
                </a:cxn>
                <a:cxn ang="0">
                  <a:pos x="5544" y="159"/>
                </a:cxn>
                <a:cxn ang="0">
                  <a:pos x="5806" y="89"/>
                </a:cxn>
                <a:cxn ang="0">
                  <a:pos x="6078" y="48"/>
                </a:cxn>
                <a:cxn ang="0">
                  <a:pos x="6360" y="46"/>
                </a:cxn>
                <a:cxn ang="0">
                  <a:pos x="6463" y="363"/>
                </a:cxn>
                <a:cxn ang="0">
                  <a:pos x="6191" y="347"/>
                </a:cxn>
                <a:cxn ang="0">
                  <a:pos x="5926" y="375"/>
                </a:cxn>
                <a:cxn ang="0">
                  <a:pos x="5672" y="439"/>
                </a:cxn>
                <a:cxn ang="0">
                  <a:pos x="5428" y="526"/>
                </a:cxn>
                <a:cxn ang="0">
                  <a:pos x="5195" y="627"/>
                </a:cxn>
                <a:cxn ang="0">
                  <a:pos x="4962" y="740"/>
                </a:cxn>
                <a:cxn ang="0">
                  <a:pos x="4710" y="850"/>
                </a:cxn>
                <a:cxn ang="0">
                  <a:pos x="4448" y="943"/>
                </a:cxn>
                <a:cxn ang="0">
                  <a:pos x="4178" y="1004"/>
                </a:cxn>
                <a:cxn ang="0">
                  <a:pos x="3902" y="1028"/>
                </a:cxn>
                <a:cxn ang="0">
                  <a:pos x="3681" y="1010"/>
                </a:cxn>
                <a:cxn ang="0">
                  <a:pos x="3438" y="951"/>
                </a:cxn>
                <a:cxn ang="0">
                  <a:pos x="3176" y="851"/>
                </a:cxn>
                <a:cxn ang="0">
                  <a:pos x="2926" y="734"/>
                </a:cxn>
                <a:cxn ang="0">
                  <a:pos x="2764" y="655"/>
                </a:cxn>
                <a:cxn ang="0">
                  <a:pos x="2441" y="494"/>
                </a:cxn>
                <a:cxn ang="0">
                  <a:pos x="2222" y="401"/>
                </a:cxn>
                <a:cxn ang="0">
                  <a:pos x="1999" y="333"/>
                </a:cxn>
                <a:cxn ang="0">
                  <a:pos x="1768" y="306"/>
                </a:cxn>
                <a:cxn ang="0">
                  <a:pos x="1561" y="323"/>
                </a:cxn>
                <a:cxn ang="0">
                  <a:pos x="1362" y="373"/>
                </a:cxn>
                <a:cxn ang="0">
                  <a:pos x="1167" y="447"/>
                </a:cxn>
                <a:cxn ang="0">
                  <a:pos x="972" y="532"/>
                </a:cxn>
                <a:cxn ang="0">
                  <a:pos x="755" y="625"/>
                </a:cxn>
                <a:cxn ang="0">
                  <a:pos x="639" y="675"/>
                </a:cxn>
                <a:cxn ang="0">
                  <a:pos x="377" y="784"/>
                </a:cxn>
                <a:cxn ang="0">
                  <a:pos x="195" y="840"/>
                </a:cxn>
                <a:cxn ang="0">
                  <a:pos x="12" y="865"/>
                </a:cxn>
                <a:cxn ang="0">
                  <a:pos x="69" y="552"/>
                </a:cxn>
                <a:cxn ang="0">
                  <a:pos x="215" y="516"/>
                </a:cxn>
                <a:cxn ang="0">
                  <a:pos x="367" y="458"/>
                </a:cxn>
                <a:cxn ang="0">
                  <a:pos x="519" y="395"/>
                </a:cxn>
                <a:cxn ang="0">
                  <a:pos x="641" y="341"/>
                </a:cxn>
                <a:cxn ang="0">
                  <a:pos x="848" y="252"/>
                </a:cxn>
                <a:cxn ang="0">
                  <a:pos x="1136" y="129"/>
                </a:cxn>
                <a:cxn ang="0">
                  <a:pos x="1337" y="61"/>
                </a:cxn>
                <a:cxn ang="0">
                  <a:pos x="1548" y="14"/>
                </a:cxn>
                <a:cxn ang="0">
                  <a:pos x="1772" y="0"/>
                </a:cxn>
              </a:cxnLst>
              <a:rect l="0" t="0" r="r" b="b"/>
              <a:pathLst>
                <a:path w="6506" h="1028">
                  <a:moveTo>
                    <a:pt x="1772" y="0"/>
                  </a:moveTo>
                  <a:lnTo>
                    <a:pt x="1887" y="6"/>
                  </a:lnTo>
                  <a:lnTo>
                    <a:pt x="1997" y="22"/>
                  </a:lnTo>
                  <a:lnTo>
                    <a:pt x="2106" y="44"/>
                  </a:lnTo>
                  <a:lnTo>
                    <a:pt x="2210" y="73"/>
                  </a:lnTo>
                  <a:lnTo>
                    <a:pt x="2313" y="107"/>
                  </a:lnTo>
                  <a:lnTo>
                    <a:pt x="2413" y="147"/>
                  </a:lnTo>
                  <a:lnTo>
                    <a:pt x="2512" y="189"/>
                  </a:lnTo>
                  <a:lnTo>
                    <a:pt x="2608" y="234"/>
                  </a:lnTo>
                  <a:lnTo>
                    <a:pt x="2798" y="329"/>
                  </a:lnTo>
                  <a:lnTo>
                    <a:pt x="2898" y="379"/>
                  </a:lnTo>
                  <a:lnTo>
                    <a:pt x="3056" y="458"/>
                  </a:lnTo>
                  <a:lnTo>
                    <a:pt x="3172" y="514"/>
                  </a:lnTo>
                  <a:lnTo>
                    <a:pt x="3291" y="568"/>
                  </a:lnTo>
                  <a:lnTo>
                    <a:pt x="3407" y="617"/>
                  </a:lnTo>
                  <a:lnTo>
                    <a:pt x="3525" y="659"/>
                  </a:lnTo>
                  <a:lnTo>
                    <a:pt x="3641" y="693"/>
                  </a:lnTo>
                  <a:lnTo>
                    <a:pt x="3750" y="713"/>
                  </a:lnTo>
                  <a:lnTo>
                    <a:pt x="3860" y="722"/>
                  </a:lnTo>
                  <a:lnTo>
                    <a:pt x="3971" y="720"/>
                  </a:lnTo>
                  <a:lnTo>
                    <a:pt x="4083" y="711"/>
                  </a:lnTo>
                  <a:lnTo>
                    <a:pt x="4195" y="691"/>
                  </a:lnTo>
                  <a:lnTo>
                    <a:pt x="4306" y="665"/>
                  </a:lnTo>
                  <a:lnTo>
                    <a:pt x="4418" y="631"/>
                  </a:lnTo>
                  <a:lnTo>
                    <a:pt x="4527" y="593"/>
                  </a:lnTo>
                  <a:lnTo>
                    <a:pt x="4637" y="552"/>
                  </a:lnTo>
                  <a:lnTo>
                    <a:pt x="4744" y="504"/>
                  </a:lnTo>
                  <a:lnTo>
                    <a:pt x="4848" y="456"/>
                  </a:lnTo>
                  <a:lnTo>
                    <a:pt x="4951" y="407"/>
                  </a:lnTo>
                  <a:lnTo>
                    <a:pt x="5063" y="353"/>
                  </a:lnTo>
                  <a:lnTo>
                    <a:pt x="5177" y="300"/>
                  </a:lnTo>
                  <a:lnTo>
                    <a:pt x="5298" y="248"/>
                  </a:lnTo>
                  <a:lnTo>
                    <a:pt x="5420" y="200"/>
                  </a:lnTo>
                  <a:lnTo>
                    <a:pt x="5544" y="159"/>
                  </a:lnTo>
                  <a:lnTo>
                    <a:pt x="5674" y="119"/>
                  </a:lnTo>
                  <a:lnTo>
                    <a:pt x="5806" y="89"/>
                  </a:lnTo>
                  <a:lnTo>
                    <a:pt x="5940" y="63"/>
                  </a:lnTo>
                  <a:lnTo>
                    <a:pt x="6078" y="48"/>
                  </a:lnTo>
                  <a:lnTo>
                    <a:pt x="6218" y="42"/>
                  </a:lnTo>
                  <a:lnTo>
                    <a:pt x="6360" y="46"/>
                  </a:lnTo>
                  <a:lnTo>
                    <a:pt x="6506" y="59"/>
                  </a:lnTo>
                  <a:lnTo>
                    <a:pt x="6463" y="363"/>
                  </a:lnTo>
                  <a:lnTo>
                    <a:pt x="6327" y="349"/>
                  </a:lnTo>
                  <a:lnTo>
                    <a:pt x="6191" y="347"/>
                  </a:lnTo>
                  <a:lnTo>
                    <a:pt x="6059" y="357"/>
                  </a:lnTo>
                  <a:lnTo>
                    <a:pt x="5926" y="375"/>
                  </a:lnTo>
                  <a:lnTo>
                    <a:pt x="5798" y="403"/>
                  </a:lnTo>
                  <a:lnTo>
                    <a:pt x="5672" y="439"/>
                  </a:lnTo>
                  <a:lnTo>
                    <a:pt x="5548" y="478"/>
                  </a:lnTo>
                  <a:lnTo>
                    <a:pt x="5428" y="526"/>
                  </a:lnTo>
                  <a:lnTo>
                    <a:pt x="5309" y="576"/>
                  </a:lnTo>
                  <a:lnTo>
                    <a:pt x="5195" y="627"/>
                  </a:lnTo>
                  <a:lnTo>
                    <a:pt x="5085" y="681"/>
                  </a:lnTo>
                  <a:lnTo>
                    <a:pt x="4962" y="740"/>
                  </a:lnTo>
                  <a:lnTo>
                    <a:pt x="4838" y="796"/>
                  </a:lnTo>
                  <a:lnTo>
                    <a:pt x="4710" y="850"/>
                  </a:lnTo>
                  <a:lnTo>
                    <a:pt x="4580" y="899"/>
                  </a:lnTo>
                  <a:lnTo>
                    <a:pt x="4448" y="943"/>
                  </a:lnTo>
                  <a:lnTo>
                    <a:pt x="4314" y="979"/>
                  </a:lnTo>
                  <a:lnTo>
                    <a:pt x="4178" y="1004"/>
                  </a:lnTo>
                  <a:lnTo>
                    <a:pt x="4040" y="1022"/>
                  </a:lnTo>
                  <a:lnTo>
                    <a:pt x="3902" y="1028"/>
                  </a:lnTo>
                  <a:lnTo>
                    <a:pt x="3791" y="1024"/>
                  </a:lnTo>
                  <a:lnTo>
                    <a:pt x="3681" y="1010"/>
                  </a:lnTo>
                  <a:lnTo>
                    <a:pt x="3570" y="988"/>
                  </a:lnTo>
                  <a:lnTo>
                    <a:pt x="3438" y="951"/>
                  </a:lnTo>
                  <a:lnTo>
                    <a:pt x="3306" y="903"/>
                  </a:lnTo>
                  <a:lnTo>
                    <a:pt x="3176" y="851"/>
                  </a:lnTo>
                  <a:lnTo>
                    <a:pt x="3050" y="794"/>
                  </a:lnTo>
                  <a:lnTo>
                    <a:pt x="2926" y="734"/>
                  </a:lnTo>
                  <a:lnTo>
                    <a:pt x="2807" y="675"/>
                  </a:lnTo>
                  <a:lnTo>
                    <a:pt x="2764" y="655"/>
                  </a:lnTo>
                  <a:lnTo>
                    <a:pt x="2551" y="548"/>
                  </a:lnTo>
                  <a:lnTo>
                    <a:pt x="2441" y="494"/>
                  </a:lnTo>
                  <a:lnTo>
                    <a:pt x="2332" y="445"/>
                  </a:lnTo>
                  <a:lnTo>
                    <a:pt x="2222" y="401"/>
                  </a:lnTo>
                  <a:lnTo>
                    <a:pt x="2112" y="363"/>
                  </a:lnTo>
                  <a:lnTo>
                    <a:pt x="1999" y="333"/>
                  </a:lnTo>
                  <a:lnTo>
                    <a:pt x="1885" y="314"/>
                  </a:lnTo>
                  <a:lnTo>
                    <a:pt x="1768" y="306"/>
                  </a:lnTo>
                  <a:lnTo>
                    <a:pt x="1664" y="310"/>
                  </a:lnTo>
                  <a:lnTo>
                    <a:pt x="1561" y="323"/>
                  </a:lnTo>
                  <a:lnTo>
                    <a:pt x="1461" y="343"/>
                  </a:lnTo>
                  <a:lnTo>
                    <a:pt x="1362" y="373"/>
                  </a:lnTo>
                  <a:lnTo>
                    <a:pt x="1266" y="407"/>
                  </a:lnTo>
                  <a:lnTo>
                    <a:pt x="1167" y="447"/>
                  </a:lnTo>
                  <a:lnTo>
                    <a:pt x="1071" y="488"/>
                  </a:lnTo>
                  <a:lnTo>
                    <a:pt x="972" y="532"/>
                  </a:lnTo>
                  <a:lnTo>
                    <a:pt x="866" y="580"/>
                  </a:lnTo>
                  <a:lnTo>
                    <a:pt x="755" y="625"/>
                  </a:lnTo>
                  <a:lnTo>
                    <a:pt x="700" y="649"/>
                  </a:lnTo>
                  <a:lnTo>
                    <a:pt x="639" y="675"/>
                  </a:lnTo>
                  <a:lnTo>
                    <a:pt x="554" y="713"/>
                  </a:lnTo>
                  <a:lnTo>
                    <a:pt x="377" y="784"/>
                  </a:lnTo>
                  <a:lnTo>
                    <a:pt x="286" y="814"/>
                  </a:lnTo>
                  <a:lnTo>
                    <a:pt x="195" y="840"/>
                  </a:lnTo>
                  <a:lnTo>
                    <a:pt x="103" y="857"/>
                  </a:lnTo>
                  <a:lnTo>
                    <a:pt x="12" y="865"/>
                  </a:lnTo>
                  <a:lnTo>
                    <a:pt x="0" y="560"/>
                  </a:lnTo>
                  <a:lnTo>
                    <a:pt x="69" y="552"/>
                  </a:lnTo>
                  <a:lnTo>
                    <a:pt x="140" y="538"/>
                  </a:lnTo>
                  <a:lnTo>
                    <a:pt x="215" y="516"/>
                  </a:lnTo>
                  <a:lnTo>
                    <a:pt x="292" y="488"/>
                  </a:lnTo>
                  <a:lnTo>
                    <a:pt x="367" y="458"/>
                  </a:lnTo>
                  <a:lnTo>
                    <a:pt x="444" y="427"/>
                  </a:lnTo>
                  <a:lnTo>
                    <a:pt x="519" y="395"/>
                  </a:lnTo>
                  <a:lnTo>
                    <a:pt x="580" y="367"/>
                  </a:lnTo>
                  <a:lnTo>
                    <a:pt x="641" y="341"/>
                  </a:lnTo>
                  <a:lnTo>
                    <a:pt x="745" y="298"/>
                  </a:lnTo>
                  <a:lnTo>
                    <a:pt x="848" y="252"/>
                  </a:lnTo>
                  <a:lnTo>
                    <a:pt x="1037" y="169"/>
                  </a:lnTo>
                  <a:lnTo>
                    <a:pt x="1136" y="129"/>
                  </a:lnTo>
                  <a:lnTo>
                    <a:pt x="1234" y="93"/>
                  </a:lnTo>
                  <a:lnTo>
                    <a:pt x="1337" y="61"/>
                  </a:lnTo>
                  <a:lnTo>
                    <a:pt x="1441" y="34"/>
                  </a:lnTo>
                  <a:lnTo>
                    <a:pt x="1548" y="14"/>
                  </a:lnTo>
                  <a:lnTo>
                    <a:pt x="1658" y="2"/>
                  </a:lnTo>
                  <a:lnTo>
                    <a:pt x="177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6" name="Group 102"/>
            <p:cNvGrpSpPr/>
            <p:nvPr/>
          </p:nvGrpSpPr>
          <p:grpSpPr>
            <a:xfrm>
              <a:off x="905294" y="2723706"/>
              <a:ext cx="10202863" cy="1209675"/>
              <a:chOff x="905294" y="2962485"/>
              <a:chExt cx="10202863" cy="1209675"/>
            </a:xfrm>
          </p:grpSpPr>
          <p:sp>
            <p:nvSpPr>
              <p:cNvPr id="57" name="Freeform 47"/>
              <p:cNvSpPr>
                <a:spLocks/>
              </p:cNvSpPr>
              <p:nvPr/>
            </p:nvSpPr>
            <p:spPr bwMode="auto">
              <a:xfrm>
                <a:off x="905294" y="3832435"/>
                <a:ext cx="177800" cy="84138"/>
              </a:xfrm>
              <a:custGeom>
                <a:avLst/>
                <a:gdLst/>
                <a:ahLst/>
                <a:cxnLst>
                  <a:cxn ang="0">
                    <a:pos x="95" y="0"/>
                  </a:cxn>
                  <a:cxn ang="0">
                    <a:pos x="104" y="0"/>
                  </a:cxn>
                  <a:cxn ang="0">
                    <a:pos x="112" y="39"/>
                  </a:cxn>
                  <a:cxn ang="0">
                    <a:pos x="102" y="39"/>
                  </a:cxn>
                  <a:cxn ang="0">
                    <a:pos x="95" y="41"/>
                  </a:cxn>
                  <a:cxn ang="0">
                    <a:pos x="77" y="45"/>
                  </a:cxn>
                  <a:cxn ang="0">
                    <a:pos x="37" y="49"/>
                  </a:cxn>
                  <a:cxn ang="0">
                    <a:pos x="20" y="51"/>
                  </a:cxn>
                  <a:cxn ang="0">
                    <a:pos x="12" y="51"/>
                  </a:cxn>
                  <a:cxn ang="0">
                    <a:pos x="6" y="53"/>
                  </a:cxn>
                  <a:cxn ang="0">
                    <a:pos x="2" y="53"/>
                  </a:cxn>
                  <a:cxn ang="0">
                    <a:pos x="0" y="12"/>
                  </a:cxn>
                  <a:cxn ang="0">
                    <a:pos x="16" y="12"/>
                  </a:cxn>
                  <a:cxn ang="0">
                    <a:pos x="33" y="10"/>
                  </a:cxn>
                  <a:cxn ang="0">
                    <a:pos x="53" y="8"/>
                  </a:cxn>
                  <a:cxn ang="0">
                    <a:pos x="71" y="6"/>
                  </a:cxn>
                  <a:cxn ang="0">
                    <a:pos x="89" y="2"/>
                  </a:cxn>
                  <a:cxn ang="0">
                    <a:pos x="95" y="0"/>
                  </a:cxn>
                </a:cxnLst>
                <a:rect l="0" t="0" r="r" b="b"/>
                <a:pathLst>
                  <a:path w="112" h="53">
                    <a:moveTo>
                      <a:pt x="95" y="0"/>
                    </a:moveTo>
                    <a:lnTo>
                      <a:pt x="104" y="0"/>
                    </a:lnTo>
                    <a:lnTo>
                      <a:pt x="112" y="39"/>
                    </a:lnTo>
                    <a:lnTo>
                      <a:pt x="102" y="39"/>
                    </a:lnTo>
                    <a:lnTo>
                      <a:pt x="95" y="41"/>
                    </a:lnTo>
                    <a:lnTo>
                      <a:pt x="77" y="45"/>
                    </a:lnTo>
                    <a:lnTo>
                      <a:pt x="37" y="49"/>
                    </a:lnTo>
                    <a:lnTo>
                      <a:pt x="20" y="51"/>
                    </a:lnTo>
                    <a:lnTo>
                      <a:pt x="12" y="51"/>
                    </a:lnTo>
                    <a:lnTo>
                      <a:pt x="6" y="53"/>
                    </a:lnTo>
                    <a:lnTo>
                      <a:pt x="2" y="53"/>
                    </a:lnTo>
                    <a:lnTo>
                      <a:pt x="0" y="12"/>
                    </a:lnTo>
                    <a:lnTo>
                      <a:pt x="16" y="12"/>
                    </a:lnTo>
                    <a:lnTo>
                      <a:pt x="33" y="10"/>
                    </a:lnTo>
                    <a:lnTo>
                      <a:pt x="53" y="8"/>
                    </a:lnTo>
                    <a:lnTo>
                      <a:pt x="71" y="6"/>
                    </a:lnTo>
                    <a:lnTo>
                      <a:pt x="89" y="2"/>
                    </a:lnTo>
                    <a:lnTo>
                      <a:pt x="95"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8"/>
              <p:cNvSpPr>
                <a:spLocks/>
              </p:cNvSpPr>
              <p:nvPr/>
            </p:nvSpPr>
            <p:spPr bwMode="auto">
              <a:xfrm>
                <a:off x="1152944" y="3765760"/>
                <a:ext cx="184150" cy="111125"/>
              </a:xfrm>
              <a:custGeom>
                <a:avLst/>
                <a:gdLst/>
                <a:ahLst/>
                <a:cxnLst>
                  <a:cxn ang="0">
                    <a:pos x="104" y="0"/>
                  </a:cxn>
                  <a:cxn ang="0">
                    <a:pos x="116" y="38"/>
                  </a:cxn>
                  <a:cxn ang="0">
                    <a:pos x="112" y="40"/>
                  </a:cxn>
                  <a:cxn ang="0">
                    <a:pos x="82" y="50"/>
                  </a:cxn>
                  <a:cxn ang="0">
                    <a:pos x="63" y="56"/>
                  </a:cxn>
                  <a:cxn ang="0">
                    <a:pos x="45" y="62"/>
                  </a:cxn>
                  <a:cxn ang="0">
                    <a:pos x="27" y="66"/>
                  </a:cxn>
                  <a:cxn ang="0">
                    <a:pos x="19" y="68"/>
                  </a:cxn>
                  <a:cxn ang="0">
                    <a:pos x="15" y="68"/>
                  </a:cxn>
                  <a:cxn ang="0">
                    <a:pos x="11" y="70"/>
                  </a:cxn>
                  <a:cxn ang="0">
                    <a:pos x="10" y="70"/>
                  </a:cxn>
                  <a:cxn ang="0">
                    <a:pos x="0" y="30"/>
                  </a:cxn>
                  <a:cxn ang="0">
                    <a:pos x="2" y="30"/>
                  </a:cxn>
                  <a:cxn ang="0">
                    <a:pos x="6" y="28"/>
                  </a:cxn>
                  <a:cxn ang="0">
                    <a:pos x="10" y="28"/>
                  </a:cxn>
                  <a:cxn ang="0">
                    <a:pos x="33" y="22"/>
                  </a:cxn>
                  <a:cxn ang="0">
                    <a:pos x="73" y="10"/>
                  </a:cxn>
                  <a:cxn ang="0">
                    <a:pos x="88" y="6"/>
                  </a:cxn>
                  <a:cxn ang="0">
                    <a:pos x="100" y="2"/>
                  </a:cxn>
                  <a:cxn ang="0">
                    <a:pos x="104" y="0"/>
                  </a:cxn>
                </a:cxnLst>
                <a:rect l="0" t="0" r="r" b="b"/>
                <a:pathLst>
                  <a:path w="116" h="70">
                    <a:moveTo>
                      <a:pt x="104" y="0"/>
                    </a:moveTo>
                    <a:lnTo>
                      <a:pt x="116" y="38"/>
                    </a:lnTo>
                    <a:lnTo>
                      <a:pt x="112" y="40"/>
                    </a:lnTo>
                    <a:lnTo>
                      <a:pt x="82" y="50"/>
                    </a:lnTo>
                    <a:lnTo>
                      <a:pt x="63" y="56"/>
                    </a:lnTo>
                    <a:lnTo>
                      <a:pt x="45" y="62"/>
                    </a:lnTo>
                    <a:lnTo>
                      <a:pt x="27" y="66"/>
                    </a:lnTo>
                    <a:lnTo>
                      <a:pt x="19" y="68"/>
                    </a:lnTo>
                    <a:lnTo>
                      <a:pt x="15" y="68"/>
                    </a:lnTo>
                    <a:lnTo>
                      <a:pt x="11" y="70"/>
                    </a:lnTo>
                    <a:lnTo>
                      <a:pt x="10" y="70"/>
                    </a:lnTo>
                    <a:lnTo>
                      <a:pt x="0" y="30"/>
                    </a:lnTo>
                    <a:lnTo>
                      <a:pt x="2" y="30"/>
                    </a:lnTo>
                    <a:lnTo>
                      <a:pt x="6" y="28"/>
                    </a:lnTo>
                    <a:lnTo>
                      <a:pt x="10" y="28"/>
                    </a:lnTo>
                    <a:lnTo>
                      <a:pt x="33" y="22"/>
                    </a:lnTo>
                    <a:lnTo>
                      <a:pt x="73" y="10"/>
                    </a:lnTo>
                    <a:lnTo>
                      <a:pt x="88" y="6"/>
                    </a:lnTo>
                    <a:lnTo>
                      <a:pt x="100" y="2"/>
                    </a:lnTo>
                    <a:lnTo>
                      <a:pt x="104"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49"/>
              <p:cNvSpPr>
                <a:spLocks/>
              </p:cNvSpPr>
              <p:nvPr/>
            </p:nvSpPr>
            <p:spPr bwMode="auto">
              <a:xfrm>
                <a:off x="1395832" y="3675272"/>
                <a:ext cx="185738" cy="122238"/>
              </a:xfrm>
              <a:custGeom>
                <a:avLst/>
                <a:gdLst/>
                <a:ahLst/>
                <a:cxnLst>
                  <a:cxn ang="0">
                    <a:pos x="103" y="0"/>
                  </a:cxn>
                  <a:cxn ang="0">
                    <a:pos x="117" y="37"/>
                  </a:cxn>
                  <a:cxn ang="0">
                    <a:pos x="101" y="45"/>
                  </a:cxn>
                  <a:cxn ang="0">
                    <a:pos x="85" y="51"/>
                  </a:cxn>
                  <a:cxn ang="0">
                    <a:pos x="65" y="59"/>
                  </a:cxn>
                  <a:cxn ang="0">
                    <a:pos x="18" y="75"/>
                  </a:cxn>
                  <a:cxn ang="0">
                    <a:pos x="16" y="77"/>
                  </a:cxn>
                  <a:cxn ang="0">
                    <a:pos x="14" y="77"/>
                  </a:cxn>
                  <a:cxn ang="0">
                    <a:pos x="0" y="39"/>
                  </a:cxn>
                  <a:cxn ang="0">
                    <a:pos x="2" y="39"/>
                  </a:cxn>
                  <a:cxn ang="0">
                    <a:pos x="4" y="37"/>
                  </a:cxn>
                  <a:cxn ang="0">
                    <a:pos x="52" y="21"/>
                  </a:cxn>
                  <a:cxn ang="0">
                    <a:pos x="71" y="13"/>
                  </a:cxn>
                  <a:cxn ang="0">
                    <a:pos x="87" y="7"/>
                  </a:cxn>
                  <a:cxn ang="0">
                    <a:pos x="103" y="0"/>
                  </a:cxn>
                </a:cxnLst>
                <a:rect l="0" t="0" r="r" b="b"/>
                <a:pathLst>
                  <a:path w="117" h="77">
                    <a:moveTo>
                      <a:pt x="103" y="0"/>
                    </a:moveTo>
                    <a:lnTo>
                      <a:pt x="117" y="37"/>
                    </a:lnTo>
                    <a:lnTo>
                      <a:pt x="101" y="45"/>
                    </a:lnTo>
                    <a:lnTo>
                      <a:pt x="85" y="51"/>
                    </a:lnTo>
                    <a:lnTo>
                      <a:pt x="65" y="59"/>
                    </a:lnTo>
                    <a:lnTo>
                      <a:pt x="18" y="75"/>
                    </a:lnTo>
                    <a:lnTo>
                      <a:pt x="16" y="77"/>
                    </a:lnTo>
                    <a:lnTo>
                      <a:pt x="14" y="77"/>
                    </a:lnTo>
                    <a:lnTo>
                      <a:pt x="0" y="39"/>
                    </a:lnTo>
                    <a:lnTo>
                      <a:pt x="2" y="39"/>
                    </a:lnTo>
                    <a:lnTo>
                      <a:pt x="4" y="37"/>
                    </a:lnTo>
                    <a:lnTo>
                      <a:pt x="52" y="21"/>
                    </a:lnTo>
                    <a:lnTo>
                      <a:pt x="71" y="13"/>
                    </a:lnTo>
                    <a:lnTo>
                      <a:pt x="87" y="7"/>
                    </a:lnTo>
                    <a:lnTo>
                      <a:pt x="103"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0"/>
              <p:cNvSpPr>
                <a:spLocks/>
              </p:cNvSpPr>
              <p:nvPr/>
            </p:nvSpPr>
            <p:spPr bwMode="auto">
              <a:xfrm>
                <a:off x="1633957" y="3573672"/>
                <a:ext cx="185738" cy="128588"/>
              </a:xfrm>
              <a:custGeom>
                <a:avLst/>
                <a:gdLst/>
                <a:ahLst/>
                <a:cxnLst>
                  <a:cxn ang="0">
                    <a:pos x="101" y="0"/>
                  </a:cxn>
                  <a:cxn ang="0">
                    <a:pos x="117" y="38"/>
                  </a:cxn>
                  <a:cxn ang="0">
                    <a:pos x="101" y="46"/>
                  </a:cxn>
                  <a:cxn ang="0">
                    <a:pos x="85" y="52"/>
                  </a:cxn>
                  <a:cxn ang="0">
                    <a:pos x="67" y="60"/>
                  </a:cxn>
                  <a:cxn ang="0">
                    <a:pos x="48" y="68"/>
                  </a:cxn>
                  <a:cxn ang="0">
                    <a:pos x="32" y="75"/>
                  </a:cxn>
                  <a:cxn ang="0">
                    <a:pos x="20" y="79"/>
                  </a:cxn>
                  <a:cxn ang="0">
                    <a:pos x="16" y="81"/>
                  </a:cxn>
                  <a:cxn ang="0">
                    <a:pos x="0" y="44"/>
                  </a:cxn>
                  <a:cxn ang="0">
                    <a:pos x="4" y="42"/>
                  </a:cxn>
                  <a:cxn ang="0">
                    <a:pos x="16" y="38"/>
                  </a:cxn>
                  <a:cxn ang="0">
                    <a:pos x="32" y="30"/>
                  </a:cxn>
                  <a:cxn ang="0">
                    <a:pos x="52" y="22"/>
                  </a:cxn>
                  <a:cxn ang="0">
                    <a:pos x="69" y="14"/>
                  </a:cxn>
                  <a:cxn ang="0">
                    <a:pos x="85" y="8"/>
                  </a:cxn>
                  <a:cxn ang="0">
                    <a:pos x="101" y="0"/>
                  </a:cxn>
                </a:cxnLst>
                <a:rect l="0" t="0" r="r" b="b"/>
                <a:pathLst>
                  <a:path w="117" h="81">
                    <a:moveTo>
                      <a:pt x="101" y="0"/>
                    </a:moveTo>
                    <a:lnTo>
                      <a:pt x="117" y="38"/>
                    </a:lnTo>
                    <a:lnTo>
                      <a:pt x="101" y="46"/>
                    </a:lnTo>
                    <a:lnTo>
                      <a:pt x="85" y="52"/>
                    </a:lnTo>
                    <a:lnTo>
                      <a:pt x="67" y="60"/>
                    </a:lnTo>
                    <a:lnTo>
                      <a:pt x="48" y="68"/>
                    </a:lnTo>
                    <a:lnTo>
                      <a:pt x="32" y="75"/>
                    </a:lnTo>
                    <a:lnTo>
                      <a:pt x="20" y="79"/>
                    </a:lnTo>
                    <a:lnTo>
                      <a:pt x="16" y="81"/>
                    </a:lnTo>
                    <a:lnTo>
                      <a:pt x="0" y="44"/>
                    </a:lnTo>
                    <a:lnTo>
                      <a:pt x="4" y="42"/>
                    </a:lnTo>
                    <a:lnTo>
                      <a:pt x="16" y="38"/>
                    </a:lnTo>
                    <a:lnTo>
                      <a:pt x="32" y="30"/>
                    </a:lnTo>
                    <a:lnTo>
                      <a:pt x="52" y="22"/>
                    </a:lnTo>
                    <a:lnTo>
                      <a:pt x="69" y="14"/>
                    </a:lnTo>
                    <a:lnTo>
                      <a:pt x="85" y="8"/>
                    </a:lnTo>
                    <a:lnTo>
                      <a:pt x="101"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1"/>
              <p:cNvSpPr>
                <a:spLocks/>
              </p:cNvSpPr>
              <p:nvPr/>
            </p:nvSpPr>
            <p:spPr bwMode="auto">
              <a:xfrm>
                <a:off x="1872082" y="3472072"/>
                <a:ext cx="184150" cy="127000"/>
              </a:xfrm>
              <a:custGeom>
                <a:avLst/>
                <a:gdLst/>
                <a:ahLst/>
                <a:cxnLst>
                  <a:cxn ang="0">
                    <a:pos x="101" y="0"/>
                  </a:cxn>
                  <a:cxn ang="0">
                    <a:pos x="116" y="38"/>
                  </a:cxn>
                  <a:cxn ang="0">
                    <a:pos x="16" y="80"/>
                  </a:cxn>
                  <a:cxn ang="0">
                    <a:pos x="0" y="44"/>
                  </a:cxn>
                  <a:cxn ang="0">
                    <a:pos x="101" y="0"/>
                  </a:cxn>
                </a:cxnLst>
                <a:rect l="0" t="0" r="r" b="b"/>
                <a:pathLst>
                  <a:path w="116" h="80">
                    <a:moveTo>
                      <a:pt x="101" y="0"/>
                    </a:moveTo>
                    <a:lnTo>
                      <a:pt x="116" y="38"/>
                    </a:lnTo>
                    <a:lnTo>
                      <a:pt x="16" y="80"/>
                    </a:lnTo>
                    <a:lnTo>
                      <a:pt x="0" y="44"/>
                    </a:lnTo>
                    <a:lnTo>
                      <a:pt x="101"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2"/>
              <p:cNvSpPr>
                <a:spLocks/>
              </p:cNvSpPr>
              <p:nvPr/>
            </p:nvSpPr>
            <p:spPr bwMode="auto">
              <a:xfrm>
                <a:off x="2110207" y="3368885"/>
                <a:ext cx="184150" cy="128588"/>
              </a:xfrm>
              <a:custGeom>
                <a:avLst/>
                <a:gdLst/>
                <a:ahLst/>
                <a:cxnLst>
                  <a:cxn ang="0">
                    <a:pos x="101" y="0"/>
                  </a:cxn>
                  <a:cxn ang="0">
                    <a:pos x="116" y="38"/>
                  </a:cxn>
                  <a:cxn ang="0">
                    <a:pos x="101" y="46"/>
                  </a:cxn>
                  <a:cxn ang="0">
                    <a:pos x="85" y="52"/>
                  </a:cxn>
                  <a:cxn ang="0">
                    <a:pos x="67" y="60"/>
                  </a:cxn>
                  <a:cxn ang="0">
                    <a:pos x="47" y="67"/>
                  </a:cxn>
                  <a:cxn ang="0">
                    <a:pos x="31" y="75"/>
                  </a:cxn>
                  <a:cxn ang="0">
                    <a:pos x="20" y="79"/>
                  </a:cxn>
                  <a:cxn ang="0">
                    <a:pos x="16" y="81"/>
                  </a:cxn>
                  <a:cxn ang="0">
                    <a:pos x="0" y="44"/>
                  </a:cxn>
                  <a:cxn ang="0">
                    <a:pos x="4" y="42"/>
                  </a:cxn>
                  <a:cxn ang="0">
                    <a:pos x="16" y="38"/>
                  </a:cxn>
                  <a:cxn ang="0">
                    <a:pos x="31" y="30"/>
                  </a:cxn>
                  <a:cxn ang="0">
                    <a:pos x="51" y="22"/>
                  </a:cxn>
                  <a:cxn ang="0">
                    <a:pos x="69" y="14"/>
                  </a:cxn>
                  <a:cxn ang="0">
                    <a:pos x="85" y="8"/>
                  </a:cxn>
                  <a:cxn ang="0">
                    <a:pos x="101" y="0"/>
                  </a:cxn>
                </a:cxnLst>
                <a:rect l="0" t="0" r="r" b="b"/>
                <a:pathLst>
                  <a:path w="116" h="81">
                    <a:moveTo>
                      <a:pt x="101" y="0"/>
                    </a:moveTo>
                    <a:lnTo>
                      <a:pt x="116" y="38"/>
                    </a:lnTo>
                    <a:lnTo>
                      <a:pt x="101" y="46"/>
                    </a:lnTo>
                    <a:lnTo>
                      <a:pt x="85" y="52"/>
                    </a:lnTo>
                    <a:lnTo>
                      <a:pt x="67" y="60"/>
                    </a:lnTo>
                    <a:lnTo>
                      <a:pt x="47" y="67"/>
                    </a:lnTo>
                    <a:lnTo>
                      <a:pt x="31" y="75"/>
                    </a:lnTo>
                    <a:lnTo>
                      <a:pt x="20" y="79"/>
                    </a:lnTo>
                    <a:lnTo>
                      <a:pt x="16" y="81"/>
                    </a:lnTo>
                    <a:lnTo>
                      <a:pt x="0" y="44"/>
                    </a:lnTo>
                    <a:lnTo>
                      <a:pt x="4" y="42"/>
                    </a:lnTo>
                    <a:lnTo>
                      <a:pt x="16" y="38"/>
                    </a:lnTo>
                    <a:lnTo>
                      <a:pt x="31" y="30"/>
                    </a:lnTo>
                    <a:lnTo>
                      <a:pt x="51" y="22"/>
                    </a:lnTo>
                    <a:lnTo>
                      <a:pt x="69" y="14"/>
                    </a:lnTo>
                    <a:lnTo>
                      <a:pt x="85" y="8"/>
                    </a:lnTo>
                    <a:lnTo>
                      <a:pt x="101"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3"/>
              <p:cNvSpPr>
                <a:spLocks/>
              </p:cNvSpPr>
              <p:nvPr/>
            </p:nvSpPr>
            <p:spPr bwMode="auto">
              <a:xfrm>
                <a:off x="2348332" y="3264110"/>
                <a:ext cx="184150" cy="130175"/>
              </a:xfrm>
              <a:custGeom>
                <a:avLst/>
                <a:gdLst/>
                <a:ahLst/>
                <a:cxnLst>
                  <a:cxn ang="0">
                    <a:pos x="98" y="0"/>
                  </a:cxn>
                  <a:cxn ang="0">
                    <a:pos x="116" y="38"/>
                  </a:cxn>
                  <a:cxn ang="0">
                    <a:pos x="16" y="82"/>
                  </a:cxn>
                  <a:cxn ang="0">
                    <a:pos x="0" y="44"/>
                  </a:cxn>
                  <a:cxn ang="0">
                    <a:pos x="98" y="0"/>
                  </a:cxn>
                </a:cxnLst>
                <a:rect l="0" t="0" r="r" b="b"/>
                <a:pathLst>
                  <a:path w="116" h="82">
                    <a:moveTo>
                      <a:pt x="98" y="0"/>
                    </a:moveTo>
                    <a:lnTo>
                      <a:pt x="116" y="38"/>
                    </a:lnTo>
                    <a:lnTo>
                      <a:pt x="16" y="82"/>
                    </a:lnTo>
                    <a:lnTo>
                      <a:pt x="0" y="44"/>
                    </a:lnTo>
                    <a:lnTo>
                      <a:pt x="98"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54"/>
              <p:cNvSpPr>
                <a:spLocks/>
              </p:cNvSpPr>
              <p:nvPr/>
            </p:nvSpPr>
            <p:spPr bwMode="auto">
              <a:xfrm>
                <a:off x="2586457" y="3164097"/>
                <a:ext cx="184150" cy="125413"/>
              </a:xfrm>
              <a:custGeom>
                <a:avLst/>
                <a:gdLst/>
                <a:ahLst/>
                <a:cxnLst>
                  <a:cxn ang="0">
                    <a:pos x="98" y="0"/>
                  </a:cxn>
                  <a:cxn ang="0">
                    <a:pos x="100" y="0"/>
                  </a:cxn>
                  <a:cxn ang="0">
                    <a:pos x="116" y="38"/>
                  </a:cxn>
                  <a:cxn ang="0">
                    <a:pos x="112" y="40"/>
                  </a:cxn>
                  <a:cxn ang="0">
                    <a:pos x="110" y="42"/>
                  </a:cxn>
                  <a:cxn ang="0">
                    <a:pos x="104" y="42"/>
                  </a:cxn>
                  <a:cxn ang="0">
                    <a:pos x="100" y="44"/>
                  </a:cxn>
                  <a:cxn ang="0">
                    <a:pos x="65" y="60"/>
                  </a:cxn>
                  <a:cxn ang="0">
                    <a:pos x="47" y="65"/>
                  </a:cxn>
                  <a:cxn ang="0">
                    <a:pos x="29" y="73"/>
                  </a:cxn>
                  <a:cxn ang="0">
                    <a:pos x="23" y="75"/>
                  </a:cxn>
                  <a:cxn ang="0">
                    <a:pos x="19" y="77"/>
                  </a:cxn>
                  <a:cxn ang="0">
                    <a:pos x="17" y="79"/>
                  </a:cxn>
                  <a:cxn ang="0">
                    <a:pos x="15" y="79"/>
                  </a:cxn>
                  <a:cxn ang="0">
                    <a:pos x="0" y="42"/>
                  </a:cxn>
                  <a:cxn ang="0">
                    <a:pos x="2" y="42"/>
                  </a:cxn>
                  <a:cxn ang="0">
                    <a:pos x="4" y="40"/>
                  </a:cxn>
                  <a:cxn ang="0">
                    <a:pos x="15" y="36"/>
                  </a:cxn>
                  <a:cxn ang="0">
                    <a:pos x="31" y="28"/>
                  </a:cxn>
                  <a:cxn ang="0">
                    <a:pos x="49" y="22"/>
                  </a:cxn>
                  <a:cxn ang="0">
                    <a:pos x="69" y="14"/>
                  </a:cxn>
                  <a:cxn ang="0">
                    <a:pos x="84" y="6"/>
                  </a:cxn>
                  <a:cxn ang="0">
                    <a:pos x="96" y="2"/>
                  </a:cxn>
                  <a:cxn ang="0">
                    <a:pos x="98" y="0"/>
                  </a:cxn>
                </a:cxnLst>
                <a:rect l="0" t="0" r="r" b="b"/>
                <a:pathLst>
                  <a:path w="116" h="79">
                    <a:moveTo>
                      <a:pt x="98" y="0"/>
                    </a:moveTo>
                    <a:lnTo>
                      <a:pt x="100" y="0"/>
                    </a:lnTo>
                    <a:lnTo>
                      <a:pt x="116" y="38"/>
                    </a:lnTo>
                    <a:lnTo>
                      <a:pt x="112" y="40"/>
                    </a:lnTo>
                    <a:lnTo>
                      <a:pt x="110" y="42"/>
                    </a:lnTo>
                    <a:lnTo>
                      <a:pt x="104" y="42"/>
                    </a:lnTo>
                    <a:lnTo>
                      <a:pt x="100" y="44"/>
                    </a:lnTo>
                    <a:lnTo>
                      <a:pt x="65" y="60"/>
                    </a:lnTo>
                    <a:lnTo>
                      <a:pt x="47" y="65"/>
                    </a:lnTo>
                    <a:lnTo>
                      <a:pt x="29" y="73"/>
                    </a:lnTo>
                    <a:lnTo>
                      <a:pt x="23" y="75"/>
                    </a:lnTo>
                    <a:lnTo>
                      <a:pt x="19" y="77"/>
                    </a:lnTo>
                    <a:lnTo>
                      <a:pt x="17" y="79"/>
                    </a:lnTo>
                    <a:lnTo>
                      <a:pt x="15" y="79"/>
                    </a:lnTo>
                    <a:lnTo>
                      <a:pt x="0" y="42"/>
                    </a:lnTo>
                    <a:lnTo>
                      <a:pt x="2" y="42"/>
                    </a:lnTo>
                    <a:lnTo>
                      <a:pt x="4" y="40"/>
                    </a:lnTo>
                    <a:lnTo>
                      <a:pt x="15" y="36"/>
                    </a:lnTo>
                    <a:lnTo>
                      <a:pt x="31" y="28"/>
                    </a:lnTo>
                    <a:lnTo>
                      <a:pt x="49" y="22"/>
                    </a:lnTo>
                    <a:lnTo>
                      <a:pt x="69" y="14"/>
                    </a:lnTo>
                    <a:lnTo>
                      <a:pt x="84" y="6"/>
                    </a:lnTo>
                    <a:lnTo>
                      <a:pt x="96" y="2"/>
                    </a:lnTo>
                    <a:lnTo>
                      <a:pt x="98"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55"/>
              <p:cNvSpPr>
                <a:spLocks/>
              </p:cNvSpPr>
              <p:nvPr/>
            </p:nvSpPr>
            <p:spPr bwMode="auto">
              <a:xfrm>
                <a:off x="2826169" y="3075197"/>
                <a:ext cx="185738" cy="120650"/>
              </a:xfrm>
              <a:custGeom>
                <a:avLst/>
                <a:gdLst/>
                <a:ahLst/>
                <a:cxnLst>
                  <a:cxn ang="0">
                    <a:pos x="105" y="0"/>
                  </a:cxn>
                  <a:cxn ang="0">
                    <a:pos x="117" y="40"/>
                  </a:cxn>
                  <a:cxn ang="0">
                    <a:pos x="115" y="40"/>
                  </a:cxn>
                  <a:cxn ang="0">
                    <a:pos x="107" y="44"/>
                  </a:cxn>
                  <a:cxn ang="0">
                    <a:pos x="101" y="46"/>
                  </a:cxn>
                  <a:cxn ang="0">
                    <a:pos x="83" y="50"/>
                  </a:cxn>
                  <a:cxn ang="0">
                    <a:pos x="66" y="58"/>
                  </a:cxn>
                  <a:cxn ang="0">
                    <a:pos x="46" y="64"/>
                  </a:cxn>
                  <a:cxn ang="0">
                    <a:pos x="30" y="70"/>
                  </a:cxn>
                  <a:cxn ang="0">
                    <a:pos x="18" y="74"/>
                  </a:cxn>
                  <a:cxn ang="0">
                    <a:pos x="14" y="76"/>
                  </a:cxn>
                  <a:cxn ang="0">
                    <a:pos x="0" y="36"/>
                  </a:cxn>
                  <a:cxn ang="0">
                    <a:pos x="4" y="34"/>
                  </a:cxn>
                  <a:cxn ang="0">
                    <a:pos x="16" y="30"/>
                  </a:cxn>
                  <a:cxn ang="0">
                    <a:pos x="32" y="26"/>
                  </a:cxn>
                  <a:cxn ang="0">
                    <a:pos x="52" y="18"/>
                  </a:cxn>
                  <a:cxn ang="0">
                    <a:pos x="93" y="4"/>
                  </a:cxn>
                  <a:cxn ang="0">
                    <a:pos x="97" y="4"/>
                  </a:cxn>
                  <a:cxn ang="0">
                    <a:pos x="105" y="0"/>
                  </a:cxn>
                </a:cxnLst>
                <a:rect l="0" t="0" r="r" b="b"/>
                <a:pathLst>
                  <a:path w="117" h="76">
                    <a:moveTo>
                      <a:pt x="105" y="0"/>
                    </a:moveTo>
                    <a:lnTo>
                      <a:pt x="117" y="40"/>
                    </a:lnTo>
                    <a:lnTo>
                      <a:pt x="115" y="40"/>
                    </a:lnTo>
                    <a:lnTo>
                      <a:pt x="107" y="44"/>
                    </a:lnTo>
                    <a:lnTo>
                      <a:pt x="101" y="46"/>
                    </a:lnTo>
                    <a:lnTo>
                      <a:pt x="83" y="50"/>
                    </a:lnTo>
                    <a:lnTo>
                      <a:pt x="66" y="58"/>
                    </a:lnTo>
                    <a:lnTo>
                      <a:pt x="46" y="64"/>
                    </a:lnTo>
                    <a:lnTo>
                      <a:pt x="30" y="70"/>
                    </a:lnTo>
                    <a:lnTo>
                      <a:pt x="18" y="74"/>
                    </a:lnTo>
                    <a:lnTo>
                      <a:pt x="14" y="76"/>
                    </a:lnTo>
                    <a:lnTo>
                      <a:pt x="0" y="36"/>
                    </a:lnTo>
                    <a:lnTo>
                      <a:pt x="4" y="34"/>
                    </a:lnTo>
                    <a:lnTo>
                      <a:pt x="16" y="30"/>
                    </a:lnTo>
                    <a:lnTo>
                      <a:pt x="32" y="26"/>
                    </a:lnTo>
                    <a:lnTo>
                      <a:pt x="52" y="18"/>
                    </a:lnTo>
                    <a:lnTo>
                      <a:pt x="93" y="4"/>
                    </a:lnTo>
                    <a:lnTo>
                      <a:pt x="97" y="4"/>
                    </a:lnTo>
                    <a:lnTo>
                      <a:pt x="105"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56"/>
              <p:cNvSpPr>
                <a:spLocks/>
              </p:cNvSpPr>
              <p:nvPr/>
            </p:nvSpPr>
            <p:spPr bwMode="auto">
              <a:xfrm>
                <a:off x="3073819" y="3010110"/>
                <a:ext cx="182563" cy="103188"/>
              </a:xfrm>
              <a:custGeom>
                <a:avLst/>
                <a:gdLst/>
                <a:ahLst/>
                <a:cxnLst>
                  <a:cxn ang="0">
                    <a:pos x="107" y="0"/>
                  </a:cxn>
                  <a:cxn ang="0">
                    <a:pos x="115" y="39"/>
                  </a:cxn>
                  <a:cxn ang="0">
                    <a:pos x="111" y="41"/>
                  </a:cxn>
                  <a:cxn ang="0">
                    <a:pos x="99" y="43"/>
                  </a:cxn>
                  <a:cxn ang="0">
                    <a:pos x="83" y="47"/>
                  </a:cxn>
                  <a:cxn ang="0">
                    <a:pos x="63" y="51"/>
                  </a:cxn>
                  <a:cxn ang="0">
                    <a:pos x="44" y="57"/>
                  </a:cxn>
                  <a:cxn ang="0">
                    <a:pos x="20" y="63"/>
                  </a:cxn>
                  <a:cxn ang="0">
                    <a:pos x="16" y="65"/>
                  </a:cxn>
                  <a:cxn ang="0">
                    <a:pos x="10" y="65"/>
                  </a:cxn>
                  <a:cxn ang="0">
                    <a:pos x="0" y="28"/>
                  </a:cxn>
                  <a:cxn ang="0">
                    <a:pos x="2" y="28"/>
                  </a:cxn>
                  <a:cxn ang="0">
                    <a:pos x="4" y="26"/>
                  </a:cxn>
                  <a:cxn ang="0">
                    <a:pos x="16" y="22"/>
                  </a:cxn>
                  <a:cxn ang="0">
                    <a:pos x="34" y="18"/>
                  </a:cxn>
                  <a:cxn ang="0">
                    <a:pos x="53" y="12"/>
                  </a:cxn>
                  <a:cxn ang="0">
                    <a:pos x="73" y="8"/>
                  </a:cxn>
                  <a:cxn ang="0">
                    <a:pos x="91" y="4"/>
                  </a:cxn>
                  <a:cxn ang="0">
                    <a:pos x="103" y="2"/>
                  </a:cxn>
                  <a:cxn ang="0">
                    <a:pos x="107" y="0"/>
                  </a:cxn>
                </a:cxnLst>
                <a:rect l="0" t="0" r="r" b="b"/>
                <a:pathLst>
                  <a:path w="115" h="65">
                    <a:moveTo>
                      <a:pt x="107" y="0"/>
                    </a:moveTo>
                    <a:lnTo>
                      <a:pt x="115" y="39"/>
                    </a:lnTo>
                    <a:lnTo>
                      <a:pt x="111" y="41"/>
                    </a:lnTo>
                    <a:lnTo>
                      <a:pt x="99" y="43"/>
                    </a:lnTo>
                    <a:lnTo>
                      <a:pt x="83" y="47"/>
                    </a:lnTo>
                    <a:lnTo>
                      <a:pt x="63" y="51"/>
                    </a:lnTo>
                    <a:lnTo>
                      <a:pt x="44" y="57"/>
                    </a:lnTo>
                    <a:lnTo>
                      <a:pt x="20" y="63"/>
                    </a:lnTo>
                    <a:lnTo>
                      <a:pt x="16" y="65"/>
                    </a:lnTo>
                    <a:lnTo>
                      <a:pt x="10" y="65"/>
                    </a:lnTo>
                    <a:lnTo>
                      <a:pt x="0" y="28"/>
                    </a:lnTo>
                    <a:lnTo>
                      <a:pt x="2" y="28"/>
                    </a:lnTo>
                    <a:lnTo>
                      <a:pt x="4" y="26"/>
                    </a:lnTo>
                    <a:lnTo>
                      <a:pt x="16" y="22"/>
                    </a:lnTo>
                    <a:lnTo>
                      <a:pt x="34" y="18"/>
                    </a:lnTo>
                    <a:lnTo>
                      <a:pt x="53" y="12"/>
                    </a:lnTo>
                    <a:lnTo>
                      <a:pt x="73" y="8"/>
                    </a:lnTo>
                    <a:lnTo>
                      <a:pt x="91" y="4"/>
                    </a:lnTo>
                    <a:lnTo>
                      <a:pt x="103" y="2"/>
                    </a:lnTo>
                    <a:lnTo>
                      <a:pt x="107"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57"/>
              <p:cNvSpPr>
                <a:spLocks/>
              </p:cNvSpPr>
              <p:nvPr/>
            </p:nvSpPr>
            <p:spPr bwMode="auto">
              <a:xfrm>
                <a:off x="3327819" y="2972010"/>
                <a:ext cx="180975" cy="84138"/>
              </a:xfrm>
              <a:custGeom>
                <a:avLst/>
                <a:gdLst/>
                <a:ahLst/>
                <a:cxnLst>
                  <a:cxn ang="0">
                    <a:pos x="93" y="0"/>
                  </a:cxn>
                  <a:cxn ang="0">
                    <a:pos x="110" y="0"/>
                  </a:cxn>
                  <a:cxn ang="0">
                    <a:pos x="114" y="40"/>
                  </a:cxn>
                  <a:cxn ang="0">
                    <a:pos x="108" y="40"/>
                  </a:cxn>
                  <a:cxn ang="0">
                    <a:pos x="104" y="42"/>
                  </a:cxn>
                  <a:cxn ang="0">
                    <a:pos x="96" y="42"/>
                  </a:cxn>
                  <a:cxn ang="0">
                    <a:pos x="61" y="46"/>
                  </a:cxn>
                  <a:cxn ang="0">
                    <a:pos x="41" y="48"/>
                  </a:cxn>
                  <a:cxn ang="0">
                    <a:pos x="24" y="52"/>
                  </a:cxn>
                  <a:cxn ang="0">
                    <a:pos x="18" y="53"/>
                  </a:cxn>
                  <a:cxn ang="0">
                    <a:pos x="8" y="53"/>
                  </a:cxn>
                  <a:cxn ang="0">
                    <a:pos x="0" y="14"/>
                  </a:cxn>
                  <a:cxn ang="0">
                    <a:pos x="2" y="14"/>
                  </a:cxn>
                  <a:cxn ang="0">
                    <a:pos x="6" y="12"/>
                  </a:cxn>
                  <a:cxn ang="0">
                    <a:pos x="10" y="12"/>
                  </a:cxn>
                  <a:cxn ang="0">
                    <a:pos x="18" y="10"/>
                  </a:cxn>
                  <a:cxn ang="0">
                    <a:pos x="35" y="8"/>
                  </a:cxn>
                  <a:cxn ang="0">
                    <a:pos x="55" y="6"/>
                  </a:cxn>
                  <a:cxn ang="0">
                    <a:pos x="75" y="2"/>
                  </a:cxn>
                  <a:cxn ang="0">
                    <a:pos x="93" y="0"/>
                  </a:cxn>
                </a:cxnLst>
                <a:rect l="0" t="0" r="r" b="b"/>
                <a:pathLst>
                  <a:path w="114" h="53">
                    <a:moveTo>
                      <a:pt x="93" y="0"/>
                    </a:moveTo>
                    <a:lnTo>
                      <a:pt x="110" y="0"/>
                    </a:lnTo>
                    <a:lnTo>
                      <a:pt x="114" y="40"/>
                    </a:lnTo>
                    <a:lnTo>
                      <a:pt x="108" y="40"/>
                    </a:lnTo>
                    <a:lnTo>
                      <a:pt x="104" y="42"/>
                    </a:lnTo>
                    <a:lnTo>
                      <a:pt x="96" y="42"/>
                    </a:lnTo>
                    <a:lnTo>
                      <a:pt x="61" y="46"/>
                    </a:lnTo>
                    <a:lnTo>
                      <a:pt x="41" y="48"/>
                    </a:lnTo>
                    <a:lnTo>
                      <a:pt x="24" y="52"/>
                    </a:lnTo>
                    <a:lnTo>
                      <a:pt x="18" y="53"/>
                    </a:lnTo>
                    <a:lnTo>
                      <a:pt x="8" y="53"/>
                    </a:lnTo>
                    <a:lnTo>
                      <a:pt x="0" y="14"/>
                    </a:lnTo>
                    <a:lnTo>
                      <a:pt x="2" y="14"/>
                    </a:lnTo>
                    <a:lnTo>
                      <a:pt x="6" y="12"/>
                    </a:lnTo>
                    <a:lnTo>
                      <a:pt x="10" y="12"/>
                    </a:lnTo>
                    <a:lnTo>
                      <a:pt x="18" y="10"/>
                    </a:lnTo>
                    <a:lnTo>
                      <a:pt x="35" y="8"/>
                    </a:lnTo>
                    <a:lnTo>
                      <a:pt x="55" y="6"/>
                    </a:lnTo>
                    <a:lnTo>
                      <a:pt x="75" y="2"/>
                    </a:lnTo>
                    <a:lnTo>
                      <a:pt x="93"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8"/>
              <p:cNvSpPr>
                <a:spLocks/>
              </p:cNvSpPr>
              <p:nvPr/>
            </p:nvSpPr>
            <p:spPr bwMode="auto">
              <a:xfrm>
                <a:off x="3588169" y="2962485"/>
                <a:ext cx="177800" cy="69850"/>
              </a:xfrm>
              <a:custGeom>
                <a:avLst/>
                <a:gdLst/>
                <a:ahLst/>
                <a:cxnLst>
                  <a:cxn ang="0">
                    <a:pos x="57" y="0"/>
                  </a:cxn>
                  <a:cxn ang="0">
                    <a:pos x="84" y="0"/>
                  </a:cxn>
                  <a:cxn ang="0">
                    <a:pos x="94" y="2"/>
                  </a:cxn>
                  <a:cxn ang="0">
                    <a:pos x="112" y="2"/>
                  </a:cxn>
                  <a:cxn ang="0">
                    <a:pos x="110" y="44"/>
                  </a:cxn>
                  <a:cxn ang="0">
                    <a:pos x="108" y="44"/>
                  </a:cxn>
                  <a:cxn ang="0">
                    <a:pos x="104" y="42"/>
                  </a:cxn>
                  <a:cxn ang="0">
                    <a:pos x="2" y="42"/>
                  </a:cxn>
                  <a:cxn ang="0">
                    <a:pos x="0" y="2"/>
                  </a:cxn>
                  <a:cxn ang="0">
                    <a:pos x="35" y="2"/>
                  </a:cxn>
                  <a:cxn ang="0">
                    <a:pos x="57" y="0"/>
                  </a:cxn>
                </a:cxnLst>
                <a:rect l="0" t="0" r="r" b="b"/>
                <a:pathLst>
                  <a:path w="112" h="44">
                    <a:moveTo>
                      <a:pt x="57" y="0"/>
                    </a:moveTo>
                    <a:lnTo>
                      <a:pt x="84" y="0"/>
                    </a:lnTo>
                    <a:lnTo>
                      <a:pt x="94" y="2"/>
                    </a:lnTo>
                    <a:lnTo>
                      <a:pt x="112" y="2"/>
                    </a:lnTo>
                    <a:lnTo>
                      <a:pt x="110" y="44"/>
                    </a:lnTo>
                    <a:lnTo>
                      <a:pt x="108" y="44"/>
                    </a:lnTo>
                    <a:lnTo>
                      <a:pt x="104" y="42"/>
                    </a:lnTo>
                    <a:lnTo>
                      <a:pt x="2" y="42"/>
                    </a:lnTo>
                    <a:lnTo>
                      <a:pt x="0" y="2"/>
                    </a:lnTo>
                    <a:lnTo>
                      <a:pt x="35" y="2"/>
                    </a:lnTo>
                    <a:lnTo>
                      <a:pt x="57"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9"/>
              <p:cNvSpPr>
                <a:spLocks/>
              </p:cNvSpPr>
              <p:nvPr/>
            </p:nvSpPr>
            <p:spPr bwMode="auto">
              <a:xfrm>
                <a:off x="3843757" y="2972010"/>
                <a:ext cx="182563" cy="84138"/>
              </a:xfrm>
              <a:custGeom>
                <a:avLst/>
                <a:gdLst/>
                <a:ahLst/>
                <a:cxnLst>
                  <a:cxn ang="0">
                    <a:pos x="4" y="0"/>
                  </a:cxn>
                  <a:cxn ang="0">
                    <a:pos x="8" y="0"/>
                  </a:cxn>
                  <a:cxn ang="0">
                    <a:pos x="22" y="2"/>
                  </a:cxn>
                  <a:cxn ang="0">
                    <a:pos x="40" y="4"/>
                  </a:cxn>
                  <a:cxn ang="0">
                    <a:pos x="79" y="8"/>
                  </a:cxn>
                  <a:cxn ang="0">
                    <a:pos x="97" y="12"/>
                  </a:cxn>
                  <a:cxn ang="0">
                    <a:pos x="111" y="14"/>
                  </a:cxn>
                  <a:cxn ang="0">
                    <a:pos x="115" y="14"/>
                  </a:cxn>
                  <a:cxn ang="0">
                    <a:pos x="109" y="53"/>
                  </a:cxn>
                  <a:cxn ang="0">
                    <a:pos x="105" y="53"/>
                  </a:cxn>
                  <a:cxn ang="0">
                    <a:pos x="91" y="52"/>
                  </a:cxn>
                  <a:cxn ang="0">
                    <a:pos x="75" y="48"/>
                  </a:cxn>
                  <a:cxn ang="0">
                    <a:pos x="36" y="44"/>
                  </a:cxn>
                  <a:cxn ang="0">
                    <a:pos x="18" y="42"/>
                  </a:cxn>
                  <a:cxn ang="0">
                    <a:pos x="4" y="40"/>
                  </a:cxn>
                  <a:cxn ang="0">
                    <a:pos x="0" y="40"/>
                  </a:cxn>
                  <a:cxn ang="0">
                    <a:pos x="4" y="0"/>
                  </a:cxn>
                </a:cxnLst>
                <a:rect l="0" t="0" r="r" b="b"/>
                <a:pathLst>
                  <a:path w="115" h="53">
                    <a:moveTo>
                      <a:pt x="4" y="0"/>
                    </a:moveTo>
                    <a:lnTo>
                      <a:pt x="8" y="0"/>
                    </a:lnTo>
                    <a:lnTo>
                      <a:pt x="22" y="2"/>
                    </a:lnTo>
                    <a:lnTo>
                      <a:pt x="40" y="4"/>
                    </a:lnTo>
                    <a:lnTo>
                      <a:pt x="79" y="8"/>
                    </a:lnTo>
                    <a:lnTo>
                      <a:pt x="97" y="12"/>
                    </a:lnTo>
                    <a:lnTo>
                      <a:pt x="111" y="14"/>
                    </a:lnTo>
                    <a:lnTo>
                      <a:pt x="115" y="14"/>
                    </a:lnTo>
                    <a:lnTo>
                      <a:pt x="109" y="53"/>
                    </a:lnTo>
                    <a:lnTo>
                      <a:pt x="105" y="53"/>
                    </a:lnTo>
                    <a:lnTo>
                      <a:pt x="91" y="52"/>
                    </a:lnTo>
                    <a:lnTo>
                      <a:pt x="75" y="48"/>
                    </a:lnTo>
                    <a:lnTo>
                      <a:pt x="36" y="44"/>
                    </a:lnTo>
                    <a:lnTo>
                      <a:pt x="18" y="42"/>
                    </a:lnTo>
                    <a:lnTo>
                      <a:pt x="4" y="40"/>
                    </a:lnTo>
                    <a:lnTo>
                      <a:pt x="0" y="40"/>
                    </a:lnTo>
                    <a:lnTo>
                      <a:pt x="4"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0"/>
              <p:cNvSpPr>
                <a:spLocks/>
              </p:cNvSpPr>
              <p:nvPr/>
            </p:nvSpPr>
            <p:spPr bwMode="auto">
              <a:xfrm>
                <a:off x="4097757" y="3010110"/>
                <a:ext cx="180975" cy="103188"/>
              </a:xfrm>
              <a:custGeom>
                <a:avLst/>
                <a:gdLst/>
                <a:ahLst/>
                <a:cxnLst>
                  <a:cxn ang="0">
                    <a:pos x="8" y="0"/>
                  </a:cxn>
                  <a:cxn ang="0">
                    <a:pos x="10" y="0"/>
                  </a:cxn>
                  <a:cxn ang="0">
                    <a:pos x="12" y="2"/>
                  </a:cxn>
                  <a:cxn ang="0">
                    <a:pos x="18" y="2"/>
                  </a:cxn>
                  <a:cxn ang="0">
                    <a:pos x="26" y="4"/>
                  </a:cxn>
                  <a:cxn ang="0">
                    <a:pos x="29" y="4"/>
                  </a:cxn>
                  <a:cxn ang="0">
                    <a:pos x="41" y="8"/>
                  </a:cxn>
                  <a:cxn ang="0">
                    <a:pos x="47" y="8"/>
                  </a:cxn>
                  <a:cxn ang="0">
                    <a:pos x="55" y="10"/>
                  </a:cxn>
                  <a:cxn ang="0">
                    <a:pos x="61" y="12"/>
                  </a:cxn>
                  <a:cxn ang="0">
                    <a:pos x="81" y="18"/>
                  </a:cxn>
                  <a:cxn ang="0">
                    <a:pos x="98" y="22"/>
                  </a:cxn>
                  <a:cxn ang="0">
                    <a:pos x="104" y="24"/>
                  </a:cxn>
                  <a:cxn ang="0">
                    <a:pos x="110" y="24"/>
                  </a:cxn>
                  <a:cxn ang="0">
                    <a:pos x="112" y="26"/>
                  </a:cxn>
                  <a:cxn ang="0">
                    <a:pos x="114" y="26"/>
                  </a:cxn>
                  <a:cxn ang="0">
                    <a:pos x="104" y="65"/>
                  </a:cxn>
                  <a:cxn ang="0">
                    <a:pos x="102" y="65"/>
                  </a:cxn>
                  <a:cxn ang="0">
                    <a:pos x="100" y="63"/>
                  </a:cxn>
                  <a:cxn ang="0">
                    <a:pos x="95" y="63"/>
                  </a:cxn>
                  <a:cxn ang="0">
                    <a:pos x="71" y="55"/>
                  </a:cxn>
                  <a:cxn ang="0">
                    <a:pos x="41" y="49"/>
                  </a:cxn>
                  <a:cxn ang="0">
                    <a:pos x="33" y="47"/>
                  </a:cxn>
                  <a:cxn ang="0">
                    <a:pos x="24" y="45"/>
                  </a:cxn>
                  <a:cxn ang="0">
                    <a:pos x="16" y="43"/>
                  </a:cxn>
                  <a:cxn ang="0">
                    <a:pos x="10" y="41"/>
                  </a:cxn>
                  <a:cxn ang="0">
                    <a:pos x="4" y="41"/>
                  </a:cxn>
                  <a:cxn ang="0">
                    <a:pos x="2" y="39"/>
                  </a:cxn>
                  <a:cxn ang="0">
                    <a:pos x="0" y="39"/>
                  </a:cxn>
                  <a:cxn ang="0">
                    <a:pos x="8" y="0"/>
                  </a:cxn>
                </a:cxnLst>
                <a:rect l="0" t="0" r="r" b="b"/>
                <a:pathLst>
                  <a:path w="114" h="65">
                    <a:moveTo>
                      <a:pt x="8" y="0"/>
                    </a:moveTo>
                    <a:lnTo>
                      <a:pt x="10" y="0"/>
                    </a:lnTo>
                    <a:lnTo>
                      <a:pt x="12" y="2"/>
                    </a:lnTo>
                    <a:lnTo>
                      <a:pt x="18" y="2"/>
                    </a:lnTo>
                    <a:lnTo>
                      <a:pt x="26" y="4"/>
                    </a:lnTo>
                    <a:lnTo>
                      <a:pt x="29" y="4"/>
                    </a:lnTo>
                    <a:lnTo>
                      <a:pt x="41" y="8"/>
                    </a:lnTo>
                    <a:lnTo>
                      <a:pt x="47" y="8"/>
                    </a:lnTo>
                    <a:lnTo>
                      <a:pt x="55" y="10"/>
                    </a:lnTo>
                    <a:lnTo>
                      <a:pt x="61" y="12"/>
                    </a:lnTo>
                    <a:lnTo>
                      <a:pt x="81" y="18"/>
                    </a:lnTo>
                    <a:lnTo>
                      <a:pt x="98" y="22"/>
                    </a:lnTo>
                    <a:lnTo>
                      <a:pt x="104" y="24"/>
                    </a:lnTo>
                    <a:lnTo>
                      <a:pt x="110" y="24"/>
                    </a:lnTo>
                    <a:lnTo>
                      <a:pt x="112" y="26"/>
                    </a:lnTo>
                    <a:lnTo>
                      <a:pt x="114" y="26"/>
                    </a:lnTo>
                    <a:lnTo>
                      <a:pt x="104" y="65"/>
                    </a:lnTo>
                    <a:lnTo>
                      <a:pt x="102" y="65"/>
                    </a:lnTo>
                    <a:lnTo>
                      <a:pt x="100" y="63"/>
                    </a:lnTo>
                    <a:lnTo>
                      <a:pt x="95" y="63"/>
                    </a:lnTo>
                    <a:lnTo>
                      <a:pt x="71" y="55"/>
                    </a:lnTo>
                    <a:lnTo>
                      <a:pt x="41" y="49"/>
                    </a:lnTo>
                    <a:lnTo>
                      <a:pt x="33" y="47"/>
                    </a:lnTo>
                    <a:lnTo>
                      <a:pt x="24" y="45"/>
                    </a:lnTo>
                    <a:lnTo>
                      <a:pt x="16" y="43"/>
                    </a:lnTo>
                    <a:lnTo>
                      <a:pt x="10" y="41"/>
                    </a:lnTo>
                    <a:lnTo>
                      <a:pt x="4" y="41"/>
                    </a:lnTo>
                    <a:lnTo>
                      <a:pt x="2" y="39"/>
                    </a:lnTo>
                    <a:lnTo>
                      <a:pt x="0" y="39"/>
                    </a:lnTo>
                    <a:lnTo>
                      <a:pt x="8"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61"/>
              <p:cNvSpPr>
                <a:spLocks/>
              </p:cNvSpPr>
              <p:nvPr/>
            </p:nvSpPr>
            <p:spPr bwMode="auto">
              <a:xfrm>
                <a:off x="4345407" y="3075197"/>
                <a:ext cx="184150" cy="120650"/>
              </a:xfrm>
              <a:custGeom>
                <a:avLst/>
                <a:gdLst/>
                <a:ahLst/>
                <a:cxnLst>
                  <a:cxn ang="0">
                    <a:pos x="11" y="0"/>
                  </a:cxn>
                  <a:cxn ang="0">
                    <a:pos x="13" y="0"/>
                  </a:cxn>
                  <a:cxn ang="0">
                    <a:pos x="15" y="2"/>
                  </a:cxn>
                  <a:cxn ang="0">
                    <a:pos x="17" y="2"/>
                  </a:cxn>
                  <a:cxn ang="0">
                    <a:pos x="21" y="4"/>
                  </a:cxn>
                  <a:cxn ang="0">
                    <a:pos x="23" y="4"/>
                  </a:cxn>
                  <a:cxn ang="0">
                    <a:pos x="27" y="6"/>
                  </a:cxn>
                  <a:cxn ang="0">
                    <a:pos x="63" y="18"/>
                  </a:cxn>
                  <a:cxn ang="0">
                    <a:pos x="82" y="24"/>
                  </a:cxn>
                  <a:cxn ang="0">
                    <a:pos x="98" y="30"/>
                  </a:cxn>
                  <a:cxn ang="0">
                    <a:pos x="106" y="32"/>
                  </a:cxn>
                  <a:cxn ang="0">
                    <a:pos x="114" y="36"/>
                  </a:cxn>
                  <a:cxn ang="0">
                    <a:pos x="116" y="36"/>
                  </a:cxn>
                  <a:cxn ang="0">
                    <a:pos x="100" y="76"/>
                  </a:cxn>
                  <a:cxn ang="0">
                    <a:pos x="98" y="76"/>
                  </a:cxn>
                  <a:cxn ang="0">
                    <a:pos x="96" y="74"/>
                  </a:cxn>
                  <a:cxn ang="0">
                    <a:pos x="84" y="70"/>
                  </a:cxn>
                  <a:cxn ang="0">
                    <a:pos x="69" y="64"/>
                  </a:cxn>
                  <a:cxn ang="0">
                    <a:pos x="51" y="56"/>
                  </a:cxn>
                  <a:cxn ang="0">
                    <a:pos x="10" y="42"/>
                  </a:cxn>
                  <a:cxn ang="0">
                    <a:pos x="6" y="42"/>
                  </a:cxn>
                  <a:cxn ang="0">
                    <a:pos x="4" y="40"/>
                  </a:cxn>
                  <a:cxn ang="0">
                    <a:pos x="0" y="40"/>
                  </a:cxn>
                  <a:cxn ang="0">
                    <a:pos x="11" y="0"/>
                  </a:cxn>
                </a:cxnLst>
                <a:rect l="0" t="0" r="r" b="b"/>
                <a:pathLst>
                  <a:path w="116" h="76">
                    <a:moveTo>
                      <a:pt x="11" y="0"/>
                    </a:moveTo>
                    <a:lnTo>
                      <a:pt x="13" y="0"/>
                    </a:lnTo>
                    <a:lnTo>
                      <a:pt x="15" y="2"/>
                    </a:lnTo>
                    <a:lnTo>
                      <a:pt x="17" y="2"/>
                    </a:lnTo>
                    <a:lnTo>
                      <a:pt x="21" y="4"/>
                    </a:lnTo>
                    <a:lnTo>
                      <a:pt x="23" y="4"/>
                    </a:lnTo>
                    <a:lnTo>
                      <a:pt x="27" y="6"/>
                    </a:lnTo>
                    <a:lnTo>
                      <a:pt x="63" y="18"/>
                    </a:lnTo>
                    <a:lnTo>
                      <a:pt x="82" y="24"/>
                    </a:lnTo>
                    <a:lnTo>
                      <a:pt x="98" y="30"/>
                    </a:lnTo>
                    <a:lnTo>
                      <a:pt x="106" y="32"/>
                    </a:lnTo>
                    <a:lnTo>
                      <a:pt x="114" y="36"/>
                    </a:lnTo>
                    <a:lnTo>
                      <a:pt x="116" y="36"/>
                    </a:lnTo>
                    <a:lnTo>
                      <a:pt x="100" y="76"/>
                    </a:lnTo>
                    <a:lnTo>
                      <a:pt x="98" y="76"/>
                    </a:lnTo>
                    <a:lnTo>
                      <a:pt x="96" y="74"/>
                    </a:lnTo>
                    <a:lnTo>
                      <a:pt x="84" y="70"/>
                    </a:lnTo>
                    <a:lnTo>
                      <a:pt x="69" y="64"/>
                    </a:lnTo>
                    <a:lnTo>
                      <a:pt x="51" y="56"/>
                    </a:lnTo>
                    <a:lnTo>
                      <a:pt x="10" y="42"/>
                    </a:lnTo>
                    <a:lnTo>
                      <a:pt x="6" y="42"/>
                    </a:lnTo>
                    <a:lnTo>
                      <a:pt x="4" y="40"/>
                    </a:lnTo>
                    <a:lnTo>
                      <a:pt x="0" y="40"/>
                    </a:lnTo>
                    <a:lnTo>
                      <a:pt x="11"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62"/>
              <p:cNvSpPr>
                <a:spLocks/>
              </p:cNvSpPr>
              <p:nvPr/>
            </p:nvSpPr>
            <p:spPr bwMode="auto">
              <a:xfrm>
                <a:off x="4581944" y="3164097"/>
                <a:ext cx="185738" cy="128588"/>
              </a:xfrm>
              <a:custGeom>
                <a:avLst/>
                <a:gdLst/>
                <a:ahLst/>
                <a:cxnLst>
                  <a:cxn ang="0">
                    <a:pos x="16" y="0"/>
                  </a:cxn>
                  <a:cxn ang="0">
                    <a:pos x="20" y="2"/>
                  </a:cxn>
                  <a:cxn ang="0">
                    <a:pos x="32" y="6"/>
                  </a:cxn>
                  <a:cxn ang="0">
                    <a:pos x="48" y="14"/>
                  </a:cxn>
                  <a:cxn ang="0">
                    <a:pos x="68" y="22"/>
                  </a:cxn>
                  <a:cxn ang="0">
                    <a:pos x="85" y="30"/>
                  </a:cxn>
                  <a:cxn ang="0">
                    <a:pos x="101" y="36"/>
                  </a:cxn>
                  <a:cxn ang="0">
                    <a:pos x="117" y="44"/>
                  </a:cxn>
                  <a:cxn ang="0">
                    <a:pos x="101" y="81"/>
                  </a:cxn>
                  <a:cxn ang="0">
                    <a:pos x="85" y="73"/>
                  </a:cxn>
                  <a:cxn ang="0">
                    <a:pos x="69" y="67"/>
                  </a:cxn>
                  <a:cxn ang="0">
                    <a:pos x="52" y="60"/>
                  </a:cxn>
                  <a:cxn ang="0">
                    <a:pos x="32" y="52"/>
                  </a:cxn>
                  <a:cxn ang="0">
                    <a:pos x="16" y="44"/>
                  </a:cxn>
                  <a:cxn ang="0">
                    <a:pos x="4" y="40"/>
                  </a:cxn>
                  <a:cxn ang="0">
                    <a:pos x="0" y="38"/>
                  </a:cxn>
                  <a:cxn ang="0">
                    <a:pos x="16" y="0"/>
                  </a:cxn>
                </a:cxnLst>
                <a:rect l="0" t="0" r="r" b="b"/>
                <a:pathLst>
                  <a:path w="117" h="81">
                    <a:moveTo>
                      <a:pt x="16" y="0"/>
                    </a:moveTo>
                    <a:lnTo>
                      <a:pt x="20" y="2"/>
                    </a:lnTo>
                    <a:lnTo>
                      <a:pt x="32" y="6"/>
                    </a:lnTo>
                    <a:lnTo>
                      <a:pt x="48" y="14"/>
                    </a:lnTo>
                    <a:lnTo>
                      <a:pt x="68" y="22"/>
                    </a:lnTo>
                    <a:lnTo>
                      <a:pt x="85" y="30"/>
                    </a:lnTo>
                    <a:lnTo>
                      <a:pt x="101" y="36"/>
                    </a:lnTo>
                    <a:lnTo>
                      <a:pt x="117" y="44"/>
                    </a:lnTo>
                    <a:lnTo>
                      <a:pt x="101" y="81"/>
                    </a:lnTo>
                    <a:lnTo>
                      <a:pt x="85" y="73"/>
                    </a:lnTo>
                    <a:lnTo>
                      <a:pt x="69" y="67"/>
                    </a:lnTo>
                    <a:lnTo>
                      <a:pt x="52" y="60"/>
                    </a:lnTo>
                    <a:lnTo>
                      <a:pt x="32" y="52"/>
                    </a:lnTo>
                    <a:lnTo>
                      <a:pt x="16" y="44"/>
                    </a:lnTo>
                    <a:lnTo>
                      <a:pt x="4" y="40"/>
                    </a:lnTo>
                    <a:lnTo>
                      <a:pt x="0" y="38"/>
                    </a:lnTo>
                    <a:lnTo>
                      <a:pt x="16"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3"/>
              <p:cNvSpPr>
                <a:spLocks/>
              </p:cNvSpPr>
              <p:nvPr/>
            </p:nvSpPr>
            <p:spPr bwMode="auto">
              <a:xfrm>
                <a:off x="4820069" y="3267285"/>
                <a:ext cx="185738" cy="133350"/>
              </a:xfrm>
              <a:custGeom>
                <a:avLst/>
                <a:gdLst/>
                <a:ahLst/>
                <a:cxnLst>
                  <a:cxn ang="0">
                    <a:pos x="16" y="0"/>
                  </a:cxn>
                  <a:cxn ang="0">
                    <a:pos x="18" y="0"/>
                  </a:cxn>
                  <a:cxn ang="0">
                    <a:pos x="20" y="2"/>
                  </a:cxn>
                  <a:cxn ang="0">
                    <a:pos x="26" y="6"/>
                  </a:cxn>
                  <a:cxn ang="0">
                    <a:pos x="32" y="8"/>
                  </a:cxn>
                  <a:cxn ang="0">
                    <a:pos x="48" y="16"/>
                  </a:cxn>
                  <a:cxn ang="0">
                    <a:pos x="67" y="24"/>
                  </a:cxn>
                  <a:cxn ang="0">
                    <a:pos x="85" y="32"/>
                  </a:cxn>
                  <a:cxn ang="0">
                    <a:pos x="117" y="48"/>
                  </a:cxn>
                  <a:cxn ang="0">
                    <a:pos x="99" y="84"/>
                  </a:cxn>
                  <a:cxn ang="0">
                    <a:pos x="67" y="68"/>
                  </a:cxn>
                  <a:cxn ang="0">
                    <a:pos x="50" y="60"/>
                  </a:cxn>
                  <a:cxn ang="0">
                    <a:pos x="30" y="52"/>
                  </a:cxn>
                  <a:cxn ang="0">
                    <a:pos x="16" y="44"/>
                  </a:cxn>
                  <a:cxn ang="0">
                    <a:pos x="4" y="40"/>
                  </a:cxn>
                  <a:cxn ang="0">
                    <a:pos x="2" y="38"/>
                  </a:cxn>
                  <a:cxn ang="0">
                    <a:pos x="0" y="38"/>
                  </a:cxn>
                  <a:cxn ang="0">
                    <a:pos x="16" y="0"/>
                  </a:cxn>
                </a:cxnLst>
                <a:rect l="0" t="0" r="r" b="b"/>
                <a:pathLst>
                  <a:path w="117" h="84">
                    <a:moveTo>
                      <a:pt x="16" y="0"/>
                    </a:moveTo>
                    <a:lnTo>
                      <a:pt x="18" y="0"/>
                    </a:lnTo>
                    <a:lnTo>
                      <a:pt x="20" y="2"/>
                    </a:lnTo>
                    <a:lnTo>
                      <a:pt x="26" y="6"/>
                    </a:lnTo>
                    <a:lnTo>
                      <a:pt x="32" y="8"/>
                    </a:lnTo>
                    <a:lnTo>
                      <a:pt x="48" y="16"/>
                    </a:lnTo>
                    <a:lnTo>
                      <a:pt x="67" y="24"/>
                    </a:lnTo>
                    <a:lnTo>
                      <a:pt x="85" y="32"/>
                    </a:lnTo>
                    <a:lnTo>
                      <a:pt x="117" y="48"/>
                    </a:lnTo>
                    <a:lnTo>
                      <a:pt x="99" y="84"/>
                    </a:lnTo>
                    <a:lnTo>
                      <a:pt x="67" y="68"/>
                    </a:lnTo>
                    <a:lnTo>
                      <a:pt x="50" y="60"/>
                    </a:lnTo>
                    <a:lnTo>
                      <a:pt x="30" y="52"/>
                    </a:lnTo>
                    <a:lnTo>
                      <a:pt x="16" y="44"/>
                    </a:lnTo>
                    <a:lnTo>
                      <a:pt x="4" y="40"/>
                    </a:lnTo>
                    <a:lnTo>
                      <a:pt x="2" y="38"/>
                    </a:lnTo>
                    <a:lnTo>
                      <a:pt x="0" y="38"/>
                    </a:lnTo>
                    <a:lnTo>
                      <a:pt x="16"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64"/>
              <p:cNvSpPr>
                <a:spLocks/>
              </p:cNvSpPr>
              <p:nvPr/>
            </p:nvSpPr>
            <p:spPr bwMode="auto">
              <a:xfrm>
                <a:off x="5051844" y="3381585"/>
                <a:ext cx="185738" cy="134938"/>
              </a:xfrm>
              <a:custGeom>
                <a:avLst/>
                <a:gdLst/>
                <a:ahLst/>
                <a:cxnLst>
                  <a:cxn ang="0">
                    <a:pos x="18" y="0"/>
                  </a:cxn>
                  <a:cxn ang="0">
                    <a:pos x="117" y="50"/>
                  </a:cxn>
                  <a:cxn ang="0">
                    <a:pos x="97" y="85"/>
                  </a:cxn>
                  <a:cxn ang="0">
                    <a:pos x="0" y="36"/>
                  </a:cxn>
                  <a:cxn ang="0">
                    <a:pos x="18" y="0"/>
                  </a:cxn>
                </a:cxnLst>
                <a:rect l="0" t="0" r="r" b="b"/>
                <a:pathLst>
                  <a:path w="117" h="85">
                    <a:moveTo>
                      <a:pt x="18" y="0"/>
                    </a:moveTo>
                    <a:lnTo>
                      <a:pt x="117" y="50"/>
                    </a:lnTo>
                    <a:lnTo>
                      <a:pt x="97" y="85"/>
                    </a:lnTo>
                    <a:lnTo>
                      <a:pt x="0" y="36"/>
                    </a:lnTo>
                    <a:lnTo>
                      <a:pt x="18"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65"/>
              <p:cNvSpPr>
                <a:spLocks/>
              </p:cNvSpPr>
              <p:nvPr/>
            </p:nvSpPr>
            <p:spPr bwMode="auto">
              <a:xfrm>
                <a:off x="5283619" y="3497472"/>
                <a:ext cx="180975" cy="136525"/>
              </a:xfrm>
              <a:custGeom>
                <a:avLst/>
                <a:gdLst/>
                <a:ahLst/>
                <a:cxnLst>
                  <a:cxn ang="0">
                    <a:pos x="18" y="0"/>
                  </a:cxn>
                  <a:cxn ang="0">
                    <a:pos x="114" y="48"/>
                  </a:cxn>
                  <a:cxn ang="0">
                    <a:pos x="97" y="86"/>
                  </a:cxn>
                  <a:cxn ang="0">
                    <a:pos x="0" y="36"/>
                  </a:cxn>
                  <a:cxn ang="0">
                    <a:pos x="18" y="0"/>
                  </a:cxn>
                </a:cxnLst>
                <a:rect l="0" t="0" r="r" b="b"/>
                <a:pathLst>
                  <a:path w="114" h="86">
                    <a:moveTo>
                      <a:pt x="18" y="0"/>
                    </a:moveTo>
                    <a:lnTo>
                      <a:pt x="114" y="48"/>
                    </a:lnTo>
                    <a:lnTo>
                      <a:pt x="97" y="86"/>
                    </a:lnTo>
                    <a:lnTo>
                      <a:pt x="0" y="36"/>
                    </a:lnTo>
                    <a:lnTo>
                      <a:pt x="18"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66"/>
              <p:cNvSpPr>
                <a:spLocks/>
              </p:cNvSpPr>
              <p:nvPr/>
            </p:nvSpPr>
            <p:spPr bwMode="auto">
              <a:xfrm>
                <a:off x="5515394" y="3614947"/>
                <a:ext cx="180975" cy="131763"/>
              </a:xfrm>
              <a:custGeom>
                <a:avLst/>
                <a:gdLst/>
                <a:ahLst/>
                <a:cxnLst>
                  <a:cxn ang="0">
                    <a:pos x="18" y="0"/>
                  </a:cxn>
                  <a:cxn ang="0">
                    <a:pos x="114" y="47"/>
                  </a:cxn>
                  <a:cxn ang="0">
                    <a:pos x="97" y="83"/>
                  </a:cxn>
                  <a:cxn ang="0">
                    <a:pos x="0" y="36"/>
                  </a:cxn>
                  <a:cxn ang="0">
                    <a:pos x="18" y="0"/>
                  </a:cxn>
                </a:cxnLst>
                <a:rect l="0" t="0" r="r" b="b"/>
                <a:pathLst>
                  <a:path w="114" h="83">
                    <a:moveTo>
                      <a:pt x="18" y="0"/>
                    </a:moveTo>
                    <a:lnTo>
                      <a:pt x="114" y="47"/>
                    </a:lnTo>
                    <a:lnTo>
                      <a:pt x="97" y="83"/>
                    </a:lnTo>
                    <a:lnTo>
                      <a:pt x="0" y="36"/>
                    </a:lnTo>
                    <a:lnTo>
                      <a:pt x="18"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67"/>
              <p:cNvSpPr>
                <a:spLocks/>
              </p:cNvSpPr>
              <p:nvPr/>
            </p:nvSpPr>
            <p:spPr bwMode="auto">
              <a:xfrm>
                <a:off x="5747169" y="3727660"/>
                <a:ext cx="184150" cy="133350"/>
              </a:xfrm>
              <a:custGeom>
                <a:avLst/>
                <a:gdLst/>
                <a:ahLst/>
                <a:cxnLst>
                  <a:cxn ang="0">
                    <a:pos x="18" y="0"/>
                  </a:cxn>
                  <a:cxn ang="0">
                    <a:pos x="22" y="2"/>
                  </a:cxn>
                  <a:cxn ang="0">
                    <a:pos x="33" y="6"/>
                  </a:cxn>
                  <a:cxn ang="0">
                    <a:pos x="49" y="14"/>
                  </a:cxn>
                  <a:cxn ang="0">
                    <a:pos x="85" y="30"/>
                  </a:cxn>
                  <a:cxn ang="0">
                    <a:pos x="116" y="46"/>
                  </a:cxn>
                  <a:cxn ang="0">
                    <a:pos x="98" y="84"/>
                  </a:cxn>
                  <a:cxn ang="0">
                    <a:pos x="67" y="68"/>
                  </a:cxn>
                  <a:cxn ang="0">
                    <a:pos x="31" y="52"/>
                  </a:cxn>
                  <a:cxn ang="0">
                    <a:pos x="0" y="36"/>
                  </a:cxn>
                  <a:cxn ang="0">
                    <a:pos x="18" y="0"/>
                  </a:cxn>
                </a:cxnLst>
                <a:rect l="0" t="0" r="r" b="b"/>
                <a:pathLst>
                  <a:path w="116" h="84">
                    <a:moveTo>
                      <a:pt x="18" y="0"/>
                    </a:moveTo>
                    <a:lnTo>
                      <a:pt x="22" y="2"/>
                    </a:lnTo>
                    <a:lnTo>
                      <a:pt x="33" y="6"/>
                    </a:lnTo>
                    <a:lnTo>
                      <a:pt x="49" y="14"/>
                    </a:lnTo>
                    <a:lnTo>
                      <a:pt x="85" y="30"/>
                    </a:lnTo>
                    <a:lnTo>
                      <a:pt x="116" y="46"/>
                    </a:lnTo>
                    <a:lnTo>
                      <a:pt x="98" y="84"/>
                    </a:lnTo>
                    <a:lnTo>
                      <a:pt x="67" y="68"/>
                    </a:lnTo>
                    <a:lnTo>
                      <a:pt x="31" y="52"/>
                    </a:lnTo>
                    <a:lnTo>
                      <a:pt x="0" y="36"/>
                    </a:lnTo>
                    <a:lnTo>
                      <a:pt x="18"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8"/>
              <p:cNvSpPr>
                <a:spLocks/>
              </p:cNvSpPr>
              <p:nvPr/>
            </p:nvSpPr>
            <p:spPr bwMode="auto">
              <a:xfrm>
                <a:off x="5982119" y="3835610"/>
                <a:ext cx="184150" cy="125413"/>
              </a:xfrm>
              <a:custGeom>
                <a:avLst/>
                <a:gdLst/>
                <a:ahLst/>
                <a:cxnLst>
                  <a:cxn ang="0">
                    <a:pos x="16" y="0"/>
                  </a:cxn>
                  <a:cxn ang="0">
                    <a:pos x="19" y="2"/>
                  </a:cxn>
                  <a:cxn ang="0">
                    <a:pos x="31" y="6"/>
                  </a:cxn>
                  <a:cxn ang="0">
                    <a:pos x="47" y="14"/>
                  </a:cxn>
                  <a:cxn ang="0">
                    <a:pos x="67" y="22"/>
                  </a:cxn>
                  <a:cxn ang="0">
                    <a:pos x="85" y="30"/>
                  </a:cxn>
                  <a:cxn ang="0">
                    <a:pos x="100" y="35"/>
                  </a:cxn>
                  <a:cxn ang="0">
                    <a:pos x="112" y="39"/>
                  </a:cxn>
                  <a:cxn ang="0">
                    <a:pos x="114" y="41"/>
                  </a:cxn>
                  <a:cxn ang="0">
                    <a:pos x="116" y="41"/>
                  </a:cxn>
                  <a:cxn ang="0">
                    <a:pos x="102" y="79"/>
                  </a:cxn>
                  <a:cxn ang="0">
                    <a:pos x="100" y="79"/>
                  </a:cxn>
                  <a:cxn ang="0">
                    <a:pos x="98" y="77"/>
                  </a:cxn>
                  <a:cxn ang="0">
                    <a:pos x="69" y="67"/>
                  </a:cxn>
                  <a:cxn ang="0">
                    <a:pos x="51" y="59"/>
                  </a:cxn>
                  <a:cxn ang="0">
                    <a:pos x="31" y="51"/>
                  </a:cxn>
                  <a:cxn ang="0">
                    <a:pos x="16" y="43"/>
                  </a:cxn>
                  <a:cxn ang="0">
                    <a:pos x="4" y="39"/>
                  </a:cxn>
                  <a:cxn ang="0">
                    <a:pos x="0" y="37"/>
                  </a:cxn>
                  <a:cxn ang="0">
                    <a:pos x="16" y="0"/>
                  </a:cxn>
                </a:cxnLst>
                <a:rect l="0" t="0" r="r" b="b"/>
                <a:pathLst>
                  <a:path w="116" h="79">
                    <a:moveTo>
                      <a:pt x="16" y="0"/>
                    </a:moveTo>
                    <a:lnTo>
                      <a:pt x="19" y="2"/>
                    </a:lnTo>
                    <a:lnTo>
                      <a:pt x="31" y="6"/>
                    </a:lnTo>
                    <a:lnTo>
                      <a:pt x="47" y="14"/>
                    </a:lnTo>
                    <a:lnTo>
                      <a:pt x="67" y="22"/>
                    </a:lnTo>
                    <a:lnTo>
                      <a:pt x="85" y="30"/>
                    </a:lnTo>
                    <a:lnTo>
                      <a:pt x="100" y="35"/>
                    </a:lnTo>
                    <a:lnTo>
                      <a:pt x="112" y="39"/>
                    </a:lnTo>
                    <a:lnTo>
                      <a:pt x="114" y="41"/>
                    </a:lnTo>
                    <a:lnTo>
                      <a:pt x="116" y="41"/>
                    </a:lnTo>
                    <a:lnTo>
                      <a:pt x="102" y="79"/>
                    </a:lnTo>
                    <a:lnTo>
                      <a:pt x="100" y="79"/>
                    </a:lnTo>
                    <a:lnTo>
                      <a:pt x="98" y="77"/>
                    </a:lnTo>
                    <a:lnTo>
                      <a:pt x="69" y="67"/>
                    </a:lnTo>
                    <a:lnTo>
                      <a:pt x="51" y="59"/>
                    </a:lnTo>
                    <a:lnTo>
                      <a:pt x="31" y="51"/>
                    </a:lnTo>
                    <a:lnTo>
                      <a:pt x="16" y="43"/>
                    </a:lnTo>
                    <a:lnTo>
                      <a:pt x="4" y="39"/>
                    </a:lnTo>
                    <a:lnTo>
                      <a:pt x="0" y="37"/>
                    </a:lnTo>
                    <a:lnTo>
                      <a:pt x="16"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9"/>
              <p:cNvSpPr>
                <a:spLocks/>
              </p:cNvSpPr>
              <p:nvPr/>
            </p:nvSpPr>
            <p:spPr bwMode="auto">
              <a:xfrm>
                <a:off x="6223419" y="3932447"/>
                <a:ext cx="184150" cy="120650"/>
              </a:xfrm>
              <a:custGeom>
                <a:avLst/>
                <a:gdLst/>
                <a:ahLst/>
                <a:cxnLst>
                  <a:cxn ang="0">
                    <a:pos x="13" y="0"/>
                  </a:cxn>
                  <a:cxn ang="0">
                    <a:pos x="15" y="0"/>
                  </a:cxn>
                  <a:cxn ang="0">
                    <a:pos x="23" y="4"/>
                  </a:cxn>
                  <a:cxn ang="0">
                    <a:pos x="47" y="12"/>
                  </a:cxn>
                  <a:cxn ang="0">
                    <a:pos x="65" y="20"/>
                  </a:cxn>
                  <a:cxn ang="0">
                    <a:pos x="84" y="26"/>
                  </a:cxn>
                  <a:cxn ang="0">
                    <a:pos x="100" y="32"/>
                  </a:cxn>
                  <a:cxn ang="0">
                    <a:pos x="112" y="34"/>
                  </a:cxn>
                  <a:cxn ang="0">
                    <a:pos x="116" y="36"/>
                  </a:cxn>
                  <a:cxn ang="0">
                    <a:pos x="104" y="76"/>
                  </a:cxn>
                  <a:cxn ang="0">
                    <a:pos x="100" y="74"/>
                  </a:cxn>
                  <a:cxn ang="0">
                    <a:pos x="71" y="64"/>
                  </a:cxn>
                  <a:cxn ang="0">
                    <a:pos x="51" y="58"/>
                  </a:cxn>
                  <a:cxn ang="0">
                    <a:pos x="33" y="52"/>
                  </a:cxn>
                  <a:cxn ang="0">
                    <a:pos x="15" y="44"/>
                  </a:cxn>
                  <a:cxn ang="0">
                    <a:pos x="4" y="40"/>
                  </a:cxn>
                  <a:cxn ang="0">
                    <a:pos x="2" y="38"/>
                  </a:cxn>
                  <a:cxn ang="0">
                    <a:pos x="0" y="38"/>
                  </a:cxn>
                  <a:cxn ang="0">
                    <a:pos x="13" y="0"/>
                  </a:cxn>
                </a:cxnLst>
                <a:rect l="0" t="0" r="r" b="b"/>
                <a:pathLst>
                  <a:path w="116" h="76">
                    <a:moveTo>
                      <a:pt x="13" y="0"/>
                    </a:moveTo>
                    <a:lnTo>
                      <a:pt x="15" y="0"/>
                    </a:lnTo>
                    <a:lnTo>
                      <a:pt x="23" y="4"/>
                    </a:lnTo>
                    <a:lnTo>
                      <a:pt x="47" y="12"/>
                    </a:lnTo>
                    <a:lnTo>
                      <a:pt x="65" y="20"/>
                    </a:lnTo>
                    <a:lnTo>
                      <a:pt x="84" y="26"/>
                    </a:lnTo>
                    <a:lnTo>
                      <a:pt x="100" y="32"/>
                    </a:lnTo>
                    <a:lnTo>
                      <a:pt x="112" y="34"/>
                    </a:lnTo>
                    <a:lnTo>
                      <a:pt x="116" y="36"/>
                    </a:lnTo>
                    <a:lnTo>
                      <a:pt x="104" y="76"/>
                    </a:lnTo>
                    <a:lnTo>
                      <a:pt x="100" y="74"/>
                    </a:lnTo>
                    <a:lnTo>
                      <a:pt x="71" y="64"/>
                    </a:lnTo>
                    <a:lnTo>
                      <a:pt x="51" y="58"/>
                    </a:lnTo>
                    <a:lnTo>
                      <a:pt x="33" y="52"/>
                    </a:lnTo>
                    <a:lnTo>
                      <a:pt x="15" y="44"/>
                    </a:lnTo>
                    <a:lnTo>
                      <a:pt x="4" y="40"/>
                    </a:lnTo>
                    <a:lnTo>
                      <a:pt x="2" y="38"/>
                    </a:lnTo>
                    <a:lnTo>
                      <a:pt x="0" y="38"/>
                    </a:lnTo>
                    <a:lnTo>
                      <a:pt x="13"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0"/>
              <p:cNvSpPr>
                <a:spLocks/>
              </p:cNvSpPr>
              <p:nvPr/>
            </p:nvSpPr>
            <p:spPr bwMode="auto">
              <a:xfrm>
                <a:off x="6469482" y="4018172"/>
                <a:ext cx="185738" cy="106363"/>
              </a:xfrm>
              <a:custGeom>
                <a:avLst/>
                <a:gdLst/>
                <a:ahLst/>
                <a:cxnLst>
                  <a:cxn ang="0">
                    <a:pos x="12" y="0"/>
                  </a:cxn>
                  <a:cxn ang="0">
                    <a:pos x="16" y="2"/>
                  </a:cxn>
                  <a:cxn ang="0">
                    <a:pos x="28" y="4"/>
                  </a:cxn>
                  <a:cxn ang="0">
                    <a:pos x="44" y="8"/>
                  </a:cxn>
                  <a:cxn ang="0">
                    <a:pos x="83" y="20"/>
                  </a:cxn>
                  <a:cxn ang="0">
                    <a:pos x="107" y="26"/>
                  </a:cxn>
                  <a:cxn ang="0">
                    <a:pos x="111" y="26"/>
                  </a:cxn>
                  <a:cxn ang="0">
                    <a:pos x="115" y="28"/>
                  </a:cxn>
                  <a:cxn ang="0">
                    <a:pos x="117" y="28"/>
                  </a:cxn>
                  <a:cxn ang="0">
                    <a:pos x="107" y="67"/>
                  </a:cxn>
                  <a:cxn ang="0">
                    <a:pos x="105" y="67"/>
                  </a:cxn>
                  <a:cxn ang="0">
                    <a:pos x="103" y="65"/>
                  </a:cxn>
                  <a:cxn ang="0">
                    <a:pos x="97" y="65"/>
                  </a:cxn>
                  <a:cxn ang="0">
                    <a:pos x="73" y="59"/>
                  </a:cxn>
                  <a:cxn ang="0">
                    <a:pos x="34" y="48"/>
                  </a:cxn>
                  <a:cxn ang="0">
                    <a:pos x="16" y="44"/>
                  </a:cxn>
                  <a:cxn ang="0">
                    <a:pos x="4" y="40"/>
                  </a:cxn>
                  <a:cxn ang="0">
                    <a:pos x="0" y="38"/>
                  </a:cxn>
                  <a:cxn ang="0">
                    <a:pos x="12" y="0"/>
                  </a:cxn>
                </a:cxnLst>
                <a:rect l="0" t="0" r="r" b="b"/>
                <a:pathLst>
                  <a:path w="117" h="67">
                    <a:moveTo>
                      <a:pt x="12" y="0"/>
                    </a:moveTo>
                    <a:lnTo>
                      <a:pt x="16" y="2"/>
                    </a:lnTo>
                    <a:lnTo>
                      <a:pt x="28" y="4"/>
                    </a:lnTo>
                    <a:lnTo>
                      <a:pt x="44" y="8"/>
                    </a:lnTo>
                    <a:lnTo>
                      <a:pt x="83" y="20"/>
                    </a:lnTo>
                    <a:lnTo>
                      <a:pt x="107" y="26"/>
                    </a:lnTo>
                    <a:lnTo>
                      <a:pt x="111" y="26"/>
                    </a:lnTo>
                    <a:lnTo>
                      <a:pt x="115" y="28"/>
                    </a:lnTo>
                    <a:lnTo>
                      <a:pt x="117" y="28"/>
                    </a:lnTo>
                    <a:lnTo>
                      <a:pt x="107" y="67"/>
                    </a:lnTo>
                    <a:lnTo>
                      <a:pt x="105" y="67"/>
                    </a:lnTo>
                    <a:lnTo>
                      <a:pt x="103" y="65"/>
                    </a:lnTo>
                    <a:lnTo>
                      <a:pt x="97" y="65"/>
                    </a:lnTo>
                    <a:lnTo>
                      <a:pt x="73" y="59"/>
                    </a:lnTo>
                    <a:lnTo>
                      <a:pt x="34" y="48"/>
                    </a:lnTo>
                    <a:lnTo>
                      <a:pt x="16" y="44"/>
                    </a:lnTo>
                    <a:lnTo>
                      <a:pt x="4" y="40"/>
                    </a:lnTo>
                    <a:lnTo>
                      <a:pt x="0" y="38"/>
                    </a:lnTo>
                    <a:lnTo>
                      <a:pt x="12"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71"/>
              <p:cNvSpPr>
                <a:spLocks/>
              </p:cNvSpPr>
              <p:nvPr/>
            </p:nvSpPr>
            <p:spPr bwMode="auto">
              <a:xfrm>
                <a:off x="6723482" y="4078497"/>
                <a:ext cx="180975" cy="87313"/>
              </a:xfrm>
              <a:custGeom>
                <a:avLst/>
                <a:gdLst/>
                <a:ahLst/>
                <a:cxnLst>
                  <a:cxn ang="0">
                    <a:pos x="8" y="0"/>
                  </a:cxn>
                  <a:cxn ang="0">
                    <a:pos x="10" y="0"/>
                  </a:cxn>
                  <a:cxn ang="0">
                    <a:pos x="12" y="2"/>
                  </a:cxn>
                  <a:cxn ang="0">
                    <a:pos x="18" y="2"/>
                  </a:cxn>
                  <a:cxn ang="0">
                    <a:pos x="24" y="4"/>
                  </a:cxn>
                  <a:cxn ang="0">
                    <a:pos x="41" y="6"/>
                  </a:cxn>
                  <a:cxn ang="0">
                    <a:pos x="61" y="8"/>
                  </a:cxn>
                  <a:cxn ang="0">
                    <a:pos x="97" y="12"/>
                  </a:cxn>
                  <a:cxn ang="0">
                    <a:pos x="105" y="14"/>
                  </a:cxn>
                  <a:cxn ang="0">
                    <a:pos x="114" y="14"/>
                  </a:cxn>
                  <a:cxn ang="0">
                    <a:pos x="110" y="55"/>
                  </a:cxn>
                  <a:cxn ang="0">
                    <a:pos x="105" y="55"/>
                  </a:cxn>
                  <a:cxn ang="0">
                    <a:pos x="101" y="53"/>
                  </a:cxn>
                  <a:cxn ang="0">
                    <a:pos x="93" y="53"/>
                  </a:cxn>
                  <a:cxn ang="0">
                    <a:pos x="75" y="51"/>
                  </a:cxn>
                  <a:cxn ang="0">
                    <a:pos x="36" y="47"/>
                  </a:cxn>
                  <a:cxn ang="0">
                    <a:pos x="18" y="43"/>
                  </a:cxn>
                  <a:cxn ang="0">
                    <a:pos x="10" y="41"/>
                  </a:cxn>
                  <a:cxn ang="0">
                    <a:pos x="6" y="41"/>
                  </a:cxn>
                  <a:cxn ang="0">
                    <a:pos x="2" y="39"/>
                  </a:cxn>
                  <a:cxn ang="0">
                    <a:pos x="0" y="39"/>
                  </a:cxn>
                  <a:cxn ang="0">
                    <a:pos x="8" y="0"/>
                  </a:cxn>
                </a:cxnLst>
                <a:rect l="0" t="0" r="r" b="b"/>
                <a:pathLst>
                  <a:path w="114" h="55">
                    <a:moveTo>
                      <a:pt x="8" y="0"/>
                    </a:moveTo>
                    <a:lnTo>
                      <a:pt x="10" y="0"/>
                    </a:lnTo>
                    <a:lnTo>
                      <a:pt x="12" y="2"/>
                    </a:lnTo>
                    <a:lnTo>
                      <a:pt x="18" y="2"/>
                    </a:lnTo>
                    <a:lnTo>
                      <a:pt x="24" y="4"/>
                    </a:lnTo>
                    <a:lnTo>
                      <a:pt x="41" y="6"/>
                    </a:lnTo>
                    <a:lnTo>
                      <a:pt x="61" y="8"/>
                    </a:lnTo>
                    <a:lnTo>
                      <a:pt x="97" y="12"/>
                    </a:lnTo>
                    <a:lnTo>
                      <a:pt x="105" y="14"/>
                    </a:lnTo>
                    <a:lnTo>
                      <a:pt x="114" y="14"/>
                    </a:lnTo>
                    <a:lnTo>
                      <a:pt x="110" y="55"/>
                    </a:lnTo>
                    <a:lnTo>
                      <a:pt x="105" y="55"/>
                    </a:lnTo>
                    <a:lnTo>
                      <a:pt x="101" y="53"/>
                    </a:lnTo>
                    <a:lnTo>
                      <a:pt x="93" y="53"/>
                    </a:lnTo>
                    <a:lnTo>
                      <a:pt x="75" y="51"/>
                    </a:lnTo>
                    <a:lnTo>
                      <a:pt x="36" y="47"/>
                    </a:lnTo>
                    <a:lnTo>
                      <a:pt x="18" y="43"/>
                    </a:lnTo>
                    <a:lnTo>
                      <a:pt x="10" y="41"/>
                    </a:lnTo>
                    <a:lnTo>
                      <a:pt x="6" y="41"/>
                    </a:lnTo>
                    <a:lnTo>
                      <a:pt x="2" y="39"/>
                    </a:lnTo>
                    <a:lnTo>
                      <a:pt x="0" y="39"/>
                    </a:lnTo>
                    <a:lnTo>
                      <a:pt x="8"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72"/>
              <p:cNvSpPr>
                <a:spLocks/>
              </p:cNvSpPr>
              <p:nvPr/>
            </p:nvSpPr>
            <p:spPr bwMode="auto">
              <a:xfrm>
                <a:off x="6983832" y="4105485"/>
                <a:ext cx="177800" cy="66675"/>
              </a:xfrm>
              <a:custGeom>
                <a:avLst/>
                <a:gdLst/>
                <a:ahLst/>
                <a:cxnLst>
                  <a:cxn ang="0">
                    <a:pos x="2" y="0"/>
                  </a:cxn>
                  <a:cxn ang="0">
                    <a:pos x="19" y="0"/>
                  </a:cxn>
                  <a:cxn ang="0">
                    <a:pos x="37" y="2"/>
                  </a:cxn>
                  <a:cxn ang="0">
                    <a:pos x="106" y="2"/>
                  </a:cxn>
                  <a:cxn ang="0">
                    <a:pos x="108" y="0"/>
                  </a:cxn>
                  <a:cxn ang="0">
                    <a:pos x="110" y="0"/>
                  </a:cxn>
                  <a:cxn ang="0">
                    <a:pos x="112" y="42"/>
                  </a:cxn>
                  <a:cxn ang="0">
                    <a:pos x="0" y="42"/>
                  </a:cxn>
                  <a:cxn ang="0">
                    <a:pos x="2" y="0"/>
                  </a:cxn>
                </a:cxnLst>
                <a:rect l="0" t="0" r="r" b="b"/>
                <a:pathLst>
                  <a:path w="112" h="42">
                    <a:moveTo>
                      <a:pt x="2" y="0"/>
                    </a:moveTo>
                    <a:lnTo>
                      <a:pt x="19" y="0"/>
                    </a:lnTo>
                    <a:lnTo>
                      <a:pt x="37" y="2"/>
                    </a:lnTo>
                    <a:lnTo>
                      <a:pt x="106" y="2"/>
                    </a:lnTo>
                    <a:lnTo>
                      <a:pt x="108" y="0"/>
                    </a:lnTo>
                    <a:lnTo>
                      <a:pt x="110" y="0"/>
                    </a:lnTo>
                    <a:lnTo>
                      <a:pt x="112" y="42"/>
                    </a:lnTo>
                    <a:lnTo>
                      <a:pt x="0" y="42"/>
                    </a:lnTo>
                    <a:lnTo>
                      <a:pt x="2"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73"/>
              <p:cNvSpPr>
                <a:spLocks/>
              </p:cNvSpPr>
              <p:nvPr/>
            </p:nvSpPr>
            <p:spPr bwMode="auto">
              <a:xfrm>
                <a:off x="7242594" y="4088022"/>
                <a:ext cx="179388" cy="80963"/>
              </a:xfrm>
              <a:custGeom>
                <a:avLst/>
                <a:gdLst/>
                <a:ahLst/>
                <a:cxnLst>
                  <a:cxn ang="0">
                    <a:pos x="97" y="0"/>
                  </a:cxn>
                  <a:cxn ang="0">
                    <a:pos x="107" y="0"/>
                  </a:cxn>
                  <a:cxn ang="0">
                    <a:pos x="113" y="39"/>
                  </a:cxn>
                  <a:cxn ang="0">
                    <a:pos x="103" y="39"/>
                  </a:cxn>
                  <a:cxn ang="0">
                    <a:pos x="95" y="41"/>
                  </a:cxn>
                  <a:cxn ang="0">
                    <a:pos x="77" y="43"/>
                  </a:cxn>
                  <a:cxn ang="0">
                    <a:pos x="38" y="47"/>
                  </a:cxn>
                  <a:cxn ang="0">
                    <a:pos x="20" y="49"/>
                  </a:cxn>
                  <a:cxn ang="0">
                    <a:pos x="12" y="49"/>
                  </a:cxn>
                  <a:cxn ang="0">
                    <a:pos x="8" y="51"/>
                  </a:cxn>
                  <a:cxn ang="0">
                    <a:pos x="2" y="51"/>
                  </a:cxn>
                  <a:cxn ang="0">
                    <a:pos x="0" y="9"/>
                  </a:cxn>
                  <a:cxn ang="0">
                    <a:pos x="16" y="9"/>
                  </a:cxn>
                  <a:cxn ang="0">
                    <a:pos x="34" y="8"/>
                  </a:cxn>
                  <a:cxn ang="0">
                    <a:pos x="73" y="4"/>
                  </a:cxn>
                  <a:cxn ang="0">
                    <a:pos x="91" y="2"/>
                  </a:cxn>
                  <a:cxn ang="0">
                    <a:pos x="97" y="0"/>
                  </a:cxn>
                </a:cxnLst>
                <a:rect l="0" t="0" r="r" b="b"/>
                <a:pathLst>
                  <a:path w="113" h="51">
                    <a:moveTo>
                      <a:pt x="97" y="0"/>
                    </a:moveTo>
                    <a:lnTo>
                      <a:pt x="107" y="0"/>
                    </a:lnTo>
                    <a:lnTo>
                      <a:pt x="113" y="39"/>
                    </a:lnTo>
                    <a:lnTo>
                      <a:pt x="103" y="39"/>
                    </a:lnTo>
                    <a:lnTo>
                      <a:pt x="95" y="41"/>
                    </a:lnTo>
                    <a:lnTo>
                      <a:pt x="77" y="43"/>
                    </a:lnTo>
                    <a:lnTo>
                      <a:pt x="38" y="47"/>
                    </a:lnTo>
                    <a:lnTo>
                      <a:pt x="20" y="49"/>
                    </a:lnTo>
                    <a:lnTo>
                      <a:pt x="12" y="49"/>
                    </a:lnTo>
                    <a:lnTo>
                      <a:pt x="8" y="51"/>
                    </a:lnTo>
                    <a:lnTo>
                      <a:pt x="2" y="51"/>
                    </a:lnTo>
                    <a:lnTo>
                      <a:pt x="0" y="9"/>
                    </a:lnTo>
                    <a:lnTo>
                      <a:pt x="16" y="9"/>
                    </a:lnTo>
                    <a:lnTo>
                      <a:pt x="34" y="8"/>
                    </a:lnTo>
                    <a:lnTo>
                      <a:pt x="73" y="4"/>
                    </a:lnTo>
                    <a:lnTo>
                      <a:pt x="91" y="2"/>
                    </a:lnTo>
                    <a:lnTo>
                      <a:pt x="97"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74"/>
              <p:cNvSpPr>
                <a:spLocks/>
              </p:cNvSpPr>
              <p:nvPr/>
            </p:nvSpPr>
            <p:spPr bwMode="auto">
              <a:xfrm>
                <a:off x="7496594" y="4040397"/>
                <a:ext cx="180975" cy="96838"/>
              </a:xfrm>
              <a:custGeom>
                <a:avLst/>
                <a:gdLst/>
                <a:ahLst/>
                <a:cxnLst>
                  <a:cxn ang="0">
                    <a:pos x="105" y="0"/>
                  </a:cxn>
                  <a:cxn ang="0">
                    <a:pos x="114" y="39"/>
                  </a:cxn>
                  <a:cxn ang="0">
                    <a:pos x="110" y="41"/>
                  </a:cxn>
                  <a:cxn ang="0">
                    <a:pos x="97" y="43"/>
                  </a:cxn>
                  <a:cxn ang="0">
                    <a:pos x="81" y="47"/>
                  </a:cxn>
                  <a:cxn ang="0">
                    <a:pos x="41" y="55"/>
                  </a:cxn>
                  <a:cxn ang="0">
                    <a:pos x="24" y="57"/>
                  </a:cxn>
                  <a:cxn ang="0">
                    <a:pos x="16" y="59"/>
                  </a:cxn>
                  <a:cxn ang="0">
                    <a:pos x="12" y="59"/>
                  </a:cxn>
                  <a:cxn ang="0">
                    <a:pos x="8" y="61"/>
                  </a:cxn>
                  <a:cxn ang="0">
                    <a:pos x="6" y="61"/>
                  </a:cxn>
                  <a:cxn ang="0">
                    <a:pos x="0" y="22"/>
                  </a:cxn>
                  <a:cxn ang="0">
                    <a:pos x="2" y="22"/>
                  </a:cxn>
                  <a:cxn ang="0">
                    <a:pos x="4" y="20"/>
                  </a:cxn>
                  <a:cxn ang="0">
                    <a:pos x="10" y="20"/>
                  </a:cxn>
                  <a:cxn ang="0">
                    <a:pos x="16" y="18"/>
                  </a:cxn>
                  <a:cxn ang="0">
                    <a:pos x="34" y="16"/>
                  </a:cxn>
                  <a:cxn ang="0">
                    <a:pos x="73" y="8"/>
                  </a:cxn>
                  <a:cxn ang="0">
                    <a:pos x="89" y="4"/>
                  </a:cxn>
                  <a:cxn ang="0">
                    <a:pos x="101" y="2"/>
                  </a:cxn>
                  <a:cxn ang="0">
                    <a:pos x="105" y="0"/>
                  </a:cxn>
                </a:cxnLst>
                <a:rect l="0" t="0" r="r" b="b"/>
                <a:pathLst>
                  <a:path w="114" h="61">
                    <a:moveTo>
                      <a:pt x="105" y="0"/>
                    </a:moveTo>
                    <a:lnTo>
                      <a:pt x="114" y="39"/>
                    </a:lnTo>
                    <a:lnTo>
                      <a:pt x="110" y="41"/>
                    </a:lnTo>
                    <a:lnTo>
                      <a:pt x="97" y="43"/>
                    </a:lnTo>
                    <a:lnTo>
                      <a:pt x="81" y="47"/>
                    </a:lnTo>
                    <a:lnTo>
                      <a:pt x="41" y="55"/>
                    </a:lnTo>
                    <a:lnTo>
                      <a:pt x="24" y="57"/>
                    </a:lnTo>
                    <a:lnTo>
                      <a:pt x="16" y="59"/>
                    </a:lnTo>
                    <a:lnTo>
                      <a:pt x="12" y="59"/>
                    </a:lnTo>
                    <a:lnTo>
                      <a:pt x="8" y="61"/>
                    </a:lnTo>
                    <a:lnTo>
                      <a:pt x="6" y="61"/>
                    </a:lnTo>
                    <a:lnTo>
                      <a:pt x="0" y="22"/>
                    </a:lnTo>
                    <a:lnTo>
                      <a:pt x="2" y="22"/>
                    </a:lnTo>
                    <a:lnTo>
                      <a:pt x="4" y="20"/>
                    </a:lnTo>
                    <a:lnTo>
                      <a:pt x="10" y="20"/>
                    </a:lnTo>
                    <a:lnTo>
                      <a:pt x="16" y="18"/>
                    </a:lnTo>
                    <a:lnTo>
                      <a:pt x="34" y="16"/>
                    </a:lnTo>
                    <a:lnTo>
                      <a:pt x="73" y="8"/>
                    </a:lnTo>
                    <a:lnTo>
                      <a:pt x="89" y="4"/>
                    </a:lnTo>
                    <a:lnTo>
                      <a:pt x="101" y="2"/>
                    </a:lnTo>
                    <a:lnTo>
                      <a:pt x="105"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75"/>
              <p:cNvSpPr>
                <a:spLocks/>
              </p:cNvSpPr>
              <p:nvPr/>
            </p:nvSpPr>
            <p:spPr bwMode="auto">
              <a:xfrm>
                <a:off x="7747419" y="3973722"/>
                <a:ext cx="180975" cy="111125"/>
              </a:xfrm>
              <a:custGeom>
                <a:avLst/>
                <a:gdLst/>
                <a:ahLst/>
                <a:cxnLst>
                  <a:cxn ang="0">
                    <a:pos x="104" y="0"/>
                  </a:cxn>
                  <a:cxn ang="0">
                    <a:pos x="114" y="40"/>
                  </a:cxn>
                  <a:cxn ang="0">
                    <a:pos x="110" y="42"/>
                  </a:cxn>
                  <a:cxn ang="0">
                    <a:pos x="98" y="44"/>
                  </a:cxn>
                  <a:cxn ang="0">
                    <a:pos x="83" y="50"/>
                  </a:cxn>
                  <a:cxn ang="0">
                    <a:pos x="63" y="54"/>
                  </a:cxn>
                  <a:cxn ang="0">
                    <a:pos x="43" y="60"/>
                  </a:cxn>
                  <a:cxn ang="0">
                    <a:pos x="25" y="64"/>
                  </a:cxn>
                  <a:cxn ang="0">
                    <a:pos x="14" y="68"/>
                  </a:cxn>
                  <a:cxn ang="0">
                    <a:pos x="12" y="70"/>
                  </a:cxn>
                  <a:cxn ang="0">
                    <a:pos x="10" y="70"/>
                  </a:cxn>
                  <a:cxn ang="0">
                    <a:pos x="0" y="30"/>
                  </a:cxn>
                  <a:cxn ang="0">
                    <a:pos x="2" y="30"/>
                  </a:cxn>
                  <a:cxn ang="0">
                    <a:pos x="4" y="28"/>
                  </a:cxn>
                  <a:cxn ang="0">
                    <a:pos x="10" y="28"/>
                  </a:cxn>
                  <a:cxn ang="0">
                    <a:pos x="33" y="20"/>
                  </a:cxn>
                  <a:cxn ang="0">
                    <a:pos x="51" y="16"/>
                  </a:cxn>
                  <a:cxn ang="0">
                    <a:pos x="71" y="10"/>
                  </a:cxn>
                  <a:cxn ang="0">
                    <a:pos x="86" y="6"/>
                  </a:cxn>
                  <a:cxn ang="0">
                    <a:pos x="100" y="2"/>
                  </a:cxn>
                  <a:cxn ang="0">
                    <a:pos x="104" y="0"/>
                  </a:cxn>
                </a:cxnLst>
                <a:rect l="0" t="0" r="r" b="b"/>
                <a:pathLst>
                  <a:path w="114" h="70">
                    <a:moveTo>
                      <a:pt x="104" y="0"/>
                    </a:moveTo>
                    <a:lnTo>
                      <a:pt x="114" y="40"/>
                    </a:lnTo>
                    <a:lnTo>
                      <a:pt x="110" y="42"/>
                    </a:lnTo>
                    <a:lnTo>
                      <a:pt x="98" y="44"/>
                    </a:lnTo>
                    <a:lnTo>
                      <a:pt x="83" y="50"/>
                    </a:lnTo>
                    <a:lnTo>
                      <a:pt x="63" y="54"/>
                    </a:lnTo>
                    <a:lnTo>
                      <a:pt x="43" y="60"/>
                    </a:lnTo>
                    <a:lnTo>
                      <a:pt x="25" y="64"/>
                    </a:lnTo>
                    <a:lnTo>
                      <a:pt x="14" y="68"/>
                    </a:lnTo>
                    <a:lnTo>
                      <a:pt x="12" y="70"/>
                    </a:lnTo>
                    <a:lnTo>
                      <a:pt x="10" y="70"/>
                    </a:lnTo>
                    <a:lnTo>
                      <a:pt x="0" y="30"/>
                    </a:lnTo>
                    <a:lnTo>
                      <a:pt x="2" y="30"/>
                    </a:lnTo>
                    <a:lnTo>
                      <a:pt x="4" y="28"/>
                    </a:lnTo>
                    <a:lnTo>
                      <a:pt x="10" y="28"/>
                    </a:lnTo>
                    <a:lnTo>
                      <a:pt x="33" y="20"/>
                    </a:lnTo>
                    <a:lnTo>
                      <a:pt x="51" y="16"/>
                    </a:lnTo>
                    <a:lnTo>
                      <a:pt x="71" y="10"/>
                    </a:lnTo>
                    <a:lnTo>
                      <a:pt x="86" y="6"/>
                    </a:lnTo>
                    <a:lnTo>
                      <a:pt x="100" y="2"/>
                    </a:lnTo>
                    <a:lnTo>
                      <a:pt x="104"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76"/>
              <p:cNvSpPr>
                <a:spLocks/>
              </p:cNvSpPr>
              <p:nvPr/>
            </p:nvSpPr>
            <p:spPr bwMode="auto">
              <a:xfrm>
                <a:off x="7991894" y="3891172"/>
                <a:ext cx="184150" cy="117475"/>
              </a:xfrm>
              <a:custGeom>
                <a:avLst/>
                <a:gdLst/>
                <a:ahLst/>
                <a:cxnLst>
                  <a:cxn ang="0">
                    <a:pos x="102" y="0"/>
                  </a:cxn>
                  <a:cxn ang="0">
                    <a:pos x="116" y="38"/>
                  </a:cxn>
                  <a:cxn ang="0">
                    <a:pos x="112" y="40"/>
                  </a:cxn>
                  <a:cxn ang="0">
                    <a:pos x="100" y="44"/>
                  </a:cxn>
                  <a:cxn ang="0">
                    <a:pos x="84" y="50"/>
                  </a:cxn>
                  <a:cxn ang="0">
                    <a:pos x="65" y="58"/>
                  </a:cxn>
                  <a:cxn ang="0">
                    <a:pos x="23" y="72"/>
                  </a:cxn>
                  <a:cxn ang="0">
                    <a:pos x="17" y="72"/>
                  </a:cxn>
                  <a:cxn ang="0">
                    <a:pos x="15" y="74"/>
                  </a:cxn>
                  <a:cxn ang="0">
                    <a:pos x="13" y="74"/>
                  </a:cxn>
                  <a:cxn ang="0">
                    <a:pos x="0" y="36"/>
                  </a:cxn>
                  <a:cxn ang="0">
                    <a:pos x="1" y="36"/>
                  </a:cxn>
                  <a:cxn ang="0">
                    <a:pos x="3" y="34"/>
                  </a:cxn>
                  <a:cxn ang="0">
                    <a:pos x="51" y="18"/>
                  </a:cxn>
                  <a:cxn ang="0">
                    <a:pos x="70" y="12"/>
                  </a:cxn>
                  <a:cxn ang="0">
                    <a:pos x="86" y="6"/>
                  </a:cxn>
                  <a:cxn ang="0">
                    <a:pos x="98" y="2"/>
                  </a:cxn>
                  <a:cxn ang="0">
                    <a:pos x="102" y="0"/>
                  </a:cxn>
                </a:cxnLst>
                <a:rect l="0" t="0" r="r" b="b"/>
                <a:pathLst>
                  <a:path w="116" h="74">
                    <a:moveTo>
                      <a:pt x="102" y="0"/>
                    </a:moveTo>
                    <a:lnTo>
                      <a:pt x="116" y="38"/>
                    </a:lnTo>
                    <a:lnTo>
                      <a:pt x="112" y="40"/>
                    </a:lnTo>
                    <a:lnTo>
                      <a:pt x="100" y="44"/>
                    </a:lnTo>
                    <a:lnTo>
                      <a:pt x="84" y="50"/>
                    </a:lnTo>
                    <a:lnTo>
                      <a:pt x="65" y="58"/>
                    </a:lnTo>
                    <a:lnTo>
                      <a:pt x="23" y="72"/>
                    </a:lnTo>
                    <a:lnTo>
                      <a:pt x="17" y="72"/>
                    </a:lnTo>
                    <a:lnTo>
                      <a:pt x="15" y="74"/>
                    </a:lnTo>
                    <a:lnTo>
                      <a:pt x="13" y="74"/>
                    </a:lnTo>
                    <a:lnTo>
                      <a:pt x="0" y="36"/>
                    </a:lnTo>
                    <a:lnTo>
                      <a:pt x="1" y="36"/>
                    </a:lnTo>
                    <a:lnTo>
                      <a:pt x="3" y="34"/>
                    </a:lnTo>
                    <a:lnTo>
                      <a:pt x="51" y="18"/>
                    </a:lnTo>
                    <a:lnTo>
                      <a:pt x="70" y="12"/>
                    </a:lnTo>
                    <a:lnTo>
                      <a:pt x="86" y="6"/>
                    </a:lnTo>
                    <a:lnTo>
                      <a:pt x="98" y="2"/>
                    </a:lnTo>
                    <a:lnTo>
                      <a:pt x="102"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77"/>
              <p:cNvSpPr>
                <a:spLocks/>
              </p:cNvSpPr>
              <p:nvPr/>
            </p:nvSpPr>
            <p:spPr bwMode="auto">
              <a:xfrm>
                <a:off x="8231607" y="3797510"/>
                <a:ext cx="188913" cy="125413"/>
              </a:xfrm>
              <a:custGeom>
                <a:avLst/>
                <a:gdLst/>
                <a:ahLst/>
                <a:cxnLst>
                  <a:cxn ang="0">
                    <a:pos x="103" y="0"/>
                  </a:cxn>
                  <a:cxn ang="0">
                    <a:pos x="119" y="38"/>
                  </a:cxn>
                  <a:cxn ang="0">
                    <a:pos x="115" y="40"/>
                  </a:cxn>
                  <a:cxn ang="0">
                    <a:pos x="103" y="44"/>
                  </a:cxn>
                  <a:cxn ang="0">
                    <a:pos x="87" y="50"/>
                  </a:cxn>
                  <a:cxn ang="0">
                    <a:pos x="48" y="65"/>
                  </a:cxn>
                  <a:cxn ang="0">
                    <a:pos x="32" y="71"/>
                  </a:cxn>
                  <a:cxn ang="0">
                    <a:pos x="26" y="73"/>
                  </a:cxn>
                  <a:cxn ang="0">
                    <a:pos x="20" y="77"/>
                  </a:cxn>
                  <a:cxn ang="0">
                    <a:pos x="18" y="79"/>
                  </a:cxn>
                  <a:cxn ang="0">
                    <a:pos x="16" y="79"/>
                  </a:cxn>
                  <a:cxn ang="0">
                    <a:pos x="0" y="40"/>
                  </a:cxn>
                  <a:cxn ang="0">
                    <a:pos x="2" y="40"/>
                  </a:cxn>
                  <a:cxn ang="0">
                    <a:pos x="10" y="36"/>
                  </a:cxn>
                  <a:cxn ang="0">
                    <a:pos x="34" y="28"/>
                  </a:cxn>
                  <a:cxn ang="0">
                    <a:pos x="52" y="20"/>
                  </a:cxn>
                  <a:cxn ang="0">
                    <a:pos x="71" y="12"/>
                  </a:cxn>
                  <a:cxn ang="0">
                    <a:pos x="87" y="6"/>
                  </a:cxn>
                  <a:cxn ang="0">
                    <a:pos x="99" y="2"/>
                  </a:cxn>
                  <a:cxn ang="0">
                    <a:pos x="103" y="0"/>
                  </a:cxn>
                </a:cxnLst>
                <a:rect l="0" t="0" r="r" b="b"/>
                <a:pathLst>
                  <a:path w="119" h="79">
                    <a:moveTo>
                      <a:pt x="103" y="0"/>
                    </a:moveTo>
                    <a:lnTo>
                      <a:pt x="119" y="38"/>
                    </a:lnTo>
                    <a:lnTo>
                      <a:pt x="115" y="40"/>
                    </a:lnTo>
                    <a:lnTo>
                      <a:pt x="103" y="44"/>
                    </a:lnTo>
                    <a:lnTo>
                      <a:pt x="87" y="50"/>
                    </a:lnTo>
                    <a:lnTo>
                      <a:pt x="48" y="65"/>
                    </a:lnTo>
                    <a:lnTo>
                      <a:pt x="32" y="71"/>
                    </a:lnTo>
                    <a:lnTo>
                      <a:pt x="26" y="73"/>
                    </a:lnTo>
                    <a:lnTo>
                      <a:pt x="20" y="77"/>
                    </a:lnTo>
                    <a:lnTo>
                      <a:pt x="18" y="79"/>
                    </a:lnTo>
                    <a:lnTo>
                      <a:pt x="16" y="79"/>
                    </a:lnTo>
                    <a:lnTo>
                      <a:pt x="0" y="40"/>
                    </a:lnTo>
                    <a:lnTo>
                      <a:pt x="2" y="40"/>
                    </a:lnTo>
                    <a:lnTo>
                      <a:pt x="10" y="36"/>
                    </a:lnTo>
                    <a:lnTo>
                      <a:pt x="34" y="28"/>
                    </a:lnTo>
                    <a:lnTo>
                      <a:pt x="52" y="20"/>
                    </a:lnTo>
                    <a:lnTo>
                      <a:pt x="71" y="12"/>
                    </a:lnTo>
                    <a:lnTo>
                      <a:pt x="87" y="6"/>
                    </a:lnTo>
                    <a:lnTo>
                      <a:pt x="99" y="2"/>
                    </a:lnTo>
                    <a:lnTo>
                      <a:pt x="103"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8"/>
              <p:cNvSpPr>
                <a:spLocks/>
              </p:cNvSpPr>
              <p:nvPr/>
            </p:nvSpPr>
            <p:spPr bwMode="auto">
              <a:xfrm>
                <a:off x="8469732" y="3689560"/>
                <a:ext cx="184150" cy="133350"/>
              </a:xfrm>
              <a:custGeom>
                <a:avLst/>
                <a:gdLst/>
                <a:ahLst/>
                <a:cxnLst>
                  <a:cxn ang="0">
                    <a:pos x="101" y="0"/>
                  </a:cxn>
                  <a:cxn ang="0">
                    <a:pos x="116" y="38"/>
                  </a:cxn>
                  <a:cxn ang="0">
                    <a:pos x="85" y="54"/>
                  </a:cxn>
                  <a:cxn ang="0">
                    <a:pos x="49" y="70"/>
                  </a:cxn>
                  <a:cxn ang="0">
                    <a:pos x="34" y="76"/>
                  </a:cxn>
                  <a:cxn ang="0">
                    <a:pos x="28" y="80"/>
                  </a:cxn>
                  <a:cxn ang="0">
                    <a:pos x="22" y="82"/>
                  </a:cxn>
                  <a:cxn ang="0">
                    <a:pos x="20" y="84"/>
                  </a:cxn>
                  <a:cxn ang="0">
                    <a:pos x="18" y="84"/>
                  </a:cxn>
                  <a:cxn ang="0">
                    <a:pos x="0" y="46"/>
                  </a:cxn>
                  <a:cxn ang="0">
                    <a:pos x="2" y="46"/>
                  </a:cxn>
                  <a:cxn ang="0">
                    <a:pos x="10" y="42"/>
                  </a:cxn>
                  <a:cxn ang="0">
                    <a:pos x="16" y="40"/>
                  </a:cxn>
                  <a:cxn ang="0">
                    <a:pos x="32" y="32"/>
                  </a:cxn>
                  <a:cxn ang="0">
                    <a:pos x="51" y="24"/>
                  </a:cxn>
                  <a:cxn ang="0">
                    <a:pos x="69" y="16"/>
                  </a:cxn>
                  <a:cxn ang="0">
                    <a:pos x="101" y="0"/>
                  </a:cxn>
                </a:cxnLst>
                <a:rect l="0" t="0" r="r" b="b"/>
                <a:pathLst>
                  <a:path w="116" h="84">
                    <a:moveTo>
                      <a:pt x="101" y="0"/>
                    </a:moveTo>
                    <a:lnTo>
                      <a:pt x="116" y="38"/>
                    </a:lnTo>
                    <a:lnTo>
                      <a:pt x="85" y="54"/>
                    </a:lnTo>
                    <a:lnTo>
                      <a:pt x="49" y="70"/>
                    </a:lnTo>
                    <a:lnTo>
                      <a:pt x="34" y="76"/>
                    </a:lnTo>
                    <a:lnTo>
                      <a:pt x="28" y="80"/>
                    </a:lnTo>
                    <a:lnTo>
                      <a:pt x="22" y="82"/>
                    </a:lnTo>
                    <a:lnTo>
                      <a:pt x="20" y="84"/>
                    </a:lnTo>
                    <a:lnTo>
                      <a:pt x="18" y="84"/>
                    </a:lnTo>
                    <a:lnTo>
                      <a:pt x="0" y="46"/>
                    </a:lnTo>
                    <a:lnTo>
                      <a:pt x="2" y="46"/>
                    </a:lnTo>
                    <a:lnTo>
                      <a:pt x="10" y="42"/>
                    </a:lnTo>
                    <a:lnTo>
                      <a:pt x="16" y="40"/>
                    </a:lnTo>
                    <a:lnTo>
                      <a:pt x="32" y="32"/>
                    </a:lnTo>
                    <a:lnTo>
                      <a:pt x="51" y="24"/>
                    </a:lnTo>
                    <a:lnTo>
                      <a:pt x="69" y="16"/>
                    </a:lnTo>
                    <a:lnTo>
                      <a:pt x="101"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9"/>
              <p:cNvSpPr>
                <a:spLocks/>
              </p:cNvSpPr>
              <p:nvPr/>
            </p:nvSpPr>
            <p:spPr bwMode="auto">
              <a:xfrm>
                <a:off x="8704682" y="3580022"/>
                <a:ext cx="184150" cy="134938"/>
              </a:xfrm>
              <a:custGeom>
                <a:avLst/>
                <a:gdLst/>
                <a:ahLst/>
                <a:cxnLst>
                  <a:cxn ang="0">
                    <a:pos x="99" y="0"/>
                  </a:cxn>
                  <a:cxn ang="0">
                    <a:pos x="116" y="36"/>
                  </a:cxn>
                  <a:cxn ang="0">
                    <a:pos x="85" y="52"/>
                  </a:cxn>
                  <a:cxn ang="0">
                    <a:pos x="67" y="62"/>
                  </a:cxn>
                  <a:cxn ang="0">
                    <a:pos x="49" y="69"/>
                  </a:cxn>
                  <a:cxn ang="0">
                    <a:pos x="18" y="85"/>
                  </a:cxn>
                  <a:cxn ang="0">
                    <a:pos x="0" y="48"/>
                  </a:cxn>
                  <a:cxn ang="0">
                    <a:pos x="32" y="32"/>
                  </a:cxn>
                  <a:cxn ang="0">
                    <a:pos x="67" y="16"/>
                  </a:cxn>
                  <a:cxn ang="0">
                    <a:pos x="99" y="0"/>
                  </a:cxn>
                </a:cxnLst>
                <a:rect l="0" t="0" r="r" b="b"/>
                <a:pathLst>
                  <a:path w="116" h="85">
                    <a:moveTo>
                      <a:pt x="99" y="0"/>
                    </a:moveTo>
                    <a:lnTo>
                      <a:pt x="116" y="36"/>
                    </a:lnTo>
                    <a:lnTo>
                      <a:pt x="85" y="52"/>
                    </a:lnTo>
                    <a:lnTo>
                      <a:pt x="67" y="62"/>
                    </a:lnTo>
                    <a:lnTo>
                      <a:pt x="49" y="69"/>
                    </a:lnTo>
                    <a:lnTo>
                      <a:pt x="18" y="85"/>
                    </a:lnTo>
                    <a:lnTo>
                      <a:pt x="0" y="48"/>
                    </a:lnTo>
                    <a:lnTo>
                      <a:pt x="32" y="32"/>
                    </a:lnTo>
                    <a:lnTo>
                      <a:pt x="67" y="16"/>
                    </a:lnTo>
                    <a:lnTo>
                      <a:pt x="99"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80"/>
              <p:cNvSpPr>
                <a:spLocks/>
              </p:cNvSpPr>
              <p:nvPr/>
            </p:nvSpPr>
            <p:spPr bwMode="auto">
              <a:xfrm>
                <a:off x="8936457" y="3467310"/>
                <a:ext cx="184150" cy="134938"/>
              </a:xfrm>
              <a:custGeom>
                <a:avLst/>
                <a:gdLst/>
                <a:ahLst/>
                <a:cxnLst>
                  <a:cxn ang="0">
                    <a:pos x="100" y="0"/>
                  </a:cxn>
                  <a:cxn ang="0">
                    <a:pos x="116" y="37"/>
                  </a:cxn>
                  <a:cxn ang="0">
                    <a:pos x="100" y="45"/>
                  </a:cxn>
                  <a:cxn ang="0">
                    <a:pos x="85" y="51"/>
                  </a:cxn>
                  <a:cxn ang="0">
                    <a:pos x="67" y="59"/>
                  </a:cxn>
                  <a:cxn ang="0">
                    <a:pos x="49" y="69"/>
                  </a:cxn>
                  <a:cxn ang="0">
                    <a:pos x="33" y="77"/>
                  </a:cxn>
                  <a:cxn ang="0">
                    <a:pos x="28" y="79"/>
                  </a:cxn>
                  <a:cxn ang="0">
                    <a:pos x="22" y="83"/>
                  </a:cxn>
                  <a:cxn ang="0">
                    <a:pos x="20" y="85"/>
                  </a:cxn>
                  <a:cxn ang="0">
                    <a:pos x="18" y="85"/>
                  </a:cxn>
                  <a:cxn ang="0">
                    <a:pos x="0" y="47"/>
                  </a:cxn>
                  <a:cxn ang="0">
                    <a:pos x="2" y="47"/>
                  </a:cxn>
                  <a:cxn ang="0">
                    <a:pos x="10" y="43"/>
                  </a:cxn>
                  <a:cxn ang="0">
                    <a:pos x="16" y="39"/>
                  </a:cxn>
                  <a:cxn ang="0">
                    <a:pos x="31" y="31"/>
                  </a:cxn>
                  <a:cxn ang="0">
                    <a:pos x="51" y="23"/>
                  </a:cxn>
                  <a:cxn ang="0">
                    <a:pos x="69" y="15"/>
                  </a:cxn>
                  <a:cxn ang="0">
                    <a:pos x="100" y="0"/>
                  </a:cxn>
                </a:cxnLst>
                <a:rect l="0" t="0" r="r" b="b"/>
                <a:pathLst>
                  <a:path w="116" h="85">
                    <a:moveTo>
                      <a:pt x="100" y="0"/>
                    </a:moveTo>
                    <a:lnTo>
                      <a:pt x="116" y="37"/>
                    </a:lnTo>
                    <a:lnTo>
                      <a:pt x="100" y="45"/>
                    </a:lnTo>
                    <a:lnTo>
                      <a:pt x="85" y="51"/>
                    </a:lnTo>
                    <a:lnTo>
                      <a:pt x="67" y="59"/>
                    </a:lnTo>
                    <a:lnTo>
                      <a:pt x="49" y="69"/>
                    </a:lnTo>
                    <a:lnTo>
                      <a:pt x="33" y="77"/>
                    </a:lnTo>
                    <a:lnTo>
                      <a:pt x="28" y="79"/>
                    </a:lnTo>
                    <a:lnTo>
                      <a:pt x="22" y="83"/>
                    </a:lnTo>
                    <a:lnTo>
                      <a:pt x="20" y="85"/>
                    </a:lnTo>
                    <a:lnTo>
                      <a:pt x="18" y="85"/>
                    </a:lnTo>
                    <a:lnTo>
                      <a:pt x="0" y="47"/>
                    </a:lnTo>
                    <a:lnTo>
                      <a:pt x="2" y="47"/>
                    </a:lnTo>
                    <a:lnTo>
                      <a:pt x="10" y="43"/>
                    </a:lnTo>
                    <a:lnTo>
                      <a:pt x="16" y="39"/>
                    </a:lnTo>
                    <a:lnTo>
                      <a:pt x="31" y="31"/>
                    </a:lnTo>
                    <a:lnTo>
                      <a:pt x="51" y="23"/>
                    </a:lnTo>
                    <a:lnTo>
                      <a:pt x="69" y="15"/>
                    </a:lnTo>
                    <a:lnTo>
                      <a:pt x="100"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81"/>
              <p:cNvSpPr>
                <a:spLocks/>
              </p:cNvSpPr>
              <p:nvPr/>
            </p:nvSpPr>
            <p:spPr bwMode="auto">
              <a:xfrm>
                <a:off x="9174582" y="3362535"/>
                <a:ext cx="184150" cy="128588"/>
              </a:xfrm>
              <a:custGeom>
                <a:avLst/>
                <a:gdLst/>
                <a:ahLst/>
                <a:cxnLst>
                  <a:cxn ang="0">
                    <a:pos x="100" y="0"/>
                  </a:cxn>
                  <a:cxn ang="0">
                    <a:pos x="116" y="38"/>
                  </a:cxn>
                  <a:cxn ang="0">
                    <a:pos x="112" y="40"/>
                  </a:cxn>
                  <a:cxn ang="0">
                    <a:pos x="110" y="42"/>
                  </a:cxn>
                  <a:cxn ang="0">
                    <a:pos x="104" y="44"/>
                  </a:cxn>
                  <a:cxn ang="0">
                    <a:pos x="100" y="46"/>
                  </a:cxn>
                  <a:cxn ang="0">
                    <a:pos x="83" y="52"/>
                  </a:cxn>
                  <a:cxn ang="0">
                    <a:pos x="47" y="68"/>
                  </a:cxn>
                  <a:cxn ang="0">
                    <a:pos x="31" y="75"/>
                  </a:cxn>
                  <a:cxn ang="0">
                    <a:pos x="19" y="79"/>
                  </a:cxn>
                  <a:cxn ang="0">
                    <a:pos x="16" y="81"/>
                  </a:cxn>
                  <a:cxn ang="0">
                    <a:pos x="0" y="44"/>
                  </a:cxn>
                  <a:cxn ang="0">
                    <a:pos x="4" y="42"/>
                  </a:cxn>
                  <a:cxn ang="0">
                    <a:pos x="16" y="38"/>
                  </a:cxn>
                  <a:cxn ang="0">
                    <a:pos x="31" y="30"/>
                  </a:cxn>
                  <a:cxn ang="0">
                    <a:pos x="67" y="14"/>
                  </a:cxn>
                  <a:cxn ang="0">
                    <a:pos x="85" y="8"/>
                  </a:cxn>
                  <a:cxn ang="0">
                    <a:pos x="88" y="6"/>
                  </a:cxn>
                  <a:cxn ang="0">
                    <a:pos x="94" y="4"/>
                  </a:cxn>
                  <a:cxn ang="0">
                    <a:pos x="96" y="2"/>
                  </a:cxn>
                  <a:cxn ang="0">
                    <a:pos x="100" y="0"/>
                  </a:cxn>
                </a:cxnLst>
                <a:rect l="0" t="0" r="r" b="b"/>
                <a:pathLst>
                  <a:path w="116" h="81">
                    <a:moveTo>
                      <a:pt x="100" y="0"/>
                    </a:moveTo>
                    <a:lnTo>
                      <a:pt x="116" y="38"/>
                    </a:lnTo>
                    <a:lnTo>
                      <a:pt x="112" y="40"/>
                    </a:lnTo>
                    <a:lnTo>
                      <a:pt x="110" y="42"/>
                    </a:lnTo>
                    <a:lnTo>
                      <a:pt x="104" y="44"/>
                    </a:lnTo>
                    <a:lnTo>
                      <a:pt x="100" y="46"/>
                    </a:lnTo>
                    <a:lnTo>
                      <a:pt x="83" y="52"/>
                    </a:lnTo>
                    <a:lnTo>
                      <a:pt x="47" y="68"/>
                    </a:lnTo>
                    <a:lnTo>
                      <a:pt x="31" y="75"/>
                    </a:lnTo>
                    <a:lnTo>
                      <a:pt x="19" y="79"/>
                    </a:lnTo>
                    <a:lnTo>
                      <a:pt x="16" y="81"/>
                    </a:lnTo>
                    <a:lnTo>
                      <a:pt x="0" y="44"/>
                    </a:lnTo>
                    <a:lnTo>
                      <a:pt x="4" y="42"/>
                    </a:lnTo>
                    <a:lnTo>
                      <a:pt x="16" y="38"/>
                    </a:lnTo>
                    <a:lnTo>
                      <a:pt x="31" y="30"/>
                    </a:lnTo>
                    <a:lnTo>
                      <a:pt x="67" y="14"/>
                    </a:lnTo>
                    <a:lnTo>
                      <a:pt x="85" y="8"/>
                    </a:lnTo>
                    <a:lnTo>
                      <a:pt x="88" y="6"/>
                    </a:lnTo>
                    <a:lnTo>
                      <a:pt x="94" y="4"/>
                    </a:lnTo>
                    <a:lnTo>
                      <a:pt x="96" y="2"/>
                    </a:lnTo>
                    <a:lnTo>
                      <a:pt x="100"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82"/>
              <p:cNvSpPr>
                <a:spLocks/>
              </p:cNvSpPr>
              <p:nvPr/>
            </p:nvSpPr>
            <p:spPr bwMode="auto">
              <a:xfrm>
                <a:off x="9412707" y="3267285"/>
                <a:ext cx="184150" cy="123825"/>
              </a:xfrm>
              <a:custGeom>
                <a:avLst/>
                <a:gdLst/>
                <a:ahLst/>
                <a:cxnLst>
                  <a:cxn ang="0">
                    <a:pos x="100" y="0"/>
                  </a:cxn>
                  <a:cxn ang="0">
                    <a:pos x="102" y="0"/>
                  </a:cxn>
                  <a:cxn ang="0">
                    <a:pos x="116" y="38"/>
                  </a:cxn>
                  <a:cxn ang="0">
                    <a:pos x="114" y="38"/>
                  </a:cxn>
                  <a:cxn ang="0">
                    <a:pos x="112" y="40"/>
                  </a:cxn>
                  <a:cxn ang="0">
                    <a:pos x="100" y="44"/>
                  </a:cxn>
                  <a:cxn ang="0">
                    <a:pos x="84" y="50"/>
                  </a:cxn>
                  <a:cxn ang="0">
                    <a:pos x="65" y="58"/>
                  </a:cxn>
                  <a:cxn ang="0">
                    <a:pos x="47" y="66"/>
                  </a:cxn>
                  <a:cxn ang="0">
                    <a:pos x="31" y="72"/>
                  </a:cxn>
                  <a:cxn ang="0">
                    <a:pos x="19" y="76"/>
                  </a:cxn>
                  <a:cxn ang="0">
                    <a:pos x="15" y="78"/>
                  </a:cxn>
                  <a:cxn ang="0">
                    <a:pos x="0" y="40"/>
                  </a:cxn>
                  <a:cxn ang="0">
                    <a:pos x="4" y="38"/>
                  </a:cxn>
                  <a:cxn ang="0">
                    <a:pos x="15" y="34"/>
                  </a:cxn>
                  <a:cxn ang="0">
                    <a:pos x="31" y="28"/>
                  </a:cxn>
                  <a:cxn ang="0">
                    <a:pos x="51" y="20"/>
                  </a:cxn>
                  <a:cxn ang="0">
                    <a:pos x="69" y="12"/>
                  </a:cxn>
                  <a:cxn ang="0">
                    <a:pos x="98" y="2"/>
                  </a:cxn>
                  <a:cxn ang="0">
                    <a:pos x="100" y="0"/>
                  </a:cxn>
                </a:cxnLst>
                <a:rect l="0" t="0" r="r" b="b"/>
                <a:pathLst>
                  <a:path w="116" h="78">
                    <a:moveTo>
                      <a:pt x="100" y="0"/>
                    </a:moveTo>
                    <a:lnTo>
                      <a:pt x="102" y="0"/>
                    </a:lnTo>
                    <a:lnTo>
                      <a:pt x="116" y="38"/>
                    </a:lnTo>
                    <a:lnTo>
                      <a:pt x="114" y="38"/>
                    </a:lnTo>
                    <a:lnTo>
                      <a:pt x="112" y="40"/>
                    </a:lnTo>
                    <a:lnTo>
                      <a:pt x="100" y="44"/>
                    </a:lnTo>
                    <a:lnTo>
                      <a:pt x="84" y="50"/>
                    </a:lnTo>
                    <a:lnTo>
                      <a:pt x="65" y="58"/>
                    </a:lnTo>
                    <a:lnTo>
                      <a:pt x="47" y="66"/>
                    </a:lnTo>
                    <a:lnTo>
                      <a:pt x="31" y="72"/>
                    </a:lnTo>
                    <a:lnTo>
                      <a:pt x="19" y="76"/>
                    </a:lnTo>
                    <a:lnTo>
                      <a:pt x="15" y="78"/>
                    </a:lnTo>
                    <a:lnTo>
                      <a:pt x="0" y="40"/>
                    </a:lnTo>
                    <a:lnTo>
                      <a:pt x="4" y="38"/>
                    </a:lnTo>
                    <a:lnTo>
                      <a:pt x="15" y="34"/>
                    </a:lnTo>
                    <a:lnTo>
                      <a:pt x="31" y="28"/>
                    </a:lnTo>
                    <a:lnTo>
                      <a:pt x="51" y="20"/>
                    </a:lnTo>
                    <a:lnTo>
                      <a:pt x="69" y="12"/>
                    </a:lnTo>
                    <a:lnTo>
                      <a:pt x="98" y="2"/>
                    </a:lnTo>
                    <a:lnTo>
                      <a:pt x="100"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83"/>
              <p:cNvSpPr>
                <a:spLocks/>
              </p:cNvSpPr>
              <p:nvPr/>
            </p:nvSpPr>
            <p:spPr bwMode="auto">
              <a:xfrm>
                <a:off x="9655594" y="3186322"/>
                <a:ext cx="185738" cy="112713"/>
              </a:xfrm>
              <a:custGeom>
                <a:avLst/>
                <a:gdLst/>
                <a:ahLst/>
                <a:cxnLst>
                  <a:cxn ang="0">
                    <a:pos x="105" y="0"/>
                  </a:cxn>
                  <a:cxn ang="0">
                    <a:pos x="117" y="38"/>
                  </a:cxn>
                  <a:cxn ang="0">
                    <a:pos x="113" y="40"/>
                  </a:cxn>
                  <a:cxn ang="0">
                    <a:pos x="101" y="44"/>
                  </a:cxn>
                  <a:cxn ang="0">
                    <a:pos x="85" y="49"/>
                  </a:cxn>
                  <a:cxn ang="0">
                    <a:pos x="46" y="61"/>
                  </a:cxn>
                  <a:cxn ang="0">
                    <a:pos x="30" y="67"/>
                  </a:cxn>
                  <a:cxn ang="0">
                    <a:pos x="22" y="69"/>
                  </a:cxn>
                  <a:cxn ang="0">
                    <a:pos x="18" y="69"/>
                  </a:cxn>
                  <a:cxn ang="0">
                    <a:pos x="14" y="71"/>
                  </a:cxn>
                  <a:cxn ang="0">
                    <a:pos x="12" y="71"/>
                  </a:cxn>
                  <a:cxn ang="0">
                    <a:pos x="0" y="34"/>
                  </a:cxn>
                  <a:cxn ang="0">
                    <a:pos x="2" y="34"/>
                  </a:cxn>
                  <a:cxn ang="0">
                    <a:pos x="4" y="32"/>
                  </a:cxn>
                  <a:cxn ang="0">
                    <a:pos x="52" y="16"/>
                  </a:cxn>
                  <a:cxn ang="0">
                    <a:pos x="71" y="10"/>
                  </a:cxn>
                  <a:cxn ang="0">
                    <a:pos x="87" y="4"/>
                  </a:cxn>
                  <a:cxn ang="0">
                    <a:pos x="101" y="2"/>
                  </a:cxn>
                  <a:cxn ang="0">
                    <a:pos x="105" y="0"/>
                  </a:cxn>
                </a:cxnLst>
                <a:rect l="0" t="0" r="r" b="b"/>
                <a:pathLst>
                  <a:path w="117" h="71">
                    <a:moveTo>
                      <a:pt x="105" y="0"/>
                    </a:moveTo>
                    <a:lnTo>
                      <a:pt x="117" y="38"/>
                    </a:lnTo>
                    <a:lnTo>
                      <a:pt x="113" y="40"/>
                    </a:lnTo>
                    <a:lnTo>
                      <a:pt x="101" y="44"/>
                    </a:lnTo>
                    <a:lnTo>
                      <a:pt x="85" y="49"/>
                    </a:lnTo>
                    <a:lnTo>
                      <a:pt x="46" y="61"/>
                    </a:lnTo>
                    <a:lnTo>
                      <a:pt x="30" y="67"/>
                    </a:lnTo>
                    <a:lnTo>
                      <a:pt x="22" y="69"/>
                    </a:lnTo>
                    <a:lnTo>
                      <a:pt x="18" y="69"/>
                    </a:lnTo>
                    <a:lnTo>
                      <a:pt x="14" y="71"/>
                    </a:lnTo>
                    <a:lnTo>
                      <a:pt x="12" y="71"/>
                    </a:lnTo>
                    <a:lnTo>
                      <a:pt x="0" y="34"/>
                    </a:lnTo>
                    <a:lnTo>
                      <a:pt x="2" y="34"/>
                    </a:lnTo>
                    <a:lnTo>
                      <a:pt x="4" y="32"/>
                    </a:lnTo>
                    <a:lnTo>
                      <a:pt x="52" y="16"/>
                    </a:lnTo>
                    <a:lnTo>
                      <a:pt x="71" y="10"/>
                    </a:lnTo>
                    <a:lnTo>
                      <a:pt x="87" y="4"/>
                    </a:lnTo>
                    <a:lnTo>
                      <a:pt x="101" y="2"/>
                    </a:lnTo>
                    <a:lnTo>
                      <a:pt x="105"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84"/>
              <p:cNvSpPr>
                <a:spLocks/>
              </p:cNvSpPr>
              <p:nvPr/>
            </p:nvSpPr>
            <p:spPr bwMode="auto">
              <a:xfrm>
                <a:off x="9903244" y="3116472"/>
                <a:ext cx="184150" cy="107950"/>
              </a:xfrm>
              <a:custGeom>
                <a:avLst/>
                <a:gdLst/>
                <a:ahLst/>
                <a:cxnLst>
                  <a:cxn ang="0">
                    <a:pos x="107" y="0"/>
                  </a:cxn>
                  <a:cxn ang="0">
                    <a:pos x="116" y="40"/>
                  </a:cxn>
                  <a:cxn ang="0">
                    <a:pos x="113" y="42"/>
                  </a:cxn>
                  <a:cxn ang="0">
                    <a:pos x="99" y="44"/>
                  </a:cxn>
                  <a:cxn ang="0">
                    <a:pos x="83" y="48"/>
                  </a:cxn>
                  <a:cxn ang="0">
                    <a:pos x="63" y="54"/>
                  </a:cxn>
                  <a:cxn ang="0">
                    <a:pos x="44" y="58"/>
                  </a:cxn>
                  <a:cxn ang="0">
                    <a:pos x="28" y="64"/>
                  </a:cxn>
                  <a:cxn ang="0">
                    <a:pos x="22" y="66"/>
                  </a:cxn>
                  <a:cxn ang="0">
                    <a:pos x="16" y="66"/>
                  </a:cxn>
                  <a:cxn ang="0">
                    <a:pos x="14" y="68"/>
                  </a:cxn>
                  <a:cxn ang="0">
                    <a:pos x="12" y="68"/>
                  </a:cxn>
                  <a:cxn ang="0">
                    <a:pos x="0" y="28"/>
                  </a:cxn>
                  <a:cxn ang="0">
                    <a:pos x="2" y="28"/>
                  </a:cxn>
                  <a:cxn ang="0">
                    <a:pos x="4" y="26"/>
                  </a:cxn>
                  <a:cxn ang="0">
                    <a:pos x="10" y="26"/>
                  </a:cxn>
                  <a:cxn ang="0">
                    <a:pos x="34" y="18"/>
                  </a:cxn>
                  <a:cxn ang="0">
                    <a:pos x="73" y="10"/>
                  </a:cxn>
                  <a:cxn ang="0">
                    <a:pos x="89" y="4"/>
                  </a:cxn>
                  <a:cxn ang="0">
                    <a:pos x="103" y="2"/>
                  </a:cxn>
                  <a:cxn ang="0">
                    <a:pos x="107" y="0"/>
                  </a:cxn>
                </a:cxnLst>
                <a:rect l="0" t="0" r="r" b="b"/>
                <a:pathLst>
                  <a:path w="116" h="68">
                    <a:moveTo>
                      <a:pt x="107" y="0"/>
                    </a:moveTo>
                    <a:lnTo>
                      <a:pt x="116" y="40"/>
                    </a:lnTo>
                    <a:lnTo>
                      <a:pt x="113" y="42"/>
                    </a:lnTo>
                    <a:lnTo>
                      <a:pt x="99" y="44"/>
                    </a:lnTo>
                    <a:lnTo>
                      <a:pt x="83" y="48"/>
                    </a:lnTo>
                    <a:lnTo>
                      <a:pt x="63" y="54"/>
                    </a:lnTo>
                    <a:lnTo>
                      <a:pt x="44" y="58"/>
                    </a:lnTo>
                    <a:lnTo>
                      <a:pt x="28" y="64"/>
                    </a:lnTo>
                    <a:lnTo>
                      <a:pt x="22" y="66"/>
                    </a:lnTo>
                    <a:lnTo>
                      <a:pt x="16" y="66"/>
                    </a:lnTo>
                    <a:lnTo>
                      <a:pt x="14" y="68"/>
                    </a:lnTo>
                    <a:lnTo>
                      <a:pt x="12" y="68"/>
                    </a:lnTo>
                    <a:lnTo>
                      <a:pt x="0" y="28"/>
                    </a:lnTo>
                    <a:lnTo>
                      <a:pt x="2" y="28"/>
                    </a:lnTo>
                    <a:lnTo>
                      <a:pt x="4" y="26"/>
                    </a:lnTo>
                    <a:lnTo>
                      <a:pt x="10" y="26"/>
                    </a:lnTo>
                    <a:lnTo>
                      <a:pt x="34" y="18"/>
                    </a:lnTo>
                    <a:lnTo>
                      <a:pt x="73" y="10"/>
                    </a:lnTo>
                    <a:lnTo>
                      <a:pt x="89" y="4"/>
                    </a:lnTo>
                    <a:lnTo>
                      <a:pt x="103" y="2"/>
                    </a:lnTo>
                    <a:lnTo>
                      <a:pt x="107"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85"/>
              <p:cNvSpPr>
                <a:spLocks/>
              </p:cNvSpPr>
              <p:nvPr/>
            </p:nvSpPr>
            <p:spPr bwMode="auto">
              <a:xfrm>
                <a:off x="10157244" y="3065672"/>
                <a:ext cx="180975" cy="95250"/>
              </a:xfrm>
              <a:custGeom>
                <a:avLst/>
                <a:gdLst/>
                <a:ahLst/>
                <a:cxnLst>
                  <a:cxn ang="0">
                    <a:pos x="106" y="0"/>
                  </a:cxn>
                  <a:cxn ang="0">
                    <a:pos x="108" y="0"/>
                  </a:cxn>
                  <a:cxn ang="0">
                    <a:pos x="114" y="42"/>
                  </a:cxn>
                  <a:cxn ang="0">
                    <a:pos x="104" y="42"/>
                  </a:cxn>
                  <a:cxn ang="0">
                    <a:pos x="96" y="44"/>
                  </a:cxn>
                  <a:cxn ang="0">
                    <a:pos x="92" y="44"/>
                  </a:cxn>
                  <a:cxn ang="0">
                    <a:pos x="87" y="46"/>
                  </a:cxn>
                  <a:cxn ang="0">
                    <a:pos x="81" y="46"/>
                  </a:cxn>
                  <a:cxn ang="0">
                    <a:pos x="75" y="48"/>
                  </a:cxn>
                  <a:cxn ang="0">
                    <a:pos x="67" y="48"/>
                  </a:cxn>
                  <a:cxn ang="0">
                    <a:pos x="61" y="50"/>
                  </a:cxn>
                  <a:cxn ang="0">
                    <a:pos x="41" y="54"/>
                  </a:cxn>
                  <a:cxn ang="0">
                    <a:pos x="23" y="58"/>
                  </a:cxn>
                  <a:cxn ang="0">
                    <a:pos x="12" y="60"/>
                  </a:cxn>
                  <a:cxn ang="0">
                    <a:pos x="8" y="60"/>
                  </a:cxn>
                  <a:cxn ang="0">
                    <a:pos x="0" y="20"/>
                  </a:cxn>
                  <a:cxn ang="0">
                    <a:pos x="4" y="20"/>
                  </a:cxn>
                  <a:cxn ang="0">
                    <a:pos x="16" y="18"/>
                  </a:cxn>
                  <a:cxn ang="0">
                    <a:pos x="33" y="14"/>
                  </a:cxn>
                  <a:cxn ang="0">
                    <a:pos x="53" y="10"/>
                  </a:cxn>
                  <a:cxn ang="0">
                    <a:pos x="61" y="8"/>
                  </a:cxn>
                  <a:cxn ang="0">
                    <a:pos x="67" y="8"/>
                  </a:cxn>
                  <a:cxn ang="0">
                    <a:pos x="79" y="4"/>
                  </a:cxn>
                  <a:cxn ang="0">
                    <a:pos x="91" y="4"/>
                  </a:cxn>
                  <a:cxn ang="0">
                    <a:pos x="98" y="2"/>
                  </a:cxn>
                  <a:cxn ang="0">
                    <a:pos x="102" y="2"/>
                  </a:cxn>
                  <a:cxn ang="0">
                    <a:pos x="106" y="0"/>
                  </a:cxn>
                </a:cxnLst>
                <a:rect l="0" t="0" r="r" b="b"/>
                <a:pathLst>
                  <a:path w="114" h="60">
                    <a:moveTo>
                      <a:pt x="106" y="0"/>
                    </a:moveTo>
                    <a:lnTo>
                      <a:pt x="108" y="0"/>
                    </a:lnTo>
                    <a:lnTo>
                      <a:pt x="114" y="42"/>
                    </a:lnTo>
                    <a:lnTo>
                      <a:pt x="104" y="42"/>
                    </a:lnTo>
                    <a:lnTo>
                      <a:pt x="96" y="44"/>
                    </a:lnTo>
                    <a:lnTo>
                      <a:pt x="92" y="44"/>
                    </a:lnTo>
                    <a:lnTo>
                      <a:pt x="87" y="46"/>
                    </a:lnTo>
                    <a:lnTo>
                      <a:pt x="81" y="46"/>
                    </a:lnTo>
                    <a:lnTo>
                      <a:pt x="75" y="48"/>
                    </a:lnTo>
                    <a:lnTo>
                      <a:pt x="67" y="48"/>
                    </a:lnTo>
                    <a:lnTo>
                      <a:pt x="61" y="50"/>
                    </a:lnTo>
                    <a:lnTo>
                      <a:pt x="41" y="54"/>
                    </a:lnTo>
                    <a:lnTo>
                      <a:pt x="23" y="58"/>
                    </a:lnTo>
                    <a:lnTo>
                      <a:pt x="12" y="60"/>
                    </a:lnTo>
                    <a:lnTo>
                      <a:pt x="8" y="60"/>
                    </a:lnTo>
                    <a:lnTo>
                      <a:pt x="0" y="20"/>
                    </a:lnTo>
                    <a:lnTo>
                      <a:pt x="4" y="20"/>
                    </a:lnTo>
                    <a:lnTo>
                      <a:pt x="16" y="18"/>
                    </a:lnTo>
                    <a:lnTo>
                      <a:pt x="33" y="14"/>
                    </a:lnTo>
                    <a:lnTo>
                      <a:pt x="53" y="10"/>
                    </a:lnTo>
                    <a:lnTo>
                      <a:pt x="61" y="8"/>
                    </a:lnTo>
                    <a:lnTo>
                      <a:pt x="67" y="8"/>
                    </a:lnTo>
                    <a:lnTo>
                      <a:pt x="79" y="4"/>
                    </a:lnTo>
                    <a:lnTo>
                      <a:pt x="91" y="4"/>
                    </a:lnTo>
                    <a:lnTo>
                      <a:pt x="98" y="2"/>
                    </a:lnTo>
                    <a:lnTo>
                      <a:pt x="102" y="2"/>
                    </a:lnTo>
                    <a:lnTo>
                      <a:pt x="106"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86"/>
              <p:cNvSpPr>
                <a:spLocks/>
              </p:cNvSpPr>
              <p:nvPr/>
            </p:nvSpPr>
            <p:spPr bwMode="auto">
              <a:xfrm>
                <a:off x="10414419" y="3035510"/>
                <a:ext cx="177800" cy="84138"/>
              </a:xfrm>
              <a:custGeom>
                <a:avLst/>
                <a:gdLst/>
                <a:ahLst/>
                <a:cxnLst>
                  <a:cxn ang="0">
                    <a:pos x="104" y="0"/>
                  </a:cxn>
                  <a:cxn ang="0">
                    <a:pos x="108" y="0"/>
                  </a:cxn>
                  <a:cxn ang="0">
                    <a:pos x="112" y="41"/>
                  </a:cxn>
                  <a:cxn ang="0">
                    <a:pos x="102" y="41"/>
                  </a:cxn>
                  <a:cxn ang="0">
                    <a:pos x="94" y="43"/>
                  </a:cxn>
                  <a:cxn ang="0">
                    <a:pos x="78" y="45"/>
                  </a:cxn>
                  <a:cxn ang="0">
                    <a:pos x="59" y="47"/>
                  </a:cxn>
                  <a:cxn ang="0">
                    <a:pos x="39" y="47"/>
                  </a:cxn>
                  <a:cxn ang="0">
                    <a:pos x="21" y="49"/>
                  </a:cxn>
                  <a:cxn ang="0">
                    <a:pos x="13" y="51"/>
                  </a:cxn>
                  <a:cxn ang="0">
                    <a:pos x="9" y="51"/>
                  </a:cxn>
                  <a:cxn ang="0">
                    <a:pos x="5" y="53"/>
                  </a:cxn>
                  <a:cxn ang="0">
                    <a:pos x="3" y="53"/>
                  </a:cxn>
                  <a:cxn ang="0">
                    <a:pos x="0" y="12"/>
                  </a:cxn>
                  <a:cxn ang="0">
                    <a:pos x="1" y="12"/>
                  </a:cxn>
                  <a:cxn ang="0">
                    <a:pos x="3" y="10"/>
                  </a:cxn>
                  <a:cxn ang="0">
                    <a:pos x="15" y="10"/>
                  </a:cxn>
                  <a:cxn ang="0">
                    <a:pos x="74" y="4"/>
                  </a:cxn>
                  <a:cxn ang="0">
                    <a:pos x="92" y="2"/>
                  </a:cxn>
                  <a:cxn ang="0">
                    <a:pos x="98" y="2"/>
                  </a:cxn>
                  <a:cxn ang="0">
                    <a:pos x="104" y="0"/>
                  </a:cxn>
                </a:cxnLst>
                <a:rect l="0" t="0" r="r" b="b"/>
                <a:pathLst>
                  <a:path w="112" h="53">
                    <a:moveTo>
                      <a:pt x="104" y="0"/>
                    </a:moveTo>
                    <a:lnTo>
                      <a:pt x="108" y="0"/>
                    </a:lnTo>
                    <a:lnTo>
                      <a:pt x="112" y="41"/>
                    </a:lnTo>
                    <a:lnTo>
                      <a:pt x="102" y="41"/>
                    </a:lnTo>
                    <a:lnTo>
                      <a:pt x="94" y="43"/>
                    </a:lnTo>
                    <a:lnTo>
                      <a:pt x="78" y="45"/>
                    </a:lnTo>
                    <a:lnTo>
                      <a:pt x="59" y="47"/>
                    </a:lnTo>
                    <a:lnTo>
                      <a:pt x="39" y="47"/>
                    </a:lnTo>
                    <a:lnTo>
                      <a:pt x="21" y="49"/>
                    </a:lnTo>
                    <a:lnTo>
                      <a:pt x="13" y="51"/>
                    </a:lnTo>
                    <a:lnTo>
                      <a:pt x="9" y="51"/>
                    </a:lnTo>
                    <a:lnTo>
                      <a:pt x="5" y="53"/>
                    </a:lnTo>
                    <a:lnTo>
                      <a:pt x="3" y="53"/>
                    </a:lnTo>
                    <a:lnTo>
                      <a:pt x="0" y="12"/>
                    </a:lnTo>
                    <a:lnTo>
                      <a:pt x="1" y="12"/>
                    </a:lnTo>
                    <a:lnTo>
                      <a:pt x="3" y="10"/>
                    </a:lnTo>
                    <a:lnTo>
                      <a:pt x="15" y="10"/>
                    </a:lnTo>
                    <a:lnTo>
                      <a:pt x="74" y="4"/>
                    </a:lnTo>
                    <a:lnTo>
                      <a:pt x="92" y="2"/>
                    </a:lnTo>
                    <a:lnTo>
                      <a:pt x="98" y="2"/>
                    </a:lnTo>
                    <a:lnTo>
                      <a:pt x="104"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87"/>
              <p:cNvSpPr>
                <a:spLocks/>
              </p:cNvSpPr>
              <p:nvPr/>
            </p:nvSpPr>
            <p:spPr bwMode="auto">
              <a:xfrm>
                <a:off x="10673182" y="3029160"/>
                <a:ext cx="176213" cy="68263"/>
              </a:xfrm>
              <a:custGeom>
                <a:avLst/>
                <a:gdLst/>
                <a:ahLst/>
                <a:cxnLst>
                  <a:cxn ang="0">
                    <a:pos x="22" y="0"/>
                  </a:cxn>
                  <a:cxn ang="0">
                    <a:pos x="111" y="0"/>
                  </a:cxn>
                  <a:cxn ang="0">
                    <a:pos x="111" y="41"/>
                  </a:cxn>
                  <a:cxn ang="0">
                    <a:pos x="6" y="41"/>
                  </a:cxn>
                  <a:cxn ang="0">
                    <a:pos x="4" y="43"/>
                  </a:cxn>
                  <a:cxn ang="0">
                    <a:pos x="2" y="43"/>
                  </a:cxn>
                  <a:cxn ang="0">
                    <a:pos x="0" y="2"/>
                  </a:cxn>
                  <a:cxn ang="0">
                    <a:pos x="18" y="2"/>
                  </a:cxn>
                  <a:cxn ang="0">
                    <a:pos x="22" y="0"/>
                  </a:cxn>
                </a:cxnLst>
                <a:rect l="0" t="0" r="r" b="b"/>
                <a:pathLst>
                  <a:path w="111" h="43">
                    <a:moveTo>
                      <a:pt x="22" y="0"/>
                    </a:moveTo>
                    <a:lnTo>
                      <a:pt x="111" y="0"/>
                    </a:lnTo>
                    <a:lnTo>
                      <a:pt x="111" y="41"/>
                    </a:lnTo>
                    <a:lnTo>
                      <a:pt x="6" y="41"/>
                    </a:lnTo>
                    <a:lnTo>
                      <a:pt x="4" y="43"/>
                    </a:lnTo>
                    <a:lnTo>
                      <a:pt x="2" y="43"/>
                    </a:lnTo>
                    <a:lnTo>
                      <a:pt x="0" y="2"/>
                    </a:lnTo>
                    <a:lnTo>
                      <a:pt x="18" y="2"/>
                    </a:lnTo>
                    <a:lnTo>
                      <a:pt x="22"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8"/>
              <p:cNvSpPr>
                <a:spLocks/>
              </p:cNvSpPr>
              <p:nvPr/>
            </p:nvSpPr>
            <p:spPr bwMode="auto">
              <a:xfrm>
                <a:off x="10930357" y="3032335"/>
                <a:ext cx="177800" cy="77788"/>
              </a:xfrm>
              <a:custGeom>
                <a:avLst/>
                <a:gdLst/>
                <a:ahLst/>
                <a:cxnLst>
                  <a:cxn ang="0">
                    <a:pos x="2" y="0"/>
                  </a:cxn>
                  <a:cxn ang="0">
                    <a:pos x="6" y="0"/>
                  </a:cxn>
                  <a:cxn ang="0">
                    <a:pos x="20" y="2"/>
                  </a:cxn>
                  <a:cxn ang="0">
                    <a:pos x="37" y="2"/>
                  </a:cxn>
                  <a:cxn ang="0">
                    <a:pos x="57" y="4"/>
                  </a:cxn>
                  <a:cxn ang="0">
                    <a:pos x="77" y="4"/>
                  </a:cxn>
                  <a:cxn ang="0">
                    <a:pos x="85" y="6"/>
                  </a:cxn>
                  <a:cxn ang="0">
                    <a:pos x="94" y="6"/>
                  </a:cxn>
                  <a:cxn ang="0">
                    <a:pos x="102" y="8"/>
                  </a:cxn>
                  <a:cxn ang="0">
                    <a:pos x="112" y="8"/>
                  </a:cxn>
                  <a:cxn ang="0">
                    <a:pos x="108" y="49"/>
                  </a:cxn>
                  <a:cxn ang="0">
                    <a:pos x="106" y="49"/>
                  </a:cxn>
                  <a:cxn ang="0">
                    <a:pos x="102" y="47"/>
                  </a:cxn>
                  <a:cxn ang="0">
                    <a:pos x="87" y="47"/>
                  </a:cxn>
                  <a:cxn ang="0">
                    <a:pos x="81" y="45"/>
                  </a:cxn>
                  <a:cxn ang="0">
                    <a:pos x="67" y="45"/>
                  </a:cxn>
                  <a:cxn ang="0">
                    <a:pos x="65" y="43"/>
                  </a:cxn>
                  <a:cxn ang="0">
                    <a:pos x="55" y="43"/>
                  </a:cxn>
                  <a:cxn ang="0">
                    <a:pos x="35" y="41"/>
                  </a:cxn>
                  <a:cxn ang="0">
                    <a:pos x="0" y="41"/>
                  </a:cxn>
                  <a:cxn ang="0">
                    <a:pos x="2" y="0"/>
                  </a:cxn>
                </a:cxnLst>
                <a:rect l="0" t="0" r="r" b="b"/>
                <a:pathLst>
                  <a:path w="112" h="49">
                    <a:moveTo>
                      <a:pt x="2" y="0"/>
                    </a:moveTo>
                    <a:lnTo>
                      <a:pt x="6" y="0"/>
                    </a:lnTo>
                    <a:lnTo>
                      <a:pt x="20" y="2"/>
                    </a:lnTo>
                    <a:lnTo>
                      <a:pt x="37" y="2"/>
                    </a:lnTo>
                    <a:lnTo>
                      <a:pt x="57" y="4"/>
                    </a:lnTo>
                    <a:lnTo>
                      <a:pt x="77" y="4"/>
                    </a:lnTo>
                    <a:lnTo>
                      <a:pt x="85" y="6"/>
                    </a:lnTo>
                    <a:lnTo>
                      <a:pt x="94" y="6"/>
                    </a:lnTo>
                    <a:lnTo>
                      <a:pt x="102" y="8"/>
                    </a:lnTo>
                    <a:lnTo>
                      <a:pt x="112" y="8"/>
                    </a:lnTo>
                    <a:lnTo>
                      <a:pt x="108" y="49"/>
                    </a:lnTo>
                    <a:lnTo>
                      <a:pt x="106" y="49"/>
                    </a:lnTo>
                    <a:lnTo>
                      <a:pt x="102" y="47"/>
                    </a:lnTo>
                    <a:lnTo>
                      <a:pt x="87" y="47"/>
                    </a:lnTo>
                    <a:lnTo>
                      <a:pt x="81" y="45"/>
                    </a:lnTo>
                    <a:lnTo>
                      <a:pt x="67" y="45"/>
                    </a:lnTo>
                    <a:lnTo>
                      <a:pt x="65" y="43"/>
                    </a:lnTo>
                    <a:lnTo>
                      <a:pt x="55" y="43"/>
                    </a:lnTo>
                    <a:lnTo>
                      <a:pt x="35" y="41"/>
                    </a:lnTo>
                    <a:lnTo>
                      <a:pt x="0" y="41"/>
                    </a:lnTo>
                    <a:lnTo>
                      <a:pt x="2" y="0"/>
                    </a:lnTo>
                    <a:close/>
                  </a:path>
                </a:pathLst>
              </a:custGeom>
              <a:solidFill>
                <a:srgbClr val="CAD6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7" name="Oval 26"/>
            <p:cNvSpPr/>
            <p:nvPr/>
          </p:nvSpPr>
          <p:spPr>
            <a:xfrm>
              <a:off x="710502" y="2728172"/>
              <a:ext cx="1322388" cy="1330630"/>
            </a:xfrm>
            <a:prstGeom prst="ellipse">
              <a:avLst/>
            </a:prstGeom>
            <a:solidFill>
              <a:srgbClr val="B2D468"/>
            </a:solidFill>
            <a:ln>
              <a:noFill/>
            </a:ln>
            <a:effectLst>
              <a:innerShdw blurRad="25400" dist="1143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ITU-T SG5</a:t>
              </a:r>
              <a:endParaRPr lang="en-US" sz="2400" b="1"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 name="Oval 27"/>
            <p:cNvSpPr/>
            <p:nvPr/>
          </p:nvSpPr>
          <p:spPr>
            <a:xfrm>
              <a:off x="9869906" y="2106168"/>
              <a:ext cx="1590102" cy="1590102"/>
            </a:xfrm>
            <a:prstGeom prst="ellipse">
              <a:avLst/>
            </a:prstGeom>
            <a:solidFill>
              <a:srgbClr val="3BA6EB"/>
            </a:solidFill>
            <a:ln>
              <a:noFill/>
            </a:ln>
            <a:effectLst>
              <a:innerShdw blurRad="25400" dist="1143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Arial" pitchFamily="34" charset="0"/>
                <a:cs typeface="Arial" pitchFamily="34" charset="0"/>
              </a:endParaRPr>
            </a:p>
          </p:txBody>
        </p:sp>
        <p:grpSp>
          <p:nvGrpSpPr>
            <p:cNvPr id="29" name="Group 133"/>
            <p:cNvGrpSpPr/>
            <p:nvPr/>
          </p:nvGrpSpPr>
          <p:grpSpPr>
            <a:xfrm rot="1219319">
              <a:off x="8661355" y="2248076"/>
              <a:ext cx="621286" cy="1265581"/>
              <a:chOff x="3657600" y="742950"/>
              <a:chExt cx="1514475" cy="3085042"/>
            </a:xfrm>
            <a:effectLst>
              <a:outerShdw blurRad="76200" dir="18900000" sy="23000" kx="-1200000" algn="bl" rotWithShape="0">
                <a:prstClr val="black">
                  <a:alpha val="20000"/>
                </a:prstClr>
              </a:outerShdw>
            </a:effectLst>
          </p:grpSpPr>
          <p:sp>
            <p:nvSpPr>
              <p:cNvPr id="52" name="Isosceles Triangle 51"/>
              <p:cNvSpPr/>
              <p:nvPr/>
            </p:nvSpPr>
            <p:spPr>
              <a:xfrm flipV="1">
                <a:off x="4256087" y="2089150"/>
                <a:ext cx="317500" cy="1738842"/>
              </a:xfrm>
              <a:prstGeom prst="triangle">
                <a:avLst/>
              </a:prstGeom>
              <a:solidFill>
                <a:schemeClr val="bg1"/>
              </a:solidFill>
              <a:ln>
                <a:noFill/>
              </a:ln>
              <a:scene3d>
                <a:camera prst="orthographicFront"/>
                <a:lightRig rig="threePt" dir="t"/>
              </a:scene3d>
              <a:sp3d>
                <a:bevelT w="63500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12"/>
              <p:cNvGrpSpPr/>
              <p:nvPr/>
            </p:nvGrpSpPr>
            <p:grpSpPr>
              <a:xfrm>
                <a:off x="3657600" y="742950"/>
                <a:ext cx="1514475" cy="1885676"/>
                <a:chOff x="3657600" y="742950"/>
                <a:chExt cx="1514475" cy="1885676"/>
              </a:xfrm>
            </p:grpSpPr>
            <p:sp>
              <p:nvSpPr>
                <p:cNvPr id="54" name="Oval 53"/>
                <p:cNvSpPr/>
                <p:nvPr/>
              </p:nvSpPr>
              <p:spPr>
                <a:xfrm>
                  <a:off x="3657600" y="1359957"/>
                  <a:ext cx="1514475" cy="1268669"/>
                </a:xfrm>
                <a:prstGeom prst="ellipse">
                  <a:avLst/>
                </a:prstGeom>
                <a:solidFill>
                  <a:srgbClr val="9BBB59"/>
                </a:solidFill>
                <a:ln>
                  <a:noFill/>
                </a:ln>
                <a:scene3d>
                  <a:camera prst="orthographicFront"/>
                  <a:lightRig rig="threePt" dir="t"/>
                </a:scene3d>
                <a:sp3d prstMaterial="plastic">
                  <a:bevelT w="2159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071937" y="895350"/>
                  <a:ext cx="685800" cy="990600"/>
                </a:xfrm>
                <a:prstGeom prst="ellipse">
                  <a:avLst/>
                </a:prstGeom>
                <a:solidFill>
                  <a:schemeClr val="tx2"/>
                </a:solidFill>
                <a:ln>
                  <a:noFill/>
                </a:ln>
                <a:scene3d>
                  <a:camera prst="orthographicFront"/>
                  <a:lightRig rig="threePt" dir="t"/>
                </a:scene3d>
                <a:sp3d prstMaterial="plastic">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797829" y="742950"/>
                  <a:ext cx="1234017" cy="822678"/>
                </a:xfrm>
                <a:prstGeom prst="ellipse">
                  <a:avLst/>
                </a:prstGeom>
                <a:solidFill>
                  <a:srgbClr val="9BBB59"/>
                </a:solidFill>
                <a:ln>
                  <a:noFill/>
                </a:ln>
                <a:scene3d>
                  <a:camera prst="orthographicFront"/>
                  <a:lightRig rig="threePt" dir="t"/>
                </a:scene3d>
                <a:sp3d prstMaterial="plastic">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0" name="Group 139"/>
            <p:cNvGrpSpPr/>
            <p:nvPr/>
          </p:nvGrpSpPr>
          <p:grpSpPr>
            <a:xfrm rot="1219319">
              <a:off x="6789319" y="2730201"/>
              <a:ext cx="621286" cy="1265581"/>
              <a:chOff x="3657600" y="742950"/>
              <a:chExt cx="1514475" cy="3085042"/>
            </a:xfrm>
            <a:effectLst>
              <a:outerShdw blurRad="76200" dir="18900000" sy="23000" kx="-1200000" algn="bl" rotWithShape="0">
                <a:prstClr val="black">
                  <a:alpha val="20000"/>
                </a:prstClr>
              </a:outerShdw>
            </a:effectLst>
          </p:grpSpPr>
          <p:sp>
            <p:nvSpPr>
              <p:cNvPr id="47" name="Isosceles Triangle 46"/>
              <p:cNvSpPr/>
              <p:nvPr/>
            </p:nvSpPr>
            <p:spPr>
              <a:xfrm flipV="1">
                <a:off x="4256087" y="2089150"/>
                <a:ext cx="317500" cy="1738842"/>
              </a:xfrm>
              <a:prstGeom prst="triangle">
                <a:avLst/>
              </a:prstGeom>
              <a:solidFill>
                <a:schemeClr val="bg1"/>
              </a:solidFill>
              <a:ln>
                <a:noFill/>
              </a:ln>
              <a:scene3d>
                <a:camera prst="orthographicFront"/>
                <a:lightRig rig="threePt" dir="t"/>
              </a:scene3d>
              <a:sp3d>
                <a:bevelT w="63500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12"/>
              <p:cNvGrpSpPr/>
              <p:nvPr/>
            </p:nvGrpSpPr>
            <p:grpSpPr>
              <a:xfrm>
                <a:off x="3657600" y="742950"/>
                <a:ext cx="1514475" cy="1885676"/>
                <a:chOff x="3657600" y="742950"/>
                <a:chExt cx="1514475" cy="1885676"/>
              </a:xfrm>
            </p:grpSpPr>
            <p:sp>
              <p:nvSpPr>
                <p:cNvPr id="49" name="Oval 48"/>
                <p:cNvSpPr/>
                <p:nvPr/>
              </p:nvSpPr>
              <p:spPr>
                <a:xfrm>
                  <a:off x="3657600" y="1359957"/>
                  <a:ext cx="1514475" cy="1268669"/>
                </a:xfrm>
                <a:prstGeom prst="ellipse">
                  <a:avLst/>
                </a:prstGeom>
                <a:solidFill>
                  <a:srgbClr val="9BBB59"/>
                </a:solidFill>
                <a:ln>
                  <a:noFill/>
                </a:ln>
                <a:scene3d>
                  <a:camera prst="orthographicFront"/>
                  <a:lightRig rig="threePt" dir="t"/>
                </a:scene3d>
                <a:sp3d prstMaterial="plastic">
                  <a:bevelT w="2159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068337" y="884858"/>
                  <a:ext cx="685801" cy="990600"/>
                </a:xfrm>
                <a:prstGeom prst="ellipse">
                  <a:avLst/>
                </a:prstGeom>
                <a:solidFill>
                  <a:schemeClr val="tx2"/>
                </a:solidFill>
                <a:ln>
                  <a:noFill/>
                </a:ln>
                <a:scene3d>
                  <a:camera prst="orthographicFront"/>
                  <a:lightRig rig="threePt" dir="t"/>
                </a:scene3d>
                <a:sp3d prstMaterial="plastic">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797829" y="742950"/>
                  <a:ext cx="1234017" cy="822678"/>
                </a:xfrm>
                <a:prstGeom prst="ellipse">
                  <a:avLst/>
                </a:prstGeom>
                <a:solidFill>
                  <a:srgbClr val="9BBB59"/>
                </a:solidFill>
                <a:ln>
                  <a:noFill/>
                </a:ln>
                <a:scene3d>
                  <a:camera prst="orthographicFront"/>
                  <a:lightRig rig="threePt" dir="t"/>
                </a:scene3d>
                <a:sp3d prstMaterial="plastic">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1" name="Group 145"/>
            <p:cNvGrpSpPr/>
            <p:nvPr/>
          </p:nvGrpSpPr>
          <p:grpSpPr>
            <a:xfrm rot="1219319">
              <a:off x="4758813" y="1887119"/>
              <a:ext cx="621286" cy="1265581"/>
              <a:chOff x="3657600" y="742950"/>
              <a:chExt cx="1514475" cy="3085042"/>
            </a:xfrm>
            <a:effectLst>
              <a:outerShdw blurRad="76200" dir="18900000" sy="23000" kx="-1200000" algn="bl" rotWithShape="0">
                <a:prstClr val="black">
                  <a:alpha val="20000"/>
                </a:prstClr>
              </a:outerShdw>
            </a:effectLst>
          </p:grpSpPr>
          <p:sp>
            <p:nvSpPr>
              <p:cNvPr id="42" name="Isosceles Triangle 41"/>
              <p:cNvSpPr/>
              <p:nvPr/>
            </p:nvSpPr>
            <p:spPr>
              <a:xfrm flipV="1">
                <a:off x="4256087" y="2089150"/>
                <a:ext cx="317500" cy="1738842"/>
              </a:xfrm>
              <a:prstGeom prst="triangle">
                <a:avLst/>
              </a:prstGeom>
              <a:solidFill>
                <a:schemeClr val="bg1"/>
              </a:solidFill>
              <a:ln>
                <a:noFill/>
              </a:ln>
              <a:scene3d>
                <a:camera prst="orthographicFront"/>
                <a:lightRig rig="threePt" dir="t"/>
              </a:scene3d>
              <a:sp3d>
                <a:bevelT w="63500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2"/>
              <p:cNvGrpSpPr/>
              <p:nvPr/>
            </p:nvGrpSpPr>
            <p:grpSpPr>
              <a:xfrm>
                <a:off x="3657600" y="742950"/>
                <a:ext cx="1514475" cy="1885676"/>
                <a:chOff x="3657600" y="742950"/>
                <a:chExt cx="1514475" cy="1885676"/>
              </a:xfrm>
            </p:grpSpPr>
            <p:sp>
              <p:nvSpPr>
                <p:cNvPr id="44" name="Oval 43"/>
                <p:cNvSpPr/>
                <p:nvPr/>
              </p:nvSpPr>
              <p:spPr>
                <a:xfrm>
                  <a:off x="3657600" y="1359957"/>
                  <a:ext cx="1514475" cy="1268669"/>
                </a:xfrm>
                <a:prstGeom prst="ellipse">
                  <a:avLst/>
                </a:prstGeom>
                <a:solidFill>
                  <a:srgbClr val="9BBB59"/>
                </a:solidFill>
                <a:ln>
                  <a:noFill/>
                </a:ln>
                <a:scene3d>
                  <a:camera prst="orthographicFront"/>
                  <a:lightRig rig="threePt" dir="t"/>
                </a:scene3d>
                <a:sp3d prstMaterial="plastic">
                  <a:bevelT w="2159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071937" y="895350"/>
                  <a:ext cx="685800" cy="990600"/>
                </a:xfrm>
                <a:prstGeom prst="ellipse">
                  <a:avLst/>
                </a:prstGeom>
                <a:solidFill>
                  <a:schemeClr val="tx2"/>
                </a:solidFill>
                <a:ln>
                  <a:noFill/>
                </a:ln>
                <a:scene3d>
                  <a:camera prst="orthographicFront"/>
                  <a:lightRig rig="threePt" dir="t"/>
                </a:scene3d>
                <a:sp3d prstMaterial="plastic">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797829" y="742950"/>
                  <a:ext cx="1234017" cy="822678"/>
                </a:xfrm>
                <a:prstGeom prst="ellipse">
                  <a:avLst/>
                </a:prstGeom>
                <a:solidFill>
                  <a:srgbClr val="9BBB59"/>
                </a:solidFill>
                <a:ln>
                  <a:noFill/>
                </a:ln>
                <a:scene3d>
                  <a:camera prst="orthographicFront"/>
                  <a:lightRig rig="threePt" dir="t"/>
                </a:scene3d>
                <a:sp3d prstMaterial="plastic">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2" name="Group 151"/>
            <p:cNvGrpSpPr/>
            <p:nvPr/>
          </p:nvGrpSpPr>
          <p:grpSpPr>
            <a:xfrm rot="1219319">
              <a:off x="2681896" y="1779942"/>
              <a:ext cx="621286" cy="1265581"/>
              <a:chOff x="3657600" y="742950"/>
              <a:chExt cx="1514475" cy="3085042"/>
            </a:xfrm>
            <a:effectLst>
              <a:outerShdw blurRad="76200" dir="18900000" sy="23000" kx="-1200000" algn="bl" rotWithShape="0">
                <a:prstClr val="black">
                  <a:alpha val="20000"/>
                </a:prstClr>
              </a:outerShdw>
            </a:effectLst>
          </p:grpSpPr>
          <p:sp>
            <p:nvSpPr>
              <p:cNvPr id="37" name="Isosceles Triangle 36"/>
              <p:cNvSpPr/>
              <p:nvPr/>
            </p:nvSpPr>
            <p:spPr>
              <a:xfrm flipV="1">
                <a:off x="4256087" y="2089150"/>
                <a:ext cx="317500" cy="1738842"/>
              </a:xfrm>
              <a:prstGeom prst="triangle">
                <a:avLst/>
              </a:prstGeom>
              <a:solidFill>
                <a:schemeClr val="bg1"/>
              </a:solidFill>
              <a:ln>
                <a:noFill/>
              </a:ln>
              <a:scene3d>
                <a:camera prst="orthographicFront"/>
                <a:lightRig rig="threePt" dir="t"/>
              </a:scene3d>
              <a:sp3d>
                <a:bevelT w="635000" h="635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2"/>
              <p:cNvGrpSpPr/>
              <p:nvPr/>
            </p:nvGrpSpPr>
            <p:grpSpPr>
              <a:xfrm>
                <a:off x="3657600" y="742950"/>
                <a:ext cx="1514475" cy="1885676"/>
                <a:chOff x="3657600" y="742950"/>
                <a:chExt cx="1514475" cy="1885676"/>
              </a:xfrm>
            </p:grpSpPr>
            <p:sp>
              <p:nvSpPr>
                <p:cNvPr id="39" name="Oval 38"/>
                <p:cNvSpPr/>
                <p:nvPr/>
              </p:nvSpPr>
              <p:spPr>
                <a:xfrm>
                  <a:off x="3657600" y="1359957"/>
                  <a:ext cx="1514475" cy="1268669"/>
                </a:xfrm>
                <a:prstGeom prst="ellipse">
                  <a:avLst/>
                </a:prstGeom>
                <a:solidFill>
                  <a:srgbClr val="9BBB59"/>
                </a:solidFill>
                <a:ln>
                  <a:noFill/>
                </a:ln>
                <a:scene3d>
                  <a:camera prst="orthographicFront"/>
                  <a:lightRig rig="threePt" dir="t"/>
                </a:scene3d>
                <a:sp3d prstMaterial="plastic">
                  <a:bevelT w="2159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071937" y="895350"/>
                  <a:ext cx="685800" cy="990600"/>
                </a:xfrm>
                <a:prstGeom prst="ellipse">
                  <a:avLst/>
                </a:prstGeom>
                <a:solidFill>
                  <a:schemeClr val="tx2"/>
                </a:solidFill>
                <a:ln>
                  <a:noFill/>
                </a:ln>
                <a:scene3d>
                  <a:camera prst="orthographicFront"/>
                  <a:lightRig rig="threePt" dir="t"/>
                </a:scene3d>
                <a:sp3d prstMaterial="plastic">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797829" y="742950"/>
                  <a:ext cx="1234017" cy="822678"/>
                </a:xfrm>
                <a:prstGeom prst="ellipse">
                  <a:avLst/>
                </a:prstGeom>
                <a:solidFill>
                  <a:srgbClr val="9BBB59"/>
                </a:solidFill>
                <a:ln>
                  <a:noFill/>
                </a:ln>
                <a:scene3d>
                  <a:camera prst="orthographicFront"/>
                  <a:lightRig rig="threePt" dir="t"/>
                </a:scene3d>
                <a:sp3d prstMaterial="plastic">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3" name="TextBox 32"/>
            <p:cNvSpPr txBox="1"/>
            <p:nvPr/>
          </p:nvSpPr>
          <p:spPr>
            <a:xfrm>
              <a:off x="2208212" y="3503474"/>
              <a:ext cx="1662246" cy="830997"/>
            </a:xfrm>
            <a:prstGeom prst="rect">
              <a:avLst/>
            </a:prstGeom>
            <a:noFill/>
          </p:spPr>
          <p:txBody>
            <a:bodyPr wrap="square" rtlCol="0">
              <a:spAutoFit/>
            </a:bodyPr>
            <a:lstStyle/>
            <a:p>
              <a:pPr lvl="0"/>
              <a:r>
                <a:rPr lang="en-US" sz="1600" b="1" kern="0" dirty="0">
                  <a:solidFill>
                    <a:schemeClr val="bg1"/>
                  </a:solidFill>
                  <a:latin typeface="Segoe UI" panose="020B0502040204020203" pitchFamily="34" charset="0"/>
                  <a:ea typeface="Segoe UI" panose="020B0502040204020203" pitchFamily="34" charset="0"/>
                  <a:cs typeface="Segoe UI" panose="020B0502040204020203" pitchFamily="34" charset="0"/>
                </a:rPr>
                <a:t>Electromagnetic compatibility (EMC</a:t>
              </a:r>
              <a:r>
                <a:rPr lang="en-US" sz="1600" b="1" kern="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endParaRPr lang="en-US" sz="16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4" name="TextBox 33"/>
            <p:cNvSpPr txBox="1"/>
            <p:nvPr/>
          </p:nvSpPr>
          <p:spPr>
            <a:xfrm>
              <a:off x="4050459" y="3637944"/>
              <a:ext cx="1812942" cy="861774"/>
            </a:xfrm>
            <a:prstGeom prst="rect">
              <a:avLst/>
            </a:prstGeom>
            <a:noFill/>
          </p:spPr>
          <p:txBody>
            <a:bodyPr wrap="square" rtlCol="0">
              <a:spAutoFit/>
            </a:bodyPr>
            <a:lstStyle/>
            <a:p>
              <a:pPr lvl="0"/>
              <a:r>
                <a:rPr lang="en-US" sz="1600" b="1" kern="0" dirty="0">
                  <a:solidFill>
                    <a:schemeClr val="bg1"/>
                  </a:solidFill>
                  <a:latin typeface="Segoe UI" panose="020B0502040204020203" pitchFamily="34" charset="0"/>
                  <a:ea typeface="Segoe UI" panose="020B0502040204020203" pitchFamily="34" charset="0"/>
                  <a:cs typeface="Segoe UI" panose="020B0502040204020203" pitchFamily="34" charset="0"/>
                </a:rPr>
                <a:t>Electromagnetic fields (EMF)</a:t>
              </a:r>
            </a:p>
            <a:p>
              <a:endParaRPr lang="en-US" sz="1600" b="1" dirty="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35" name="TextBox 34"/>
            <p:cNvSpPr txBox="1"/>
            <p:nvPr/>
          </p:nvSpPr>
          <p:spPr>
            <a:xfrm>
              <a:off x="6615652" y="4264529"/>
              <a:ext cx="1752600" cy="584775"/>
            </a:xfrm>
            <a:prstGeom prst="rect">
              <a:avLst/>
            </a:prstGeom>
            <a:noFill/>
          </p:spPr>
          <p:txBody>
            <a:bodyPr wrap="square" rtlCol="0">
              <a:spAutoFit/>
            </a:bodyPr>
            <a:lstStyle/>
            <a:p>
              <a:pPr lvl="0"/>
              <a:r>
                <a:rPr lang="en-US" sz="1600" b="1" kern="0" dirty="0">
                  <a:solidFill>
                    <a:schemeClr val="bg1"/>
                  </a:solidFill>
                  <a:latin typeface="Segoe UI" panose="020B0502040204020203" pitchFamily="34" charset="0"/>
                  <a:ea typeface="Segoe UI" panose="020B0502040204020203" pitchFamily="34" charset="0"/>
                  <a:cs typeface="Segoe UI" panose="020B0502040204020203" pitchFamily="34" charset="0"/>
                </a:rPr>
                <a:t>Energy feeding &amp; </a:t>
              </a:r>
              <a:r>
                <a:rPr lang="en-US" sz="1600" b="1" kern="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efficiency</a:t>
              </a:r>
              <a:endParaRPr lang="en-US" sz="1800" dirty="0">
                <a:solidFill>
                  <a:schemeClr val="bg1"/>
                </a:solidFill>
              </a:endParaRPr>
            </a:p>
          </p:txBody>
        </p:sp>
      </p:grpSp>
      <p:pic>
        <p:nvPicPr>
          <p:cNvPr id="14" name="Picture 13" descr="Image result for 5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894" y="2581350"/>
            <a:ext cx="1492257" cy="149225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9087413" y="4192597"/>
            <a:ext cx="1752600" cy="584775"/>
          </a:xfrm>
          <a:prstGeom prst="rect">
            <a:avLst/>
          </a:prstGeom>
          <a:noFill/>
        </p:spPr>
        <p:txBody>
          <a:bodyPr wrap="square" rtlCol="0">
            <a:spAutoFit/>
          </a:bodyPr>
          <a:lstStyle/>
          <a:p>
            <a:pPr lvl="0"/>
            <a:r>
              <a:rPr lang="en-US" sz="1600" b="1" kern="0" dirty="0">
                <a:solidFill>
                  <a:schemeClr val="bg1"/>
                </a:solidFill>
                <a:latin typeface="Segoe UI" panose="020B0502040204020203" pitchFamily="34" charset="0"/>
                <a:ea typeface="Segoe UI" panose="020B0502040204020203" pitchFamily="34" charset="0"/>
                <a:cs typeface="Segoe UI" panose="020B0502040204020203" pitchFamily="34" charset="0"/>
              </a:rPr>
              <a:t>Resistibility</a:t>
            </a:r>
          </a:p>
          <a:p>
            <a:endParaRPr lang="en-US" sz="1600" b="1" dirty="0">
              <a:solidFill>
                <a:schemeClr val="tx1">
                  <a:lumMod val="85000"/>
                  <a:lumOff val="1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100" name="Title 1"/>
          <p:cNvSpPr txBox="1">
            <a:spLocks/>
          </p:cNvSpPr>
          <p:nvPr/>
        </p:nvSpPr>
        <p:spPr>
          <a:xfrm>
            <a:off x="743922" y="-121004"/>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bg1"/>
                </a:solidFill>
                <a:latin typeface="Calibri"/>
                <a:ea typeface="+mj-ea"/>
                <a:cs typeface="Calibri"/>
              </a:defRPr>
            </a:lvl1pPr>
          </a:lstStyle>
          <a:p>
            <a:r>
              <a:rPr lang="en-US" dirty="0" smtClean="0"/>
              <a:t>Setting Environmental Requirements for 5G</a:t>
            </a:r>
            <a:endParaRPr lang="en-US" dirty="0"/>
          </a:p>
        </p:txBody>
      </p:sp>
      <p:sp>
        <p:nvSpPr>
          <p:cNvPr id="101" name="Elipse 4"/>
          <p:cNvSpPr/>
          <p:nvPr/>
        </p:nvSpPr>
        <p:spPr>
          <a:xfrm>
            <a:off x="4382457" y="1281832"/>
            <a:ext cx="2211183" cy="637318"/>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Supplements</a:t>
            </a:r>
            <a:endParaRPr lang="es-ES" dirty="0"/>
          </a:p>
        </p:txBody>
      </p:sp>
      <p:sp>
        <p:nvSpPr>
          <p:cNvPr id="3" name="Rectangle 2"/>
          <p:cNvSpPr/>
          <p:nvPr/>
        </p:nvSpPr>
        <p:spPr>
          <a:xfrm>
            <a:off x="743922" y="4789752"/>
            <a:ext cx="1752933" cy="60777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H" sz="1600" dirty="0" smtClean="0"/>
              <a:t>ITU-T K.Suppl.10</a:t>
            </a:r>
            <a:endParaRPr lang="fr-CH" sz="1600" dirty="0"/>
          </a:p>
        </p:txBody>
      </p:sp>
      <p:sp>
        <p:nvSpPr>
          <p:cNvPr id="102" name="Rectangle 101"/>
          <p:cNvSpPr/>
          <p:nvPr/>
        </p:nvSpPr>
        <p:spPr>
          <a:xfrm>
            <a:off x="2891971" y="4710712"/>
            <a:ext cx="3664015" cy="1363575"/>
          </a:xfrm>
          <a:prstGeom prst="rect">
            <a:avLst/>
          </a:prstGeom>
          <a:solidFill>
            <a:schemeClr val="accent3">
              <a:lumMod val="40000"/>
              <a:lumOff val="6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fr-CH" sz="1600" b="1" dirty="0" smtClean="0"/>
              <a:t>ITU-T K.Suppl.9 </a:t>
            </a:r>
            <a:r>
              <a:rPr lang="fr-CH" sz="1600" dirty="0" smtClean="0"/>
              <a:t>- </a:t>
            </a:r>
            <a:r>
              <a:rPr lang="en-GB" sz="1600" dirty="0"/>
              <a:t>5G technology and human exposure to RF </a:t>
            </a:r>
            <a:r>
              <a:rPr lang="en-GB" sz="1600" dirty="0" smtClean="0"/>
              <a:t>EMF</a:t>
            </a:r>
          </a:p>
          <a:p>
            <a:pPr algn="ctr"/>
            <a:r>
              <a:rPr lang="en-US" sz="1600" b="1" dirty="0" smtClean="0"/>
              <a:t>ITU-T K.Suppl.14</a:t>
            </a:r>
            <a:r>
              <a:rPr lang="en-US" sz="1600" dirty="0" smtClean="0"/>
              <a:t> - </a:t>
            </a:r>
            <a:r>
              <a:rPr lang="en-GB" sz="1600" dirty="0" smtClean="0"/>
              <a:t>RF-EMF </a:t>
            </a:r>
            <a:r>
              <a:rPr lang="en-GB" sz="1600" dirty="0"/>
              <a:t>exposure limits </a:t>
            </a:r>
            <a:r>
              <a:rPr lang="en-GB" sz="1600" dirty="0" smtClean="0"/>
              <a:t>on </a:t>
            </a:r>
            <a:r>
              <a:rPr lang="en-GB" sz="1600" dirty="0"/>
              <a:t>4G and 5G </a:t>
            </a:r>
            <a:endParaRPr lang="en-GB" sz="1600" dirty="0" smtClean="0"/>
          </a:p>
          <a:p>
            <a:pPr algn="ctr"/>
            <a:r>
              <a:rPr lang="fr-CH" sz="1600" b="1" dirty="0" err="1" smtClean="0"/>
              <a:t>Draft</a:t>
            </a:r>
            <a:r>
              <a:rPr lang="fr-CH" sz="1600" b="1" dirty="0" smtClean="0"/>
              <a:t> </a:t>
            </a:r>
            <a:r>
              <a:rPr lang="fr-CH" sz="1600" b="1" dirty="0"/>
              <a:t>ITU-T K.Supp-5G_EMF_Compliance</a:t>
            </a:r>
          </a:p>
        </p:txBody>
      </p:sp>
      <p:sp>
        <p:nvSpPr>
          <p:cNvPr id="103" name="Rectangle 102"/>
          <p:cNvSpPr/>
          <p:nvPr/>
        </p:nvSpPr>
        <p:spPr>
          <a:xfrm>
            <a:off x="8907551" y="4509410"/>
            <a:ext cx="1649214" cy="5496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CH" sz="1600" dirty="0"/>
              <a:t>ITU-T </a:t>
            </a:r>
            <a:r>
              <a:rPr lang="fr-CH" sz="1600" dirty="0" smtClean="0"/>
              <a:t>K.Suppl</a:t>
            </a:r>
            <a:r>
              <a:rPr lang="fr-CH" sz="1600" dirty="0"/>
              <a:t>.</a:t>
            </a:r>
            <a:r>
              <a:rPr lang="fr-CH" sz="1600" dirty="0" smtClean="0"/>
              <a:t>8</a:t>
            </a:r>
            <a:endParaRPr lang="fr-CH" sz="1600" dirty="0"/>
          </a:p>
        </p:txBody>
      </p:sp>
      <p:sp>
        <p:nvSpPr>
          <p:cNvPr id="104" name="Rectangle 103"/>
          <p:cNvSpPr/>
          <p:nvPr/>
        </p:nvSpPr>
        <p:spPr>
          <a:xfrm>
            <a:off x="6868601" y="5321675"/>
            <a:ext cx="1786614" cy="6736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fr-CH" sz="1600" dirty="0"/>
              <a:t>ITU-T </a:t>
            </a:r>
            <a:r>
              <a:rPr lang="fr-CH" sz="1600" dirty="0" smtClean="0"/>
              <a:t>L. 1220</a:t>
            </a:r>
          </a:p>
          <a:p>
            <a:r>
              <a:rPr lang="fr-CH" sz="1600" dirty="0" smtClean="0"/>
              <a:t>ITU-T L. Suppl.36</a:t>
            </a:r>
            <a:endParaRPr lang="fr-CH" sz="1600" dirty="0"/>
          </a:p>
        </p:txBody>
      </p:sp>
      <p:pic>
        <p:nvPicPr>
          <p:cNvPr id="107" name="Picture 1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8546" y="6053011"/>
            <a:ext cx="603156" cy="667020"/>
          </a:xfrm>
          <a:prstGeom prst="rect">
            <a:avLst/>
          </a:prstGeom>
          <a:noFill/>
        </p:spPr>
      </p:pic>
    </p:spTree>
    <p:extLst>
      <p:ext uri="{BB962C8B-B14F-4D97-AF65-F5344CB8AC3E}">
        <p14:creationId xmlns:p14="http://schemas.microsoft.com/office/powerpoint/2010/main" val="2960134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8"/>
          <p:cNvSpPr txBox="1"/>
          <p:nvPr/>
        </p:nvSpPr>
        <p:spPr>
          <a:xfrm>
            <a:off x="2819400" y="6514280"/>
            <a:ext cx="6553200" cy="215444"/>
          </a:xfrm>
          <a:prstGeom prst="rect">
            <a:avLst/>
          </a:prstGeom>
        </p:spPr>
        <p:txBody>
          <a:bodyPr vert="horz" wrap="square" lIns="0" tIns="0" rIns="0" bIns="0" rtlCol="0">
            <a:spAutoFit/>
          </a:bodyPr>
          <a:lstStyle/>
          <a:p>
            <a:pPr marL="12700">
              <a:lnSpc>
                <a:spcPct val="100000"/>
              </a:lnSpc>
            </a:pPr>
            <a:r>
              <a:rPr sz="1400" b="1" spc="-20" dirty="0">
                <a:solidFill>
                  <a:schemeClr val="bg1"/>
                </a:solidFill>
                <a:latin typeface="FrugalSans Th"/>
                <a:cs typeface="FrugalSans Th"/>
              </a:rPr>
              <a:t>PROMOTING GLOBAL </a:t>
            </a:r>
            <a:r>
              <a:rPr sz="1400" b="1" spc="-10" dirty="0">
                <a:solidFill>
                  <a:schemeClr val="bg1"/>
                </a:solidFill>
                <a:latin typeface="FrugalSans Th"/>
                <a:cs typeface="FrugalSans Th"/>
              </a:rPr>
              <a:t>COLLABORATION </a:t>
            </a:r>
            <a:r>
              <a:rPr sz="1400" b="1" dirty="0">
                <a:solidFill>
                  <a:schemeClr val="bg1"/>
                </a:solidFill>
                <a:latin typeface="FrugalSans Th"/>
                <a:cs typeface="FrugalSans Th"/>
              </a:rPr>
              <a:t>FOR A </a:t>
            </a:r>
            <a:r>
              <a:rPr sz="1400" b="1" spc="-10" dirty="0">
                <a:solidFill>
                  <a:schemeClr val="bg1"/>
                </a:solidFill>
                <a:latin typeface="FrugalSans Th"/>
                <a:cs typeface="FrugalSans Th"/>
              </a:rPr>
              <a:t>CONNECTED</a:t>
            </a:r>
            <a:r>
              <a:rPr sz="1400" b="1" spc="40" dirty="0">
                <a:solidFill>
                  <a:schemeClr val="bg1"/>
                </a:solidFill>
                <a:latin typeface="FrugalSans Th"/>
                <a:cs typeface="FrugalSans Th"/>
              </a:rPr>
              <a:t> </a:t>
            </a:r>
            <a:r>
              <a:rPr sz="1400" b="1" spc="-15" dirty="0">
                <a:solidFill>
                  <a:schemeClr val="bg1"/>
                </a:solidFill>
                <a:latin typeface="FrugalSans Th"/>
                <a:cs typeface="FrugalSans Th"/>
              </a:rPr>
              <a:t>WORLD</a:t>
            </a:r>
            <a:endParaRPr sz="1400" dirty="0">
              <a:solidFill>
                <a:schemeClr val="bg1"/>
              </a:solidFill>
              <a:latin typeface="FrugalSans Th"/>
              <a:cs typeface="FrugalSans Th"/>
            </a:endParaRPr>
          </a:p>
        </p:txBody>
      </p:sp>
      <p:sp>
        <p:nvSpPr>
          <p:cNvPr id="14" name="TextBox 13"/>
          <p:cNvSpPr txBox="1"/>
          <p:nvPr/>
        </p:nvSpPr>
        <p:spPr>
          <a:xfrm>
            <a:off x="288440" y="1376463"/>
            <a:ext cx="4460568" cy="2308324"/>
          </a:xfrm>
          <a:prstGeom prst="rect">
            <a:avLst/>
          </a:prstGeom>
          <a:noFill/>
        </p:spPr>
        <p:txBody>
          <a:bodyPr wrap="square" rtlCol="0">
            <a:spAutoFit/>
          </a:bodyPr>
          <a:lstStyle/>
          <a:p>
            <a:r>
              <a:rPr lang="en-GB" sz="24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ITU is the United </a:t>
            </a:r>
            <a:r>
              <a:rPr lang="en-GB" sz="2400" b="1" spc="-15"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Nations</a:t>
            </a:r>
            <a:r>
              <a:rPr lang="en-GB" sz="2400" b="1" spc="-35"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GB" sz="2400" b="1" spc="-1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specialized  </a:t>
            </a:r>
            <a:r>
              <a:rPr lang="en-GB" sz="2400" b="1" spc="1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agency </a:t>
            </a:r>
            <a:r>
              <a:rPr lang="en-GB" sz="2400" b="1" spc="-2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for </a:t>
            </a:r>
            <a:r>
              <a:rPr lang="en-GB" sz="2400" b="1" spc="-15"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information </a:t>
            </a:r>
            <a:r>
              <a:rPr lang="en-GB" sz="24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and  </a:t>
            </a:r>
            <a:r>
              <a:rPr lang="en-GB" sz="2400" b="1" spc="-1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communication </a:t>
            </a:r>
            <a:r>
              <a:rPr lang="en-GB" sz="24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technologies</a:t>
            </a:r>
            <a:r>
              <a:rPr lang="en-GB" sz="2400" b="1" spc="-25"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GB" sz="2400" b="1" spc="-35"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(ICTs)</a:t>
            </a:r>
            <a:endParaRPr lang="en-GB" sz="24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endParaRPr lang="es-ES_tradnl" sz="2400" dirty="0">
              <a:solidFill>
                <a:schemeClr val="tx2">
                  <a:lumMod val="60000"/>
                  <a:lumOff val="40000"/>
                </a:schemeClr>
              </a:solidFill>
            </a:endParaRPr>
          </a:p>
        </p:txBody>
      </p:sp>
      <p:graphicFrame>
        <p:nvGraphicFramePr>
          <p:cNvPr id="12" name="object 14"/>
          <p:cNvGraphicFramePr>
            <a:graphicFrameLocks noGrp="1"/>
          </p:cNvGraphicFramePr>
          <p:nvPr>
            <p:extLst>
              <p:ext uri="{D42A27DB-BD31-4B8C-83A1-F6EECF244321}">
                <p14:modId xmlns:p14="http://schemas.microsoft.com/office/powerpoint/2010/main" val="3236222386"/>
              </p:ext>
            </p:extLst>
          </p:nvPr>
        </p:nvGraphicFramePr>
        <p:xfrm>
          <a:off x="4749008" y="1376463"/>
          <a:ext cx="7103902" cy="1617732"/>
        </p:xfrm>
        <a:graphic>
          <a:graphicData uri="http://schemas.openxmlformats.org/drawingml/2006/table">
            <a:tbl>
              <a:tblPr firstRow="1" bandRow="1">
                <a:tableStyleId>{2D5ABB26-0587-4C30-8999-92F81FD0307C}</a:tableStyleId>
              </a:tblPr>
              <a:tblGrid>
                <a:gridCol w="1696373">
                  <a:extLst>
                    <a:ext uri="{9D8B030D-6E8A-4147-A177-3AD203B41FA5}">
                      <a16:colId xmlns:a16="http://schemas.microsoft.com/office/drawing/2014/main" val="20000"/>
                    </a:ext>
                  </a:extLst>
                </a:gridCol>
                <a:gridCol w="1791469">
                  <a:extLst>
                    <a:ext uri="{9D8B030D-6E8A-4147-A177-3AD203B41FA5}">
                      <a16:colId xmlns:a16="http://schemas.microsoft.com/office/drawing/2014/main" val="20001"/>
                    </a:ext>
                  </a:extLst>
                </a:gridCol>
                <a:gridCol w="1983705">
                  <a:extLst>
                    <a:ext uri="{9D8B030D-6E8A-4147-A177-3AD203B41FA5}">
                      <a16:colId xmlns:a16="http://schemas.microsoft.com/office/drawing/2014/main" val="20002"/>
                    </a:ext>
                  </a:extLst>
                </a:gridCol>
                <a:gridCol w="1632355">
                  <a:extLst>
                    <a:ext uri="{9D8B030D-6E8A-4147-A177-3AD203B41FA5}">
                      <a16:colId xmlns:a16="http://schemas.microsoft.com/office/drawing/2014/main" val="20003"/>
                    </a:ext>
                  </a:extLst>
                </a:gridCol>
              </a:tblGrid>
              <a:tr h="623246">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0"/>
                        </a:spcBef>
                      </a:pPr>
                      <a:endParaRPr sz="850" dirty="0">
                        <a:latin typeface="Times New Roman"/>
                        <a:cs typeface="Times New Roman"/>
                      </a:endParaRPr>
                    </a:p>
                  </a:txBody>
                  <a:tcPr marL="0" marR="0" marT="0" marB="0">
                    <a:solidFill>
                      <a:srgbClr val="E5E8EC"/>
                    </a:solidFill>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20"/>
                        </a:spcBef>
                      </a:pPr>
                      <a:endParaRPr sz="850" dirty="0">
                        <a:latin typeface="Times New Roman"/>
                        <a:cs typeface="Times New Roman"/>
                      </a:endParaRPr>
                    </a:p>
                  </a:txBody>
                  <a:tcPr marL="0" marR="0" marT="0" marB="0">
                    <a:solidFill>
                      <a:srgbClr val="E5E8EC"/>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0"/>
                        </a:spcBef>
                      </a:pPr>
                      <a:endParaRPr sz="850">
                        <a:latin typeface="Times New Roman"/>
                        <a:cs typeface="Times New Roman"/>
                      </a:endParaRPr>
                    </a:p>
                  </a:txBody>
                  <a:tcPr marL="0" marR="0" marT="0" marB="0">
                    <a:solidFill>
                      <a:srgbClr val="E5E8EC"/>
                    </a:solidFill>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0"/>
                        </a:spcBef>
                      </a:pPr>
                      <a:endParaRPr sz="850">
                        <a:latin typeface="Times New Roman"/>
                        <a:cs typeface="Times New Roman"/>
                      </a:endParaRPr>
                    </a:p>
                  </a:txBody>
                  <a:tcPr marL="0" marR="0" marT="0" marB="0">
                    <a:solidFill>
                      <a:srgbClr val="E5E8EC"/>
                    </a:solidFill>
                  </a:tcPr>
                </a:tc>
                <a:extLst>
                  <a:ext uri="{0D108BD9-81ED-4DB2-BD59-A6C34878D82A}">
                    <a16:rowId xmlns:a16="http://schemas.microsoft.com/office/drawing/2014/main" val="10000"/>
                  </a:ext>
                </a:extLst>
              </a:tr>
              <a:tr h="657847">
                <a:tc>
                  <a:txBody>
                    <a:bodyPr/>
                    <a:lstStyle/>
                    <a:p>
                      <a:pPr marR="140970" algn="ctr">
                        <a:lnSpc>
                          <a:spcPct val="100000"/>
                        </a:lnSpc>
                        <a:spcBef>
                          <a:spcPts val="175"/>
                        </a:spcBef>
                      </a:pPr>
                      <a:r>
                        <a:rPr lang="en-US" sz="4000" b="1" dirty="0" smtClean="0">
                          <a:solidFill>
                            <a:srgbClr val="939598"/>
                          </a:solidFill>
                          <a:latin typeface="Segoe UI" panose="020B0502040204020203" pitchFamily="34" charset="0"/>
                          <a:ea typeface="Segoe UI" panose="020B0502040204020203" pitchFamily="34" charset="0"/>
                          <a:cs typeface="Segoe UI" panose="020B0502040204020203" pitchFamily="34" charset="0"/>
                        </a:rPr>
                        <a:t>193</a:t>
                      </a:r>
                      <a:endParaRPr sz="4000" dirty="0">
                        <a:latin typeface="Segoe UI" panose="020B0502040204020203" pitchFamily="34" charset="0"/>
                        <a:ea typeface="Segoe UI" panose="020B0502040204020203" pitchFamily="34" charset="0"/>
                        <a:cs typeface="Segoe UI" panose="020B0502040204020203" pitchFamily="34" charset="0"/>
                      </a:endParaRPr>
                    </a:p>
                  </a:txBody>
                  <a:tcPr marL="0" marR="0" marT="22225" marB="0">
                    <a:solidFill>
                      <a:srgbClr val="E5E8EC"/>
                    </a:solidFill>
                  </a:tcPr>
                </a:tc>
                <a:tc>
                  <a:txBody>
                    <a:bodyPr/>
                    <a:lstStyle/>
                    <a:p>
                      <a:pPr marR="207010" algn="ctr">
                        <a:lnSpc>
                          <a:spcPct val="100000"/>
                        </a:lnSpc>
                        <a:spcBef>
                          <a:spcPts val="175"/>
                        </a:spcBef>
                      </a:pPr>
                      <a:r>
                        <a:rPr lang="fr-CH" sz="4000" b="1" dirty="0" smtClean="0">
                          <a:solidFill>
                            <a:srgbClr val="939598"/>
                          </a:solidFill>
                          <a:latin typeface="Segoe UI" panose="020B0502040204020203" pitchFamily="34" charset="0"/>
                          <a:ea typeface="Segoe UI" panose="020B0502040204020203" pitchFamily="34" charset="0"/>
                          <a:cs typeface="Segoe UI" panose="020B0502040204020203" pitchFamily="34" charset="0"/>
                        </a:rPr>
                        <a:t>55</a:t>
                      </a:r>
                      <a:r>
                        <a:rPr sz="4000" b="1" dirty="0" smtClean="0">
                          <a:solidFill>
                            <a:srgbClr val="939598"/>
                          </a:solidFill>
                          <a:latin typeface="Segoe UI" panose="020B0502040204020203" pitchFamily="34" charset="0"/>
                          <a:ea typeface="Segoe UI" panose="020B0502040204020203" pitchFamily="34" charset="0"/>
                          <a:cs typeface="Segoe UI" panose="020B0502040204020203" pitchFamily="34" charset="0"/>
                        </a:rPr>
                        <a:t>0</a:t>
                      </a:r>
                      <a:endParaRPr sz="4000" dirty="0">
                        <a:latin typeface="Segoe UI" panose="020B0502040204020203" pitchFamily="34" charset="0"/>
                        <a:ea typeface="Segoe UI" panose="020B0502040204020203" pitchFamily="34" charset="0"/>
                        <a:cs typeface="Segoe UI" panose="020B0502040204020203" pitchFamily="34" charset="0"/>
                      </a:endParaRPr>
                    </a:p>
                  </a:txBody>
                  <a:tcPr marL="0" marR="0" marT="22225" marB="0">
                    <a:solidFill>
                      <a:srgbClr val="E5E8EC"/>
                    </a:solidFill>
                  </a:tcPr>
                </a:tc>
                <a:tc>
                  <a:txBody>
                    <a:bodyPr/>
                    <a:lstStyle/>
                    <a:p>
                      <a:pPr algn="ctr">
                        <a:lnSpc>
                          <a:spcPct val="100000"/>
                        </a:lnSpc>
                        <a:spcBef>
                          <a:spcPts val="175"/>
                        </a:spcBef>
                      </a:pPr>
                      <a:r>
                        <a:rPr lang="en-US" sz="4000" b="1" dirty="0" smtClean="0">
                          <a:solidFill>
                            <a:srgbClr val="939598"/>
                          </a:solidFill>
                          <a:latin typeface="Segoe UI" panose="020B0502040204020203" pitchFamily="34" charset="0"/>
                          <a:ea typeface="Segoe UI" panose="020B0502040204020203" pitchFamily="34" charset="0"/>
                          <a:cs typeface="Segoe UI" panose="020B0502040204020203" pitchFamily="34" charset="0"/>
                        </a:rPr>
                        <a:t>140</a:t>
                      </a:r>
                      <a:endParaRPr sz="4000" dirty="0">
                        <a:latin typeface="Segoe UI" panose="020B0502040204020203" pitchFamily="34" charset="0"/>
                        <a:ea typeface="Segoe UI" panose="020B0502040204020203" pitchFamily="34" charset="0"/>
                        <a:cs typeface="Segoe UI" panose="020B0502040204020203" pitchFamily="34" charset="0"/>
                      </a:endParaRPr>
                    </a:p>
                  </a:txBody>
                  <a:tcPr marL="0" marR="0" marT="22225" marB="0">
                    <a:solidFill>
                      <a:srgbClr val="E5E8EC"/>
                    </a:solidFill>
                  </a:tcPr>
                </a:tc>
                <a:tc>
                  <a:txBody>
                    <a:bodyPr/>
                    <a:lstStyle/>
                    <a:p>
                      <a:pPr marL="81915" algn="ctr">
                        <a:lnSpc>
                          <a:spcPct val="100000"/>
                        </a:lnSpc>
                        <a:spcBef>
                          <a:spcPts val="175"/>
                        </a:spcBef>
                      </a:pPr>
                      <a:r>
                        <a:rPr lang="en-US" sz="4000" b="1" dirty="0" smtClean="0">
                          <a:solidFill>
                            <a:srgbClr val="939598"/>
                          </a:solidFill>
                          <a:latin typeface="Segoe UI" panose="020B0502040204020203" pitchFamily="34" charset="0"/>
                          <a:ea typeface="Segoe UI" panose="020B0502040204020203" pitchFamily="34" charset="0"/>
                          <a:cs typeface="Segoe UI" panose="020B0502040204020203" pitchFamily="34" charset="0"/>
                        </a:rPr>
                        <a:t>170</a:t>
                      </a:r>
                      <a:endParaRPr sz="4000" dirty="0">
                        <a:latin typeface="Segoe UI" panose="020B0502040204020203" pitchFamily="34" charset="0"/>
                        <a:ea typeface="Segoe UI" panose="020B0502040204020203" pitchFamily="34" charset="0"/>
                        <a:cs typeface="Segoe UI" panose="020B0502040204020203" pitchFamily="34" charset="0"/>
                      </a:endParaRPr>
                    </a:p>
                  </a:txBody>
                  <a:tcPr marL="0" marR="0" marT="22225" marB="0">
                    <a:solidFill>
                      <a:srgbClr val="E5E8EC"/>
                    </a:solidFill>
                  </a:tcPr>
                </a:tc>
                <a:extLst>
                  <a:ext uri="{0D108BD9-81ED-4DB2-BD59-A6C34878D82A}">
                    <a16:rowId xmlns:a16="http://schemas.microsoft.com/office/drawing/2014/main" val="10001"/>
                  </a:ext>
                </a:extLst>
              </a:tr>
              <a:tr h="220745">
                <a:tc>
                  <a:txBody>
                    <a:bodyPr/>
                    <a:lstStyle/>
                    <a:p>
                      <a:pPr marR="140970" algn="ctr">
                        <a:lnSpc>
                          <a:spcPts val="1210"/>
                        </a:lnSpc>
                      </a:pPr>
                      <a:r>
                        <a:rPr sz="1200" b="1" dirty="0">
                          <a:solidFill>
                            <a:srgbClr val="15A0DB"/>
                          </a:solidFill>
                          <a:latin typeface="Segoe UI" panose="020B0502040204020203" pitchFamily="34" charset="0"/>
                          <a:ea typeface="Segoe UI" panose="020B0502040204020203" pitchFamily="34" charset="0"/>
                          <a:cs typeface="Segoe UI" panose="020B0502040204020203" pitchFamily="34" charset="0"/>
                        </a:rPr>
                        <a:t>MEMBER</a:t>
                      </a:r>
                      <a:r>
                        <a:rPr sz="1200" b="1" spc="-90" dirty="0">
                          <a:solidFill>
                            <a:srgbClr val="15A0DB"/>
                          </a:solidFill>
                          <a:latin typeface="Segoe UI" panose="020B0502040204020203" pitchFamily="34" charset="0"/>
                          <a:ea typeface="Segoe UI" panose="020B0502040204020203" pitchFamily="34" charset="0"/>
                          <a:cs typeface="Segoe UI" panose="020B0502040204020203" pitchFamily="34" charset="0"/>
                        </a:rPr>
                        <a:t> </a:t>
                      </a:r>
                      <a:r>
                        <a:rPr sz="1200" b="1" spc="-45" dirty="0">
                          <a:solidFill>
                            <a:srgbClr val="15A0DB"/>
                          </a:solidFill>
                          <a:latin typeface="Segoe UI" panose="020B0502040204020203" pitchFamily="34" charset="0"/>
                          <a:ea typeface="Segoe UI" panose="020B0502040204020203" pitchFamily="34" charset="0"/>
                          <a:cs typeface="Segoe UI" panose="020B0502040204020203" pitchFamily="34" charset="0"/>
                        </a:rPr>
                        <a:t>STATES</a:t>
                      </a:r>
                      <a:endParaRPr sz="1200" dirty="0">
                        <a:latin typeface="Segoe UI" panose="020B0502040204020203" pitchFamily="34" charset="0"/>
                        <a:ea typeface="Segoe UI" panose="020B0502040204020203" pitchFamily="34" charset="0"/>
                        <a:cs typeface="Segoe UI" panose="020B0502040204020203" pitchFamily="34" charset="0"/>
                      </a:endParaRPr>
                    </a:p>
                  </a:txBody>
                  <a:tcPr marL="0" marR="0" marT="0" marB="0">
                    <a:solidFill>
                      <a:srgbClr val="E5E8EC"/>
                    </a:solidFill>
                  </a:tcPr>
                </a:tc>
                <a:tc>
                  <a:txBody>
                    <a:bodyPr/>
                    <a:lstStyle/>
                    <a:p>
                      <a:pPr marR="196215" algn="ctr">
                        <a:lnSpc>
                          <a:spcPts val="1210"/>
                        </a:lnSpc>
                      </a:pPr>
                      <a:r>
                        <a:rPr sz="1200" b="1" spc="-25" dirty="0">
                          <a:solidFill>
                            <a:srgbClr val="15A0DB"/>
                          </a:solidFill>
                          <a:latin typeface="Segoe UI" panose="020B0502040204020203" pitchFamily="34" charset="0"/>
                          <a:ea typeface="Segoe UI" panose="020B0502040204020203" pitchFamily="34" charset="0"/>
                          <a:cs typeface="Segoe UI" panose="020B0502040204020203" pitchFamily="34" charset="0"/>
                        </a:rPr>
                        <a:t>SECTOR</a:t>
                      </a:r>
                      <a:r>
                        <a:rPr sz="1200" b="1" spc="-90" dirty="0">
                          <a:solidFill>
                            <a:srgbClr val="15A0DB"/>
                          </a:solidFill>
                          <a:latin typeface="Segoe UI" panose="020B0502040204020203" pitchFamily="34" charset="0"/>
                          <a:ea typeface="Segoe UI" panose="020B0502040204020203" pitchFamily="34" charset="0"/>
                          <a:cs typeface="Segoe UI" panose="020B0502040204020203" pitchFamily="34" charset="0"/>
                        </a:rPr>
                        <a:t> </a:t>
                      </a:r>
                      <a:r>
                        <a:rPr sz="1200" b="1" dirty="0">
                          <a:solidFill>
                            <a:srgbClr val="15A0DB"/>
                          </a:solidFill>
                          <a:latin typeface="Segoe UI" panose="020B0502040204020203" pitchFamily="34" charset="0"/>
                          <a:ea typeface="Segoe UI" panose="020B0502040204020203" pitchFamily="34" charset="0"/>
                          <a:cs typeface="Segoe UI" panose="020B0502040204020203" pitchFamily="34" charset="0"/>
                        </a:rPr>
                        <a:t>MEMBERS</a:t>
                      </a:r>
                      <a:endParaRPr sz="1200" dirty="0">
                        <a:latin typeface="Segoe UI" panose="020B0502040204020203" pitchFamily="34" charset="0"/>
                        <a:ea typeface="Segoe UI" panose="020B0502040204020203" pitchFamily="34" charset="0"/>
                        <a:cs typeface="Segoe UI" panose="020B0502040204020203" pitchFamily="34" charset="0"/>
                      </a:endParaRPr>
                    </a:p>
                  </a:txBody>
                  <a:tcPr marL="0" marR="0" marT="0" marB="0">
                    <a:solidFill>
                      <a:srgbClr val="E5E8EC"/>
                    </a:solidFill>
                  </a:tcPr>
                </a:tc>
                <a:tc>
                  <a:txBody>
                    <a:bodyPr/>
                    <a:lstStyle/>
                    <a:p>
                      <a:pPr algn="ctr">
                        <a:lnSpc>
                          <a:spcPts val="1210"/>
                        </a:lnSpc>
                      </a:pPr>
                      <a:r>
                        <a:rPr sz="1200" b="1" spc="-10" dirty="0">
                          <a:solidFill>
                            <a:srgbClr val="15A0DB"/>
                          </a:solidFill>
                          <a:latin typeface="Segoe UI" panose="020B0502040204020203" pitchFamily="34" charset="0"/>
                          <a:ea typeface="Segoe UI" panose="020B0502040204020203" pitchFamily="34" charset="0"/>
                          <a:cs typeface="Segoe UI" panose="020B0502040204020203" pitchFamily="34" charset="0"/>
                        </a:rPr>
                        <a:t>ACADEMIA</a:t>
                      </a:r>
                      <a:r>
                        <a:rPr sz="1200" b="1" spc="-90" dirty="0">
                          <a:solidFill>
                            <a:srgbClr val="15A0DB"/>
                          </a:solidFill>
                          <a:latin typeface="Segoe UI" panose="020B0502040204020203" pitchFamily="34" charset="0"/>
                          <a:ea typeface="Segoe UI" panose="020B0502040204020203" pitchFamily="34" charset="0"/>
                          <a:cs typeface="Segoe UI" panose="020B0502040204020203" pitchFamily="34" charset="0"/>
                        </a:rPr>
                        <a:t> </a:t>
                      </a:r>
                      <a:r>
                        <a:rPr sz="1200" b="1" dirty="0">
                          <a:solidFill>
                            <a:srgbClr val="15A0DB"/>
                          </a:solidFill>
                          <a:latin typeface="Segoe UI" panose="020B0502040204020203" pitchFamily="34" charset="0"/>
                          <a:ea typeface="Segoe UI" panose="020B0502040204020203" pitchFamily="34" charset="0"/>
                          <a:cs typeface="Segoe UI" panose="020B0502040204020203" pitchFamily="34" charset="0"/>
                        </a:rPr>
                        <a:t>MEMBERS</a:t>
                      </a:r>
                      <a:endParaRPr sz="1200" dirty="0">
                        <a:latin typeface="Segoe UI" panose="020B0502040204020203" pitchFamily="34" charset="0"/>
                        <a:ea typeface="Segoe UI" panose="020B0502040204020203" pitchFamily="34" charset="0"/>
                        <a:cs typeface="Segoe UI" panose="020B0502040204020203" pitchFamily="34" charset="0"/>
                      </a:endParaRPr>
                    </a:p>
                  </a:txBody>
                  <a:tcPr marL="0" marR="0" marT="0" marB="0">
                    <a:solidFill>
                      <a:srgbClr val="E5E8EC"/>
                    </a:solidFill>
                  </a:tcPr>
                </a:tc>
                <a:tc>
                  <a:txBody>
                    <a:bodyPr/>
                    <a:lstStyle/>
                    <a:p>
                      <a:pPr marL="81915" algn="ctr">
                        <a:lnSpc>
                          <a:spcPts val="1210"/>
                        </a:lnSpc>
                      </a:pPr>
                      <a:r>
                        <a:rPr sz="1200" b="1" spc="-20" dirty="0">
                          <a:solidFill>
                            <a:srgbClr val="15A0DB"/>
                          </a:solidFill>
                          <a:latin typeface="Segoe UI" panose="020B0502040204020203" pitchFamily="34" charset="0"/>
                          <a:ea typeface="Segoe UI" panose="020B0502040204020203" pitchFamily="34" charset="0"/>
                          <a:cs typeface="Segoe UI" panose="020B0502040204020203" pitchFamily="34" charset="0"/>
                        </a:rPr>
                        <a:t>ASSOCIATES</a:t>
                      </a:r>
                      <a:endParaRPr sz="1200" dirty="0">
                        <a:latin typeface="Segoe UI" panose="020B0502040204020203" pitchFamily="34" charset="0"/>
                        <a:ea typeface="Segoe UI" panose="020B0502040204020203" pitchFamily="34" charset="0"/>
                        <a:cs typeface="Segoe UI" panose="020B0502040204020203" pitchFamily="34" charset="0"/>
                      </a:endParaRPr>
                    </a:p>
                  </a:txBody>
                  <a:tcPr marL="0" marR="0" marT="0" marB="0">
                    <a:solidFill>
                      <a:srgbClr val="E5E8EC"/>
                    </a:solidFill>
                  </a:tcPr>
                </a:tc>
                <a:extLst>
                  <a:ext uri="{0D108BD9-81ED-4DB2-BD59-A6C34878D82A}">
                    <a16:rowId xmlns:a16="http://schemas.microsoft.com/office/drawing/2014/main" val="10002"/>
                  </a:ext>
                </a:extLst>
              </a:tr>
            </a:tbl>
          </a:graphicData>
        </a:graphic>
      </p:graphicFrame>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723" y="1486616"/>
            <a:ext cx="667419" cy="65767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5026" y="1530850"/>
            <a:ext cx="613442" cy="61344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7771" y="1461712"/>
            <a:ext cx="832688" cy="662031"/>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8468" y="1482261"/>
            <a:ext cx="832688" cy="662031"/>
          </a:xfrm>
          <a:prstGeom prst="rect">
            <a:avLst/>
          </a:prstGeom>
        </p:spPr>
      </p:pic>
      <p:sp>
        <p:nvSpPr>
          <p:cNvPr id="25" name="object 17"/>
          <p:cNvSpPr/>
          <p:nvPr/>
        </p:nvSpPr>
        <p:spPr>
          <a:xfrm>
            <a:off x="7978180" y="4211284"/>
            <a:ext cx="798195" cy="810895"/>
          </a:xfrm>
          <a:custGeom>
            <a:avLst/>
            <a:gdLst/>
            <a:ahLst/>
            <a:cxnLst/>
            <a:rect l="l" t="t" r="r" b="b"/>
            <a:pathLst>
              <a:path w="798195" h="810895">
                <a:moveTo>
                  <a:pt x="0" y="810437"/>
                </a:moveTo>
                <a:lnTo>
                  <a:pt x="48395" y="807563"/>
                </a:lnTo>
                <a:lnTo>
                  <a:pt x="96000" y="801941"/>
                </a:lnTo>
                <a:lnTo>
                  <a:pt x="142736" y="793652"/>
                </a:lnTo>
                <a:lnTo>
                  <a:pt x="188525" y="782773"/>
                </a:lnTo>
                <a:lnTo>
                  <a:pt x="233286" y="769385"/>
                </a:lnTo>
                <a:lnTo>
                  <a:pt x="276940" y="753566"/>
                </a:lnTo>
                <a:lnTo>
                  <a:pt x="319410" y="735396"/>
                </a:lnTo>
                <a:lnTo>
                  <a:pt x="360614" y="714953"/>
                </a:lnTo>
                <a:lnTo>
                  <a:pt x="400476" y="692317"/>
                </a:lnTo>
                <a:lnTo>
                  <a:pt x="438914" y="667567"/>
                </a:lnTo>
                <a:lnTo>
                  <a:pt x="475851" y="640781"/>
                </a:lnTo>
                <a:lnTo>
                  <a:pt x="511207" y="612040"/>
                </a:lnTo>
                <a:lnTo>
                  <a:pt x="544902" y="581422"/>
                </a:lnTo>
                <a:lnTo>
                  <a:pt x="576859" y="549006"/>
                </a:lnTo>
                <a:lnTo>
                  <a:pt x="606997" y="514871"/>
                </a:lnTo>
                <a:lnTo>
                  <a:pt x="635238" y="479097"/>
                </a:lnTo>
                <a:lnTo>
                  <a:pt x="661503" y="441763"/>
                </a:lnTo>
                <a:lnTo>
                  <a:pt x="685712" y="402947"/>
                </a:lnTo>
                <a:lnTo>
                  <a:pt x="707786" y="362729"/>
                </a:lnTo>
                <a:lnTo>
                  <a:pt x="727647" y="321188"/>
                </a:lnTo>
                <a:lnTo>
                  <a:pt x="745215" y="278403"/>
                </a:lnTo>
                <a:lnTo>
                  <a:pt x="760411" y="234453"/>
                </a:lnTo>
                <a:lnTo>
                  <a:pt x="773156" y="189417"/>
                </a:lnTo>
                <a:lnTo>
                  <a:pt x="783370" y="143375"/>
                </a:lnTo>
                <a:lnTo>
                  <a:pt x="790976" y="96405"/>
                </a:lnTo>
                <a:lnTo>
                  <a:pt x="795893" y="48587"/>
                </a:lnTo>
                <a:lnTo>
                  <a:pt x="798042" y="0"/>
                </a:lnTo>
              </a:path>
            </a:pathLst>
          </a:custGeom>
          <a:ln w="12699">
            <a:solidFill>
              <a:srgbClr val="137DBF"/>
            </a:solidFill>
            <a:prstDash val="dot"/>
          </a:ln>
        </p:spPr>
        <p:txBody>
          <a:bodyPr wrap="square" lIns="0" tIns="0" rIns="0" bIns="0" rtlCol="0"/>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object 20"/>
          <p:cNvSpPr/>
          <p:nvPr/>
        </p:nvSpPr>
        <p:spPr>
          <a:xfrm>
            <a:off x="7129699" y="4223966"/>
            <a:ext cx="810895" cy="798195"/>
          </a:xfrm>
          <a:custGeom>
            <a:avLst/>
            <a:gdLst/>
            <a:ahLst/>
            <a:cxnLst/>
            <a:rect l="l" t="t" r="r" b="b"/>
            <a:pathLst>
              <a:path w="810895" h="798195">
                <a:moveTo>
                  <a:pt x="0" y="0"/>
                </a:moveTo>
                <a:lnTo>
                  <a:pt x="2874" y="48395"/>
                </a:lnTo>
                <a:lnTo>
                  <a:pt x="8496" y="96000"/>
                </a:lnTo>
                <a:lnTo>
                  <a:pt x="16785" y="142736"/>
                </a:lnTo>
                <a:lnTo>
                  <a:pt x="27664" y="188525"/>
                </a:lnTo>
                <a:lnTo>
                  <a:pt x="41052" y="233286"/>
                </a:lnTo>
                <a:lnTo>
                  <a:pt x="56871" y="276940"/>
                </a:lnTo>
                <a:lnTo>
                  <a:pt x="75041" y="319410"/>
                </a:lnTo>
                <a:lnTo>
                  <a:pt x="95484" y="360614"/>
                </a:lnTo>
                <a:lnTo>
                  <a:pt x="118120" y="400476"/>
                </a:lnTo>
                <a:lnTo>
                  <a:pt x="142870" y="438914"/>
                </a:lnTo>
                <a:lnTo>
                  <a:pt x="169655" y="475851"/>
                </a:lnTo>
                <a:lnTo>
                  <a:pt x="198397" y="511207"/>
                </a:lnTo>
                <a:lnTo>
                  <a:pt x="229015" y="544902"/>
                </a:lnTo>
                <a:lnTo>
                  <a:pt x="261431" y="576859"/>
                </a:lnTo>
                <a:lnTo>
                  <a:pt x="295565" y="606997"/>
                </a:lnTo>
                <a:lnTo>
                  <a:pt x="331340" y="635238"/>
                </a:lnTo>
                <a:lnTo>
                  <a:pt x="368674" y="661503"/>
                </a:lnTo>
                <a:lnTo>
                  <a:pt x="407490" y="685712"/>
                </a:lnTo>
                <a:lnTo>
                  <a:pt x="447708" y="707786"/>
                </a:lnTo>
                <a:lnTo>
                  <a:pt x="489249" y="727647"/>
                </a:lnTo>
                <a:lnTo>
                  <a:pt x="532034" y="745215"/>
                </a:lnTo>
                <a:lnTo>
                  <a:pt x="575984" y="760411"/>
                </a:lnTo>
                <a:lnTo>
                  <a:pt x="621019" y="773156"/>
                </a:lnTo>
                <a:lnTo>
                  <a:pt x="667062" y="783370"/>
                </a:lnTo>
                <a:lnTo>
                  <a:pt x="714032" y="790976"/>
                </a:lnTo>
                <a:lnTo>
                  <a:pt x="761850" y="795893"/>
                </a:lnTo>
                <a:lnTo>
                  <a:pt x="810437" y="798042"/>
                </a:lnTo>
              </a:path>
            </a:pathLst>
          </a:custGeom>
          <a:ln w="12699">
            <a:solidFill>
              <a:srgbClr val="137DBF"/>
            </a:solidFill>
            <a:prstDash val="dot"/>
          </a:ln>
        </p:spPr>
        <p:txBody>
          <a:bodyPr wrap="square" lIns="0" tIns="0" rIns="0" bIns="0" rtlCol="0"/>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TextBox 15"/>
          <p:cNvSpPr txBox="1"/>
          <p:nvPr/>
        </p:nvSpPr>
        <p:spPr>
          <a:xfrm>
            <a:off x="288436" y="3839174"/>
            <a:ext cx="11564474" cy="1938992"/>
          </a:xfrm>
          <a:prstGeom prst="rect">
            <a:avLst/>
          </a:prstGeom>
          <a:noFill/>
        </p:spPr>
        <p:txBody>
          <a:bodyPr wrap="square" rtlCol="0">
            <a:spAutoFit/>
          </a:bodyPr>
          <a:lstStyle/>
          <a:p>
            <a:pPr>
              <a:spcBef>
                <a:spcPct val="0"/>
              </a:spcBef>
              <a:buClr>
                <a:srgbClr val="558ED5"/>
              </a:buClr>
              <a:buSzTx/>
            </a:pPr>
            <a:r>
              <a:rPr lang="en-US" altLang="en-US" sz="2400" b="1" spc="-15"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ITU allocates the global radio spectrum and satellite orbit resources, </a:t>
            </a:r>
            <a:r>
              <a:rPr lang="en-US" altLang="en-US" sz="2400" b="1" spc="-15"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develops </a:t>
            </a:r>
            <a:r>
              <a:rPr lang="en-US" altLang="en-US" sz="2400" b="1" spc="-15"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the technical standards that ensure networks and technologies seamlessly interconnect, and </a:t>
            </a:r>
            <a:r>
              <a:rPr lang="en-US" altLang="en-US" sz="2400" b="1" spc="-15"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strives </a:t>
            </a:r>
            <a:r>
              <a:rPr lang="en-US" altLang="en-US" sz="2400" b="1" spc="-15"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to improve access to ICTs to underserved communities worldwide</a:t>
            </a:r>
          </a:p>
          <a:p>
            <a:endParaRPr lang="es-ES_tradnl" sz="2400" dirty="0">
              <a:solidFill>
                <a:schemeClr val="tx2">
                  <a:lumMod val="60000"/>
                  <a:lumOff val="40000"/>
                </a:schemeClr>
              </a:solidFill>
            </a:endParaRPr>
          </a:p>
        </p:txBody>
      </p:sp>
      <p:sp>
        <p:nvSpPr>
          <p:cNvPr id="15" name="TextBox 14"/>
          <p:cNvSpPr txBox="1"/>
          <p:nvPr/>
        </p:nvSpPr>
        <p:spPr>
          <a:xfrm>
            <a:off x="493718" y="47413"/>
            <a:ext cx="2649461" cy="502766"/>
          </a:xfrm>
          <a:prstGeom prst="rect">
            <a:avLst/>
          </a:prstGeom>
          <a:noFill/>
        </p:spPr>
        <p:txBody>
          <a:bodyPr wrap="square" rtlCol="0">
            <a:spAutoFit/>
          </a:bodyPr>
          <a:lstStyle/>
          <a:p>
            <a:r>
              <a:rPr lang="en-US" sz="2667" b="1" dirty="0">
                <a:solidFill>
                  <a:schemeClr val="bg1"/>
                </a:solidFill>
                <a:latin typeface="Arial Narrow" panose="020B0606020202030204" pitchFamily="34" charset="0"/>
                <a:cs typeface="Myriad Pro Cond"/>
              </a:rPr>
              <a:t>ITU at a glance</a:t>
            </a:r>
          </a:p>
        </p:txBody>
      </p:sp>
    </p:spTree>
    <p:extLst>
      <p:ext uri="{BB962C8B-B14F-4D97-AF65-F5344CB8AC3E}">
        <p14:creationId xmlns:p14="http://schemas.microsoft.com/office/powerpoint/2010/main" val="372264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154" y="-186299"/>
            <a:ext cx="10038522" cy="954088"/>
          </a:xfrm>
        </p:spPr>
        <p:txBody>
          <a:bodyPr>
            <a:noAutofit/>
          </a:bodyPr>
          <a:lstStyle/>
          <a:p>
            <a:r>
              <a:rPr lang="en-AU" altLang="en-US" sz="3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ITU’s </a:t>
            </a:r>
            <a:r>
              <a:rPr lang="en-AU" altLang="en-US" sz="3600" dirty="0">
                <a:solidFill>
                  <a:schemeClr val="bg1"/>
                </a:solidFill>
                <a:latin typeface="Segoe UI" panose="020B0502040204020203" pitchFamily="34" charset="0"/>
                <a:ea typeface="Segoe UI" panose="020B0502040204020203" pitchFamily="34" charset="0"/>
                <a:cs typeface="Segoe UI" panose="020B0502040204020203" pitchFamily="34" charset="0"/>
              </a:rPr>
              <a:t>contribution to EMF </a:t>
            </a:r>
            <a:r>
              <a:rPr lang="en-AU" altLang="en-US" sz="3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Standards</a:t>
            </a:r>
            <a:endParaRPr lang="en-US" altLang="en-US" sz="36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Rectangle 4"/>
          <p:cNvSpPr/>
          <p:nvPr/>
        </p:nvSpPr>
        <p:spPr>
          <a:xfrm>
            <a:off x="802928" y="1272865"/>
            <a:ext cx="6617513" cy="4312269"/>
          </a:xfrm>
          <a:prstGeom prst="rect">
            <a:avLst/>
          </a:prstGeom>
        </p:spPr>
        <p:txBody>
          <a:bodyPr vert="horz" lIns="91440" tIns="45720" rIns="91440" bIns="45720" rtlCol="0">
            <a:noAutofit/>
          </a:bodyPr>
          <a:lstStyle/>
          <a:p>
            <a:pPr>
              <a:spcBef>
                <a:spcPct val="20000"/>
              </a:spcBef>
            </a:pPr>
            <a:r>
              <a:rPr lang="en-US" altLang="en-US" sz="32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ITU-T Study Group 5 has an active group of global experts focused on RF EMF</a:t>
            </a:r>
            <a:r>
              <a:rPr lang="en-US" altLang="en-US" sz="24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r>
            <a:br>
              <a:rPr lang="en-US" altLang="en-US" sz="24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br>
            <a:endParaRPr lang="en-US" altLang="en-US" sz="24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pPr>
              <a:spcBef>
                <a:spcPct val="20000"/>
              </a:spcBef>
            </a:pPr>
            <a:r>
              <a:rPr lang="en-US" altLang="en-US" sz="32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Key activities &amp; study areas</a:t>
            </a:r>
          </a:p>
          <a:p>
            <a:pPr marL="342900" indent="-342900">
              <a:spcBef>
                <a:spcPct val="20000"/>
              </a:spcBef>
              <a:buFont typeface="Wingdings" panose="05000000000000000000" pitchFamily="2" charset="2"/>
              <a:buChar char="§"/>
            </a:pPr>
            <a:r>
              <a:rPr lang="en-US" alt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10 Recommendations (Normative International Standards) and 5 Supplements (Non-Normative guides and reports) in force</a:t>
            </a:r>
          </a:p>
          <a:p>
            <a:pPr marL="800100" lvl="1" indent="-342900">
              <a:spcBef>
                <a:spcPct val="20000"/>
              </a:spcBef>
              <a:buFont typeface="Wingdings" panose="05000000000000000000" pitchFamily="2" charset="2"/>
              <a:buChar char="§"/>
            </a:pPr>
            <a:r>
              <a:rPr lang="en-US" alt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ITU-T K.83 on Monitoring of Electromagnetic field levels</a:t>
            </a:r>
          </a:p>
        </p:txBody>
      </p:sp>
      <p:pic>
        <p:nvPicPr>
          <p:cNvPr id="7" name="Picture 2" descr="Monitoring-EMF-levels-LAT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784" y="1272865"/>
            <a:ext cx="3507388" cy="4115252"/>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1885680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154" y="-186299"/>
            <a:ext cx="10038522" cy="954088"/>
          </a:xfrm>
        </p:spPr>
        <p:txBody>
          <a:bodyPr>
            <a:noAutofit/>
          </a:bodyPr>
          <a:lstStyle/>
          <a:p>
            <a:r>
              <a:rPr lang="en-AU" altLang="en-US" sz="3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ITU’s </a:t>
            </a:r>
            <a:r>
              <a:rPr lang="en-AU" altLang="en-US" sz="3600" dirty="0">
                <a:solidFill>
                  <a:schemeClr val="bg1"/>
                </a:solidFill>
                <a:latin typeface="Segoe UI" panose="020B0502040204020203" pitchFamily="34" charset="0"/>
                <a:ea typeface="Segoe UI" panose="020B0502040204020203" pitchFamily="34" charset="0"/>
                <a:cs typeface="Segoe UI" panose="020B0502040204020203" pitchFamily="34" charset="0"/>
              </a:rPr>
              <a:t>contribution to EMF </a:t>
            </a:r>
            <a:r>
              <a:rPr lang="en-AU" altLang="en-US" sz="3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Standards</a:t>
            </a:r>
            <a:endParaRPr lang="en-US" altLang="en-US" sz="36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Rectangle 1"/>
          <p:cNvSpPr/>
          <p:nvPr/>
        </p:nvSpPr>
        <p:spPr>
          <a:xfrm>
            <a:off x="533400" y="872564"/>
            <a:ext cx="11430000" cy="5109091"/>
          </a:xfrm>
          <a:prstGeom prst="rect">
            <a:avLst/>
          </a:prstGeom>
        </p:spPr>
        <p:txBody>
          <a:bodyPr wrap="square">
            <a:spAutoFit/>
          </a:bodyPr>
          <a:lstStyle/>
          <a:p>
            <a:pPr>
              <a:lnSpc>
                <a:spcPct val="90000"/>
              </a:lnSpc>
              <a:buClr>
                <a:srgbClr val="558ED5"/>
              </a:buClr>
              <a:buSzPct val="110000"/>
              <a:buFont typeface="Wingdings" pitchFamily="2" charset="2"/>
              <a:buChar char="§"/>
            </a:pPr>
            <a:r>
              <a:rPr lang="en-US" altLang="en-US" sz="2000" b="1" dirty="0">
                <a:solidFill>
                  <a:schemeClr val="accent1"/>
                </a:solidFill>
                <a:cs typeface="Gisha" pitchFamily="34" charset="-79"/>
              </a:rPr>
              <a:t>Recommendation ITU-T </a:t>
            </a:r>
            <a:r>
              <a:rPr lang="en-US" altLang="en-US" sz="2000" b="1" dirty="0">
                <a:solidFill>
                  <a:schemeClr val="accent1"/>
                </a:solidFill>
                <a:cs typeface="Gisha" pitchFamily="34" charset="-79"/>
                <a:hlinkClick r:id="rId3"/>
              </a:rPr>
              <a:t>K.52 </a:t>
            </a:r>
            <a:r>
              <a:rPr lang="en-US" altLang="en-US" sz="2000" dirty="0">
                <a:solidFill>
                  <a:schemeClr val="accent1"/>
                </a:solidFill>
                <a:cs typeface="Gisha" pitchFamily="34" charset="-79"/>
              </a:rPr>
              <a:t>(2000/2014/201</a:t>
            </a:r>
            <a:r>
              <a:rPr lang="pl-PL" altLang="en-US" sz="2000" dirty="0">
                <a:solidFill>
                  <a:schemeClr val="accent1"/>
                </a:solidFill>
                <a:cs typeface="Gisha" pitchFamily="34" charset="-79"/>
              </a:rPr>
              <a:t>8</a:t>
            </a:r>
            <a:r>
              <a:rPr lang="en-US" altLang="en-US" sz="2000" dirty="0">
                <a:solidFill>
                  <a:schemeClr val="accent1"/>
                </a:solidFill>
                <a:cs typeface="Gisha" pitchFamily="34" charset="-79"/>
              </a:rPr>
              <a:t>) - Guidance on complying with limits for human exposure to electromagnetic fields – </a:t>
            </a:r>
            <a:r>
              <a:rPr lang="en-US" altLang="en-US" sz="2000" b="1" dirty="0">
                <a:solidFill>
                  <a:schemeClr val="accent1"/>
                </a:solidFill>
                <a:cs typeface="Gisha" pitchFamily="34" charset="-79"/>
              </a:rPr>
              <a:t>includes „K.52calculator software”</a:t>
            </a:r>
          </a:p>
          <a:p>
            <a:pPr>
              <a:lnSpc>
                <a:spcPct val="90000"/>
              </a:lnSpc>
              <a:buClr>
                <a:srgbClr val="558ED5"/>
              </a:buClr>
              <a:buSzPct val="110000"/>
              <a:buFont typeface="Wingdings" pitchFamily="2" charset="2"/>
              <a:buChar char="§"/>
            </a:pPr>
            <a:r>
              <a:rPr lang="en-US" altLang="en-US" sz="2000" b="1" dirty="0">
                <a:solidFill>
                  <a:schemeClr val="accent1"/>
                </a:solidFill>
                <a:cs typeface="Gisha" pitchFamily="34" charset="-79"/>
              </a:rPr>
              <a:t>Recommendation ITU-T </a:t>
            </a:r>
            <a:r>
              <a:rPr lang="en-US" altLang="en-US" sz="2000" b="1" dirty="0">
                <a:solidFill>
                  <a:schemeClr val="accent1"/>
                </a:solidFill>
                <a:cs typeface="Gisha" pitchFamily="34" charset="-79"/>
                <a:hlinkClick r:id="rId4"/>
              </a:rPr>
              <a:t>K.61 </a:t>
            </a:r>
            <a:r>
              <a:rPr lang="en-US" altLang="en-US" sz="2000" dirty="0">
                <a:solidFill>
                  <a:schemeClr val="accent1"/>
                </a:solidFill>
                <a:cs typeface="Gisha" pitchFamily="34" charset="-79"/>
              </a:rPr>
              <a:t>(2003/20</a:t>
            </a:r>
            <a:r>
              <a:rPr lang="pl-PL" altLang="en-US" sz="2000" dirty="0">
                <a:solidFill>
                  <a:schemeClr val="accent1"/>
                </a:solidFill>
                <a:cs typeface="Gisha" pitchFamily="34" charset="-79"/>
              </a:rPr>
              <a:t>1</a:t>
            </a:r>
            <a:r>
              <a:rPr lang="en-US" altLang="en-US" sz="2000" dirty="0">
                <a:solidFill>
                  <a:schemeClr val="accent1"/>
                </a:solidFill>
                <a:cs typeface="Gisha" pitchFamily="34" charset="-79"/>
              </a:rPr>
              <a:t>8) - Guidance on </a:t>
            </a:r>
            <a:r>
              <a:rPr lang="en-US" altLang="en-US" sz="2000" b="1" dirty="0">
                <a:solidFill>
                  <a:schemeClr val="accent1"/>
                </a:solidFill>
                <a:cs typeface="Gisha" pitchFamily="34" charset="-79"/>
              </a:rPr>
              <a:t>measurement</a:t>
            </a:r>
            <a:r>
              <a:rPr lang="en-US" altLang="en-US" sz="2000" dirty="0">
                <a:solidFill>
                  <a:schemeClr val="accent1"/>
                </a:solidFill>
                <a:cs typeface="Gisha" pitchFamily="34" charset="-79"/>
              </a:rPr>
              <a:t> and numerical prediction of electromagnetic fields for compliance with human exposure limits for telecommunication installations</a:t>
            </a:r>
          </a:p>
          <a:p>
            <a:pPr>
              <a:lnSpc>
                <a:spcPct val="90000"/>
              </a:lnSpc>
              <a:buClr>
                <a:srgbClr val="558ED5"/>
              </a:buClr>
              <a:buSzPct val="110000"/>
              <a:buFont typeface="Wingdings" pitchFamily="2" charset="2"/>
              <a:buChar char="§"/>
            </a:pPr>
            <a:r>
              <a:rPr lang="en-US" altLang="en-US" sz="2000" b="1" dirty="0">
                <a:solidFill>
                  <a:schemeClr val="accent1"/>
                </a:solidFill>
                <a:cs typeface="Gisha" pitchFamily="34" charset="-79"/>
              </a:rPr>
              <a:t>Recommendation ITU-T </a:t>
            </a:r>
            <a:r>
              <a:rPr lang="en-US" altLang="en-US" sz="2000" b="1" dirty="0">
                <a:solidFill>
                  <a:schemeClr val="accent1"/>
                </a:solidFill>
                <a:cs typeface="Gisha" pitchFamily="34" charset="-79"/>
                <a:hlinkClick r:id="rId5"/>
              </a:rPr>
              <a:t>K.70 </a:t>
            </a:r>
            <a:r>
              <a:rPr lang="en-US" altLang="en-US" sz="2000" dirty="0">
                <a:solidFill>
                  <a:schemeClr val="accent1"/>
                </a:solidFill>
                <a:cs typeface="Gisha" pitchFamily="34" charset="-79"/>
              </a:rPr>
              <a:t>(2007/201</a:t>
            </a:r>
            <a:r>
              <a:rPr lang="pl-PL" altLang="en-US" sz="2000" dirty="0">
                <a:solidFill>
                  <a:schemeClr val="accent1"/>
                </a:solidFill>
                <a:cs typeface="Gisha" pitchFamily="34" charset="-79"/>
              </a:rPr>
              <a:t>8</a:t>
            </a:r>
            <a:r>
              <a:rPr lang="en-US" altLang="en-US" sz="2000" dirty="0">
                <a:solidFill>
                  <a:schemeClr val="accent1"/>
                </a:solidFill>
                <a:cs typeface="Gisha" pitchFamily="34" charset="-79"/>
              </a:rPr>
              <a:t>) - Mitigation techniques to limit human exposure to EMFs in the vicinity of </a:t>
            </a:r>
            <a:r>
              <a:rPr lang="en-US" altLang="en-US" sz="2000" dirty="0" err="1">
                <a:solidFill>
                  <a:schemeClr val="accent1"/>
                </a:solidFill>
                <a:cs typeface="Gisha" pitchFamily="34" charset="-79"/>
              </a:rPr>
              <a:t>radiocommunication</a:t>
            </a:r>
            <a:r>
              <a:rPr lang="en-US" altLang="en-US" sz="2000" dirty="0">
                <a:solidFill>
                  <a:schemeClr val="accent1"/>
                </a:solidFill>
                <a:cs typeface="Gisha" pitchFamily="34" charset="-79"/>
              </a:rPr>
              <a:t> stations – </a:t>
            </a:r>
            <a:r>
              <a:rPr lang="en-US" altLang="en-US" sz="2000" b="1" dirty="0">
                <a:solidFill>
                  <a:schemeClr val="accent1"/>
                </a:solidFill>
                <a:cs typeface="Gisha" pitchFamily="34" charset="-79"/>
              </a:rPr>
              <a:t>includes „EMF Estimator software”</a:t>
            </a:r>
          </a:p>
          <a:p>
            <a:pPr>
              <a:lnSpc>
                <a:spcPct val="90000"/>
              </a:lnSpc>
              <a:buClr>
                <a:srgbClr val="558ED5"/>
              </a:buClr>
              <a:buSzPct val="110000"/>
              <a:buFont typeface="Wingdings" pitchFamily="2" charset="2"/>
              <a:buChar char="§"/>
            </a:pPr>
            <a:r>
              <a:rPr lang="en-US" altLang="en-US" sz="2000" b="1" dirty="0">
                <a:solidFill>
                  <a:schemeClr val="accent1"/>
                </a:solidFill>
                <a:cs typeface="Gisha" pitchFamily="34" charset="-79"/>
              </a:rPr>
              <a:t>Recommendation ITU-T </a:t>
            </a:r>
            <a:r>
              <a:rPr lang="en-US" altLang="en-US" sz="2000" b="1" dirty="0">
                <a:solidFill>
                  <a:schemeClr val="accent1"/>
                </a:solidFill>
                <a:cs typeface="Gisha" pitchFamily="34" charset="-79"/>
                <a:hlinkClick r:id="rId6"/>
              </a:rPr>
              <a:t>K.83 </a:t>
            </a:r>
            <a:r>
              <a:rPr lang="en-US" altLang="en-US" sz="2000" dirty="0">
                <a:solidFill>
                  <a:schemeClr val="accent1"/>
                </a:solidFill>
                <a:cs typeface="Gisha" pitchFamily="34" charset="-79"/>
              </a:rPr>
              <a:t>(2011/2014) - Monitoring of electromagnetic field </a:t>
            </a:r>
            <a:r>
              <a:rPr lang="en-US" altLang="en-US" sz="2000" dirty="0" smtClean="0">
                <a:solidFill>
                  <a:schemeClr val="accent1"/>
                </a:solidFill>
                <a:cs typeface="Gisha" pitchFamily="34" charset="-79"/>
              </a:rPr>
              <a:t>levels</a:t>
            </a:r>
          </a:p>
          <a:p>
            <a:pPr>
              <a:lnSpc>
                <a:spcPct val="90000"/>
              </a:lnSpc>
              <a:buClr>
                <a:srgbClr val="558ED5"/>
              </a:buClr>
              <a:buSzPct val="110000"/>
              <a:buFont typeface="Wingdings" pitchFamily="2" charset="2"/>
              <a:buChar char="§"/>
            </a:pPr>
            <a:r>
              <a:rPr lang="en-US" sz="2000" b="1" dirty="0" smtClean="0">
                <a:solidFill>
                  <a:schemeClr val="accent1"/>
                </a:solidFill>
              </a:rPr>
              <a:t>Recommendation </a:t>
            </a:r>
            <a:r>
              <a:rPr lang="en-US" sz="2000" b="1" dirty="0">
                <a:solidFill>
                  <a:schemeClr val="accent1"/>
                </a:solidFill>
              </a:rPr>
              <a:t>ITU-T </a:t>
            </a:r>
            <a:r>
              <a:rPr lang="en-US" sz="2000" b="1" dirty="0">
                <a:solidFill>
                  <a:schemeClr val="accent1"/>
                </a:solidFill>
                <a:hlinkClick r:id="rId7"/>
              </a:rPr>
              <a:t>K.90</a:t>
            </a:r>
            <a:r>
              <a:rPr lang="en-US" sz="2000" b="1" dirty="0">
                <a:solidFill>
                  <a:schemeClr val="accent1"/>
                </a:solidFill>
              </a:rPr>
              <a:t> </a:t>
            </a:r>
            <a:r>
              <a:rPr lang="en-US" sz="2000" dirty="0">
                <a:solidFill>
                  <a:schemeClr val="accent1"/>
                </a:solidFill>
              </a:rPr>
              <a:t>(2012/2017) - E</a:t>
            </a:r>
            <a:r>
              <a:rPr lang="en-GB" sz="2000" dirty="0">
                <a:solidFill>
                  <a:schemeClr val="accent1"/>
                </a:solidFill>
              </a:rPr>
              <a:t>valuation techniques and working procedures for compliance with exposure limits of network operator personnel to power-frequency electromagnetic fields</a:t>
            </a:r>
            <a:r>
              <a:rPr lang="en-US" sz="2000" dirty="0">
                <a:solidFill>
                  <a:schemeClr val="accent1"/>
                </a:solidFill>
              </a:rPr>
              <a:t>– </a:t>
            </a:r>
            <a:r>
              <a:rPr lang="en-US" sz="2000" b="1" dirty="0">
                <a:solidFill>
                  <a:schemeClr val="accent1"/>
                </a:solidFill>
              </a:rPr>
              <a:t>includes „EMFACDC” </a:t>
            </a:r>
            <a:r>
              <a:rPr lang="en-US" sz="2000" b="1" dirty="0" smtClean="0">
                <a:solidFill>
                  <a:schemeClr val="accent1"/>
                </a:solidFill>
              </a:rPr>
              <a:t>software</a:t>
            </a:r>
            <a:endParaRPr lang="en-GB" sz="2000" dirty="0" smtClean="0">
              <a:solidFill>
                <a:schemeClr val="accent1"/>
              </a:solidFill>
            </a:endParaRPr>
          </a:p>
          <a:p>
            <a:pPr>
              <a:lnSpc>
                <a:spcPct val="90000"/>
              </a:lnSpc>
              <a:buClr>
                <a:srgbClr val="558ED5"/>
              </a:buClr>
              <a:buSzPct val="110000"/>
              <a:buFont typeface="Wingdings" pitchFamily="2" charset="2"/>
              <a:buChar char="§"/>
            </a:pPr>
            <a:r>
              <a:rPr lang="en-US" sz="2000" b="1" dirty="0" smtClean="0">
                <a:solidFill>
                  <a:schemeClr val="accent1"/>
                </a:solidFill>
              </a:rPr>
              <a:t>Recommendation </a:t>
            </a:r>
            <a:r>
              <a:rPr lang="en-US" sz="2000" b="1" dirty="0">
                <a:solidFill>
                  <a:schemeClr val="accent1"/>
                </a:solidFill>
              </a:rPr>
              <a:t>ITU-T </a:t>
            </a:r>
            <a:r>
              <a:rPr lang="en-US" sz="2000" b="1" dirty="0">
                <a:solidFill>
                  <a:schemeClr val="accent1"/>
                </a:solidFill>
                <a:hlinkClick r:id="rId8"/>
              </a:rPr>
              <a:t>K.91 </a:t>
            </a:r>
            <a:r>
              <a:rPr lang="en-US" sz="2000" dirty="0">
                <a:solidFill>
                  <a:schemeClr val="accent1"/>
                </a:solidFill>
              </a:rPr>
              <a:t>(2012/2017) - Guidance for assessment, evaluation and monitoring of human exposure to radio frequency electromagnetic fields – </a:t>
            </a:r>
            <a:r>
              <a:rPr lang="en-US" sz="2000" b="1" dirty="0">
                <a:solidFill>
                  <a:schemeClr val="accent1"/>
                </a:solidFill>
              </a:rPr>
              <a:t>includes “Uncertainty calculator” and “</a:t>
            </a:r>
            <a:r>
              <a:rPr lang="en-US" sz="2000" b="1" dirty="0" err="1">
                <a:solidFill>
                  <a:schemeClr val="accent1"/>
                </a:solidFill>
              </a:rPr>
              <a:t>Watt_Guard</a:t>
            </a:r>
            <a:r>
              <a:rPr lang="en-US" sz="2000" b="1" dirty="0">
                <a:solidFill>
                  <a:schemeClr val="accent1"/>
                </a:solidFill>
              </a:rPr>
              <a:t>” software, Supplement and mobile App “EMF-guide”, mobile App „EMF Exposure” </a:t>
            </a:r>
            <a:endParaRPr lang="en-GB" sz="2000" dirty="0" smtClean="0">
              <a:solidFill>
                <a:schemeClr val="accent1"/>
              </a:solidFill>
            </a:endParaRPr>
          </a:p>
          <a:p>
            <a:pPr>
              <a:lnSpc>
                <a:spcPct val="90000"/>
              </a:lnSpc>
              <a:buClr>
                <a:srgbClr val="558ED5"/>
              </a:buClr>
              <a:buSzPct val="110000"/>
              <a:buFont typeface="Wingdings" pitchFamily="2" charset="2"/>
              <a:buChar char="§"/>
            </a:pPr>
            <a:r>
              <a:rPr lang="en-US" sz="2000" b="1" dirty="0" smtClean="0">
                <a:solidFill>
                  <a:schemeClr val="accent1"/>
                </a:solidFill>
              </a:rPr>
              <a:t>Recommendation </a:t>
            </a:r>
            <a:r>
              <a:rPr lang="en-US" sz="2000" b="1" dirty="0">
                <a:solidFill>
                  <a:schemeClr val="accent1"/>
                </a:solidFill>
              </a:rPr>
              <a:t>ITU-T </a:t>
            </a:r>
            <a:r>
              <a:rPr lang="en-US" sz="2000" b="1" dirty="0">
                <a:solidFill>
                  <a:schemeClr val="accent1"/>
                </a:solidFill>
                <a:hlinkClick r:id="rId9"/>
              </a:rPr>
              <a:t>K.100 </a:t>
            </a:r>
            <a:r>
              <a:rPr lang="en-US" sz="2000" dirty="0">
                <a:solidFill>
                  <a:schemeClr val="accent1"/>
                </a:solidFill>
              </a:rPr>
              <a:t>(2014/2017) - Measurement of RF EMF to determine compliance with human exposure limits when a base station is put into </a:t>
            </a:r>
            <a:r>
              <a:rPr lang="en-US" sz="2000" dirty="0" smtClean="0">
                <a:solidFill>
                  <a:schemeClr val="accent1"/>
                </a:solidFill>
              </a:rPr>
              <a:t>service</a:t>
            </a:r>
            <a:endParaRPr lang="en-GB" sz="2000" dirty="0" smtClean="0">
              <a:solidFill>
                <a:schemeClr val="accent1"/>
              </a:solidFill>
            </a:endParaRPr>
          </a:p>
          <a:p>
            <a:pPr>
              <a:lnSpc>
                <a:spcPct val="90000"/>
              </a:lnSpc>
              <a:buClr>
                <a:srgbClr val="558ED5"/>
              </a:buClr>
              <a:buSzPct val="110000"/>
              <a:buFont typeface="Wingdings" pitchFamily="2" charset="2"/>
              <a:buChar char="§"/>
            </a:pPr>
            <a:r>
              <a:rPr lang="en-US" sz="2000" b="1" dirty="0" smtClean="0">
                <a:solidFill>
                  <a:schemeClr val="accent1"/>
                </a:solidFill>
              </a:rPr>
              <a:t>Recommendation </a:t>
            </a:r>
            <a:r>
              <a:rPr lang="en-US" sz="2000" b="1" dirty="0">
                <a:solidFill>
                  <a:schemeClr val="accent1"/>
                </a:solidFill>
              </a:rPr>
              <a:t>ITU-T </a:t>
            </a:r>
            <a:r>
              <a:rPr lang="en-US" sz="2000" b="1" dirty="0">
                <a:solidFill>
                  <a:schemeClr val="accent1"/>
                </a:solidFill>
                <a:hlinkClick r:id="rId10"/>
              </a:rPr>
              <a:t>K.113 </a:t>
            </a:r>
            <a:r>
              <a:rPr lang="en-US" sz="2000" dirty="0">
                <a:solidFill>
                  <a:schemeClr val="accent1"/>
                </a:solidFill>
              </a:rPr>
              <a:t>(2015) - Generation of RF EMF level maps </a:t>
            </a:r>
            <a:endParaRPr lang="en-GB" sz="2000" dirty="0">
              <a:solidFill>
                <a:schemeClr val="accent1"/>
              </a:solidFill>
            </a:endParaRPr>
          </a:p>
        </p:txBody>
      </p:sp>
    </p:spTree>
    <p:extLst>
      <p:ext uri="{BB962C8B-B14F-4D97-AF65-F5344CB8AC3E}">
        <p14:creationId xmlns:p14="http://schemas.microsoft.com/office/powerpoint/2010/main" val="1992222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212532" y="0"/>
            <a:ext cx="8213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rgbClr val="558ED5"/>
                </a:solidFill>
                <a:latin typeface="Calibri" pitchFamily="34" charset="0"/>
              </a:defRPr>
            </a:lvl1pPr>
            <a:lvl2pPr marL="742950" indent="-285750" eaLnBrk="0" hangingPunct="0">
              <a:spcBef>
                <a:spcPct val="20000"/>
              </a:spcBef>
              <a:buFont typeface="Arial" charset="0"/>
              <a:buChar char="–"/>
              <a:defRPr sz="2800">
                <a:solidFill>
                  <a:srgbClr val="558ED5"/>
                </a:solidFill>
                <a:latin typeface="Calibri" pitchFamily="34" charset="0"/>
              </a:defRPr>
            </a:lvl2pPr>
            <a:lvl3pPr marL="1143000" indent="-228600" eaLnBrk="0" hangingPunct="0">
              <a:spcBef>
                <a:spcPct val="20000"/>
              </a:spcBef>
              <a:buFont typeface="Arial" charset="0"/>
              <a:buChar char="•"/>
              <a:defRPr sz="2400">
                <a:solidFill>
                  <a:srgbClr val="558ED5"/>
                </a:solidFill>
                <a:latin typeface="Calibri" pitchFamily="34" charset="0"/>
              </a:defRPr>
            </a:lvl3pPr>
            <a:lvl4pPr marL="1600200" indent="-228600" eaLnBrk="0" hangingPunct="0">
              <a:spcBef>
                <a:spcPct val="20000"/>
              </a:spcBef>
              <a:buFont typeface="Arial" charset="0"/>
              <a:buChar char="–"/>
              <a:defRPr sz="2000">
                <a:solidFill>
                  <a:srgbClr val="558ED5"/>
                </a:solidFill>
                <a:latin typeface="Calibri" pitchFamily="34" charset="0"/>
              </a:defRPr>
            </a:lvl4pPr>
            <a:lvl5pPr marL="2057400" indent="-228600" eaLnBrk="0" hangingPunct="0">
              <a:spcBef>
                <a:spcPct val="20000"/>
              </a:spcBef>
              <a:buFont typeface="Arial" charset="0"/>
              <a:buChar char="»"/>
              <a:defRPr sz="2000">
                <a:solidFill>
                  <a:srgbClr val="558ED5"/>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rgbClr val="558ED5"/>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rgbClr val="558ED5"/>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rgbClr val="558ED5"/>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rgbClr val="558ED5"/>
                </a:solidFill>
                <a:latin typeface="Calibri" pitchFamily="34" charset="0"/>
              </a:defRPr>
            </a:lvl9pPr>
          </a:lstStyle>
          <a:p>
            <a:pPr algn="ctr" eaLnBrk="1" hangingPunct="1">
              <a:spcBef>
                <a:spcPct val="0"/>
              </a:spcBef>
              <a:buFontTx/>
              <a:buNone/>
            </a:pPr>
            <a:r>
              <a:rPr lang="en-US" altLang="en-US" b="1" dirty="0">
                <a:solidFill>
                  <a:schemeClr val="bg1"/>
                </a:solidFill>
              </a:rPr>
              <a:t>ITU-T Recommendations on EMF assessment</a:t>
            </a:r>
          </a:p>
        </p:txBody>
      </p:sp>
      <p:sp>
        <p:nvSpPr>
          <p:cNvPr id="15363" name="Content Placeholder 2"/>
          <p:cNvSpPr txBox="1">
            <a:spLocks/>
          </p:cNvSpPr>
          <p:nvPr/>
        </p:nvSpPr>
        <p:spPr bwMode="auto">
          <a:xfrm>
            <a:off x="576943" y="1173163"/>
            <a:ext cx="11168743" cy="151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spcBef>
                <a:spcPct val="20000"/>
              </a:spcBef>
              <a:buFont typeface="Arial" charset="0"/>
              <a:buChar char="•"/>
              <a:defRPr sz="3200">
                <a:solidFill>
                  <a:srgbClr val="558ED5"/>
                </a:solidFill>
                <a:latin typeface="Calibri" pitchFamily="34" charset="0"/>
              </a:defRPr>
            </a:lvl1pPr>
            <a:lvl2pPr marL="742950" indent="-285750" eaLnBrk="0" hangingPunct="0">
              <a:spcBef>
                <a:spcPct val="20000"/>
              </a:spcBef>
              <a:buFont typeface="Arial" charset="0"/>
              <a:buChar char="–"/>
              <a:defRPr sz="2800">
                <a:solidFill>
                  <a:srgbClr val="558ED5"/>
                </a:solidFill>
                <a:latin typeface="Calibri" pitchFamily="34" charset="0"/>
              </a:defRPr>
            </a:lvl2pPr>
            <a:lvl3pPr marL="1143000" indent="-228600" eaLnBrk="0" hangingPunct="0">
              <a:spcBef>
                <a:spcPct val="20000"/>
              </a:spcBef>
              <a:buFont typeface="Arial" charset="0"/>
              <a:buChar char="•"/>
              <a:defRPr sz="2400">
                <a:solidFill>
                  <a:srgbClr val="558ED5"/>
                </a:solidFill>
                <a:latin typeface="Calibri" pitchFamily="34" charset="0"/>
              </a:defRPr>
            </a:lvl3pPr>
            <a:lvl4pPr marL="1600200" indent="-228600" eaLnBrk="0" hangingPunct="0">
              <a:spcBef>
                <a:spcPct val="20000"/>
              </a:spcBef>
              <a:buFont typeface="Arial" charset="0"/>
              <a:buChar char="–"/>
              <a:defRPr sz="2000">
                <a:solidFill>
                  <a:srgbClr val="558ED5"/>
                </a:solidFill>
                <a:latin typeface="Calibri" pitchFamily="34" charset="0"/>
              </a:defRPr>
            </a:lvl4pPr>
            <a:lvl5pPr marL="2057400" indent="-228600" eaLnBrk="0" hangingPunct="0">
              <a:spcBef>
                <a:spcPct val="20000"/>
              </a:spcBef>
              <a:buFont typeface="Arial" charset="0"/>
              <a:buChar char="»"/>
              <a:defRPr sz="2000">
                <a:solidFill>
                  <a:srgbClr val="558ED5"/>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rgbClr val="558ED5"/>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rgbClr val="558ED5"/>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rgbClr val="558ED5"/>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rgbClr val="558ED5"/>
                </a:solidFill>
                <a:latin typeface="Calibri" pitchFamily="34" charset="0"/>
              </a:defRPr>
            </a:lvl9pPr>
          </a:lstStyle>
          <a:p>
            <a:pPr eaLnBrk="1" hangingPunct="1">
              <a:lnSpc>
                <a:spcPct val="90000"/>
              </a:lnSpc>
              <a:buClr>
                <a:srgbClr val="558ED5"/>
              </a:buClr>
              <a:buSzPct val="110000"/>
              <a:buFont typeface="Wingdings" pitchFamily="2" charset="2"/>
              <a:buChar char="§"/>
            </a:pPr>
            <a:r>
              <a:rPr lang="en-US" altLang="en-US" sz="2400" b="1" dirty="0">
                <a:solidFill>
                  <a:schemeClr val="tx2">
                    <a:lumMod val="60000"/>
                    <a:lumOff val="40000"/>
                  </a:schemeClr>
                </a:solidFill>
                <a:cs typeface="Gisha" pitchFamily="34" charset="-79"/>
              </a:rPr>
              <a:t>Recommendation ITU-T </a:t>
            </a:r>
            <a:r>
              <a:rPr lang="en-US" altLang="en-US" sz="2400" b="1" dirty="0">
                <a:solidFill>
                  <a:schemeClr val="tx2">
                    <a:lumMod val="60000"/>
                    <a:lumOff val="40000"/>
                  </a:schemeClr>
                </a:solidFill>
                <a:cs typeface="Gisha" pitchFamily="34" charset="-79"/>
                <a:hlinkClick r:id="rId3"/>
              </a:rPr>
              <a:t>K.</a:t>
            </a:r>
            <a:r>
              <a:rPr lang="pl-PL" altLang="en-US" sz="2400" b="1" dirty="0">
                <a:solidFill>
                  <a:schemeClr val="tx2">
                    <a:lumMod val="60000"/>
                    <a:lumOff val="40000"/>
                  </a:schemeClr>
                </a:solidFill>
                <a:cs typeface="Gisha" pitchFamily="34" charset="-79"/>
                <a:hlinkClick r:id="rId3"/>
              </a:rPr>
              <a:t>121</a:t>
            </a:r>
            <a:r>
              <a:rPr lang="en-US" altLang="en-US" sz="2400" dirty="0">
                <a:solidFill>
                  <a:schemeClr val="tx2">
                    <a:lumMod val="60000"/>
                    <a:lumOff val="40000"/>
                  </a:schemeClr>
                </a:solidFill>
                <a:cs typeface="Gisha" pitchFamily="34" charset="-79"/>
                <a:hlinkClick r:id="rId3"/>
              </a:rPr>
              <a:t> </a:t>
            </a:r>
            <a:r>
              <a:rPr lang="en-US" altLang="en-US" sz="2400" dirty="0">
                <a:solidFill>
                  <a:schemeClr val="tx2">
                    <a:lumMod val="60000"/>
                    <a:lumOff val="40000"/>
                  </a:schemeClr>
                </a:solidFill>
                <a:cs typeface="Gisha" pitchFamily="34" charset="-79"/>
              </a:rPr>
              <a:t>(2018) – </a:t>
            </a:r>
            <a:r>
              <a:rPr lang="en-GB" altLang="en-US" sz="2400" dirty="0">
                <a:solidFill>
                  <a:schemeClr val="tx2">
                    <a:lumMod val="60000"/>
                    <a:lumOff val="40000"/>
                  </a:schemeClr>
                </a:solidFill>
                <a:cs typeface="Gisha" pitchFamily="34" charset="-79"/>
              </a:rPr>
              <a:t>Guidance on the environmental management for compliance with radio frequency EMF limits for </a:t>
            </a:r>
            <a:r>
              <a:rPr lang="en-GB" altLang="en-US" sz="2400" dirty="0" err="1">
                <a:solidFill>
                  <a:schemeClr val="tx2">
                    <a:lumMod val="60000"/>
                    <a:lumOff val="40000"/>
                  </a:schemeClr>
                </a:solidFill>
                <a:cs typeface="Gisha" pitchFamily="34" charset="-79"/>
              </a:rPr>
              <a:t>radiocommunication</a:t>
            </a:r>
            <a:r>
              <a:rPr lang="en-GB" altLang="en-US" sz="2400" dirty="0">
                <a:solidFill>
                  <a:schemeClr val="tx2">
                    <a:lumMod val="60000"/>
                    <a:lumOff val="40000"/>
                  </a:schemeClr>
                </a:solidFill>
                <a:cs typeface="Gisha" pitchFamily="34" charset="-79"/>
              </a:rPr>
              <a:t> base stations</a:t>
            </a:r>
            <a:endParaRPr lang="en-US" altLang="en-US" sz="2400" dirty="0">
              <a:solidFill>
                <a:schemeClr val="tx2">
                  <a:lumMod val="60000"/>
                  <a:lumOff val="40000"/>
                </a:schemeClr>
              </a:solidFill>
              <a:cs typeface="Gisha" pitchFamily="34" charset="-79"/>
            </a:endParaRPr>
          </a:p>
          <a:p>
            <a:pPr eaLnBrk="1" hangingPunct="1">
              <a:lnSpc>
                <a:spcPct val="90000"/>
              </a:lnSpc>
              <a:buClr>
                <a:srgbClr val="558ED5"/>
              </a:buClr>
              <a:buSzPct val="110000"/>
              <a:buFont typeface="Wingdings" pitchFamily="2" charset="2"/>
              <a:buChar char="§"/>
            </a:pPr>
            <a:r>
              <a:rPr lang="en-US" altLang="en-US" sz="2400" b="1" dirty="0">
                <a:solidFill>
                  <a:schemeClr val="tx2">
                    <a:lumMod val="60000"/>
                    <a:lumOff val="40000"/>
                  </a:schemeClr>
                </a:solidFill>
                <a:cs typeface="Gisha" pitchFamily="34" charset="-79"/>
              </a:rPr>
              <a:t>Recommendation ITU-T </a:t>
            </a:r>
            <a:r>
              <a:rPr lang="en-US" altLang="en-US" sz="2400" b="1" dirty="0">
                <a:solidFill>
                  <a:schemeClr val="tx2">
                    <a:lumMod val="60000"/>
                    <a:lumOff val="40000"/>
                  </a:schemeClr>
                </a:solidFill>
                <a:cs typeface="Gisha" pitchFamily="34" charset="-79"/>
                <a:hlinkClick r:id="rId4"/>
              </a:rPr>
              <a:t>K.</a:t>
            </a:r>
            <a:r>
              <a:rPr lang="pl-PL" altLang="en-US" sz="2400" b="1" dirty="0">
                <a:solidFill>
                  <a:schemeClr val="tx2">
                    <a:lumMod val="60000"/>
                    <a:lumOff val="40000"/>
                  </a:schemeClr>
                </a:solidFill>
                <a:cs typeface="Gisha" pitchFamily="34" charset="-79"/>
                <a:hlinkClick r:id="rId4"/>
              </a:rPr>
              <a:t>122</a:t>
            </a:r>
            <a:r>
              <a:rPr lang="en-US" altLang="en-US" sz="2400" b="1" dirty="0">
                <a:solidFill>
                  <a:schemeClr val="tx2">
                    <a:lumMod val="60000"/>
                    <a:lumOff val="40000"/>
                  </a:schemeClr>
                </a:solidFill>
                <a:cs typeface="Gisha" pitchFamily="34" charset="-79"/>
                <a:hlinkClick r:id="rId4"/>
              </a:rPr>
              <a:t> </a:t>
            </a:r>
            <a:r>
              <a:rPr lang="en-US" altLang="en-US" sz="2400" dirty="0">
                <a:solidFill>
                  <a:schemeClr val="tx2">
                    <a:lumMod val="60000"/>
                    <a:lumOff val="40000"/>
                  </a:schemeClr>
                </a:solidFill>
                <a:cs typeface="Gisha" pitchFamily="34" charset="-79"/>
              </a:rPr>
              <a:t>(201</a:t>
            </a:r>
            <a:r>
              <a:rPr lang="pl-PL" altLang="en-US" sz="2400" dirty="0">
                <a:solidFill>
                  <a:schemeClr val="tx2">
                    <a:lumMod val="60000"/>
                    <a:lumOff val="40000"/>
                  </a:schemeClr>
                </a:solidFill>
                <a:cs typeface="Gisha" pitchFamily="34" charset="-79"/>
              </a:rPr>
              <a:t>6</a:t>
            </a:r>
            <a:r>
              <a:rPr lang="en-US" altLang="en-US" sz="2400" dirty="0">
                <a:solidFill>
                  <a:schemeClr val="tx2">
                    <a:lumMod val="60000"/>
                    <a:lumOff val="40000"/>
                  </a:schemeClr>
                </a:solidFill>
                <a:cs typeface="Gisha" pitchFamily="34" charset="-79"/>
              </a:rPr>
              <a:t>) - Exposure levels in close proximity of radiocommunication antennas</a:t>
            </a:r>
          </a:p>
        </p:txBody>
      </p:sp>
      <p:pic>
        <p:nvPicPr>
          <p:cNvPr id="15364" name="Obraz 6" descr="pozioma 88MHz 426V_m"/>
          <p:cNvPicPr>
            <a:picLocks noChangeAspect="1" noChangeArrowheads="1"/>
          </p:cNvPicPr>
          <p:nvPr/>
        </p:nvPicPr>
        <p:blipFill>
          <a:blip r:embed="rId5" cstate="print">
            <a:extLst>
              <a:ext uri="{28A0092B-C50C-407E-A947-70E740481C1C}">
                <a14:useLocalDpi xmlns:a14="http://schemas.microsoft.com/office/drawing/2010/main" val="0"/>
              </a:ext>
            </a:extLst>
          </a:blip>
          <a:srcRect r="24170"/>
          <a:stretch>
            <a:fillRect/>
          </a:stretch>
        </p:blipFill>
        <p:spPr bwMode="auto">
          <a:xfrm>
            <a:off x="1524000" y="3006423"/>
            <a:ext cx="3323936" cy="267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9862" y="3034998"/>
            <a:ext cx="3127275" cy="260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0657"/>
          <a:stretch/>
        </p:blipFill>
        <p:spPr bwMode="auto">
          <a:xfrm>
            <a:off x="8426257" y="3176587"/>
            <a:ext cx="2103632" cy="250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164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09112" y="854341"/>
            <a:ext cx="9357794" cy="4464639"/>
          </a:xfrm>
        </p:spPr>
        <p:txBody>
          <a:bodyPr>
            <a:noAutofit/>
          </a:bodyPr>
          <a:lstStyle/>
          <a:p>
            <a:pPr marL="0" indent="0">
              <a:buNone/>
            </a:pPr>
            <a:r>
              <a:rPr lang="en-GB" altLang="en-US" b="1" dirty="0"/>
              <a:t>Key elements for successful public communications:</a:t>
            </a:r>
          </a:p>
          <a:p>
            <a:pPr lvl="1"/>
            <a:r>
              <a:rPr lang="en-AU" altLang="en-US" sz="2000" dirty="0"/>
              <a:t>Information easy to understand;</a:t>
            </a:r>
          </a:p>
          <a:p>
            <a:pPr lvl="1"/>
            <a:r>
              <a:rPr lang="en-AU" altLang="en-US" sz="2000" dirty="0"/>
              <a:t>Open and transparent dialogues;</a:t>
            </a:r>
          </a:p>
          <a:p>
            <a:pPr lvl="1"/>
            <a:r>
              <a:rPr lang="en-GB" altLang="en-US" sz="2000" dirty="0"/>
              <a:t>Providing stakeholders with trusted sources of information.</a:t>
            </a:r>
          </a:p>
          <a:p>
            <a:pPr marL="0" indent="0">
              <a:buNone/>
            </a:pPr>
            <a:r>
              <a:rPr lang="en-GB" altLang="en-US" b="1" dirty="0"/>
              <a:t>ITU’s Public information on EMF:</a:t>
            </a:r>
          </a:p>
          <a:p>
            <a:pPr lvl="1"/>
            <a:r>
              <a:rPr lang="en-AU" altLang="en-US" sz="2000" dirty="0">
                <a:hlinkClick r:id="rId2"/>
              </a:rPr>
              <a:t>ITU EMF Guide </a:t>
            </a:r>
            <a:r>
              <a:rPr lang="en-AU" altLang="en-US" sz="2000" dirty="0"/>
              <a:t>– key information source</a:t>
            </a:r>
          </a:p>
          <a:p>
            <a:pPr lvl="1"/>
            <a:r>
              <a:rPr lang="en-AU" altLang="en-US" sz="2000" dirty="0">
                <a:hlinkClick r:id="rId3"/>
              </a:rPr>
              <a:t>EMF Website</a:t>
            </a:r>
            <a:endParaRPr lang="en-AU" altLang="en-US" sz="2000" dirty="0"/>
          </a:p>
          <a:p>
            <a:pPr lvl="1"/>
            <a:r>
              <a:rPr lang="en-AU" altLang="en-US" sz="2000" dirty="0"/>
              <a:t>Report on “Monitoring of electromagnetic field levels in Latin America”</a:t>
            </a:r>
          </a:p>
          <a:p>
            <a:pPr lvl="1"/>
            <a:r>
              <a:rPr lang="en-AU" altLang="en-US" sz="2000" dirty="0"/>
              <a:t>Best practices to reduce exposure from mobile </a:t>
            </a:r>
            <a:r>
              <a:rPr lang="en-AU" altLang="en-US" sz="2000" dirty="0" smtClean="0"/>
              <a:t>devices</a:t>
            </a:r>
          </a:p>
          <a:p>
            <a:pPr lvl="1"/>
            <a:r>
              <a:rPr lang="en-AU" sz="2000" dirty="0"/>
              <a:t>The EMF Guide mobile app in the 6 UN official languages is available online at </a:t>
            </a:r>
            <a:r>
              <a:rPr lang="en-AU" sz="2000" dirty="0">
                <a:hlinkClick r:id="rId2"/>
              </a:rPr>
              <a:t>http://emfguide.itu.int</a:t>
            </a:r>
            <a:r>
              <a:rPr lang="en-AU" sz="2000" dirty="0"/>
              <a:t>. It is also available in Malay.  </a:t>
            </a:r>
          </a:p>
          <a:p>
            <a:pPr marL="457200" lvl="1" indent="0">
              <a:buNone/>
            </a:pPr>
            <a:endParaRPr lang="en-AU" altLang="en-US" sz="2000" dirty="0"/>
          </a:p>
        </p:txBody>
      </p:sp>
      <p:grpSp>
        <p:nvGrpSpPr>
          <p:cNvPr id="6" name="Group 5"/>
          <p:cNvGrpSpPr/>
          <p:nvPr/>
        </p:nvGrpSpPr>
        <p:grpSpPr>
          <a:xfrm>
            <a:off x="7861079" y="5589533"/>
            <a:ext cx="3282696" cy="633947"/>
            <a:chOff x="457200" y="3483872"/>
            <a:chExt cx="4936981" cy="845097"/>
          </a:xfrm>
        </p:grpSpPr>
        <p:pic>
          <p:nvPicPr>
            <p:cNvPr id="7" name="Picture 2"/>
            <p:cNvPicPr>
              <a:picLocks noChangeAspect="1" noChangeArrowheads="1"/>
            </p:cNvPicPr>
            <p:nvPr/>
          </p:nvPicPr>
          <p:blipFill>
            <a:blip r:embed="rId4"/>
            <a:srcRect/>
            <a:stretch>
              <a:fillRect/>
            </a:stretch>
          </p:blipFill>
          <p:spPr bwMode="auto">
            <a:xfrm>
              <a:off x="457200" y="3629547"/>
              <a:ext cx="1387089" cy="699422"/>
            </a:xfrm>
            <a:prstGeom prst="rect">
              <a:avLst/>
            </a:prstGeom>
            <a:noFill/>
            <a:ln w="9525">
              <a:noFill/>
              <a:miter lim="800000"/>
              <a:headEnd/>
              <a:tailEnd/>
            </a:ln>
          </p:spPr>
        </p:pic>
        <p:pic>
          <p:nvPicPr>
            <p:cNvPr id="8" name="Picture 3"/>
            <p:cNvPicPr>
              <a:picLocks noChangeAspect="1" noChangeArrowheads="1"/>
            </p:cNvPicPr>
            <p:nvPr/>
          </p:nvPicPr>
          <p:blipFill>
            <a:blip r:embed="rId5"/>
            <a:srcRect/>
            <a:stretch>
              <a:fillRect/>
            </a:stretch>
          </p:blipFill>
          <p:spPr bwMode="auto">
            <a:xfrm>
              <a:off x="1844289" y="3483872"/>
              <a:ext cx="1731570" cy="809474"/>
            </a:xfrm>
            <a:prstGeom prst="rect">
              <a:avLst/>
            </a:prstGeom>
            <a:noFill/>
            <a:ln w="9525">
              <a:noFill/>
              <a:miter lim="800000"/>
              <a:headEnd/>
              <a:tailEnd/>
            </a:ln>
          </p:spPr>
        </p:pic>
        <p:pic>
          <p:nvPicPr>
            <p:cNvPr id="9" name="Picture 10"/>
            <p:cNvPicPr>
              <a:picLocks noChangeAspect="1" noChangeArrowheads="1"/>
            </p:cNvPicPr>
            <p:nvPr/>
          </p:nvPicPr>
          <p:blipFill>
            <a:blip r:embed="rId6"/>
            <a:srcRect/>
            <a:stretch>
              <a:fillRect/>
            </a:stretch>
          </p:blipFill>
          <p:spPr bwMode="auto">
            <a:xfrm>
              <a:off x="3575859" y="3629547"/>
              <a:ext cx="1818322" cy="626089"/>
            </a:xfrm>
            <a:prstGeom prst="rect">
              <a:avLst/>
            </a:prstGeom>
            <a:noFill/>
            <a:ln w="9525">
              <a:noFill/>
              <a:miter lim="800000"/>
              <a:headEnd/>
              <a:tailEnd/>
            </a:ln>
          </p:spPr>
        </p:pic>
      </p:grpSp>
      <p:pic>
        <p:nvPicPr>
          <p:cNvPr id="11" name="Picture 10"/>
          <p:cNvPicPr/>
          <p:nvPr/>
        </p:nvPicPr>
        <p:blipFill>
          <a:blip r:embed="rId7"/>
          <a:srcRect/>
          <a:stretch>
            <a:fillRect/>
          </a:stretch>
        </p:blipFill>
        <p:spPr bwMode="auto">
          <a:xfrm>
            <a:off x="9685278" y="3634775"/>
            <a:ext cx="1478904" cy="2009397"/>
          </a:xfrm>
          <a:prstGeom prst="rect">
            <a:avLst/>
          </a:prstGeom>
          <a:noFill/>
          <a:ln w="9525">
            <a:noFill/>
            <a:miter lim="800000"/>
            <a:headEnd/>
            <a:tailEnd/>
          </a:ln>
        </p:spPr>
      </p:pic>
      <p:pic>
        <p:nvPicPr>
          <p:cNvPr id="12" name="Picture 11" descr="Radiation spectrum"/>
          <p:cNvPicPr/>
          <p:nvPr/>
        </p:nvPicPr>
        <p:blipFill>
          <a:blip r:embed="rId8" cstate="print"/>
          <a:srcRect/>
          <a:stretch>
            <a:fillRect/>
          </a:stretch>
        </p:blipFill>
        <p:spPr bwMode="auto">
          <a:xfrm>
            <a:off x="6119911" y="5318980"/>
            <a:ext cx="1558317" cy="827314"/>
          </a:xfrm>
          <a:prstGeom prst="rect">
            <a:avLst/>
          </a:prstGeom>
          <a:noFill/>
          <a:ln w="9525">
            <a:noFill/>
            <a:miter lim="800000"/>
            <a:headEnd/>
            <a:tailEnd/>
          </a:ln>
        </p:spPr>
      </p:pic>
      <p:pic>
        <p:nvPicPr>
          <p:cNvPr id="13" name="Picture 2" descr="Monitoring-EMF-levels-LATA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40042" y="1204088"/>
            <a:ext cx="1503733" cy="2130642"/>
          </a:xfrm>
          <a:prstGeom prst="roundRect">
            <a:avLst>
              <a:gd name="adj" fmla="val 8594"/>
            </a:avLst>
          </a:prstGeom>
          <a:solidFill>
            <a:srgbClr val="FFFFFF">
              <a:shade val="85000"/>
            </a:srgbClr>
          </a:solidFill>
          <a:ln>
            <a:noFill/>
          </a:ln>
          <a:effectLst/>
          <a:extLst/>
        </p:spPr>
      </p:pic>
      <p:sp>
        <p:nvSpPr>
          <p:cNvPr id="15" name="Title 1"/>
          <p:cNvSpPr>
            <a:spLocks noGrp="1"/>
          </p:cNvSpPr>
          <p:nvPr>
            <p:ph type="title"/>
          </p:nvPr>
        </p:nvSpPr>
        <p:spPr>
          <a:xfrm>
            <a:off x="409112" y="-197720"/>
            <a:ext cx="8473440" cy="954087"/>
          </a:xfrm>
        </p:spPr>
        <p:txBody>
          <a:bodyPr>
            <a:noAutofit/>
          </a:bodyPr>
          <a:lstStyle/>
          <a:p>
            <a:r>
              <a:rPr lang="en-AU" altLang="en-US" sz="3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Raising awareness on </a:t>
            </a:r>
            <a:r>
              <a:rPr lang="en-AU" altLang="en-US" sz="3600" dirty="0">
                <a:solidFill>
                  <a:schemeClr val="bg1"/>
                </a:solidFill>
                <a:latin typeface="Segoe UI" panose="020B0502040204020203" pitchFamily="34" charset="0"/>
                <a:ea typeface="Segoe UI" panose="020B0502040204020203" pitchFamily="34" charset="0"/>
                <a:cs typeface="Segoe UI" panose="020B0502040204020203" pitchFamily="34" charset="0"/>
              </a:rPr>
              <a:t>EMF</a:t>
            </a:r>
            <a:endParaRPr lang="en-US" altLang="en-US" sz="360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7580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23783" y="-255713"/>
            <a:ext cx="12996908" cy="1168089"/>
          </a:xfrm>
        </p:spPr>
        <p:txBody>
          <a:bodyPr>
            <a:noAutofit/>
          </a:bodyPr>
          <a:lstStyle/>
          <a:p>
            <a:r>
              <a:rPr lang="en-US" altLang="en-US" sz="2800" dirty="0" smtClean="0">
                <a:solidFill>
                  <a:schemeClr val="bg1"/>
                </a:solidFill>
              </a:rPr>
              <a:t>K. </a:t>
            </a:r>
            <a:r>
              <a:rPr lang="en-US" altLang="en-US" sz="2800" dirty="0">
                <a:solidFill>
                  <a:schemeClr val="bg1"/>
                </a:solidFill>
              </a:rPr>
              <a:t>Suppl. 9 (11/2017) </a:t>
            </a:r>
            <a:r>
              <a:rPr lang="en-US" altLang="en-US" sz="2800" dirty="0" smtClean="0">
                <a:solidFill>
                  <a:schemeClr val="bg1"/>
                </a:solidFill>
              </a:rPr>
              <a:t>5G </a:t>
            </a:r>
            <a:r>
              <a:rPr lang="en-US" altLang="en-US" sz="2800" dirty="0">
                <a:solidFill>
                  <a:schemeClr val="bg1"/>
                </a:solidFill>
              </a:rPr>
              <a:t>technology and human exposure to RF EMF</a:t>
            </a:r>
            <a:endParaRPr lang="en-US" altLang="en-US" sz="2400" dirty="0">
              <a:solidFill>
                <a:schemeClr val="bg1"/>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610" y="3507315"/>
            <a:ext cx="4514296" cy="259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959" y="3371977"/>
            <a:ext cx="3154605" cy="286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rostokąt 3"/>
          <p:cNvSpPr/>
          <p:nvPr/>
        </p:nvSpPr>
        <p:spPr>
          <a:xfrm>
            <a:off x="454071" y="1592023"/>
            <a:ext cx="11572407" cy="1631216"/>
          </a:xfrm>
          <a:prstGeom prst="rect">
            <a:avLst/>
          </a:prstGeom>
        </p:spPr>
        <p:txBody>
          <a:bodyPr wrap="square">
            <a:spAutoFit/>
          </a:bodyPr>
          <a:lstStyle/>
          <a:p>
            <a:pPr marL="342900" indent="-342900">
              <a:buFont typeface="Wingdings" panose="05000000000000000000" pitchFamily="2" charset="2"/>
              <a:buChar char="§"/>
            </a:pPr>
            <a:r>
              <a:rPr lang="en-US" altLang="en-US" sz="2000" b="1" dirty="0" smtClean="0">
                <a:solidFill>
                  <a:srgbClr val="1F497D">
                    <a:lumMod val="60000"/>
                    <a:lumOff val="40000"/>
                  </a:srgbClr>
                </a:solidFill>
              </a:rPr>
              <a:t>Higher </a:t>
            </a:r>
            <a:r>
              <a:rPr lang="en-US" altLang="en-US" sz="2000" b="1" dirty="0">
                <a:solidFill>
                  <a:srgbClr val="1F497D">
                    <a:lumMod val="60000"/>
                    <a:lumOff val="40000"/>
                  </a:srgbClr>
                </a:solidFill>
              </a:rPr>
              <a:t>frequencies and higher </a:t>
            </a:r>
            <a:r>
              <a:rPr lang="en-US" altLang="en-US" sz="2000" b="1" dirty="0" smtClean="0">
                <a:solidFill>
                  <a:srgbClr val="1F497D">
                    <a:lumMod val="60000"/>
                    <a:lumOff val="40000"/>
                  </a:srgbClr>
                </a:solidFill>
              </a:rPr>
              <a:t>throughput</a:t>
            </a:r>
            <a:endParaRPr lang="en-US" altLang="en-US" sz="2000" b="1" dirty="0">
              <a:solidFill>
                <a:srgbClr val="1F497D">
                  <a:lumMod val="60000"/>
                  <a:lumOff val="40000"/>
                </a:srgbClr>
              </a:solidFill>
            </a:endParaRPr>
          </a:p>
          <a:p>
            <a:pPr marL="342900" indent="-342900">
              <a:buFont typeface="Wingdings" panose="05000000000000000000" pitchFamily="2" charset="2"/>
              <a:buChar char="§"/>
            </a:pPr>
            <a:r>
              <a:rPr lang="en-US" altLang="en-US" sz="2000" b="1" dirty="0" smtClean="0">
                <a:solidFill>
                  <a:srgbClr val="1F497D">
                    <a:lumMod val="60000"/>
                    <a:lumOff val="40000"/>
                  </a:srgbClr>
                </a:solidFill>
              </a:rPr>
              <a:t>Smart antennas: </a:t>
            </a:r>
            <a:r>
              <a:rPr lang="en-US" altLang="en-US" sz="2000" dirty="0" smtClean="0">
                <a:solidFill>
                  <a:srgbClr val="1F497D">
                    <a:lumMod val="60000"/>
                    <a:lumOff val="40000"/>
                  </a:srgbClr>
                </a:solidFill>
              </a:rPr>
              <a:t>will be more efficient which will result in minimized RF-EMF exposure</a:t>
            </a:r>
            <a:endParaRPr lang="en-US" altLang="en-US" sz="2000" dirty="0">
              <a:solidFill>
                <a:srgbClr val="1F497D">
                  <a:lumMod val="60000"/>
                  <a:lumOff val="40000"/>
                </a:srgbClr>
              </a:solidFill>
            </a:endParaRPr>
          </a:p>
          <a:p>
            <a:pPr marL="342900" indent="-342900">
              <a:buFont typeface="Wingdings" panose="05000000000000000000" pitchFamily="2" charset="2"/>
              <a:buChar char="§"/>
            </a:pPr>
            <a:r>
              <a:rPr lang="en-US" altLang="en-US" sz="2000" b="1" dirty="0">
                <a:solidFill>
                  <a:srgbClr val="1F497D">
                    <a:lumMod val="60000"/>
                    <a:lumOff val="40000"/>
                  </a:srgbClr>
                </a:solidFill>
              </a:rPr>
              <a:t>Small </a:t>
            </a:r>
            <a:r>
              <a:rPr lang="en-US" altLang="en-US" sz="2000" b="1" dirty="0" smtClean="0">
                <a:solidFill>
                  <a:srgbClr val="1F497D">
                    <a:lumMod val="60000"/>
                    <a:lumOff val="40000"/>
                  </a:srgbClr>
                </a:solidFill>
              </a:rPr>
              <a:t>cells: </a:t>
            </a:r>
            <a:r>
              <a:rPr lang="en-US" altLang="en-US" sz="2000" dirty="0" smtClean="0">
                <a:solidFill>
                  <a:srgbClr val="1F497D">
                    <a:lumMod val="60000"/>
                    <a:lumOff val="40000"/>
                  </a:srgbClr>
                </a:solidFill>
              </a:rPr>
              <a:t>are well suited for coverage extent as well as capacity issues. Better quality and reduced power to and from mobile phones.  </a:t>
            </a:r>
            <a:endParaRPr lang="en-US" altLang="en-US" sz="2000" dirty="0">
              <a:solidFill>
                <a:srgbClr val="1F497D">
                  <a:lumMod val="60000"/>
                  <a:lumOff val="40000"/>
                </a:srgbClr>
              </a:solidFill>
            </a:endParaRPr>
          </a:p>
          <a:p>
            <a:pPr marL="342900" indent="-342900">
              <a:buFont typeface="Wingdings" panose="05000000000000000000" pitchFamily="2" charset="2"/>
              <a:buChar char="§"/>
            </a:pPr>
            <a:r>
              <a:rPr lang="en-US" altLang="en-US" sz="2000" b="1" dirty="0">
                <a:solidFill>
                  <a:srgbClr val="1F497D">
                    <a:lumMod val="60000"/>
                    <a:lumOff val="40000"/>
                  </a:srgbClr>
                </a:solidFill>
              </a:rPr>
              <a:t>Internet of things (</a:t>
            </a:r>
            <a:r>
              <a:rPr lang="en-US" altLang="en-US" sz="2000" b="1" dirty="0" err="1">
                <a:solidFill>
                  <a:srgbClr val="1F497D">
                    <a:lumMod val="60000"/>
                    <a:lumOff val="40000"/>
                  </a:srgbClr>
                </a:solidFill>
              </a:rPr>
              <a:t>IoT</a:t>
            </a:r>
            <a:r>
              <a:rPr lang="en-US" altLang="en-US" sz="2000" b="1" dirty="0" smtClean="0">
                <a:solidFill>
                  <a:srgbClr val="1F497D">
                    <a:lumMod val="60000"/>
                    <a:lumOff val="40000"/>
                  </a:srgbClr>
                </a:solidFill>
              </a:rPr>
              <a:t>): </a:t>
            </a:r>
            <a:r>
              <a:rPr lang="en-US" altLang="en-US" sz="2000" dirty="0" smtClean="0">
                <a:solidFill>
                  <a:srgbClr val="1F497D">
                    <a:lumMod val="60000"/>
                    <a:lumOff val="40000"/>
                  </a:srgbClr>
                </a:solidFill>
              </a:rPr>
              <a:t>EMF exposure will usually be much lower than from other devices and systems</a:t>
            </a:r>
            <a:endParaRPr lang="en-US" sz="2000" dirty="0">
              <a:solidFill>
                <a:srgbClr val="1F497D">
                  <a:lumMod val="60000"/>
                  <a:lumOff val="40000"/>
                </a:srgbClr>
              </a:solidFill>
            </a:endParaRPr>
          </a:p>
        </p:txBody>
      </p:sp>
      <p:sp>
        <p:nvSpPr>
          <p:cNvPr id="2" name="TextBox 1"/>
          <p:cNvSpPr txBox="1"/>
          <p:nvPr/>
        </p:nvSpPr>
        <p:spPr>
          <a:xfrm>
            <a:off x="454072" y="796954"/>
            <a:ext cx="11377534" cy="707886"/>
          </a:xfrm>
          <a:prstGeom prst="rect">
            <a:avLst/>
          </a:prstGeom>
          <a:noFill/>
        </p:spPr>
        <p:txBody>
          <a:bodyPr wrap="square" rtlCol="0">
            <a:spAutoFit/>
          </a:bodyPr>
          <a:lstStyle/>
          <a:p>
            <a:r>
              <a:rPr lang="en-US" sz="2000" dirty="0" smtClean="0">
                <a:solidFill>
                  <a:schemeClr val="tx2">
                    <a:lumMod val="60000"/>
                    <a:lumOff val="40000"/>
                  </a:schemeClr>
                </a:solidFill>
              </a:rPr>
              <a:t>Contains an analysis of the impact of the implementation of 5G mobile systems with respect to exposure level of EMF around </a:t>
            </a:r>
            <a:r>
              <a:rPr lang="en-US" sz="2000" dirty="0" err="1" smtClean="0">
                <a:solidFill>
                  <a:schemeClr val="tx2">
                    <a:lumMod val="60000"/>
                    <a:lumOff val="40000"/>
                  </a:schemeClr>
                </a:solidFill>
              </a:rPr>
              <a:t>radiocommunication</a:t>
            </a:r>
            <a:r>
              <a:rPr lang="en-US" sz="2000" dirty="0" smtClean="0">
                <a:solidFill>
                  <a:schemeClr val="tx2">
                    <a:lumMod val="60000"/>
                    <a:lumOff val="40000"/>
                  </a:schemeClr>
                </a:solidFill>
              </a:rPr>
              <a:t> infrastructure</a:t>
            </a:r>
            <a:endParaRPr lang="en-GB" sz="2000" dirty="0">
              <a:solidFill>
                <a:schemeClr val="tx2">
                  <a:lumMod val="60000"/>
                  <a:lumOff val="40000"/>
                </a:schemeClr>
              </a:solidFill>
            </a:endParaRPr>
          </a:p>
        </p:txBody>
      </p:sp>
    </p:spTree>
    <p:extLst>
      <p:ext uri="{BB962C8B-B14F-4D97-AF65-F5344CB8AC3E}">
        <p14:creationId xmlns:p14="http://schemas.microsoft.com/office/powerpoint/2010/main" val="178866246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8933" y="0"/>
            <a:ext cx="7414591" cy="584775"/>
          </a:xfrm>
          <a:prstGeom prst="rect">
            <a:avLst/>
          </a:prstGeom>
          <a:noFill/>
        </p:spPr>
        <p:txBody>
          <a:bodyPr wrap="square" rtlCol="0">
            <a:spAutoFit/>
          </a:bodyPr>
          <a:lstStyle/>
          <a:p>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Two new ITU-T Supplements on EMF</a:t>
            </a:r>
            <a:endParaRPr lang="en-GB"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Rectangle 2"/>
          <p:cNvSpPr/>
          <p:nvPr/>
        </p:nvSpPr>
        <p:spPr>
          <a:xfrm>
            <a:off x="2667891" y="720038"/>
            <a:ext cx="9290329" cy="5509200"/>
          </a:xfrm>
          <a:prstGeom prst="rect">
            <a:avLst/>
          </a:prstGeom>
        </p:spPr>
        <p:txBody>
          <a:bodyPr wrap="square">
            <a:spAutoFit/>
          </a:bodyPr>
          <a:lstStyle/>
          <a:p>
            <a:pPr marL="742950" lvl="1" indent="-285750">
              <a:buFont typeface="Wingdings" panose="05000000000000000000" pitchFamily="2" charset="2"/>
              <a:buChar char="§"/>
            </a:pPr>
            <a:r>
              <a:rPr lang="en-GB" sz="24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Supplement ITU-T K.Suppl.13 on </a:t>
            </a:r>
            <a:r>
              <a:rPr lang="en-GB" sz="24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Radiofrequency electromagnetic field (RF-EMF) exposure levels from mobile and portable devices during different conditions of use</a:t>
            </a:r>
            <a:r>
              <a:rPr lang="en-GB"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t>
            </a:r>
          </a:p>
          <a:p>
            <a:pPr marL="742950" lvl="1" indent="-285750">
              <a:spcAft>
                <a:spcPts val="0"/>
              </a:spcAft>
              <a:buFont typeface="Wingdings" panose="05000000000000000000" pitchFamily="2" charset="2"/>
              <a:buChar char="§"/>
            </a:pPr>
            <a:r>
              <a:rPr lang="en-GB" sz="2800" b="1"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Supplement </a:t>
            </a:r>
            <a:r>
              <a:rPr lang="en-GB" sz="28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ITU-T K.Suppl.14 on The impact of RF-EMF exposure limits stricter than the ICNIRP or IEEE guidelines on 4G and 5G mobile network </a:t>
            </a:r>
            <a:r>
              <a:rPr lang="en-GB" sz="2800" b="1"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deployment</a:t>
            </a:r>
          </a:p>
          <a:p>
            <a:pPr marL="1200150" lvl="2" indent="-285750">
              <a:buFont typeface="Wingdings" panose="05000000000000000000" pitchFamily="2" charset="2"/>
              <a:buChar char="§"/>
            </a:pPr>
            <a:r>
              <a:rPr 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Provides an overview of some of the challenges faced by countries, regions and cities which are about to deploy 4G or 5G infrastructures. </a:t>
            </a:r>
          </a:p>
          <a:p>
            <a:pPr marL="1200150" lvl="2" indent="-285750">
              <a:buFont typeface="Wingdings" panose="05000000000000000000" pitchFamily="2" charset="2"/>
              <a:buChar char="§"/>
            </a:pPr>
            <a:r>
              <a:rPr 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Includes a case study on Poland</a:t>
            </a:r>
          </a:p>
          <a:p>
            <a:pPr marL="1200150" lvl="2" indent="-285750">
              <a:buFont typeface="Wingdings" panose="05000000000000000000" pitchFamily="2" charset="2"/>
              <a:buChar char="§"/>
            </a:pPr>
            <a:r>
              <a:rPr 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Based on inputs and contributions from, inter alia, Poland</a:t>
            </a:r>
            <a:r>
              <a:rPr lang="en-US" sz="24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India, Ericsson, Nokia, China Telecom, Huawei, </a:t>
            </a:r>
            <a:r>
              <a:rPr 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Uganda, Cisco, GSMA and Vodafone, Telstra, Korea, Belgium, </a:t>
            </a:r>
            <a:r>
              <a:rPr lang="en-US" sz="2400" dirty="0" err="1"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etc</a:t>
            </a:r>
            <a:r>
              <a:rPr 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endParaRPr lang="en-GB"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4098" name="Picture 2" descr="Resultado de imagen de RF-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12" y="1574369"/>
            <a:ext cx="2415899" cy="241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767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401E475-8C52-4FC5-9803-869A142A710D}" type="slidenum">
              <a:rPr lang="en-US" smtClean="0">
                <a:solidFill>
                  <a:prstClr val="white"/>
                </a:solidFill>
              </a:rPr>
              <a:pPr>
                <a:defRPr/>
              </a:pPr>
              <a:t>26</a:t>
            </a:fld>
            <a:endParaRPr lang="en-US" dirty="0">
              <a:solidFill>
                <a:prstClr val="white"/>
              </a:solidFill>
            </a:endParaRPr>
          </a:p>
        </p:txBody>
      </p:sp>
      <p:pic>
        <p:nvPicPr>
          <p:cNvPr id="3" name="Picture 2"/>
          <p:cNvPicPr>
            <a:picLocks noChangeAspect="1"/>
          </p:cNvPicPr>
          <p:nvPr/>
        </p:nvPicPr>
        <p:blipFill>
          <a:blip r:embed="rId2"/>
          <a:stretch>
            <a:fillRect/>
          </a:stretch>
        </p:blipFill>
        <p:spPr>
          <a:xfrm>
            <a:off x="9911159" y="674550"/>
            <a:ext cx="2083276" cy="2939116"/>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014500" y="3244334"/>
            <a:ext cx="4162999" cy="369332"/>
          </a:xfrm>
          <a:prstGeom prst="rect">
            <a:avLst/>
          </a:prstGeom>
        </p:spPr>
        <p:txBody>
          <a:bodyPr wrap="none">
            <a:spAutoFit/>
          </a:bodyPr>
          <a:lstStyle/>
          <a:p>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Two new ITU-T Supplements on EMF</a:t>
            </a:r>
            <a:endParaRPr lang="en-GB"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478933" y="0"/>
            <a:ext cx="8354349" cy="584775"/>
          </a:xfrm>
          <a:prstGeom prst="rect">
            <a:avLst/>
          </a:prstGeom>
          <a:noFill/>
        </p:spPr>
        <p:txBody>
          <a:bodyPr wrap="square" rtlCol="0">
            <a:spAutoFit/>
          </a:bodyPr>
          <a:lstStyle/>
          <a:p>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ITU-T Supplement 14 of K Series (2018)</a:t>
            </a:r>
            <a:endParaRPr lang="en-GB"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5"/>
          <p:cNvSpPr/>
          <p:nvPr/>
        </p:nvSpPr>
        <p:spPr>
          <a:xfrm>
            <a:off x="478933" y="751344"/>
            <a:ext cx="9307324" cy="5293757"/>
          </a:xfrm>
          <a:prstGeom prst="rect">
            <a:avLst/>
          </a:prstGeom>
        </p:spPr>
        <p:txBody>
          <a:bodyPr wrap="square">
            <a:spAutoFit/>
          </a:bodyPr>
          <a:lstStyle/>
          <a:p>
            <a:pPr marL="342900" indent="-342900">
              <a:buFont typeface="Arial" panose="020B0604020202020204" pitchFamily="34" charset="0"/>
              <a:buChar char="•"/>
            </a:pPr>
            <a:r>
              <a:rPr 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An </a:t>
            </a:r>
            <a:r>
              <a:rPr lang="en-US" sz="24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overview of some of the challenges faced by countries, regions and cities which are about to deploy 4G or 5G infrastructures. </a:t>
            </a:r>
            <a:endParaRPr 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en-US" sz="24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Information </a:t>
            </a:r>
            <a:r>
              <a:rPr lang="en-US" sz="24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on a simulation on the impact of RF-EMF limits that was carried out in Poland as an example of a wider phenomenon, which is applicable to several other countries, which have set limits that are stricter than those contained in the ICNIRP or IEEE guidelines. </a:t>
            </a:r>
          </a:p>
          <a:p>
            <a:pPr marL="342900" indent="-342900">
              <a:buFont typeface="Arial" panose="020B0604020202020204" pitchFamily="34" charset="0"/>
              <a:buChar char="•"/>
            </a:pPr>
            <a:r>
              <a:rPr lang="en-US" sz="24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The results of the simulation indicate that where RF-EMF limits are stricter than ICNIRP or IEEE guidelines, </a:t>
            </a:r>
          </a:p>
          <a:p>
            <a:pPr marL="800100" lvl="1" indent="-342900">
              <a:buFont typeface="Arial" panose="020B0604020202020204" pitchFamily="34" charset="0"/>
              <a:buChar char="•"/>
            </a:pPr>
            <a:r>
              <a:rPr lang="en-US" sz="20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the network capacity buildout (both 4G and 5G) might be severely constrained and</a:t>
            </a:r>
          </a:p>
          <a:p>
            <a:pPr marL="800100" lvl="1" indent="-342900">
              <a:buFont typeface="Arial" panose="020B0604020202020204" pitchFamily="34" charset="0"/>
              <a:buChar char="•"/>
            </a:pPr>
            <a:r>
              <a:rPr lang="en-US" sz="20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might prevent addressing of the growing data traffic demand and </a:t>
            </a:r>
          </a:p>
          <a:p>
            <a:pPr marL="800100" lvl="1" indent="-342900">
              <a:buFont typeface="Arial" panose="020B0604020202020204" pitchFamily="34" charset="0"/>
              <a:buChar char="•"/>
            </a:pPr>
            <a:r>
              <a:rPr lang="en-US" sz="20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might </a:t>
            </a:r>
            <a:r>
              <a:rPr lang="en-US" sz="20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prevent the launching of new services on existing mobile networks. </a:t>
            </a:r>
            <a:r>
              <a:rPr lang="en-US" sz="160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3261284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401E475-8C52-4FC5-9803-869A142A710D}" type="slidenum">
              <a:rPr lang="en-US" smtClean="0">
                <a:solidFill>
                  <a:prstClr val="white"/>
                </a:solidFill>
              </a:rPr>
              <a:pPr>
                <a:defRPr/>
              </a:pPr>
              <a:t>27</a:t>
            </a:fld>
            <a:endParaRPr lang="en-US" dirty="0">
              <a:solidFill>
                <a:prstClr val="white"/>
              </a:solidFill>
            </a:endParaRPr>
          </a:p>
        </p:txBody>
      </p:sp>
      <p:pic>
        <p:nvPicPr>
          <p:cNvPr id="3" name="Picture 2"/>
          <p:cNvPicPr>
            <a:picLocks noChangeAspect="1"/>
          </p:cNvPicPr>
          <p:nvPr/>
        </p:nvPicPr>
        <p:blipFill>
          <a:blip r:embed="rId2"/>
          <a:stretch>
            <a:fillRect/>
          </a:stretch>
        </p:blipFill>
        <p:spPr>
          <a:xfrm>
            <a:off x="11093011" y="81891"/>
            <a:ext cx="976544" cy="137772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014500" y="3244334"/>
            <a:ext cx="4162999" cy="369332"/>
          </a:xfrm>
          <a:prstGeom prst="rect">
            <a:avLst/>
          </a:prstGeom>
        </p:spPr>
        <p:txBody>
          <a:bodyPr wrap="none">
            <a:spAutoFit/>
          </a:bodyPr>
          <a:lstStyle/>
          <a:p>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Two new ITU-T Supplements on EMF</a:t>
            </a:r>
            <a:endParaRPr lang="en-GB"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478933" y="0"/>
            <a:ext cx="13530030" cy="584775"/>
          </a:xfrm>
          <a:prstGeom prst="rect">
            <a:avLst/>
          </a:prstGeom>
          <a:noFill/>
        </p:spPr>
        <p:txBody>
          <a:bodyPr wrap="square" rtlCol="0">
            <a:spAutoFit/>
          </a:bodyPr>
          <a:lstStyle/>
          <a:p>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Spectrum </a:t>
            </a:r>
            <a:r>
              <a:rPr lang="en-US"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cannot be fully deployed </a:t>
            </a:r>
            <a:endParaRPr lang="en-GB"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3"/>
          <a:stretch>
            <a:fillRect/>
          </a:stretch>
        </p:blipFill>
        <p:spPr>
          <a:xfrm>
            <a:off x="115410" y="2981733"/>
            <a:ext cx="6391922" cy="3109620"/>
          </a:xfrm>
          <a:prstGeom prst="rect">
            <a:avLst/>
          </a:prstGeom>
        </p:spPr>
      </p:pic>
      <p:pic>
        <p:nvPicPr>
          <p:cNvPr id="8" name="Picture 7"/>
          <p:cNvPicPr>
            <a:picLocks noChangeAspect="1"/>
          </p:cNvPicPr>
          <p:nvPr/>
        </p:nvPicPr>
        <p:blipFill>
          <a:blip r:embed="rId4"/>
          <a:stretch>
            <a:fillRect/>
          </a:stretch>
        </p:blipFill>
        <p:spPr>
          <a:xfrm>
            <a:off x="6738152" y="2981732"/>
            <a:ext cx="5340282" cy="3145005"/>
          </a:xfrm>
          <a:prstGeom prst="rect">
            <a:avLst/>
          </a:prstGeom>
        </p:spPr>
      </p:pic>
      <p:sp>
        <p:nvSpPr>
          <p:cNvPr id="9" name="Rectangle 8"/>
          <p:cNvSpPr/>
          <p:nvPr/>
        </p:nvSpPr>
        <p:spPr>
          <a:xfrm>
            <a:off x="470054" y="770752"/>
            <a:ext cx="11599501" cy="2308324"/>
          </a:xfrm>
          <a:prstGeom prst="rect">
            <a:avLst/>
          </a:prstGeom>
        </p:spPr>
        <p:txBody>
          <a:bodyPr wrap="square">
            <a:spAutoFit/>
          </a:bodyPr>
          <a:lstStyle/>
          <a:p>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Additional radio frequencies, e.g., </a:t>
            </a:r>
            <a:r>
              <a:rPr lang="en-US" sz="16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60 MHz (FDD – 2x30 MHz) in the 700 MHz spectrum band, 100 MHz in the </a:t>
            </a:r>
            <a:r>
              <a:rPr lang="en-US" sz="1600" b="1"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r>
            <a:br>
              <a:rPr lang="en-US" sz="1600" b="1"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br>
            <a:r>
              <a:rPr lang="en-US" sz="1600" b="1"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2300 </a:t>
            </a:r>
            <a:r>
              <a:rPr lang="en-US" sz="16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MHz band and 400 MHz in the 3.4-3.8 GHz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spectrum range have or will become available for 4G and 5G </a:t>
            </a: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r>
            <a:b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b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mobile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communications in the near future. </a:t>
            </a: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This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would double the available spectrum and capacity in mobile </a:t>
            </a: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r>
            <a:b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b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networks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for example as shown in Figure 1 for the case of Poland. </a:t>
            </a:r>
          </a:p>
          <a:p>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However, deploying additional spectrum and consequently increasing the transmitted power, on an existing site increases the EMF exposure and hence the power density levels. </a:t>
            </a: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In </a:t>
            </a:r>
            <a:r>
              <a:rPr lang="en-US" sz="16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dense urban areas and urban areas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[b-BCG], where distances between antennas and people are short already, the strict Polish EMF exposure limits do not allow mobile network operators to use the additional spectrum on most sites. In dense urban areas already some of today's spectrum cannot be used anymore and is wasted. </a:t>
            </a:r>
          </a:p>
        </p:txBody>
      </p:sp>
      <p:sp>
        <p:nvSpPr>
          <p:cNvPr id="6" name="Rectangle 5"/>
          <p:cNvSpPr/>
          <p:nvPr/>
        </p:nvSpPr>
        <p:spPr>
          <a:xfrm>
            <a:off x="6738152" y="5960138"/>
            <a:ext cx="5131293" cy="830997"/>
          </a:xfrm>
          <a:prstGeom prst="rect">
            <a:avLst/>
          </a:prstGeom>
        </p:spPr>
        <p:txBody>
          <a:bodyPr wrap="square">
            <a:spAutoFit/>
          </a:bodyPr>
          <a:lstStyle/>
          <a:p>
            <a:pPr algn="ctr"/>
            <a:r>
              <a:rPr lang="en-US" sz="1600" b="1" dirty="0">
                <a:solidFill>
                  <a:srgbClr val="000000"/>
                </a:solidFill>
                <a:latin typeface="Times New Roman" panose="02020603050405020304" pitchFamily="18" charset="0"/>
              </a:rPr>
              <a:t>Spectrum deployable on average with current and harmonized power density limits (PDLs) (source adapted from Polish mobile network operators [b-BCG]) </a:t>
            </a:r>
            <a:endParaRPr lang="en-US" sz="1600" dirty="0"/>
          </a:p>
        </p:txBody>
      </p:sp>
      <p:sp>
        <p:nvSpPr>
          <p:cNvPr id="10" name="Rectangle 9"/>
          <p:cNvSpPr/>
          <p:nvPr/>
        </p:nvSpPr>
        <p:spPr>
          <a:xfrm>
            <a:off x="526742" y="5923152"/>
            <a:ext cx="5270376" cy="646331"/>
          </a:xfrm>
          <a:prstGeom prst="rect">
            <a:avLst/>
          </a:prstGeom>
        </p:spPr>
        <p:txBody>
          <a:bodyPr wrap="square">
            <a:spAutoFit/>
          </a:bodyPr>
          <a:lstStyle/>
          <a:p>
            <a:pPr algn="ctr"/>
            <a:r>
              <a:rPr lang="en-US" b="1" dirty="0">
                <a:solidFill>
                  <a:srgbClr val="000000"/>
                </a:solidFill>
                <a:latin typeface="Times New Roman" panose="02020603050405020304" pitchFamily="18" charset="0"/>
              </a:rPr>
              <a:t>Average spectrum holding (source Office of Electronic Communications, Poland) </a:t>
            </a:r>
            <a:endParaRPr lang="en-US" dirty="0"/>
          </a:p>
        </p:txBody>
      </p:sp>
    </p:spTree>
    <p:extLst>
      <p:ext uri="{BB962C8B-B14F-4D97-AF65-F5344CB8AC3E}">
        <p14:creationId xmlns:p14="http://schemas.microsoft.com/office/powerpoint/2010/main" val="1592770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401E475-8C52-4FC5-9803-869A142A710D}" type="slidenum">
              <a:rPr lang="en-US" smtClean="0">
                <a:solidFill>
                  <a:prstClr val="white"/>
                </a:solidFill>
              </a:rPr>
              <a:pPr>
                <a:defRPr/>
              </a:pPr>
              <a:t>28</a:t>
            </a:fld>
            <a:endParaRPr lang="en-US" dirty="0">
              <a:solidFill>
                <a:prstClr val="white"/>
              </a:solidFill>
            </a:endParaRPr>
          </a:p>
        </p:txBody>
      </p:sp>
      <p:sp>
        <p:nvSpPr>
          <p:cNvPr id="4" name="Rectangle 3"/>
          <p:cNvSpPr/>
          <p:nvPr/>
        </p:nvSpPr>
        <p:spPr>
          <a:xfrm>
            <a:off x="4014500" y="3244334"/>
            <a:ext cx="4162999" cy="369332"/>
          </a:xfrm>
          <a:prstGeom prst="rect">
            <a:avLst/>
          </a:prstGeom>
        </p:spPr>
        <p:txBody>
          <a:bodyPr wrap="none">
            <a:spAutoFit/>
          </a:bodyPr>
          <a:lstStyle/>
          <a:p>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Two new ITU-T Supplements on EMF</a:t>
            </a:r>
            <a:endParaRPr lang="en-GB"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478933" y="0"/>
            <a:ext cx="7414591" cy="584775"/>
          </a:xfrm>
          <a:prstGeom prst="rect">
            <a:avLst/>
          </a:prstGeom>
          <a:noFill/>
        </p:spPr>
        <p:txBody>
          <a:bodyPr wrap="square" rtlCol="0">
            <a:spAutoFit/>
          </a:bodyPr>
          <a:lstStyle/>
          <a:p>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Technology </a:t>
            </a:r>
            <a:r>
              <a:rPr lang="en-US"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innovation is restricted </a:t>
            </a:r>
            <a:endParaRPr lang="en-GB"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470054" y="770752"/>
            <a:ext cx="11599501" cy="2308324"/>
          </a:xfrm>
          <a:prstGeom prst="rect">
            <a:avLst/>
          </a:prstGeom>
        </p:spPr>
        <p:txBody>
          <a:bodyPr wrap="square">
            <a:spAutoFit/>
          </a:bodyPr>
          <a:lstStyle/>
          <a:p>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New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antenna technologies, such as </a:t>
            </a:r>
            <a:r>
              <a:rPr lang="en-US" sz="16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Massive MIMO and beamforming</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or </a:t>
            </a:r>
            <a:r>
              <a:rPr lang="en-US" sz="16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small cells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are a key element of future </a:t>
            </a: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r>
            <a:b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b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5G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mobile networks. </a:t>
            </a: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The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EMF exposure limits below INCIRP or IEEE guidelines (as shown in the case of Poland), </a:t>
            </a: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r>
            <a:b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br>
            <a:r>
              <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do </a:t>
            </a:r>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not in most cases allow mobile network operators to fully leverage these new technologies. </a:t>
            </a:r>
            <a:endParaRPr lang="en-US" sz="16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endPar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Applying beamforming, i.e., further narrowing an antenna beam, would easily exceed the current EMF exposure limits; </a:t>
            </a:r>
          </a:p>
          <a:p>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Deploying small cells in hot spot areas will not be feasible as the current EMF exposure limits prevent placing a large number of small cells due to the short distance between antenna and people, see Figure 3. </a:t>
            </a:r>
          </a:p>
          <a:p>
            <a:r>
              <a:rPr lang="en-US" sz="16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Both technology examples, beamforming and small cells, would be essential to provide more capacity in dense urban and urban areas. </a:t>
            </a:r>
          </a:p>
        </p:txBody>
      </p:sp>
      <p:pic>
        <p:nvPicPr>
          <p:cNvPr id="10" name="Picture 9"/>
          <p:cNvPicPr>
            <a:picLocks noChangeAspect="1"/>
          </p:cNvPicPr>
          <p:nvPr/>
        </p:nvPicPr>
        <p:blipFill>
          <a:blip r:embed="rId2"/>
          <a:stretch>
            <a:fillRect/>
          </a:stretch>
        </p:blipFill>
        <p:spPr>
          <a:xfrm>
            <a:off x="3582298" y="2993804"/>
            <a:ext cx="5027401" cy="3026100"/>
          </a:xfrm>
          <a:prstGeom prst="rect">
            <a:avLst/>
          </a:prstGeom>
        </p:spPr>
      </p:pic>
      <p:pic>
        <p:nvPicPr>
          <p:cNvPr id="11" name="Picture 10"/>
          <p:cNvPicPr>
            <a:picLocks noChangeAspect="1"/>
          </p:cNvPicPr>
          <p:nvPr/>
        </p:nvPicPr>
        <p:blipFill>
          <a:blip r:embed="rId3"/>
          <a:stretch>
            <a:fillRect/>
          </a:stretch>
        </p:blipFill>
        <p:spPr>
          <a:xfrm>
            <a:off x="11093011" y="81891"/>
            <a:ext cx="976544" cy="1377722"/>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3289299" y="5934632"/>
            <a:ext cx="5701241" cy="369332"/>
          </a:xfrm>
          <a:prstGeom prst="rect">
            <a:avLst/>
          </a:prstGeom>
        </p:spPr>
        <p:txBody>
          <a:bodyPr wrap="none">
            <a:spAutoFit/>
          </a:bodyPr>
          <a:lstStyle/>
          <a:p>
            <a:r>
              <a:rPr lang="en-US" b="1" dirty="0">
                <a:solidFill>
                  <a:srgbClr val="000000"/>
                </a:solidFill>
                <a:latin typeface="Times New Roman" panose="02020603050405020304" pitchFamily="18" charset="0"/>
              </a:rPr>
              <a:t>Minimum distance antenna-to-people (source [b-BCG]) </a:t>
            </a:r>
            <a:endParaRPr lang="en-US" dirty="0"/>
          </a:p>
        </p:txBody>
      </p:sp>
    </p:spTree>
    <p:extLst>
      <p:ext uri="{BB962C8B-B14F-4D97-AF65-F5344CB8AC3E}">
        <p14:creationId xmlns:p14="http://schemas.microsoft.com/office/powerpoint/2010/main" val="1967973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401E475-8C52-4FC5-9803-869A142A710D}" type="slidenum">
              <a:rPr lang="en-US" smtClean="0">
                <a:solidFill>
                  <a:prstClr val="white"/>
                </a:solidFill>
              </a:rPr>
              <a:pPr>
                <a:defRPr/>
              </a:pPr>
              <a:t>29</a:t>
            </a:fld>
            <a:endParaRPr lang="en-US" dirty="0">
              <a:solidFill>
                <a:prstClr val="white"/>
              </a:solidFill>
            </a:endParaRPr>
          </a:p>
        </p:txBody>
      </p:sp>
      <p:sp>
        <p:nvSpPr>
          <p:cNvPr id="4" name="Rectangle 3"/>
          <p:cNvSpPr/>
          <p:nvPr/>
        </p:nvSpPr>
        <p:spPr>
          <a:xfrm>
            <a:off x="4014500" y="3244334"/>
            <a:ext cx="4162999" cy="369332"/>
          </a:xfrm>
          <a:prstGeom prst="rect">
            <a:avLst/>
          </a:prstGeom>
        </p:spPr>
        <p:txBody>
          <a:bodyPr wrap="none">
            <a:spAutoFit/>
          </a:bodyPr>
          <a:lstStyle/>
          <a:p>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Two new ITU-T Supplements on EMF</a:t>
            </a:r>
            <a:endParaRPr lang="en-GB"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478933" y="0"/>
            <a:ext cx="9526201" cy="584775"/>
          </a:xfrm>
          <a:prstGeom prst="rect">
            <a:avLst/>
          </a:prstGeom>
          <a:noFill/>
        </p:spPr>
        <p:txBody>
          <a:bodyPr wrap="square" rtlCol="0">
            <a:spAutoFit/>
          </a:bodyPr>
          <a:lstStyle/>
          <a:p>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Possibility </a:t>
            </a:r>
            <a:r>
              <a:rPr lang="en-US"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to densify site grid is limited  </a:t>
            </a:r>
            <a:endParaRPr lang="en-GB"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470055" y="770752"/>
            <a:ext cx="10511624" cy="1938992"/>
          </a:xfrm>
          <a:prstGeom prst="rect">
            <a:avLst/>
          </a:prstGeom>
        </p:spPr>
        <p:txBody>
          <a:bodyPr wrap="square">
            <a:spAutoFit/>
          </a:bodyPr>
          <a:lstStyle/>
          <a:p>
            <a:r>
              <a:rPr lang="en-US" sz="20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Densifying </a:t>
            </a:r>
            <a:r>
              <a:rPr lang="en-US" sz="20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the mobile network grid by adding new sites would be the third, but most expensive and time-consuming lever to increase capacity in mobile networks. In order to cope with the data traffic explosion and assuming that spectrum and technology levers cannot be exploited, mobile network operators would have to have </a:t>
            </a:r>
            <a:r>
              <a:rPr lang="en-US" sz="2000" b="1"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3.5-fold the number of sites in urban areas by 2025 and almost sevenfold the number of sites in dense urban areas by </a:t>
            </a:r>
            <a:r>
              <a:rPr lang="en-US" sz="2000" b="1"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2025</a:t>
            </a:r>
            <a:r>
              <a:rPr lang="en-US" sz="20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endParaRPr lang="en-US" sz="20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1" name="Picture 10"/>
          <p:cNvPicPr>
            <a:picLocks noChangeAspect="1"/>
          </p:cNvPicPr>
          <p:nvPr/>
        </p:nvPicPr>
        <p:blipFill>
          <a:blip r:embed="rId3"/>
          <a:stretch>
            <a:fillRect/>
          </a:stretch>
        </p:blipFill>
        <p:spPr>
          <a:xfrm>
            <a:off x="11093011" y="81891"/>
            <a:ext cx="976544" cy="137772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3289299" y="2569059"/>
            <a:ext cx="5264920" cy="3494691"/>
          </a:xfrm>
          <a:prstGeom prst="rect">
            <a:avLst/>
          </a:prstGeom>
        </p:spPr>
      </p:pic>
      <p:sp>
        <p:nvSpPr>
          <p:cNvPr id="7" name="Rectangle 6"/>
          <p:cNvSpPr/>
          <p:nvPr/>
        </p:nvSpPr>
        <p:spPr>
          <a:xfrm>
            <a:off x="3334598" y="5903797"/>
            <a:ext cx="6433351" cy="923330"/>
          </a:xfrm>
          <a:prstGeom prst="rect">
            <a:avLst/>
          </a:prstGeom>
        </p:spPr>
        <p:txBody>
          <a:bodyPr wrap="square">
            <a:spAutoFit/>
          </a:bodyPr>
          <a:lstStyle/>
          <a:p>
            <a:r>
              <a:rPr lang="en-US" b="1" dirty="0">
                <a:solidFill>
                  <a:srgbClr val="000000"/>
                </a:solidFill>
                <a:latin typeface="Times New Roman" panose="02020603050405020304" pitchFamily="18" charset="0"/>
              </a:rPr>
              <a:t>Site evolution in dense urban and </a:t>
            </a:r>
            <a:r>
              <a:rPr lang="en-US" b="1" dirty="0" smtClean="0">
                <a:solidFill>
                  <a:srgbClr val="000000"/>
                </a:solidFill>
                <a:latin typeface="Times New Roman" panose="02020603050405020304" pitchFamily="18" charset="0"/>
              </a:rPr>
              <a:t>urban </a:t>
            </a:r>
            <a:r>
              <a:rPr lang="en-US" b="1" dirty="0">
                <a:solidFill>
                  <a:srgbClr val="000000"/>
                </a:solidFill>
                <a:latin typeface="Times New Roman" panose="02020603050405020304" pitchFamily="18" charset="0"/>
              </a:rPr>
              <a:t>areas </a:t>
            </a:r>
            <a:r>
              <a:rPr lang="en-US" b="1" dirty="0" smtClean="0">
                <a:solidFill>
                  <a:srgbClr val="000000"/>
                </a:solidFill>
                <a:latin typeface="Times New Roman" panose="02020603050405020304" pitchFamily="18" charset="0"/>
              </a:rPr>
              <a:t/>
            </a:r>
            <a:br>
              <a:rPr lang="en-US" b="1" dirty="0" smtClean="0">
                <a:solidFill>
                  <a:srgbClr val="000000"/>
                </a:solidFill>
                <a:latin typeface="Times New Roman" panose="02020603050405020304" pitchFamily="18" charset="0"/>
              </a:rPr>
            </a:br>
            <a:endParaRPr lang="en-US" b="1" dirty="0" smtClean="0">
              <a:solidFill>
                <a:srgbClr val="000000"/>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3697450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6388" y="656428"/>
            <a:ext cx="580289" cy="441211"/>
          </a:xfrm>
          <a:prstGeom prst="rect">
            <a:avLst/>
          </a:prstGeom>
          <a:noFill/>
        </p:spPr>
        <p:txBody>
          <a:bodyPr wrap="square" rtlCol="0">
            <a:spAutoFit/>
          </a:bodyPr>
          <a:lstStyle/>
          <a:p>
            <a:pPr algn="ctr"/>
            <a:r>
              <a:rPr lang="en-US" sz="2267" b="1" dirty="0">
                <a:solidFill>
                  <a:schemeClr val="bg1"/>
                </a:solidFill>
                <a:latin typeface="Arial Narrow" panose="020B0606020202030204" pitchFamily="34" charset="0"/>
                <a:cs typeface="Myriad Pro Cond"/>
              </a:rPr>
              <a:t>03</a:t>
            </a:r>
          </a:p>
        </p:txBody>
      </p:sp>
      <p:sp>
        <p:nvSpPr>
          <p:cNvPr id="7" name="TextBox 6"/>
          <p:cNvSpPr txBox="1"/>
          <p:nvPr/>
        </p:nvSpPr>
        <p:spPr>
          <a:xfrm>
            <a:off x="1271269" y="1128351"/>
            <a:ext cx="5828828" cy="502766"/>
          </a:xfrm>
          <a:prstGeom prst="rect">
            <a:avLst/>
          </a:prstGeom>
          <a:noFill/>
        </p:spPr>
        <p:txBody>
          <a:bodyPr wrap="square" rtlCol="0">
            <a:spAutoFit/>
          </a:bodyPr>
          <a:lstStyle/>
          <a:p>
            <a:r>
              <a:rPr lang="en-US" sz="2667" b="1" dirty="0">
                <a:solidFill>
                  <a:schemeClr val="accent1"/>
                </a:solidFill>
                <a:latin typeface="Arial Narrow" panose="020B0606020202030204" pitchFamily="34" charset="0"/>
                <a:cs typeface="Myriad Pro Cond"/>
              </a:rPr>
              <a:t>What we do</a:t>
            </a:r>
          </a:p>
        </p:txBody>
      </p:sp>
      <p:sp>
        <p:nvSpPr>
          <p:cNvPr id="9" name="TextBox 8"/>
          <p:cNvSpPr txBox="1"/>
          <p:nvPr/>
        </p:nvSpPr>
        <p:spPr>
          <a:xfrm>
            <a:off x="7630852" y="1946511"/>
            <a:ext cx="4083373" cy="1077026"/>
          </a:xfrm>
          <a:prstGeom prst="rect">
            <a:avLst/>
          </a:prstGeom>
          <a:noFill/>
        </p:spPr>
        <p:txBody>
          <a:bodyPr wrap="square" rtlCol="0">
            <a:spAutoFit/>
          </a:bodyPr>
          <a:lstStyle/>
          <a:p>
            <a:r>
              <a:rPr lang="en-US" sz="2133" b="1" dirty="0">
                <a:latin typeface="Calibri"/>
                <a:cs typeface="Myriad Pro Bold SemiCond"/>
              </a:rPr>
              <a:t>Coordinating</a:t>
            </a:r>
            <a:r>
              <a:rPr lang="en-US" sz="2133" b="1" dirty="0">
                <a:latin typeface="Calibri"/>
                <a:cs typeface="Calibri"/>
              </a:rPr>
              <a:t> </a:t>
            </a:r>
            <a:r>
              <a:rPr lang="en-US" sz="2133" dirty="0">
                <a:latin typeface="Calibri"/>
                <a:cs typeface="Calibri"/>
              </a:rPr>
              <a:t>radio-frequency spectrum and </a:t>
            </a:r>
            <a:r>
              <a:rPr lang="en-US" sz="2133" b="1" dirty="0">
                <a:latin typeface="Calibri"/>
                <a:cs typeface="Myriad Pro Bold SemiCond"/>
              </a:rPr>
              <a:t>assigning</a:t>
            </a:r>
            <a:r>
              <a:rPr lang="en-US" sz="2133" dirty="0">
                <a:latin typeface="Calibri"/>
                <a:cs typeface="Calibri"/>
              </a:rPr>
              <a:t> orbital slots for satellites</a:t>
            </a:r>
          </a:p>
        </p:txBody>
      </p:sp>
      <p:sp>
        <p:nvSpPr>
          <p:cNvPr id="10" name="TextBox 9"/>
          <p:cNvSpPr txBox="1"/>
          <p:nvPr/>
        </p:nvSpPr>
        <p:spPr>
          <a:xfrm>
            <a:off x="7630852" y="5164870"/>
            <a:ext cx="3520275" cy="420564"/>
          </a:xfrm>
          <a:prstGeom prst="rect">
            <a:avLst/>
          </a:prstGeom>
          <a:noFill/>
        </p:spPr>
        <p:txBody>
          <a:bodyPr wrap="square" rtlCol="0">
            <a:spAutoFit/>
          </a:bodyPr>
          <a:lstStyle/>
          <a:p>
            <a:r>
              <a:rPr lang="en-US" sz="2133" b="1" dirty="0">
                <a:latin typeface="Calibri"/>
                <a:cs typeface="Myriad Pro Bold SemiCond"/>
              </a:rPr>
              <a:t>Bridging</a:t>
            </a:r>
            <a:r>
              <a:rPr lang="en-US" sz="2133" dirty="0">
                <a:latin typeface="Myriad Pro Bold SemiCond"/>
                <a:cs typeface="Myriad Pro Bold SemiCond"/>
              </a:rPr>
              <a:t> </a:t>
            </a:r>
            <a:r>
              <a:rPr lang="en-US" sz="2133" dirty="0">
                <a:latin typeface="Calibri"/>
                <a:cs typeface="Calibri"/>
              </a:rPr>
              <a:t>the digital divide</a:t>
            </a:r>
          </a:p>
        </p:txBody>
      </p:sp>
      <p:sp>
        <p:nvSpPr>
          <p:cNvPr id="11" name="TextBox 10"/>
          <p:cNvSpPr txBox="1"/>
          <p:nvPr/>
        </p:nvSpPr>
        <p:spPr>
          <a:xfrm>
            <a:off x="7623751" y="3802128"/>
            <a:ext cx="4236679" cy="420564"/>
          </a:xfrm>
          <a:prstGeom prst="rect">
            <a:avLst/>
          </a:prstGeom>
          <a:noFill/>
        </p:spPr>
        <p:txBody>
          <a:bodyPr wrap="square" rtlCol="0">
            <a:spAutoFit/>
          </a:bodyPr>
          <a:lstStyle/>
          <a:p>
            <a:r>
              <a:rPr lang="en-US" sz="2133" b="1" dirty="0">
                <a:latin typeface="Calibri"/>
                <a:cs typeface="Myriad Pro Bold SemiCond"/>
              </a:rPr>
              <a:t>Establishing</a:t>
            </a:r>
            <a:r>
              <a:rPr lang="en-US" sz="2133" dirty="0">
                <a:latin typeface="Myriad Pro Bold SemiCond"/>
                <a:cs typeface="Myriad Pro Bold SemiCond"/>
              </a:rPr>
              <a:t> </a:t>
            </a:r>
            <a:r>
              <a:rPr lang="en-US" sz="2133" dirty="0">
                <a:latin typeface="Calibri"/>
                <a:cs typeface="Calibri"/>
              </a:rPr>
              <a:t>global standards</a:t>
            </a:r>
          </a:p>
        </p:txBody>
      </p:sp>
      <p:pic>
        <p:nvPicPr>
          <p:cNvPr id="4" name="Picture 3"/>
          <p:cNvPicPr>
            <a:picLocks noChangeAspect="1"/>
          </p:cNvPicPr>
          <p:nvPr/>
        </p:nvPicPr>
        <p:blipFill>
          <a:blip r:embed="rId3"/>
          <a:stretch>
            <a:fillRect/>
          </a:stretch>
        </p:blipFill>
        <p:spPr>
          <a:xfrm>
            <a:off x="4156887" y="1925361"/>
            <a:ext cx="1574800" cy="3454400"/>
          </a:xfrm>
          <a:prstGeom prst="rect">
            <a:avLst/>
          </a:prstGeom>
        </p:spPr>
      </p:pic>
      <p:pic>
        <p:nvPicPr>
          <p:cNvPr id="15" name="Picture 14"/>
          <p:cNvPicPr>
            <a:picLocks noChangeAspect="1"/>
          </p:cNvPicPr>
          <p:nvPr/>
        </p:nvPicPr>
        <p:blipFill>
          <a:blip r:embed="rId4"/>
          <a:stretch>
            <a:fillRect/>
          </a:stretch>
        </p:blipFill>
        <p:spPr>
          <a:xfrm>
            <a:off x="5982539" y="1694090"/>
            <a:ext cx="880533" cy="931333"/>
          </a:xfrm>
          <a:prstGeom prst="rect">
            <a:avLst/>
          </a:prstGeom>
        </p:spPr>
      </p:pic>
      <p:pic>
        <p:nvPicPr>
          <p:cNvPr id="17" name="Picture 16"/>
          <p:cNvPicPr>
            <a:picLocks noChangeAspect="1"/>
          </p:cNvPicPr>
          <p:nvPr/>
        </p:nvPicPr>
        <p:blipFill>
          <a:blip r:embed="rId5"/>
          <a:stretch>
            <a:fillRect/>
          </a:stretch>
        </p:blipFill>
        <p:spPr>
          <a:xfrm>
            <a:off x="5887339" y="4824871"/>
            <a:ext cx="1070932" cy="745828"/>
          </a:xfrm>
          <a:prstGeom prst="rect">
            <a:avLst/>
          </a:prstGeom>
        </p:spPr>
      </p:pic>
      <p:pic>
        <p:nvPicPr>
          <p:cNvPr id="18" name="Picture 17"/>
          <p:cNvPicPr>
            <a:picLocks noChangeAspect="1"/>
          </p:cNvPicPr>
          <p:nvPr/>
        </p:nvPicPr>
        <p:blipFill>
          <a:blip r:embed="rId6"/>
          <a:stretch>
            <a:fillRect/>
          </a:stretch>
        </p:blipFill>
        <p:spPr>
          <a:xfrm>
            <a:off x="5931467" y="3527129"/>
            <a:ext cx="931605" cy="465803"/>
          </a:xfrm>
          <a:prstGeom prst="rect">
            <a:avLst/>
          </a:prstGeom>
        </p:spPr>
      </p:pic>
      <p:sp>
        <p:nvSpPr>
          <p:cNvPr id="19" name="TextBox 18"/>
          <p:cNvSpPr txBox="1"/>
          <p:nvPr/>
        </p:nvSpPr>
        <p:spPr>
          <a:xfrm>
            <a:off x="493718" y="47413"/>
            <a:ext cx="2649461" cy="502766"/>
          </a:xfrm>
          <a:prstGeom prst="rect">
            <a:avLst/>
          </a:prstGeom>
          <a:noFill/>
        </p:spPr>
        <p:txBody>
          <a:bodyPr wrap="square" rtlCol="0">
            <a:spAutoFit/>
          </a:bodyPr>
          <a:lstStyle/>
          <a:p>
            <a:r>
              <a:rPr lang="en-US" sz="2667" b="1" dirty="0">
                <a:solidFill>
                  <a:schemeClr val="bg1"/>
                </a:solidFill>
                <a:latin typeface="Arial Narrow" panose="020B0606020202030204" pitchFamily="34" charset="0"/>
                <a:cs typeface="Myriad Pro Cond"/>
              </a:rPr>
              <a:t>ITU at a glance</a:t>
            </a:r>
          </a:p>
        </p:txBody>
      </p:sp>
      <p:sp>
        <p:nvSpPr>
          <p:cNvPr id="20" name="TextBox 19"/>
          <p:cNvSpPr txBox="1"/>
          <p:nvPr/>
        </p:nvSpPr>
        <p:spPr>
          <a:xfrm>
            <a:off x="177799" y="4387101"/>
            <a:ext cx="3686157" cy="830997"/>
          </a:xfrm>
          <a:prstGeom prst="rect">
            <a:avLst/>
          </a:prstGeom>
          <a:noFill/>
        </p:spPr>
        <p:txBody>
          <a:bodyPr wrap="square" rtlCol="0">
            <a:spAutoFit/>
          </a:bodyPr>
          <a:lstStyle/>
          <a:p>
            <a:pPr algn="ctr"/>
            <a:r>
              <a:rPr lang="en-US" sz="2400" b="1" dirty="0">
                <a:solidFill>
                  <a:srgbClr val="3E8EDE"/>
                </a:solidFill>
                <a:latin typeface="Calibri"/>
                <a:cs typeface="Myriad Pro Bold SemiCond"/>
              </a:rPr>
              <a:t> ‘Committed to </a:t>
            </a:r>
            <a:br>
              <a:rPr lang="en-US" sz="2400" b="1" dirty="0">
                <a:solidFill>
                  <a:srgbClr val="3E8EDE"/>
                </a:solidFill>
                <a:latin typeface="Calibri"/>
                <a:cs typeface="Myriad Pro Bold SemiCond"/>
              </a:rPr>
            </a:br>
            <a:r>
              <a:rPr lang="en-US" sz="2400" b="1" dirty="0">
                <a:solidFill>
                  <a:srgbClr val="3E8EDE"/>
                </a:solidFill>
                <a:latin typeface="Calibri"/>
                <a:cs typeface="Myriad Pro Bold SemiCond"/>
              </a:rPr>
              <a:t>Connecting the World’</a:t>
            </a:r>
          </a:p>
        </p:txBody>
      </p:sp>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1431" y="2454141"/>
            <a:ext cx="2109593" cy="1897783"/>
          </a:xfrm>
          <a:prstGeom prst="rect">
            <a:avLst/>
          </a:prstGeom>
        </p:spPr>
      </p:pic>
      <p:sp>
        <p:nvSpPr>
          <p:cNvPr id="22" name="TextBox 21"/>
          <p:cNvSpPr txBox="1"/>
          <p:nvPr/>
        </p:nvSpPr>
        <p:spPr>
          <a:xfrm>
            <a:off x="3596729" y="3259432"/>
            <a:ext cx="613363" cy="609334"/>
          </a:xfrm>
          <a:prstGeom prst="rect">
            <a:avLst/>
          </a:prstGeom>
          <a:noFill/>
        </p:spPr>
        <p:txBody>
          <a:bodyPr wrap="square" rtlCol="0">
            <a:spAutoFit/>
          </a:bodyPr>
          <a:lstStyle/>
          <a:p>
            <a:pPr>
              <a:lnSpc>
                <a:spcPct val="90000"/>
              </a:lnSpc>
            </a:pPr>
            <a:r>
              <a:rPr lang="en-US" sz="3733" b="1" dirty="0">
                <a:solidFill>
                  <a:srgbClr val="6599D9"/>
                </a:solidFill>
                <a:latin typeface="Arial Narrow" panose="020B0606020202030204" pitchFamily="34" charset="0"/>
                <a:cs typeface="Myriad Pro Cond"/>
              </a:rPr>
              <a:t>3</a:t>
            </a:r>
          </a:p>
        </p:txBody>
      </p:sp>
      <p:sp>
        <p:nvSpPr>
          <p:cNvPr id="23" name="TextBox 22"/>
          <p:cNvSpPr txBox="1"/>
          <p:nvPr/>
        </p:nvSpPr>
        <p:spPr>
          <a:xfrm>
            <a:off x="3094838" y="3786804"/>
            <a:ext cx="1538239" cy="387798"/>
          </a:xfrm>
          <a:prstGeom prst="rect">
            <a:avLst/>
          </a:prstGeom>
          <a:noFill/>
        </p:spPr>
        <p:txBody>
          <a:bodyPr wrap="square" rtlCol="0">
            <a:spAutoFit/>
          </a:bodyPr>
          <a:lstStyle/>
          <a:p>
            <a:pPr algn="ctr">
              <a:lnSpc>
                <a:spcPct val="80000"/>
              </a:lnSpc>
            </a:pPr>
            <a:r>
              <a:rPr lang="en-US" sz="2400" b="1" dirty="0">
                <a:solidFill>
                  <a:srgbClr val="6599D9"/>
                </a:solidFill>
                <a:latin typeface="Arial Narrow" panose="020B0606020202030204" pitchFamily="34" charset="0"/>
                <a:cs typeface="Myriad Pro Cond"/>
              </a:rPr>
              <a:t>Sectors</a:t>
            </a:r>
          </a:p>
        </p:txBody>
      </p:sp>
      <p:sp>
        <p:nvSpPr>
          <p:cNvPr id="6" name="TextBox 5"/>
          <p:cNvSpPr txBox="1"/>
          <p:nvPr/>
        </p:nvSpPr>
        <p:spPr>
          <a:xfrm>
            <a:off x="7630852" y="1602117"/>
            <a:ext cx="4222481" cy="461665"/>
          </a:xfrm>
          <a:prstGeom prst="rect">
            <a:avLst/>
          </a:prstGeom>
          <a:noFill/>
        </p:spPr>
        <p:txBody>
          <a:bodyPr wrap="square" rtlCol="0">
            <a:spAutoFit/>
          </a:bodyPr>
          <a:lstStyle/>
          <a:p>
            <a:r>
              <a:rPr lang="en-US" sz="2400" b="1" dirty="0">
                <a:solidFill>
                  <a:srgbClr val="FF3300"/>
                </a:solidFill>
              </a:rPr>
              <a:t>ITU </a:t>
            </a:r>
            <a:r>
              <a:rPr lang="en-US" sz="2400" b="1" dirty="0" err="1">
                <a:solidFill>
                  <a:srgbClr val="FF3300"/>
                </a:solidFill>
              </a:rPr>
              <a:t>Radiocommunication</a:t>
            </a:r>
            <a:endParaRPr lang="en-US" sz="2400" b="1" dirty="0">
              <a:solidFill>
                <a:srgbClr val="FF3300"/>
              </a:solidFill>
            </a:endParaRPr>
          </a:p>
        </p:txBody>
      </p:sp>
      <p:sp>
        <p:nvSpPr>
          <p:cNvPr id="24" name="TextBox 23"/>
          <p:cNvSpPr txBox="1"/>
          <p:nvPr/>
        </p:nvSpPr>
        <p:spPr>
          <a:xfrm>
            <a:off x="7630852" y="3403033"/>
            <a:ext cx="4222481" cy="461665"/>
          </a:xfrm>
          <a:prstGeom prst="rect">
            <a:avLst/>
          </a:prstGeom>
          <a:noFill/>
        </p:spPr>
        <p:txBody>
          <a:bodyPr wrap="square" rtlCol="0">
            <a:spAutoFit/>
          </a:bodyPr>
          <a:lstStyle/>
          <a:p>
            <a:r>
              <a:rPr lang="en-US" sz="2400" b="1" dirty="0">
                <a:solidFill>
                  <a:srgbClr val="FFC000"/>
                </a:solidFill>
              </a:rPr>
              <a:t>ITU Standardization</a:t>
            </a:r>
          </a:p>
        </p:txBody>
      </p:sp>
      <p:sp>
        <p:nvSpPr>
          <p:cNvPr id="25" name="TextBox 24"/>
          <p:cNvSpPr txBox="1"/>
          <p:nvPr/>
        </p:nvSpPr>
        <p:spPr>
          <a:xfrm>
            <a:off x="7630852" y="4769512"/>
            <a:ext cx="4222481" cy="461665"/>
          </a:xfrm>
          <a:prstGeom prst="rect">
            <a:avLst/>
          </a:prstGeom>
          <a:noFill/>
        </p:spPr>
        <p:txBody>
          <a:bodyPr wrap="square" rtlCol="0">
            <a:spAutoFit/>
          </a:bodyPr>
          <a:lstStyle/>
          <a:p>
            <a:r>
              <a:rPr lang="en-US" sz="2400" b="1" dirty="0">
                <a:solidFill>
                  <a:srgbClr val="92D050"/>
                </a:solidFill>
              </a:rPr>
              <a:t>ITU Development</a:t>
            </a:r>
          </a:p>
        </p:txBody>
      </p:sp>
    </p:spTree>
    <p:custDataLst>
      <p:tags r:id="rId1"/>
    </p:custDataLst>
    <p:extLst>
      <p:ext uri="{BB962C8B-B14F-4D97-AF65-F5344CB8AC3E}">
        <p14:creationId xmlns:p14="http://schemas.microsoft.com/office/powerpoint/2010/main" val="26997155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par>
                          <p:cTn id="11" fill="hold">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ppt_h*1.125000"/>
                                          </p:val>
                                        </p:tav>
                                        <p:tav tm="100000">
                                          <p:val>
                                            <p:strVal val="#ppt_y"/>
                                          </p:val>
                                        </p:tav>
                                      </p:tavLst>
                                    </p:anim>
                                    <p:animEffect transition="in" filter="wipe(down)">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42" presetClass="entr" presetSubtype="0" fill="hold" grpId="0" nodeType="with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9"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dissolve">
                                      <p:cBhvr>
                                        <p:cTn id="38" dur="500"/>
                                        <p:tgtEl>
                                          <p:spTgt spid="1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42" presetClass="entr" presetSubtype="0" fill="hold" grpId="0" nodeType="withEffect">
                                  <p:stCondLst>
                                    <p:cond delay="10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9"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dissolve">
                                      <p:cBhvr>
                                        <p:cTn id="50" dur="500"/>
                                        <p:tgtEl>
                                          <p:spTgt spid="1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dissolve">
                                      <p:cBhvr>
                                        <p:cTn id="53" dur="500"/>
                                        <p:tgtEl>
                                          <p:spTgt spid="25"/>
                                        </p:tgtEl>
                                      </p:cBhvr>
                                    </p:animEffect>
                                  </p:childTnLst>
                                </p:cTn>
                              </p:par>
                              <p:par>
                                <p:cTn id="54" presetID="42" presetClass="entr" presetSubtype="0" fill="hold" grpId="0" nodeType="withEffect">
                                  <p:stCondLst>
                                    <p:cond delay="100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0" grpId="0"/>
      <p:bldP spid="22" grpId="0"/>
      <p:bldP spid="23" grpId="0"/>
      <p:bldP spid="6"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401E475-8C52-4FC5-9803-869A142A710D}" type="slidenum">
              <a:rPr lang="en-US" smtClean="0">
                <a:solidFill>
                  <a:prstClr val="white"/>
                </a:solidFill>
              </a:rPr>
              <a:pPr>
                <a:defRPr/>
              </a:pPr>
              <a:t>30</a:t>
            </a:fld>
            <a:endParaRPr lang="en-US" dirty="0">
              <a:solidFill>
                <a:prstClr val="white"/>
              </a:solidFill>
            </a:endParaRPr>
          </a:p>
        </p:txBody>
      </p:sp>
      <p:sp>
        <p:nvSpPr>
          <p:cNvPr id="4" name="Rectangle 3"/>
          <p:cNvSpPr/>
          <p:nvPr/>
        </p:nvSpPr>
        <p:spPr>
          <a:xfrm>
            <a:off x="4014500" y="3244334"/>
            <a:ext cx="4162999" cy="369332"/>
          </a:xfrm>
          <a:prstGeom prst="rect">
            <a:avLst/>
          </a:prstGeom>
        </p:spPr>
        <p:txBody>
          <a:bodyPr wrap="none">
            <a:spAutoFit/>
          </a:bodyPr>
          <a:lstStyle/>
          <a:p>
            <a:r>
              <a:rPr lang="en-US" b="1" dirty="0">
                <a:solidFill>
                  <a:schemeClr val="bg1"/>
                </a:solidFill>
                <a:latin typeface="Segoe UI" panose="020B0502040204020203" pitchFamily="34" charset="0"/>
                <a:ea typeface="Segoe UI" panose="020B0502040204020203" pitchFamily="34" charset="0"/>
                <a:cs typeface="Segoe UI" panose="020B0502040204020203" pitchFamily="34" charset="0"/>
              </a:rPr>
              <a:t>Two new ITU-T Supplements on EMF</a:t>
            </a:r>
            <a:endParaRPr lang="en-GB"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478933" y="0"/>
            <a:ext cx="9526201" cy="1077218"/>
          </a:xfrm>
          <a:prstGeom prst="rect">
            <a:avLst/>
          </a:prstGeom>
          <a:noFill/>
        </p:spPr>
        <p:txBody>
          <a:bodyPr wrap="square" rtlCol="0">
            <a:spAutoFit/>
          </a:bodyPr>
          <a:lstStyle/>
          <a:p>
            <a:r>
              <a:rPr lang="en-US" sz="32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Future </a:t>
            </a:r>
            <a:r>
              <a:rPr lang="en-US" sz="3200" b="1" dirty="0">
                <a:solidFill>
                  <a:schemeClr val="bg1"/>
                </a:solidFill>
                <a:latin typeface="Segoe UI" panose="020B0502040204020203" pitchFamily="34" charset="0"/>
                <a:ea typeface="Segoe UI" panose="020B0502040204020203" pitchFamily="34" charset="0"/>
                <a:cs typeface="Segoe UI" panose="020B0502040204020203" pitchFamily="34" charset="0"/>
              </a:rPr>
              <a:t>customer experience will suffer and true 5G is not possible   </a:t>
            </a:r>
            <a:endParaRPr lang="en-GB" sz="32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Rectangle 8"/>
          <p:cNvSpPr/>
          <p:nvPr/>
        </p:nvSpPr>
        <p:spPr>
          <a:xfrm>
            <a:off x="470055" y="770752"/>
            <a:ext cx="10511624" cy="1631216"/>
          </a:xfrm>
          <a:prstGeom prst="rect">
            <a:avLst/>
          </a:prstGeom>
        </p:spPr>
        <p:txBody>
          <a:bodyPr wrap="square">
            <a:spAutoFit/>
          </a:bodyPr>
          <a:lstStyle/>
          <a:p>
            <a:r>
              <a:rPr lang="en-US" sz="2000" dirty="0" smtClean="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Given </a:t>
            </a:r>
            <a:r>
              <a:rPr lang="en-US" sz="2000" dirty="0">
                <a:solidFill>
                  <a:schemeClr val="tx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the limitations for deployment of new spectrum, technology and the very restricted growth of a number of sites (Assumption: 20% additional sites compared to the status quo), as a result of the strict EMF exposure limits, the gap between capacity supply and data traffic demand will grow very quickly. Polish data traffic growth with a CAGR of 36% until 2020, 29% until 2025 and 15% until 2030 (24x network data traffic in 2030 versus 2016). </a:t>
            </a:r>
          </a:p>
        </p:txBody>
      </p:sp>
      <p:pic>
        <p:nvPicPr>
          <p:cNvPr id="11" name="Picture 10"/>
          <p:cNvPicPr>
            <a:picLocks noChangeAspect="1"/>
          </p:cNvPicPr>
          <p:nvPr/>
        </p:nvPicPr>
        <p:blipFill>
          <a:blip r:embed="rId2"/>
          <a:stretch>
            <a:fillRect/>
          </a:stretch>
        </p:blipFill>
        <p:spPr>
          <a:xfrm>
            <a:off x="11093011" y="81891"/>
            <a:ext cx="976544" cy="1377722"/>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3400148" y="2654373"/>
            <a:ext cx="5706337" cy="3491999"/>
          </a:xfrm>
          <a:prstGeom prst="rect">
            <a:avLst/>
          </a:prstGeom>
        </p:spPr>
      </p:pic>
      <p:sp>
        <p:nvSpPr>
          <p:cNvPr id="12" name="Rectangle 11"/>
          <p:cNvSpPr/>
          <p:nvPr/>
        </p:nvSpPr>
        <p:spPr>
          <a:xfrm>
            <a:off x="3742752" y="5934632"/>
            <a:ext cx="4953279" cy="369332"/>
          </a:xfrm>
          <a:prstGeom prst="rect">
            <a:avLst/>
          </a:prstGeom>
        </p:spPr>
        <p:txBody>
          <a:bodyPr wrap="none">
            <a:spAutoFit/>
          </a:bodyPr>
          <a:lstStyle/>
          <a:p>
            <a:r>
              <a:rPr lang="en-US" b="1" dirty="0">
                <a:solidFill>
                  <a:srgbClr val="000000"/>
                </a:solidFill>
                <a:latin typeface="Times New Roman" panose="02020603050405020304" pitchFamily="18" charset="0"/>
              </a:rPr>
              <a:t>Share of unserved data traffic (source [b-BCG]) </a:t>
            </a:r>
            <a:endParaRPr lang="en-US" dirty="0"/>
          </a:p>
        </p:txBody>
      </p:sp>
    </p:spTree>
    <p:extLst>
      <p:ext uri="{BB962C8B-B14F-4D97-AF65-F5344CB8AC3E}">
        <p14:creationId xmlns:p14="http://schemas.microsoft.com/office/powerpoint/2010/main" val="3763144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43" y="849086"/>
            <a:ext cx="3209948" cy="4561114"/>
          </a:xfrm>
          <a:prstGeom prst="rect">
            <a:avLst/>
          </a:prstGeom>
        </p:spPr>
      </p:pic>
      <p:sp>
        <p:nvSpPr>
          <p:cNvPr id="8" name="Title 1"/>
          <p:cNvSpPr txBox="1">
            <a:spLocks/>
          </p:cNvSpPr>
          <p:nvPr/>
        </p:nvSpPr>
        <p:spPr>
          <a:xfrm>
            <a:off x="-843997" y="-1099458"/>
            <a:ext cx="13922828" cy="26967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a:lstStyle>
          <a:p>
            <a:r>
              <a:rPr lang="en-AU" altLang="en-US" sz="2800" dirty="0" smtClean="0">
                <a:solidFill>
                  <a:schemeClr val="bg1"/>
                </a:solidFill>
              </a:rPr>
              <a:t>ITU’s worldwide recognized reference </a:t>
            </a:r>
            <a:r>
              <a:rPr lang="en-US" altLang="en-US" sz="2800" dirty="0" smtClean="0">
                <a:solidFill>
                  <a:schemeClr val="bg1"/>
                </a:solidFill>
              </a:rPr>
              <a:t>on Spectrum Monitoring and  related issues</a:t>
            </a:r>
            <a:endParaRPr lang="en-AU" altLang="en-US" sz="4000" dirty="0">
              <a:solidFill>
                <a:schemeClr val="bg1"/>
              </a:solidFill>
            </a:endParaRPr>
          </a:p>
        </p:txBody>
      </p:sp>
      <p:sp>
        <p:nvSpPr>
          <p:cNvPr id="9" name="Rectangle 8"/>
          <p:cNvSpPr/>
          <p:nvPr/>
        </p:nvSpPr>
        <p:spPr>
          <a:xfrm>
            <a:off x="5704665" y="999827"/>
            <a:ext cx="6138992" cy="3053167"/>
          </a:xfrm>
          <a:prstGeom prst="rect">
            <a:avLst/>
          </a:prstGeom>
        </p:spPr>
        <p:txBody>
          <a:bodyPr vert="horz" lIns="91440" tIns="45720" rIns="91440" bIns="45720" rtlCol="0">
            <a:noAutofit/>
          </a:bodyPr>
          <a:lstStyle/>
          <a:p>
            <a:pPr marL="342900" indent="-342900">
              <a:spcBef>
                <a:spcPct val="20000"/>
              </a:spcBef>
              <a:buFont typeface="Wingdings" panose="05000000000000000000" pitchFamily="2" charset="2"/>
              <a:buChar char="Ø"/>
            </a:pPr>
            <a:r>
              <a:rPr lang="en-US" altLang="en-US" sz="2400" dirty="0">
                <a:solidFill>
                  <a:srgbClr val="1F497D">
                    <a:lumMod val="60000"/>
                    <a:lumOff val="40000"/>
                  </a:srgbClr>
                </a:solidFill>
              </a:rPr>
              <a:t>Chapter 5.6 on </a:t>
            </a:r>
            <a:r>
              <a:rPr lang="en-US" altLang="en-US" sz="2400" b="1" dirty="0">
                <a:solidFill>
                  <a:srgbClr val="1F497D">
                    <a:lumMod val="60000"/>
                    <a:lumOff val="40000"/>
                  </a:srgbClr>
                </a:solidFill>
              </a:rPr>
              <a:t>Non-Ionizing Radiation (NIR) measurements</a:t>
            </a:r>
            <a:endParaRPr lang="en-US" altLang="en-US" sz="2400" b="1" dirty="0">
              <a:solidFill>
                <a:srgbClr val="006600"/>
              </a:solidFill>
            </a:endParaRPr>
          </a:p>
          <a:p>
            <a:pPr marL="285750" indent="-285750">
              <a:spcBef>
                <a:spcPct val="20000"/>
              </a:spcBef>
              <a:buFont typeface="Arial" panose="020B0604020202020204" pitchFamily="34" charset="0"/>
              <a:buChar char="•"/>
            </a:pPr>
            <a:r>
              <a:rPr lang="en-US" altLang="en-US" sz="1600" dirty="0">
                <a:solidFill>
                  <a:srgbClr val="1F497D">
                    <a:lumMod val="60000"/>
                    <a:lumOff val="40000"/>
                  </a:srgbClr>
                </a:solidFill>
              </a:rPr>
              <a:t>Explains </a:t>
            </a:r>
            <a:r>
              <a:rPr lang="fr-FR" altLang="en-US" sz="1600" b="1" dirty="0">
                <a:solidFill>
                  <a:srgbClr val="FF0000"/>
                </a:solidFill>
              </a:rPr>
              <a:t>N</a:t>
            </a:r>
            <a:r>
              <a:rPr lang="en-US" altLang="en-US" sz="1600" b="1" dirty="0">
                <a:solidFill>
                  <a:srgbClr val="FF0000"/>
                </a:solidFill>
              </a:rPr>
              <a:t>IR limits &amp; exposure quotient</a:t>
            </a:r>
          </a:p>
          <a:p>
            <a:pPr marL="285750" indent="-285750">
              <a:spcBef>
                <a:spcPct val="20000"/>
              </a:spcBef>
              <a:buFont typeface="Arial" panose="020B0604020202020204" pitchFamily="34" charset="0"/>
              <a:buChar char="•"/>
            </a:pPr>
            <a:r>
              <a:rPr lang="en-US" altLang="en-US" b="1" dirty="0">
                <a:solidFill>
                  <a:srgbClr val="FF0000"/>
                </a:solidFill>
              </a:rPr>
              <a:t>Instruments</a:t>
            </a:r>
            <a:r>
              <a:rPr lang="en-US" altLang="en-US" dirty="0">
                <a:solidFill>
                  <a:srgbClr val="FF0000"/>
                </a:solidFill>
              </a:rPr>
              <a:t> </a:t>
            </a:r>
            <a:r>
              <a:rPr lang="en-US" altLang="en-US" b="1" dirty="0">
                <a:solidFill>
                  <a:srgbClr val="1F497D">
                    <a:lumMod val="60000"/>
                    <a:lumOff val="40000"/>
                  </a:srgbClr>
                </a:solidFill>
              </a:rPr>
              <a:t>for NIR measurements</a:t>
            </a:r>
            <a:br>
              <a:rPr lang="en-US" altLang="en-US" b="1" dirty="0">
                <a:solidFill>
                  <a:srgbClr val="1F497D">
                    <a:lumMod val="60000"/>
                    <a:lumOff val="40000"/>
                  </a:srgbClr>
                </a:solidFill>
              </a:rPr>
            </a:br>
            <a:r>
              <a:rPr lang="en-US" altLang="en-US" sz="1400" dirty="0">
                <a:solidFill>
                  <a:srgbClr val="1F497D">
                    <a:lumMod val="60000"/>
                    <a:lumOff val="40000"/>
                  </a:srgbClr>
                </a:solidFill>
              </a:rPr>
              <a:t>- Broadband isotropic probes and meters</a:t>
            </a:r>
            <a:br>
              <a:rPr lang="en-US" altLang="en-US" sz="1400" dirty="0">
                <a:solidFill>
                  <a:srgbClr val="1F497D">
                    <a:lumMod val="60000"/>
                    <a:lumOff val="40000"/>
                  </a:srgbClr>
                </a:solidFill>
              </a:rPr>
            </a:br>
            <a:r>
              <a:rPr lang="en-US" altLang="en-US" sz="1400" dirty="0">
                <a:solidFill>
                  <a:srgbClr val="1F497D">
                    <a:lumMod val="60000"/>
                    <a:lumOff val="40000"/>
                  </a:srgbClr>
                </a:solidFill>
              </a:rPr>
              <a:t>- Tri-axis antennas and field strength meters</a:t>
            </a:r>
            <a:br>
              <a:rPr lang="en-US" altLang="en-US" sz="1400" dirty="0">
                <a:solidFill>
                  <a:srgbClr val="1F497D">
                    <a:lumMod val="60000"/>
                    <a:lumOff val="40000"/>
                  </a:srgbClr>
                </a:solidFill>
              </a:rPr>
            </a:br>
            <a:r>
              <a:rPr lang="en-US" altLang="en-US" sz="1400" dirty="0">
                <a:solidFill>
                  <a:srgbClr val="1F497D">
                    <a:lumMod val="60000"/>
                    <a:lumOff val="40000"/>
                  </a:srgbClr>
                </a:solidFill>
              </a:rPr>
              <a:t>- Transportable station</a:t>
            </a:r>
            <a:br>
              <a:rPr lang="en-US" altLang="en-US" sz="1400" dirty="0">
                <a:solidFill>
                  <a:srgbClr val="1F497D">
                    <a:lumMod val="60000"/>
                    <a:lumOff val="40000"/>
                  </a:srgbClr>
                </a:solidFill>
              </a:rPr>
            </a:br>
            <a:r>
              <a:rPr lang="en-US" altLang="en-US" sz="1400" dirty="0">
                <a:solidFill>
                  <a:srgbClr val="1F497D">
                    <a:lumMod val="60000"/>
                    <a:lumOff val="40000"/>
                  </a:srgbClr>
                </a:solidFill>
              </a:rPr>
              <a:t>- standard field strength measurement equipment</a:t>
            </a:r>
            <a:endParaRPr lang="en-US" altLang="en-US" dirty="0">
              <a:solidFill>
                <a:srgbClr val="1F497D">
                  <a:lumMod val="60000"/>
                  <a:lumOff val="40000"/>
                </a:srgbClr>
              </a:solidFill>
            </a:endParaRPr>
          </a:p>
          <a:p>
            <a:pPr marL="285750" indent="-285750">
              <a:spcBef>
                <a:spcPct val="20000"/>
              </a:spcBef>
              <a:buFont typeface="Arial" panose="020B0604020202020204" pitchFamily="34" charset="0"/>
              <a:buChar char="•"/>
            </a:pPr>
            <a:r>
              <a:rPr lang="en-US" altLang="en-US" sz="2400" b="1" dirty="0">
                <a:solidFill>
                  <a:srgbClr val="FF0000"/>
                </a:solidFill>
              </a:rPr>
              <a:t>Measurement procedures</a:t>
            </a:r>
            <a:r>
              <a:rPr lang="en-US" altLang="en-US" dirty="0">
                <a:solidFill>
                  <a:srgbClr val="FF0000"/>
                </a:solidFill>
              </a:rPr>
              <a:t> </a:t>
            </a:r>
            <a:r>
              <a:rPr lang="en-US" altLang="en-US" dirty="0">
                <a:solidFill>
                  <a:srgbClr val="1F497D">
                    <a:lumMod val="60000"/>
                    <a:lumOff val="40000"/>
                  </a:srgbClr>
                </a:solidFill>
              </a:rPr>
              <a:t>for different radio services (incl. mobile, broadcasting, etc.)</a:t>
            </a:r>
            <a:endParaRPr lang="en-US" altLang="en-US" sz="1600" dirty="0">
              <a:solidFill>
                <a:srgbClr val="1F497D">
                  <a:lumMod val="60000"/>
                  <a:lumOff val="40000"/>
                </a:srgbClr>
              </a:solidFill>
            </a:endParaRPr>
          </a:p>
          <a:p>
            <a:pPr marL="285750" indent="-285750">
              <a:spcBef>
                <a:spcPct val="20000"/>
              </a:spcBef>
              <a:buFont typeface="Arial" panose="020B0604020202020204" pitchFamily="34" charset="0"/>
              <a:buChar char="•"/>
            </a:pPr>
            <a:r>
              <a:rPr lang="en-US" altLang="en-US" sz="2400" b="1" dirty="0">
                <a:solidFill>
                  <a:srgbClr val="FF0000"/>
                </a:solidFill>
              </a:rPr>
              <a:t>Reporting methods</a:t>
            </a:r>
            <a:endParaRPr lang="en-US" altLang="en-US" sz="1400" dirty="0">
              <a:solidFill>
                <a:srgbClr val="FF0000"/>
              </a:solidFill>
            </a:endParaRPr>
          </a:p>
        </p:txBody>
      </p:sp>
      <p:sp>
        <p:nvSpPr>
          <p:cNvPr id="10" name="Rectangle 9"/>
          <p:cNvSpPr/>
          <p:nvPr/>
        </p:nvSpPr>
        <p:spPr>
          <a:xfrm>
            <a:off x="6096000" y="5024348"/>
            <a:ext cx="5137506" cy="584775"/>
          </a:xfrm>
          <a:prstGeom prst="rect">
            <a:avLst/>
          </a:prstGeom>
        </p:spPr>
        <p:txBody>
          <a:bodyPr wrap="square">
            <a:spAutoFit/>
          </a:bodyPr>
          <a:lstStyle/>
          <a:p>
            <a:r>
              <a:rPr lang="en-GB" sz="1600" dirty="0">
                <a:solidFill>
                  <a:prstClr val="black"/>
                </a:solidFill>
              </a:rPr>
              <a:t>Source: 	ITU-R Handbook on </a:t>
            </a:r>
            <a:r>
              <a:rPr lang="en-GB" sz="1600" dirty="0" smtClean="0">
                <a:solidFill>
                  <a:prstClr val="black"/>
                </a:solidFill>
              </a:rPr>
              <a:t>Spectrum </a:t>
            </a:r>
            <a:r>
              <a:rPr lang="en-GB" sz="1600" dirty="0">
                <a:solidFill>
                  <a:prstClr val="black"/>
                </a:solidFill>
              </a:rPr>
              <a:t>Monitoring </a:t>
            </a:r>
            <a:br>
              <a:rPr lang="en-GB" sz="1600" dirty="0">
                <a:solidFill>
                  <a:prstClr val="black"/>
                </a:solidFill>
              </a:rPr>
            </a:br>
            <a:r>
              <a:rPr lang="en-GB" sz="1600" dirty="0">
                <a:solidFill>
                  <a:prstClr val="black"/>
                </a:solidFill>
              </a:rPr>
              <a:t>		</a:t>
            </a:r>
            <a:r>
              <a:rPr lang="en-GB" sz="1600" dirty="0">
                <a:solidFill>
                  <a:prstClr val="black"/>
                </a:solidFill>
                <a:hlinkClick r:id="rId4"/>
              </a:rPr>
              <a:t>www.itu.int/pub/R-HDB-23</a:t>
            </a:r>
            <a:r>
              <a:rPr lang="en-GB" sz="1600" dirty="0">
                <a:solidFill>
                  <a:prstClr val="black"/>
                </a:solidFill>
              </a:rPr>
              <a:t> </a:t>
            </a:r>
          </a:p>
        </p:txBody>
      </p:sp>
    </p:spTree>
    <p:extLst>
      <p:ext uri="{BB962C8B-B14F-4D97-AF65-F5344CB8AC3E}">
        <p14:creationId xmlns:p14="http://schemas.microsoft.com/office/powerpoint/2010/main" val="875440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6" y="-427481"/>
            <a:ext cx="11636828" cy="1425014"/>
          </a:xfrm>
        </p:spPr>
        <p:txBody>
          <a:bodyPr>
            <a:noAutofit/>
          </a:bodyPr>
          <a:lstStyle/>
          <a:p>
            <a:r>
              <a:rPr lang="en-US" sz="2400" dirty="0">
                <a:solidFill>
                  <a:schemeClr val="bg1"/>
                </a:solidFill>
              </a:rPr>
              <a:t>On-going ITU-R Studies </a:t>
            </a:r>
            <a:r>
              <a:rPr lang="en-US" sz="2400" dirty="0" smtClean="0">
                <a:solidFill>
                  <a:schemeClr val="bg1"/>
                </a:solidFill>
              </a:rPr>
              <a:t>on EMF </a:t>
            </a:r>
            <a:r>
              <a:rPr lang="en-US" sz="2400" dirty="0">
                <a:solidFill>
                  <a:schemeClr val="bg1"/>
                </a:solidFill>
              </a:rPr>
              <a:t>measurements to assess human exposure</a:t>
            </a:r>
            <a:endParaRPr lang="en-GB" sz="2400" dirty="0">
              <a:solidFill>
                <a:schemeClr val="bg1"/>
              </a:solidFill>
            </a:endParaRPr>
          </a:p>
        </p:txBody>
      </p:sp>
      <p:sp>
        <p:nvSpPr>
          <p:cNvPr id="3" name="Content Placeholder 2"/>
          <p:cNvSpPr>
            <a:spLocks noGrp="1"/>
          </p:cNvSpPr>
          <p:nvPr>
            <p:ph idx="1"/>
          </p:nvPr>
        </p:nvSpPr>
        <p:spPr>
          <a:xfrm>
            <a:off x="587827" y="997533"/>
            <a:ext cx="11125201" cy="4613318"/>
          </a:xfrm>
        </p:spPr>
        <p:txBody>
          <a:bodyPr>
            <a:normAutofit/>
          </a:bodyPr>
          <a:lstStyle/>
          <a:p>
            <a:pPr>
              <a:buFont typeface="Wingdings" panose="05000000000000000000" pitchFamily="2" charset="2"/>
              <a:buChar char="Ø"/>
            </a:pPr>
            <a:r>
              <a:rPr lang="en-US" dirty="0"/>
              <a:t>Work initiated by the ITU Experts Group on Spectrum Monitoring (i.e. </a:t>
            </a:r>
            <a:r>
              <a:rPr lang="en-US" dirty="0">
                <a:hlinkClick r:id="rId3"/>
              </a:rPr>
              <a:t>ITU-R WP 1C</a:t>
            </a:r>
            <a:r>
              <a:rPr lang="en-US" dirty="0"/>
              <a:t>) in response to Question ITU-R 239/1 (2016):</a:t>
            </a:r>
          </a:p>
          <a:p>
            <a:pPr>
              <a:buFont typeface="Wingdings" panose="05000000000000000000" pitchFamily="2" charset="2"/>
              <a:buChar char="Ø"/>
            </a:pPr>
            <a:r>
              <a:rPr lang="en-US" sz="2600" dirty="0">
                <a:hlinkClick r:id="rId4"/>
              </a:rPr>
              <a:t>https://www.itu.int/dms_ties/itu-r/md/15/wp1c/c/R15-WP1C-C-0169!N09!MSW-E.docx</a:t>
            </a:r>
            <a:r>
              <a:rPr lang="en-US" sz="2600" dirty="0"/>
              <a:t> </a:t>
            </a:r>
          </a:p>
          <a:p>
            <a:pPr marL="457200" indent="-457200">
              <a:buFont typeface="+mj-lt"/>
              <a:buAutoNum type="arabicPeriod"/>
            </a:pPr>
            <a:r>
              <a:rPr lang="en-US" sz="2400" dirty="0"/>
              <a:t>What are the </a:t>
            </a:r>
            <a:r>
              <a:rPr lang="en-US" sz="2400" b="1" dirty="0"/>
              <a:t>measurements techniques</a:t>
            </a:r>
            <a:r>
              <a:rPr lang="en-US" sz="2400" dirty="0"/>
              <a:t> to assess the human exposure from wireless installations of all types?</a:t>
            </a:r>
          </a:p>
          <a:p>
            <a:pPr marL="457200" indent="-457200">
              <a:buFont typeface="+mj-lt"/>
              <a:buAutoNum type="arabicPeriod"/>
            </a:pPr>
            <a:r>
              <a:rPr lang="en-US" sz="2400" dirty="0"/>
              <a:t>How can </a:t>
            </a:r>
            <a:r>
              <a:rPr lang="en-US" sz="2400" b="1" dirty="0"/>
              <a:t>measurement results</a:t>
            </a:r>
            <a:r>
              <a:rPr lang="en-US" sz="2400" dirty="0"/>
              <a:t> be presented? </a:t>
            </a:r>
          </a:p>
          <a:p>
            <a:pPr>
              <a:buFont typeface="Wingdings" panose="05000000000000000000" pitchFamily="2" charset="2"/>
              <a:buChar char="Ø"/>
            </a:pPr>
            <a:r>
              <a:rPr lang="en-US" dirty="0"/>
              <a:t>Significant progress made in 2017-2018</a:t>
            </a:r>
            <a:endParaRPr lang="en-GB" dirty="0"/>
          </a:p>
          <a:p>
            <a:pPr>
              <a:buFont typeface="Wingdings" panose="05000000000000000000" pitchFamily="2" charset="2"/>
              <a:buChar char="Ø"/>
            </a:pPr>
            <a:r>
              <a:rPr lang="en-US" dirty="0"/>
              <a:t>Studies to be completed by 2019!</a:t>
            </a:r>
            <a:br>
              <a:rPr lang="en-US" dirty="0"/>
            </a:br>
            <a:endParaRPr lang="en-US" dirty="0"/>
          </a:p>
        </p:txBody>
      </p:sp>
      <p:sp>
        <p:nvSpPr>
          <p:cNvPr id="4" name="Rectangle 3"/>
          <p:cNvSpPr/>
          <p:nvPr/>
        </p:nvSpPr>
        <p:spPr>
          <a:xfrm>
            <a:off x="1023256" y="5137165"/>
            <a:ext cx="9101029" cy="707886"/>
          </a:xfrm>
          <a:prstGeom prst="rect">
            <a:avLst/>
          </a:prstGeom>
        </p:spPr>
        <p:txBody>
          <a:bodyPr wrap="square">
            <a:spAutoFit/>
          </a:bodyPr>
          <a:lstStyle/>
          <a:p>
            <a:r>
              <a:rPr lang="en-GB" sz="2000" dirty="0">
                <a:solidFill>
                  <a:prstClr val="black"/>
                </a:solidFill>
              </a:rPr>
              <a:t>Source: 	Question ITU-R 239-1 - </a:t>
            </a:r>
            <a:r>
              <a:rPr lang="en-GB" sz="2000" dirty="0">
                <a:solidFill>
                  <a:prstClr val="black"/>
                </a:solidFill>
                <a:hlinkClick r:id="rId5"/>
              </a:rPr>
              <a:t>www.itu.int/pub/R-QUE-SG01.239</a:t>
            </a:r>
            <a:r>
              <a:rPr lang="en-GB" sz="2000" dirty="0">
                <a:solidFill>
                  <a:prstClr val="black"/>
                </a:solidFill>
              </a:rPr>
              <a:t>		</a:t>
            </a:r>
          </a:p>
        </p:txBody>
      </p:sp>
      <p:sp>
        <p:nvSpPr>
          <p:cNvPr id="5" name="Content Placeholder 2"/>
          <p:cNvSpPr txBox="1">
            <a:spLocks/>
          </p:cNvSpPr>
          <p:nvPr/>
        </p:nvSpPr>
        <p:spPr>
          <a:xfrm>
            <a:off x="688398" y="5664702"/>
            <a:ext cx="11024629" cy="934373"/>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1800" dirty="0">
                <a:solidFill>
                  <a:srgbClr val="1F497D">
                    <a:lumMod val="60000"/>
                    <a:lumOff val="40000"/>
                  </a:srgbClr>
                </a:solidFill>
              </a:rPr>
              <a:t>Work by correspondence and at the next </a:t>
            </a:r>
            <a:r>
              <a:rPr lang="en-US" sz="1800" dirty="0" smtClean="0">
                <a:solidFill>
                  <a:srgbClr val="1F497D">
                    <a:lumMod val="60000"/>
                    <a:lumOff val="40000"/>
                  </a:srgbClr>
                </a:solidFill>
                <a:hlinkClick r:id="rId3"/>
              </a:rPr>
              <a:t>ITU-R </a:t>
            </a:r>
            <a:r>
              <a:rPr lang="en-US" sz="1800" dirty="0">
                <a:solidFill>
                  <a:srgbClr val="1F497D">
                    <a:lumMod val="60000"/>
                    <a:lumOff val="40000"/>
                  </a:srgbClr>
                </a:solidFill>
                <a:hlinkClick r:id="rId3"/>
              </a:rPr>
              <a:t>WP 1C</a:t>
            </a:r>
            <a:r>
              <a:rPr lang="en-US" sz="1800" dirty="0">
                <a:solidFill>
                  <a:srgbClr val="1F497D">
                    <a:lumMod val="60000"/>
                    <a:lumOff val="40000"/>
                  </a:srgbClr>
                </a:solidFill>
              </a:rPr>
              <a:t> meeting planned on 28 May - 5 June 2019</a:t>
            </a:r>
          </a:p>
        </p:txBody>
      </p:sp>
    </p:spTree>
    <p:extLst>
      <p:ext uri="{BB962C8B-B14F-4D97-AF65-F5344CB8AC3E}">
        <p14:creationId xmlns:p14="http://schemas.microsoft.com/office/powerpoint/2010/main" val="4036638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531242"/>
            <a:ext cx="9937072" cy="430887"/>
          </a:xfrm>
          <a:prstGeom prst="rect">
            <a:avLst/>
          </a:prstGeom>
        </p:spPr>
        <p:txBody>
          <a:bodyPr wrap="square">
            <a:spAutoFit/>
          </a:bodyPr>
          <a:lstStyle/>
          <a:p>
            <a:pPr marL="342900" indent="-342900">
              <a:buFont typeface="Wingdings" panose="05000000000000000000" pitchFamily="2" charset="2"/>
              <a:buChar char="Ø"/>
            </a:pPr>
            <a:r>
              <a:rPr lang="en-US" sz="2200" dirty="0"/>
              <a:t>Basic knowledge for a successful EMF assessment </a:t>
            </a:r>
            <a:r>
              <a:rPr lang="en-GB" sz="2200" dirty="0"/>
              <a:t>measurement process</a:t>
            </a:r>
            <a:endParaRPr lang="en-GB" sz="2200" b="1" dirty="0">
              <a:solidFill>
                <a:prstClr val="black"/>
              </a:solidFill>
            </a:endParaRPr>
          </a:p>
        </p:txBody>
      </p:sp>
      <p:sp>
        <p:nvSpPr>
          <p:cNvPr id="8" name="Rectangle 7"/>
          <p:cNvSpPr/>
          <p:nvPr/>
        </p:nvSpPr>
        <p:spPr>
          <a:xfrm>
            <a:off x="1912462" y="1478437"/>
            <a:ext cx="5074509" cy="400110"/>
          </a:xfrm>
          <a:prstGeom prst="rect">
            <a:avLst/>
          </a:prstGeom>
        </p:spPr>
        <p:txBody>
          <a:bodyPr wrap="square">
            <a:spAutoFit/>
          </a:bodyPr>
          <a:lstStyle/>
          <a:p>
            <a:r>
              <a:rPr lang="en-US" sz="2000" b="1" dirty="0">
                <a:solidFill>
                  <a:prstClr val="black"/>
                </a:solidFill>
                <a:latin typeface="Times New Roman" panose="02020603050405020304" pitchFamily="18" charset="0"/>
                <a:ea typeface="Times New Roman" panose="02020603050405020304" pitchFamily="18" charset="0"/>
              </a:rPr>
              <a:t>- Personal monitor for occupational exposure </a:t>
            </a:r>
            <a:endParaRPr lang="en-GB" sz="2000" b="1" dirty="0">
              <a:solidFill>
                <a:prstClr val="black"/>
              </a:solidFill>
            </a:endParaRPr>
          </a:p>
        </p:txBody>
      </p:sp>
      <p:sp>
        <p:nvSpPr>
          <p:cNvPr id="10" name="Content Placeholder 2"/>
          <p:cNvSpPr txBox="1">
            <a:spLocks/>
          </p:cNvSpPr>
          <p:nvPr/>
        </p:nvSpPr>
        <p:spPr>
          <a:xfrm>
            <a:off x="359229" y="8235"/>
            <a:ext cx="10308771" cy="5996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2">
                    <a:lumMod val="60000"/>
                    <a:lumOff val="4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60000"/>
                    <a:lumOff val="4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60000"/>
                    <a:lumOff val="4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60000"/>
                    <a:lumOff val="4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solidFill>
                  <a:schemeClr val="bg1"/>
                </a:solidFill>
              </a:rPr>
              <a:t>A practical guide for EMF measurements to assess human exposure</a:t>
            </a:r>
            <a:endParaRPr lang="en-GB" sz="2400" b="1" dirty="0">
              <a:solidFill>
                <a:schemeClr val="bg1"/>
              </a:solidFill>
            </a:endParaRPr>
          </a:p>
        </p:txBody>
      </p:sp>
      <p:sp>
        <p:nvSpPr>
          <p:cNvPr id="11" name="Rectangle 10"/>
          <p:cNvSpPr/>
          <p:nvPr/>
        </p:nvSpPr>
        <p:spPr>
          <a:xfrm>
            <a:off x="1541755" y="874467"/>
            <a:ext cx="11668217" cy="769441"/>
          </a:xfrm>
          <a:prstGeom prst="rect">
            <a:avLst/>
          </a:prstGeom>
        </p:spPr>
        <p:txBody>
          <a:bodyPr wrap="square">
            <a:spAutoFit/>
          </a:bodyPr>
          <a:lstStyle/>
          <a:p>
            <a:pPr marL="342900" indent="-342900">
              <a:buFont typeface="Wingdings" panose="05000000000000000000" pitchFamily="2" charset="2"/>
              <a:buChar char="Ø"/>
            </a:pPr>
            <a:r>
              <a:rPr lang="en-US" sz="2200" dirty="0"/>
              <a:t>Available types of measurement instruments with specific features for </a:t>
            </a:r>
            <a:br>
              <a:rPr lang="en-US" sz="2200" dirty="0"/>
            </a:br>
            <a:r>
              <a:rPr lang="en-US" sz="2200" dirty="0"/>
              <a:t>EMF assessment</a:t>
            </a:r>
            <a:endParaRPr lang="en-GB" sz="2200" b="1" dirty="0">
              <a:solidFill>
                <a:prstClr val="black"/>
              </a:solidFill>
            </a:endParaRPr>
          </a:p>
        </p:txBody>
      </p:sp>
      <p:pic>
        <p:nvPicPr>
          <p:cNvPr id="12" name="Grafik 12" descr="\\nsts\nardadata\02_Entwicklung\05_Vorgaenge\R01_Normenarbeit\3_Normenarbeit_ITU\ITU-R SG1\Projects with contributions by Narda\EMF Monitoring\Pictures\PH_PP_PF_0421_radman_sleeve_pocket_2.jpg"/>
          <p:cNvPicPr/>
          <p:nvPr/>
        </p:nvPicPr>
        <p:blipFill rotWithShape="1">
          <a:blip r:embed="rId2" cstate="print">
            <a:extLst>
              <a:ext uri="{28A0092B-C50C-407E-A947-70E740481C1C}">
                <a14:useLocalDpi xmlns:a14="http://schemas.microsoft.com/office/drawing/2010/main" val="0"/>
              </a:ext>
            </a:extLst>
          </a:blip>
          <a:srcRect l="1312" t="39641" r="1868" b="16819"/>
          <a:stretch/>
        </p:blipFill>
        <p:spPr bwMode="auto">
          <a:xfrm>
            <a:off x="7224675" y="1409103"/>
            <a:ext cx="1074459" cy="722968"/>
          </a:xfrm>
          <a:prstGeom prst="rect">
            <a:avLst/>
          </a:prstGeom>
          <a:noFill/>
          <a:ln>
            <a:noFill/>
          </a:ln>
          <a:extLst>
            <a:ext uri="{53640926-AAD7-44D8-BBD7-CCE9431645EC}">
              <a14:shadowObscured xmlns:a14="http://schemas.microsoft.com/office/drawing/2010/main"/>
            </a:ext>
          </a:extLst>
        </p:spPr>
      </p:pic>
      <p:sp>
        <p:nvSpPr>
          <p:cNvPr id="13" name="Rectangle 12"/>
          <p:cNvSpPr/>
          <p:nvPr/>
        </p:nvSpPr>
        <p:spPr>
          <a:xfrm>
            <a:off x="1912461" y="1791219"/>
            <a:ext cx="2537254" cy="400110"/>
          </a:xfrm>
          <a:prstGeom prst="rect">
            <a:avLst/>
          </a:prstGeom>
        </p:spPr>
        <p:txBody>
          <a:bodyPr wrap="square">
            <a:spAutoFit/>
          </a:bodyPr>
          <a:lstStyle/>
          <a:p>
            <a:r>
              <a:rPr lang="en-US" sz="2000" b="1" dirty="0">
                <a:solidFill>
                  <a:prstClr val="black"/>
                </a:solidFill>
                <a:latin typeface="Times New Roman" panose="02020603050405020304" pitchFamily="18" charset="0"/>
                <a:ea typeface="Times New Roman" panose="02020603050405020304" pitchFamily="18" charset="0"/>
              </a:rPr>
              <a:t>- Broadband meters </a:t>
            </a:r>
            <a:endParaRPr lang="en-GB" sz="2000" b="1" dirty="0">
              <a:solidFill>
                <a:prstClr val="black"/>
              </a:solidFill>
            </a:endParaRPr>
          </a:p>
        </p:txBody>
      </p:sp>
      <p:pic>
        <p:nvPicPr>
          <p:cNvPr id="14" name="Grafik 16" descr="\\nsts\nardadata\02_Entwicklung\05_Vorgaenge\R01_Normenarbeit\3_Normenarbeit_ITU\ITU-R SG1\Projects with contributions by Narda\EMF Monitoring\Pictures\NBM_dach_1B8B0102.jpg"/>
          <p:cNvPicPr/>
          <p:nvPr/>
        </p:nvPicPr>
        <p:blipFill rotWithShape="1">
          <a:blip r:embed="rId3" cstate="print">
            <a:extLst>
              <a:ext uri="{28A0092B-C50C-407E-A947-70E740481C1C}">
                <a14:useLocalDpi xmlns:a14="http://schemas.microsoft.com/office/drawing/2010/main" val="0"/>
              </a:ext>
            </a:extLst>
          </a:blip>
          <a:srcRect l="38485" t="5222" r="13509" b="9978"/>
          <a:stretch/>
        </p:blipFill>
        <p:spPr bwMode="auto">
          <a:xfrm>
            <a:off x="2176071" y="2191330"/>
            <a:ext cx="1664083" cy="1956151"/>
          </a:xfrm>
          <a:prstGeom prst="rect">
            <a:avLst/>
          </a:prstGeom>
          <a:noFill/>
          <a:ln>
            <a:noFill/>
          </a:ln>
          <a:extLst>
            <a:ext uri="{53640926-AAD7-44D8-BBD7-CCE9431645EC}">
              <a14:shadowObscured xmlns:a14="http://schemas.microsoft.com/office/drawing/2010/main"/>
            </a:ext>
          </a:extLst>
        </p:spPr>
      </p:pic>
      <p:sp>
        <p:nvSpPr>
          <p:cNvPr id="15" name="Rectangle 14"/>
          <p:cNvSpPr/>
          <p:nvPr/>
        </p:nvSpPr>
        <p:spPr>
          <a:xfrm>
            <a:off x="4313787" y="2071372"/>
            <a:ext cx="3398106" cy="400110"/>
          </a:xfrm>
          <a:prstGeom prst="rect">
            <a:avLst/>
          </a:prstGeom>
        </p:spPr>
        <p:txBody>
          <a:bodyPr wrap="square">
            <a:spAutoFit/>
          </a:bodyPr>
          <a:lstStyle/>
          <a:p>
            <a:r>
              <a:rPr lang="en-US" sz="2000" b="1" dirty="0">
                <a:solidFill>
                  <a:prstClr val="black"/>
                </a:solidFill>
                <a:latin typeface="Times New Roman" panose="02020603050405020304" pitchFamily="18" charset="0"/>
                <a:ea typeface="Times New Roman" panose="02020603050405020304" pitchFamily="18" charset="0"/>
              </a:rPr>
              <a:t>- Frequency selective meters </a:t>
            </a:r>
            <a:endParaRPr lang="en-GB" sz="2000" b="1" dirty="0">
              <a:solidFill>
                <a:prstClr val="black"/>
              </a:solidFill>
            </a:endParaRPr>
          </a:p>
        </p:txBody>
      </p:sp>
      <p:pic>
        <p:nvPicPr>
          <p:cNvPr id="16" name="Grafik 1"/>
          <p:cNvPicPr/>
          <p:nvPr/>
        </p:nvPicPr>
        <p:blipFill rotWithShape="1">
          <a:blip r:embed="rId4" cstate="print">
            <a:extLst>
              <a:ext uri="{28A0092B-C50C-407E-A947-70E740481C1C}">
                <a14:useLocalDpi xmlns:a14="http://schemas.microsoft.com/office/drawing/2010/main" val="0"/>
              </a:ext>
            </a:extLst>
          </a:blip>
          <a:srcRect b="6225"/>
          <a:stretch/>
        </p:blipFill>
        <p:spPr>
          <a:xfrm>
            <a:off x="7461663" y="3689953"/>
            <a:ext cx="1674942" cy="1210656"/>
          </a:xfrm>
          <a:prstGeom prst="rect">
            <a:avLst/>
          </a:prstGeom>
        </p:spPr>
      </p:pic>
      <p:sp>
        <p:nvSpPr>
          <p:cNvPr id="17" name="Rectangle 16"/>
          <p:cNvSpPr/>
          <p:nvPr/>
        </p:nvSpPr>
        <p:spPr>
          <a:xfrm>
            <a:off x="7045696" y="2491476"/>
            <a:ext cx="2506876" cy="1200329"/>
          </a:xfrm>
          <a:prstGeom prst="rect">
            <a:avLst/>
          </a:prstGeom>
        </p:spPr>
        <p:txBody>
          <a:bodyPr wrap="square">
            <a:spAutoFit/>
          </a:bodyPr>
          <a:lstStyle/>
          <a:p>
            <a:pPr algn="ctr"/>
            <a:r>
              <a:rPr lang="en-US" dirty="0"/>
              <a:t>Handheld </a:t>
            </a:r>
            <a:r>
              <a:rPr lang="en-GB" dirty="0"/>
              <a:t>spectrum analyser with isotropic-antennas, 9 kHz to 6 GHz</a:t>
            </a:r>
            <a:endParaRPr lang="en-GB" dirty="0">
              <a:solidFill>
                <a:prstClr val="black"/>
              </a:solidFill>
            </a:endParaRPr>
          </a:p>
        </p:txBody>
      </p:sp>
      <p:sp>
        <p:nvSpPr>
          <p:cNvPr id="18" name="Rectangle 17"/>
          <p:cNvSpPr/>
          <p:nvPr/>
        </p:nvSpPr>
        <p:spPr>
          <a:xfrm>
            <a:off x="4270889" y="3767364"/>
            <a:ext cx="2506876" cy="1200329"/>
          </a:xfrm>
          <a:prstGeom prst="rect">
            <a:avLst/>
          </a:prstGeom>
        </p:spPr>
        <p:txBody>
          <a:bodyPr wrap="square">
            <a:spAutoFit/>
          </a:bodyPr>
          <a:lstStyle/>
          <a:p>
            <a:pPr algn="ctr"/>
            <a:r>
              <a:rPr lang="en-US" dirty="0"/>
              <a:t>Frequency selective meter dedicated to EMF, with isotropic-antenna</a:t>
            </a:r>
            <a:endParaRPr lang="en-GB" dirty="0">
              <a:solidFill>
                <a:prstClr val="black"/>
              </a:solidFill>
            </a:endParaRPr>
          </a:p>
        </p:txBody>
      </p:sp>
      <p:pic>
        <p:nvPicPr>
          <p:cNvPr id="19" name="Grafik 22" descr="\\nsts\nardadata\02_Entwicklung\05_Vorgaenge\R01_Normenarbeit\3_Normenarbeit_ITU\ITU-R SG1\Projects with contributions by Narda\EMF Monitoring\Pictures\SRM_1B8B7328_15.jpg"/>
          <p:cNvPicPr/>
          <p:nvPr/>
        </p:nvPicPr>
        <p:blipFill rotWithShape="1">
          <a:blip r:embed="rId5" cstate="print">
            <a:extLst>
              <a:ext uri="{28A0092B-C50C-407E-A947-70E740481C1C}">
                <a14:useLocalDpi xmlns:a14="http://schemas.microsoft.com/office/drawing/2010/main" val="0"/>
              </a:ext>
            </a:extLst>
          </a:blip>
          <a:srcRect t="7511" b="7445"/>
          <a:stretch/>
        </p:blipFill>
        <p:spPr bwMode="auto">
          <a:xfrm>
            <a:off x="5016476" y="2445116"/>
            <a:ext cx="1097280" cy="1399756"/>
          </a:xfrm>
          <a:prstGeom prst="rect">
            <a:avLst/>
          </a:prstGeom>
          <a:noFill/>
          <a:ln>
            <a:noFill/>
          </a:ln>
          <a:extLst>
            <a:ext uri="{53640926-AAD7-44D8-BBD7-CCE9431645EC}">
              <a14:shadowObscured xmlns:a14="http://schemas.microsoft.com/office/drawing/2010/main"/>
            </a:ext>
          </a:extLst>
        </p:spPr>
      </p:pic>
      <p:sp>
        <p:nvSpPr>
          <p:cNvPr id="20" name="Rectangle 19"/>
          <p:cNvSpPr/>
          <p:nvPr/>
        </p:nvSpPr>
        <p:spPr>
          <a:xfrm>
            <a:off x="1541756" y="4750587"/>
            <a:ext cx="9144000" cy="430887"/>
          </a:xfrm>
          <a:prstGeom prst="rect">
            <a:avLst/>
          </a:prstGeom>
        </p:spPr>
        <p:txBody>
          <a:bodyPr wrap="square">
            <a:spAutoFit/>
          </a:bodyPr>
          <a:lstStyle/>
          <a:p>
            <a:pPr marL="342900" indent="-342900">
              <a:buFont typeface="Wingdings" panose="05000000000000000000" pitchFamily="2" charset="2"/>
              <a:buChar char="Ø"/>
            </a:pPr>
            <a:r>
              <a:rPr lang="en-US" sz="2200" dirty="0"/>
              <a:t>How to assess the exposure due to specific services</a:t>
            </a:r>
            <a:endParaRPr lang="en-GB" sz="2200" b="1" dirty="0">
              <a:solidFill>
                <a:prstClr val="black"/>
              </a:solidFill>
            </a:endParaRPr>
          </a:p>
        </p:txBody>
      </p:sp>
      <p:sp>
        <p:nvSpPr>
          <p:cNvPr id="21" name="Rectangle 20"/>
          <p:cNvSpPr/>
          <p:nvPr/>
        </p:nvSpPr>
        <p:spPr>
          <a:xfrm>
            <a:off x="1912461" y="5069369"/>
            <a:ext cx="8015414" cy="1323439"/>
          </a:xfrm>
          <a:prstGeom prst="rect">
            <a:avLst/>
          </a:prstGeom>
        </p:spPr>
        <p:txBody>
          <a:bodyPr wrap="square">
            <a:spAutoFit/>
          </a:bodyPr>
          <a:lstStyle/>
          <a:p>
            <a:pPr marL="342900" indent="-342900">
              <a:buFontTx/>
              <a:buChar char="-"/>
            </a:pPr>
            <a:r>
              <a:rPr lang="en-US" sz="2000" b="1" dirty="0">
                <a:solidFill>
                  <a:prstClr val="black"/>
                </a:solidFill>
                <a:latin typeface="Times New Roman" panose="02020603050405020304" pitchFamily="18" charset="0"/>
                <a:ea typeface="Times New Roman" panose="02020603050405020304" pitchFamily="18" charset="0"/>
              </a:rPr>
              <a:t>General approach for services where extrapolation is not required</a:t>
            </a:r>
          </a:p>
          <a:p>
            <a:pPr marL="342900" indent="-342900">
              <a:buFontTx/>
              <a:buChar char="-"/>
            </a:pPr>
            <a:r>
              <a:rPr lang="en-US" sz="2000" b="1" dirty="0">
                <a:solidFill>
                  <a:prstClr val="black"/>
                </a:solidFill>
                <a:latin typeface="Times New Roman" panose="02020603050405020304" pitchFamily="18" charset="0"/>
              </a:rPr>
              <a:t>GSM base stations</a:t>
            </a:r>
          </a:p>
          <a:p>
            <a:pPr marL="342900" indent="-342900">
              <a:buFontTx/>
              <a:buChar char="-"/>
            </a:pPr>
            <a:r>
              <a:rPr lang="en-US" sz="2000" b="1" dirty="0">
                <a:solidFill>
                  <a:prstClr val="black"/>
                </a:solidFill>
                <a:latin typeface="Times New Roman" panose="02020603050405020304" pitchFamily="18" charset="0"/>
              </a:rPr>
              <a:t>UMTS base stations</a:t>
            </a:r>
          </a:p>
          <a:p>
            <a:pPr marL="342900" indent="-342900">
              <a:buFontTx/>
              <a:buChar char="-"/>
            </a:pPr>
            <a:r>
              <a:rPr lang="en-US" sz="2000" b="1" dirty="0">
                <a:solidFill>
                  <a:prstClr val="black"/>
                </a:solidFill>
                <a:latin typeface="Times New Roman" panose="02020603050405020304" pitchFamily="18" charset="0"/>
              </a:rPr>
              <a:t>LTE base stations</a:t>
            </a:r>
            <a:endParaRPr lang="en-GB" sz="2000" b="1" dirty="0">
              <a:solidFill>
                <a:prstClr val="black"/>
              </a:solidFill>
            </a:endParaRPr>
          </a:p>
        </p:txBody>
      </p:sp>
    </p:spTree>
    <p:extLst>
      <p:ext uri="{BB962C8B-B14F-4D97-AF65-F5344CB8AC3E}">
        <p14:creationId xmlns:p14="http://schemas.microsoft.com/office/powerpoint/2010/main" val="3718916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89" y="-282007"/>
            <a:ext cx="8229600" cy="1143000"/>
          </a:xfrm>
        </p:spPr>
        <p:txBody>
          <a:bodyPr/>
          <a:lstStyle/>
          <a:p>
            <a:r>
              <a:rPr lang="en-US" dirty="0" smtClean="0">
                <a:solidFill>
                  <a:schemeClr val="bg1"/>
                </a:solidFill>
              </a:rPr>
              <a:t>ITU-D Study Group Final </a:t>
            </a:r>
            <a:r>
              <a:rPr lang="en-US" dirty="0">
                <a:solidFill>
                  <a:schemeClr val="bg1"/>
                </a:solidFill>
              </a:rPr>
              <a:t>Report of Q7/2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0194197"/>
              </p:ext>
            </p:extLst>
          </p:nvPr>
        </p:nvGraphicFramePr>
        <p:xfrm>
          <a:off x="741219" y="860994"/>
          <a:ext cx="7325095" cy="2792790"/>
        </p:xfrm>
        <a:graphic>
          <a:graphicData uri="http://schemas.openxmlformats.org/drawingml/2006/table">
            <a:tbl>
              <a:tblPr firstRow="1" firstCol="1" bandRow="1">
                <a:tableStyleId>{5C22544A-7EE6-4342-B048-85BDC9FD1C3A}</a:tableStyleId>
              </a:tblPr>
              <a:tblGrid>
                <a:gridCol w="1432193">
                  <a:extLst>
                    <a:ext uri="{9D8B030D-6E8A-4147-A177-3AD203B41FA5}">
                      <a16:colId xmlns:a16="http://schemas.microsoft.com/office/drawing/2014/main" val="20000"/>
                    </a:ext>
                  </a:extLst>
                </a:gridCol>
                <a:gridCol w="5892902">
                  <a:extLst>
                    <a:ext uri="{9D8B030D-6E8A-4147-A177-3AD203B41FA5}">
                      <a16:colId xmlns:a16="http://schemas.microsoft.com/office/drawing/2014/main" val="20001"/>
                    </a:ext>
                  </a:extLst>
                </a:gridCol>
              </a:tblGrid>
              <a:tr h="848512">
                <a:tc>
                  <a:txBody>
                    <a:bodyPr/>
                    <a:lstStyle/>
                    <a:p>
                      <a:pPr>
                        <a:spcAft>
                          <a:spcPts val="0"/>
                        </a:spcAft>
                      </a:pP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R="6985" algn="l">
                        <a:spcBef>
                          <a:spcPts val="600"/>
                        </a:spcBef>
                        <a:spcAft>
                          <a:spcPts val="0"/>
                        </a:spcAft>
                      </a:pPr>
                      <a:r>
                        <a:rPr lang="en-US" sz="1600" u="sng" dirty="0">
                          <a:effectLst/>
                        </a:rPr>
                        <a:t>Question 7/2</a:t>
                      </a:r>
                      <a:r>
                        <a:rPr lang="en-US" sz="1600" dirty="0">
                          <a:effectLst/>
                        </a:rPr>
                        <a:t> – Strategies and policies concerning human exposure to electromagnetic </a:t>
                      </a:r>
                      <a:r>
                        <a:rPr lang="en-US" sz="1600" dirty="0" smtClean="0">
                          <a:effectLst/>
                        </a:rPr>
                        <a:t>fields</a:t>
                      </a:r>
                    </a:p>
                    <a:p>
                      <a:pPr marR="6985" algn="l">
                        <a:spcBef>
                          <a:spcPts val="600"/>
                        </a:spcBef>
                        <a:spcAft>
                          <a:spcPts val="0"/>
                        </a:spcAft>
                      </a:pPr>
                      <a:endParaRPr lang="en-US" sz="1600" dirty="0" smtClean="0">
                        <a:effectLst/>
                        <a:latin typeface="Verdana" panose="020B0604030504040204" pitchFamily="34" charset="0"/>
                        <a:ea typeface="SimHei" panose="02010609060101010101" pitchFamily="49" charset="-122"/>
                        <a:cs typeface="Simplified Arabic" panose="02020603050405020304" pitchFamily="18" charset="-78"/>
                      </a:endParaRPr>
                    </a:p>
                    <a:p>
                      <a:pPr marR="6985" algn="l">
                        <a:spcBef>
                          <a:spcPts val="600"/>
                        </a:spcBef>
                        <a:spcAft>
                          <a:spcPts val="0"/>
                        </a:spcAft>
                      </a:pPr>
                      <a:endParaRPr lang="en-US" sz="1050" dirty="0">
                        <a:effectLst/>
                        <a:latin typeface="Verdana" panose="020B0604030504040204" pitchFamily="34" charset="0"/>
                        <a:ea typeface="SimHei" panose="02010609060101010101" pitchFamily="49" charset="-122"/>
                        <a:cs typeface="Simplified Arabic" panose="02020603050405020304" pitchFamily="18" charset="-78"/>
                      </a:endParaRPr>
                    </a:p>
                  </a:txBody>
                  <a:tcPr marL="68580" marR="68580" marT="0" marB="0"/>
                </a:tc>
                <a:extLst>
                  <a:ext uri="{0D108BD9-81ED-4DB2-BD59-A6C34878D82A}">
                    <a16:rowId xmlns:a16="http://schemas.microsoft.com/office/drawing/2014/main" val="10000"/>
                  </a:ext>
                </a:extLst>
              </a:tr>
              <a:tr h="906816">
                <a:tc gridSpan="2">
                  <a:txBody>
                    <a:bodyPr/>
                    <a:lstStyle/>
                    <a:p>
                      <a:pPr>
                        <a:spcBef>
                          <a:spcPts val="600"/>
                        </a:spcBef>
                        <a:spcAft>
                          <a:spcPts val="0"/>
                        </a:spcAft>
                      </a:pPr>
                      <a:r>
                        <a:rPr lang="en-GB" sz="1400" dirty="0">
                          <a:effectLst/>
                        </a:rPr>
                        <a:t>This report collects and disseminates information concerning exposure to Radio Frequency (RF) and Electromagnetic Fields (EMF), in order to assist national Administrations, particularly in developing countries, to develop appropriate national regulations. It is useful for Administrations, in order to listen and respond to the concerns of the public related to radiating antennas.</a:t>
                      </a:r>
                      <a:endParaRPr lang="en-US" sz="1050" dirty="0">
                        <a:effectLst/>
                        <a:latin typeface="Verdana" panose="020B0604030504040204" pitchFamily="34" charset="0"/>
                        <a:ea typeface="SimHei" panose="02010609060101010101" pitchFamily="49" charset="-122"/>
                        <a:cs typeface="Simplified Arabic" panose="02020603050405020304" pitchFamily="18" charset="-78"/>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682050">
                <a:tc gridSpan="2">
                  <a:txBody>
                    <a:bodyPr/>
                    <a:lstStyle/>
                    <a:p>
                      <a:pPr>
                        <a:spcBef>
                          <a:spcPts val="600"/>
                        </a:spcBef>
                        <a:spcAft>
                          <a:spcPts val="600"/>
                        </a:spcAft>
                      </a:pPr>
                      <a:r>
                        <a:rPr lang="en-US" sz="1400" dirty="0">
                          <a:effectLst/>
                          <a:latin typeface="Calibri" panose="020F0502020204030204" pitchFamily="34" charset="0"/>
                          <a:ea typeface="SimSun" panose="02010600030101010101" pitchFamily="2" charset="-122"/>
                          <a:cs typeface="Times New Roman" panose="02020603050405020304" pitchFamily="18" charset="0"/>
                          <a:hlinkClick r:id="rId3"/>
                        </a:rPr>
                        <a:t>https://www.itu.int/pub/D-STG-SG02.07.1-2017</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1025"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482" y="860993"/>
            <a:ext cx="891976" cy="64260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294967295"/>
          </p:nvPr>
        </p:nvSpPr>
        <p:spPr/>
        <p:txBody>
          <a:bodyPr/>
          <a:lstStyle/>
          <a:p>
            <a:fld id="{283C63E4-F9BE-C24A-B4FF-309EB18BA564}" type="slidenum">
              <a:rPr lang="en-US" smtClean="0"/>
              <a:t>34</a:t>
            </a:fld>
            <a:endParaRPr lang="en-US"/>
          </a:p>
        </p:txBody>
      </p:sp>
      <p:sp>
        <p:nvSpPr>
          <p:cNvPr id="3" name="TextBox 2">
            <a:extLst>
              <a:ext uri="{FF2B5EF4-FFF2-40B4-BE49-F238E27FC236}">
                <a16:creationId xmlns:a16="http://schemas.microsoft.com/office/drawing/2014/main" id="{5201CC18-DF48-4E98-9D19-2AC776E31C55}"/>
              </a:ext>
            </a:extLst>
          </p:cNvPr>
          <p:cNvSpPr txBox="1"/>
          <p:nvPr/>
        </p:nvSpPr>
        <p:spPr>
          <a:xfrm>
            <a:off x="741219" y="3770958"/>
            <a:ext cx="11615057" cy="2462213"/>
          </a:xfrm>
          <a:prstGeom prst="rect">
            <a:avLst/>
          </a:prstGeom>
          <a:noFill/>
        </p:spPr>
        <p:txBody>
          <a:bodyPr wrap="square" rtlCol="0">
            <a:spAutoFit/>
          </a:bodyPr>
          <a:lstStyle/>
          <a:p>
            <a:r>
              <a:rPr lang="en-GB" sz="1400" dirty="0"/>
              <a:t>Following the 2018 public-consultation (and </a:t>
            </a:r>
            <a:r>
              <a:rPr lang="en-GB" sz="1400" dirty="0" smtClean="0"/>
              <a:t>revision) </a:t>
            </a:r>
            <a:r>
              <a:rPr lang="en-GB" sz="1400" dirty="0"/>
              <a:t>of the ICNIRP Guidelines the International EMF </a:t>
            </a:r>
            <a:endParaRPr lang="en-GB" sz="1400" dirty="0" smtClean="0"/>
          </a:p>
          <a:p>
            <a:r>
              <a:rPr lang="en-GB" sz="1400" dirty="0" smtClean="0"/>
              <a:t>limits </a:t>
            </a:r>
            <a:r>
              <a:rPr lang="en-GB" sz="1400" dirty="0"/>
              <a:t>may change and influence the regulatory framework. New case studies are inserted </a:t>
            </a:r>
          </a:p>
          <a:p>
            <a:endParaRPr lang="en-GB" sz="1400" dirty="0" smtClean="0"/>
          </a:p>
          <a:p>
            <a:r>
              <a:rPr lang="en-GB" sz="1400" dirty="0" smtClean="0"/>
              <a:t>Countries </a:t>
            </a:r>
            <a:r>
              <a:rPr lang="en-GB" sz="1400" dirty="0"/>
              <a:t>changed their exposure limits. The 2018 October Workshop provide significant view. Moreover, there is a lot of ITU activities on EMF and the ITU Plenipotentiary Conference PP-18 Resolution 176 (revision Dubai) may revise the PP-14 held in Busan</a:t>
            </a:r>
          </a:p>
          <a:p>
            <a:r>
              <a:rPr lang="en-GB" sz="1400" dirty="0"/>
              <a:t>ITU-T World Telecommunications Standardisation Assembly 2020 (WTSA-20) may revise WTSA-16 Resolution 72 (</a:t>
            </a:r>
            <a:r>
              <a:rPr lang="en-GB" sz="1400" dirty="0" err="1"/>
              <a:t>Hammamet</a:t>
            </a:r>
            <a:r>
              <a:rPr lang="en-GB" sz="1400" dirty="0"/>
              <a:t>)</a:t>
            </a:r>
          </a:p>
          <a:p>
            <a:r>
              <a:rPr lang="en-GB" sz="1400" dirty="0"/>
              <a:t>ITU-D World Telecommunications Development Conference 2017 (WTDC-17) held in Buenos Aires, revised WTDC-14 Resolution 62 (Dubai)</a:t>
            </a:r>
          </a:p>
          <a:p>
            <a:r>
              <a:rPr lang="en-GB" sz="1400" dirty="0"/>
              <a:t>Based on the revision of WTDC-14 </a:t>
            </a:r>
            <a:r>
              <a:rPr lang="en-GB" sz="1400" u="sng" dirty="0">
                <a:hlinkClick r:id="rId5"/>
              </a:rPr>
              <a:t>Resolution 62</a:t>
            </a:r>
            <a:r>
              <a:rPr lang="en-GB" sz="1400" dirty="0"/>
              <a:t> ‘Assessment and measurement of human </a:t>
            </a:r>
            <a:r>
              <a:rPr lang="en-GB" sz="1400" dirty="0" smtClean="0"/>
              <a:t>exposure to </a:t>
            </a:r>
            <a:r>
              <a:rPr lang="en-GB" sz="1400" dirty="0"/>
              <a:t>EMF’ and the revision of </a:t>
            </a:r>
            <a:r>
              <a:rPr lang="en-GB" sz="1400" u="sng" dirty="0">
                <a:hlinkClick r:id="rId6"/>
              </a:rPr>
              <a:t>Q 7/2</a:t>
            </a:r>
            <a:r>
              <a:rPr lang="en-GB" sz="1400" dirty="0"/>
              <a:t> ‘Strategies and policies concerning human exposure to EMF’, this Report updates and revises the Question 7/2 </a:t>
            </a:r>
            <a:r>
              <a:rPr lang="en-GB" sz="1400" u="sng" dirty="0">
                <a:hlinkClick r:id="rId7"/>
              </a:rPr>
              <a:t>Final Report</a:t>
            </a:r>
            <a:r>
              <a:rPr lang="en-GB" sz="1400" dirty="0"/>
              <a:t> and provides new material on Policies and Assessments. </a:t>
            </a:r>
          </a:p>
          <a:p>
            <a:endParaRPr lang="en-GB" sz="1400" dirty="0"/>
          </a:p>
        </p:txBody>
      </p:sp>
      <p:pic>
        <p:nvPicPr>
          <p:cNvPr id="5" name="Picture 4"/>
          <p:cNvPicPr>
            <a:picLocks noChangeAspect="1"/>
          </p:cNvPicPr>
          <p:nvPr/>
        </p:nvPicPr>
        <p:blipFill>
          <a:blip r:embed="rId8"/>
          <a:stretch>
            <a:fillRect/>
          </a:stretch>
        </p:blipFill>
        <p:spPr>
          <a:xfrm>
            <a:off x="9297864" y="860993"/>
            <a:ext cx="2600222" cy="3306456"/>
          </a:xfrm>
          <a:prstGeom prst="rect">
            <a:avLst/>
          </a:prstGeom>
        </p:spPr>
      </p:pic>
    </p:spTree>
    <p:extLst>
      <p:ext uri="{BB962C8B-B14F-4D97-AF65-F5344CB8AC3E}">
        <p14:creationId xmlns:p14="http://schemas.microsoft.com/office/powerpoint/2010/main" val="27234006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3217" y="-87087"/>
            <a:ext cx="8435280" cy="810090"/>
          </a:xfrm>
        </p:spPr>
        <p:txBody>
          <a:bodyPr>
            <a:normAutofit/>
          </a:bodyPr>
          <a:lstStyle/>
          <a:p>
            <a:r>
              <a:rPr lang="en-US" sz="3600" dirty="0">
                <a:solidFill>
                  <a:schemeClr val="bg1"/>
                </a:solidFill>
              </a:rPr>
              <a:t>ITU-D </a:t>
            </a:r>
            <a:r>
              <a:rPr lang="en-US" sz="3600" dirty="0" smtClean="0">
                <a:solidFill>
                  <a:schemeClr val="bg1"/>
                </a:solidFill>
              </a:rPr>
              <a:t>Study Question Q7/2 </a:t>
            </a:r>
            <a:endParaRPr lang="en-US" sz="3600" dirty="0">
              <a:solidFill>
                <a:schemeClr val="bg1"/>
              </a:solidFill>
            </a:endParaRPr>
          </a:p>
        </p:txBody>
      </p:sp>
      <p:sp>
        <p:nvSpPr>
          <p:cNvPr id="6" name="Tijdelijke aanduiding voor dianummer 5"/>
          <p:cNvSpPr>
            <a:spLocks noGrp="1"/>
          </p:cNvSpPr>
          <p:nvPr>
            <p:ph type="sldNum" sz="quarter" idx="4294967295"/>
          </p:nvPr>
        </p:nvSpPr>
        <p:spPr/>
        <p:txBody>
          <a:bodyPr/>
          <a:lstStyle/>
          <a:p>
            <a:endParaRPr lang="en-US" dirty="0">
              <a:solidFill>
                <a:prstClr val="black">
                  <a:tint val="75000"/>
                </a:prstClr>
              </a:solidFill>
            </a:endParaRPr>
          </a:p>
        </p:txBody>
      </p:sp>
      <p:sp>
        <p:nvSpPr>
          <p:cNvPr id="15" name="Tijdelijke aanduiding voor inhoud 3"/>
          <p:cNvSpPr txBox="1">
            <a:spLocks/>
          </p:cNvSpPr>
          <p:nvPr/>
        </p:nvSpPr>
        <p:spPr>
          <a:xfrm>
            <a:off x="620487" y="1004088"/>
            <a:ext cx="8475301" cy="4675651"/>
          </a:xfrm>
          <a:prstGeom prst="rect">
            <a:avLst/>
          </a:prstGeom>
          <a:solidFill>
            <a:schemeClr val="accent1">
              <a:lumMod val="20000"/>
              <a:lumOff val="80000"/>
            </a:schemeClr>
          </a:solidFill>
          <a:ln w="25400">
            <a:solidFill>
              <a:schemeClr val="tx2"/>
            </a:solidFill>
          </a:ln>
        </p:spPr>
        <p:txBody>
          <a:bodyPr lIns="72000" rIns="36000"/>
          <a:lstStyle/>
          <a:p>
            <a:pPr marL="342900" indent="-342900">
              <a:buFont typeface="Arial" panose="020B0604020202020204" pitchFamily="34" charset="0"/>
              <a:buChar char="•"/>
            </a:pPr>
            <a:r>
              <a:rPr lang="en-SG" sz="2800" dirty="0"/>
              <a:t>ITU-D SG2 First meeting</a:t>
            </a:r>
          </a:p>
          <a:p>
            <a:pPr marL="342900" indent="-342900">
              <a:buFont typeface="Arial" panose="020B0604020202020204" pitchFamily="34" charset="0"/>
              <a:buChar char="•"/>
            </a:pPr>
            <a:r>
              <a:rPr lang="en-SG" sz="2800" dirty="0"/>
              <a:t>9 May 2018: Q7/2</a:t>
            </a:r>
          </a:p>
          <a:p>
            <a:pPr marL="342900" indent="-342900">
              <a:buFont typeface="Arial" panose="020B0604020202020204" pitchFamily="34" charset="0"/>
              <a:buChar char="•"/>
            </a:pPr>
            <a:r>
              <a:rPr lang="en-SG" sz="2800" dirty="0"/>
              <a:t>Presented and discussed:</a:t>
            </a:r>
          </a:p>
          <a:p>
            <a:pPr marL="800100" lvl="1" indent="-342900">
              <a:buFont typeface="Arial" panose="020B0604020202020204" pitchFamily="34" charset="0"/>
              <a:buChar char="•"/>
            </a:pPr>
            <a:r>
              <a:rPr lang="en-SG" sz="2800" dirty="0"/>
              <a:t>Work-plan </a:t>
            </a:r>
          </a:p>
          <a:p>
            <a:pPr marL="800100" lvl="1" indent="-342900">
              <a:buFont typeface="Arial" panose="020B0604020202020204" pitchFamily="34" charset="0"/>
              <a:buChar char="•"/>
            </a:pPr>
            <a:r>
              <a:rPr lang="en-SG" sz="2800" dirty="0"/>
              <a:t>Structure of the report, items to study</a:t>
            </a:r>
          </a:p>
          <a:p>
            <a:pPr marL="800100" lvl="1" indent="-342900">
              <a:buFont typeface="Arial" panose="020B0604020202020204" pitchFamily="34" charset="0"/>
              <a:buChar char="•"/>
            </a:pPr>
            <a:r>
              <a:rPr lang="en-SG" sz="2800" dirty="0"/>
              <a:t>Collaboration with other Sectors and Organisations</a:t>
            </a:r>
          </a:p>
          <a:p>
            <a:pPr marL="342900" indent="-342900">
              <a:buFont typeface="Arial" panose="020B0604020202020204" pitchFamily="34" charset="0"/>
              <a:buChar char="•"/>
            </a:pPr>
            <a:r>
              <a:rPr lang="en-SG" sz="2800" dirty="0"/>
              <a:t>Meeting report: </a:t>
            </a:r>
            <a:r>
              <a:rPr lang="en-US" sz="2800" b="1" u="sng" dirty="0">
                <a:hlinkClick r:id="rId3"/>
              </a:rPr>
              <a:t>2/REP/7-E</a:t>
            </a:r>
            <a:endParaRPr lang="en-US" sz="2800" b="1" u="sng" dirty="0"/>
          </a:p>
          <a:p>
            <a:pPr marL="800100" lvl="1" indent="-342900">
              <a:buFont typeface="Arial" panose="020B0604020202020204" pitchFamily="34" charset="0"/>
              <a:buChar char="•"/>
            </a:pPr>
            <a:r>
              <a:rPr lang="en-US" sz="2800" u="sng" dirty="0"/>
              <a:t>Annex 1: Work-plan</a:t>
            </a:r>
          </a:p>
          <a:p>
            <a:pPr marL="800100" lvl="1" indent="-342900">
              <a:buFont typeface="Arial" panose="020B0604020202020204" pitchFamily="34" charset="0"/>
              <a:buChar char="•"/>
            </a:pPr>
            <a:r>
              <a:rPr lang="en-US" sz="2800" u="sng" dirty="0"/>
              <a:t>Annex 2: Draft Table of Content</a:t>
            </a:r>
          </a:p>
          <a:p>
            <a:endParaRPr lang="en-SG" sz="2800" dirty="0">
              <a:solidFill>
                <a:srgbClr val="006600"/>
              </a:solidFill>
            </a:endParaRPr>
          </a:p>
          <a:p>
            <a:endParaRPr lang="en-US" dirty="0"/>
          </a:p>
        </p:txBody>
      </p:sp>
      <p:pic>
        <p:nvPicPr>
          <p:cNvPr id="6146" name="Picture 2" descr="Image result for wtdc re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0221" y="1004088"/>
            <a:ext cx="2687650" cy="381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468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AB7F5E-6F89-4CCB-A64C-B4885747F389}"/>
              </a:ext>
            </a:extLst>
          </p:cNvPr>
          <p:cNvSpPr txBox="1">
            <a:spLocks/>
          </p:cNvSpPr>
          <p:nvPr/>
        </p:nvSpPr>
        <p:spPr>
          <a:xfrm>
            <a:off x="7364570" y="68697"/>
            <a:ext cx="3240451" cy="65252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a:lstStyle>
          <a:p>
            <a:pPr algn="r"/>
            <a:r>
              <a:rPr lang="en-GB" sz="2800" dirty="0"/>
              <a:t>New Q 7/2 Report </a:t>
            </a:r>
            <a:r>
              <a:rPr lang="en-GB" sz="2800" dirty="0" err="1"/>
              <a:t>ToC</a:t>
            </a:r>
            <a:endParaRPr lang="en-GB" sz="2800" dirty="0"/>
          </a:p>
        </p:txBody>
      </p:sp>
      <p:sp>
        <p:nvSpPr>
          <p:cNvPr id="7" name="Rectangle 6">
            <a:extLst>
              <a:ext uri="{FF2B5EF4-FFF2-40B4-BE49-F238E27FC236}">
                <a16:creationId xmlns:a16="http://schemas.microsoft.com/office/drawing/2014/main" id="{90765B7C-1C00-42D6-8161-CC5F4BE6527A}"/>
              </a:ext>
            </a:extLst>
          </p:cNvPr>
          <p:cNvSpPr/>
          <p:nvPr/>
        </p:nvSpPr>
        <p:spPr>
          <a:xfrm>
            <a:off x="566057" y="817794"/>
            <a:ext cx="12583886" cy="5570756"/>
          </a:xfrm>
          <a:prstGeom prst="rect">
            <a:avLst/>
          </a:prstGeom>
        </p:spPr>
        <p:txBody>
          <a:bodyPr wrap="square">
            <a:spAutoFit/>
          </a:bodyPr>
          <a:lstStyle/>
          <a:p>
            <a:pPr marL="226695" indent="-226695" hangingPunct="0">
              <a:spcBef>
                <a:spcPts val="600"/>
              </a:spcBef>
              <a:tabLst>
                <a:tab pos="504190" algn="l"/>
                <a:tab pos="756285" algn="l"/>
                <a:tab pos="1008380" algn="l"/>
                <a:tab pos="1260475" algn="l"/>
              </a:tabLst>
            </a:pPr>
            <a:r>
              <a:rPr lang="en-GB" sz="1400" b="1" dirty="0">
                <a:latin typeface="Calibri" panose="020F0502020204030204" pitchFamily="34" charset="0"/>
                <a:ea typeface="SimSun" panose="02010600030101010101" pitchFamily="2" charset="-122"/>
                <a:cs typeface="Calibri" panose="020F0502020204030204" pitchFamily="34" charset="0"/>
              </a:rPr>
              <a:t>CHAPTER 1 – Introduction</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1.1		Background	</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1.2		Scope of the Report</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225425" indent="-225425" hangingPunct="0">
              <a:spcBef>
                <a:spcPts val="600"/>
              </a:spcBef>
              <a:tabLst>
                <a:tab pos="504190" algn="l"/>
                <a:tab pos="756285" algn="l"/>
                <a:tab pos="1008380" algn="l"/>
                <a:tab pos="1260475" algn="l"/>
              </a:tabLst>
            </a:pPr>
            <a:r>
              <a:rPr lang="en-GB" sz="1400" b="1" dirty="0">
                <a:latin typeface="Calibri" panose="020F0502020204030204" pitchFamily="34" charset="0"/>
                <a:ea typeface="SimSun" panose="02010600030101010101" pitchFamily="2" charset="-122"/>
                <a:cs typeface="Calibri" panose="020F0502020204030204" pitchFamily="34" charset="0"/>
              </a:rPr>
              <a:t>CHAPTER 2 – ITU Activities</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2.1		PP-18 Resolution 176 (revision Dubai)</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2.2		WTDC-17 Resolution 62 </a:t>
            </a:r>
            <a:r>
              <a:rPr lang="en-GB" sz="1400" dirty="0">
                <a:latin typeface="Calibri" panose="020F0502020204030204" pitchFamily="34" charset="0"/>
                <a:ea typeface="SimSun" panose="02010600030101010101" pitchFamily="2" charset="-122"/>
                <a:cs typeface="Times New Roman" panose="02020603050405020304" pitchFamily="18" charset="0"/>
              </a:rPr>
              <a:t>(Rev. Buenos Aires, 2017)</a:t>
            </a:r>
          </a:p>
          <a:p>
            <a:pPr marL="226695" indent="-226695"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2.3		ITU-R Radio Assembly 2019, Report SM.[EMF-MON] and deliveries of Question 239/1</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2.4		ITU-T WTSA-20 Resolution 72, K. series Recommendations and deliveries of Question 3/5</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400" b="1" dirty="0">
                <a:latin typeface="Calibri" panose="020F0502020204030204" pitchFamily="34" charset="0"/>
                <a:ea typeface="SimSun" panose="02010600030101010101" pitchFamily="2" charset="-122"/>
                <a:cs typeface="Calibri" panose="020F0502020204030204" pitchFamily="34" charset="0"/>
              </a:rPr>
              <a:t>CHAPTER 3 – Updated international and regional EMF activities and exposure limits	</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342900" indent="-342900" hangingPunct="0">
              <a:spcBef>
                <a:spcPts val="600"/>
              </a:spcBef>
              <a:buFont typeface="+mj-lt"/>
              <a:buAutoNum type="arabicPeriod"/>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	World Health Organization (WHO)	</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342900" indent="-342900" hangingPunct="0">
              <a:spcBef>
                <a:spcPts val="600"/>
              </a:spcBef>
              <a:buFont typeface="+mj-lt"/>
              <a:buAutoNum type="arabicPeriod"/>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	ICNIRP Guidelines and IEEE safety levels	</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342900" indent="-342900" hangingPunct="0">
              <a:spcBef>
                <a:spcPts val="600"/>
              </a:spcBef>
              <a:buFont typeface="+mj-lt"/>
              <a:buAutoNum type="arabicPeriod"/>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	Regional, national and comparative exposure limits	</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400" b="1" dirty="0">
                <a:latin typeface="Calibri" panose="020F0502020204030204" pitchFamily="34" charset="0"/>
                <a:ea typeface="SimSun" panose="02010600030101010101" pitchFamily="2" charset="-122"/>
                <a:cs typeface="Calibri" panose="020F0502020204030204" pitchFamily="34" charset="0"/>
              </a:rPr>
              <a:t>CHAPTER 4 – Policies to limit exposure to radiofrequency fields</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4.1 	Guidelines for national regulation </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4.2 	Best Practices of the use of mobile devices for exposure reduction</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4.3 	EMF exposure of next generation of mobile communications technologies.</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4.4	Impact of IMT 2020 (5G) on EMF</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4.5	Exposure to other radiators such as Wi-Fi, Bluetooth, wireless connected devices  	</a:t>
            </a:r>
            <a:endParaRPr lang="en-GB" sz="14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400" dirty="0">
                <a:latin typeface="Calibri" panose="020F0502020204030204" pitchFamily="34" charset="0"/>
                <a:ea typeface="SimSun" panose="02010600030101010101" pitchFamily="2" charset="-122"/>
                <a:cs typeface="Calibri" panose="020F0502020204030204" pitchFamily="34" charset="0"/>
              </a:rPr>
              <a:t>4.6	EMF risks to animals and plants</a:t>
            </a:r>
            <a:endParaRPr lang="en-GB" sz="1400" dirty="0">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085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06482E-C7A2-4E32-8FB8-73AF97295BDA}"/>
              </a:ext>
            </a:extLst>
          </p:cNvPr>
          <p:cNvSpPr txBox="1">
            <a:spLocks/>
          </p:cNvSpPr>
          <p:nvPr/>
        </p:nvSpPr>
        <p:spPr>
          <a:xfrm>
            <a:off x="7828822" y="394758"/>
            <a:ext cx="281765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2">
                    <a:lumMod val="60000"/>
                    <a:lumOff val="40000"/>
                  </a:schemeClr>
                </a:solidFill>
                <a:latin typeface="Calibri"/>
                <a:ea typeface="+mj-ea"/>
                <a:cs typeface="Calibri"/>
              </a:defRPr>
            </a:lvl1pPr>
          </a:lstStyle>
          <a:p>
            <a:pPr algn="r"/>
            <a:r>
              <a:rPr lang="en-GB" sz="2000" dirty="0"/>
              <a:t>New Q 7/2 Report </a:t>
            </a:r>
            <a:r>
              <a:rPr lang="en-GB" sz="2000" dirty="0" err="1"/>
              <a:t>ToC</a:t>
            </a:r>
            <a:r>
              <a:rPr lang="en-GB" sz="2000" dirty="0"/>
              <a:t> (Cont.)</a:t>
            </a:r>
          </a:p>
        </p:txBody>
      </p:sp>
      <p:sp>
        <p:nvSpPr>
          <p:cNvPr id="5" name="Rectangle 4">
            <a:extLst>
              <a:ext uri="{FF2B5EF4-FFF2-40B4-BE49-F238E27FC236}">
                <a16:creationId xmlns:a16="http://schemas.microsoft.com/office/drawing/2014/main" id="{4ACE372A-40C4-43B6-980D-90F370FEA107}"/>
              </a:ext>
            </a:extLst>
          </p:cNvPr>
          <p:cNvSpPr/>
          <p:nvPr/>
        </p:nvSpPr>
        <p:spPr>
          <a:xfrm>
            <a:off x="500751" y="834846"/>
            <a:ext cx="9143992" cy="4570482"/>
          </a:xfrm>
          <a:prstGeom prst="rect">
            <a:avLst/>
          </a:prstGeom>
        </p:spPr>
        <p:txBody>
          <a:bodyPr wrap="square">
            <a:spAutoFit/>
          </a:bodyPr>
          <a:lstStyle/>
          <a:p>
            <a:pPr marL="226695" indent="-226695" hangingPunct="0">
              <a:spcBef>
                <a:spcPts val="600"/>
              </a:spcBef>
              <a:tabLst>
                <a:tab pos="504190" algn="l"/>
                <a:tab pos="756285" algn="l"/>
                <a:tab pos="1008380" algn="l"/>
                <a:tab pos="1260475" algn="l"/>
              </a:tabLst>
            </a:pPr>
            <a:r>
              <a:rPr lang="fr-CH" sz="1600" b="1" dirty="0">
                <a:latin typeface="Calibri" panose="020F0502020204030204" pitchFamily="34" charset="0"/>
                <a:ea typeface="SimSun" panose="02010600030101010101" pitchFamily="2" charset="-122"/>
                <a:cs typeface="Calibri" panose="020F0502020204030204" pitchFamily="34" charset="0"/>
              </a:rPr>
              <a:t>CHAPTER 5 – National EMF </a:t>
            </a:r>
            <a:r>
              <a:rPr lang="fr-CH" sz="1600" b="1" dirty="0" err="1">
                <a:latin typeface="Calibri" panose="020F0502020204030204" pitchFamily="34" charset="0"/>
                <a:ea typeface="SimSun" panose="02010600030101010101" pitchFamily="2" charset="-122"/>
                <a:cs typeface="Calibri" panose="020F0502020204030204" pitchFamily="34" charset="0"/>
              </a:rPr>
              <a:t>activities</a:t>
            </a:r>
            <a:r>
              <a:rPr lang="fr-CH" sz="1600" b="1" dirty="0">
                <a:latin typeface="Calibri" panose="020F0502020204030204" pitchFamily="34" charset="0"/>
                <a:ea typeface="SimSun" panose="02010600030101010101" pitchFamily="2" charset="-122"/>
                <a:cs typeface="Calibri" panose="020F0502020204030204" pitchFamily="34" charset="0"/>
              </a:rPr>
              <a:t> on </a:t>
            </a:r>
            <a:r>
              <a:rPr lang="fr-CH" sz="1600" b="1" dirty="0" err="1">
                <a:latin typeface="Calibri" panose="020F0502020204030204" pitchFamily="34" charset="0"/>
                <a:ea typeface="SimSun" panose="02010600030101010101" pitchFamily="2" charset="-122"/>
                <a:cs typeface="Calibri" panose="020F0502020204030204" pitchFamily="34" charset="0"/>
              </a:rPr>
              <a:t>exposure</a:t>
            </a:r>
            <a:r>
              <a:rPr lang="fr-CH" sz="1600" b="1" dirty="0">
                <a:latin typeface="Calibri" panose="020F0502020204030204" pitchFamily="34" charset="0"/>
                <a:ea typeface="SimSun" panose="02010600030101010101" pitchFamily="2" charset="-122"/>
                <a:cs typeface="Calibri" panose="020F0502020204030204" pitchFamily="34" charset="0"/>
              </a:rPr>
              <a:t> </a:t>
            </a:r>
            <a:r>
              <a:rPr lang="fr-CH" sz="1600" b="1" dirty="0" err="1">
                <a:latin typeface="Calibri" panose="020F0502020204030204" pitchFamily="34" charset="0"/>
                <a:ea typeface="SimSun" panose="02010600030101010101" pitchFamily="2" charset="-122"/>
                <a:cs typeface="Calibri" panose="020F0502020204030204" pitchFamily="34" charset="0"/>
              </a:rPr>
              <a:t>limits</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742950" lvl="1" indent="-285750" hangingPunct="0">
              <a:spcBef>
                <a:spcPts val="600"/>
              </a:spcBef>
              <a:buFont typeface="+mj-lt"/>
              <a:buAutoNum type="arabicPeriod"/>
              <a:tabLst>
                <a:tab pos="504190" algn="l"/>
                <a:tab pos="756285" algn="l"/>
                <a:tab pos="1008380" algn="l"/>
                <a:tab pos="1260475" algn="l"/>
              </a:tabLst>
            </a:pPr>
            <a:r>
              <a:rPr lang="fr-CH" sz="1600" dirty="0">
                <a:latin typeface="Calibri" panose="020F0502020204030204" pitchFamily="34" charset="0"/>
                <a:ea typeface="SimSun" panose="02010600030101010101" pitchFamily="2" charset="-122"/>
                <a:cs typeface="Calibri" panose="020F0502020204030204" pitchFamily="34" charset="0"/>
              </a:rPr>
              <a:t>	</a:t>
            </a:r>
            <a:r>
              <a:rPr lang="en-GB" sz="1600" dirty="0">
                <a:latin typeface="Calibri" panose="020F0502020204030204" pitchFamily="34" charset="0"/>
                <a:ea typeface="SimSun" panose="02010600030101010101" pitchFamily="2" charset="-122"/>
                <a:cs typeface="Calibri" panose="020F0502020204030204" pitchFamily="34" charset="0"/>
              </a:rPr>
              <a:t>Legal framework</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742950" lvl="1" indent="-285750" hangingPunct="0">
              <a:spcBef>
                <a:spcPts val="600"/>
              </a:spcBef>
              <a:buFont typeface="+mj-lt"/>
              <a:buAutoNum type="arabicPeriod"/>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	Assessment concerns related to human exposure to EMF</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742950" lvl="1" indent="-285750" hangingPunct="0">
              <a:spcBef>
                <a:spcPts val="600"/>
              </a:spcBef>
              <a:buFont typeface="+mj-lt"/>
              <a:buAutoNum type="arabicPeriod"/>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	Public Awareness</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742950" lvl="1" indent="-285750" hangingPunct="0">
              <a:spcBef>
                <a:spcPts val="600"/>
              </a:spcBef>
              <a:buFont typeface="+mj-lt"/>
              <a:buAutoNum type="arabicPeriod"/>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	Exposure limits nearby sensitive areas such as kindergartens, schools, hospitals</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742950" lvl="1" indent="-285750" hangingPunct="0">
              <a:spcBef>
                <a:spcPts val="600"/>
              </a:spcBef>
              <a:buFont typeface="+mj-lt"/>
              <a:buAutoNum type="arabicPeriod"/>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	Maps of calculated field-strength around transmitters</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742950" lvl="1" indent="-285750" hangingPunct="0">
              <a:spcBef>
                <a:spcPts val="600"/>
              </a:spcBef>
              <a:buFont typeface="+mj-lt"/>
              <a:buAutoNum type="arabicPeriod"/>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	Presentation of results on the web </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5.7		Results of Questionnaire</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600" b="1" dirty="0">
                <a:latin typeface="Calibri" panose="020F0502020204030204" pitchFamily="34" charset="0"/>
                <a:ea typeface="SimSun" panose="02010600030101010101" pitchFamily="2" charset="-122"/>
                <a:cs typeface="Calibri" panose="020F0502020204030204" pitchFamily="34" charset="0"/>
              </a:rPr>
              <a:t>CHAPTER 6 – Exposure levels from handsets and notebooks </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6.1 	Human exposure to EMF from base stations versus handsets and notebooks</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6.2	Children exposure from handsets</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marL="226695" indent="-226695" hangingPunct="0">
              <a:spcBef>
                <a:spcPts val="600"/>
              </a:spcBef>
              <a:tabLst>
                <a:tab pos="504190" algn="l"/>
                <a:tab pos="756285" algn="l"/>
                <a:tab pos="1008380" algn="l"/>
                <a:tab pos="1260475" algn="l"/>
              </a:tabLst>
            </a:pPr>
            <a:r>
              <a:rPr lang="en-GB" sz="1600" dirty="0">
                <a:latin typeface="Calibri" panose="020F0502020204030204" pitchFamily="34" charset="0"/>
                <a:ea typeface="SimSun" panose="02010600030101010101" pitchFamily="2" charset="-122"/>
                <a:cs typeface="Calibri" panose="020F0502020204030204" pitchFamily="34" charset="0"/>
              </a:rPr>
              <a:t>6.3		National SAR measurements </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600" b="1" dirty="0">
                <a:latin typeface="Calibri" panose="020F0502020204030204" pitchFamily="34" charset="0"/>
                <a:ea typeface="SimSun" panose="02010600030101010101" pitchFamily="2" charset="-122"/>
                <a:cs typeface="Calibri" panose="020F0502020204030204" pitchFamily="34" charset="0"/>
              </a:rPr>
              <a:t>CHAPTER 7 – Comparison of exposure limits in different countries</a:t>
            </a:r>
            <a:endParaRPr lang="en-GB" sz="1600" dirty="0">
              <a:latin typeface="Calibri" panose="020F0502020204030204" pitchFamily="34" charset="0"/>
              <a:ea typeface="SimSun" panose="02010600030101010101" pitchFamily="2" charset="-122"/>
              <a:cs typeface="Times New Roman" panose="02020603050405020304" pitchFamily="18" charset="0"/>
            </a:endParaRPr>
          </a:p>
          <a:p>
            <a:pPr hangingPunct="0">
              <a:spcBef>
                <a:spcPts val="600"/>
              </a:spcBef>
              <a:tabLst>
                <a:tab pos="504190" algn="l"/>
                <a:tab pos="756285" algn="l"/>
                <a:tab pos="1008380" algn="l"/>
                <a:tab pos="1260475" algn="l"/>
              </a:tabLst>
            </a:pPr>
            <a:r>
              <a:rPr lang="en-GB" sz="1600" b="1" dirty="0">
                <a:latin typeface="Calibri" panose="020F0502020204030204" pitchFamily="34" charset="0"/>
                <a:ea typeface="SimSun" panose="02010600030101010101" pitchFamily="2" charset="-122"/>
                <a:cs typeface="Calibri" panose="020F0502020204030204" pitchFamily="34" charset="0"/>
              </a:rPr>
              <a:t>CHAPTER 8 – Case studies, success stories, and national practices </a:t>
            </a:r>
            <a:endParaRPr lang="en-GB" sz="1600" dirty="0">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51291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38</a:t>
            </a:fld>
            <a:endParaRPr lang="en-US" dirty="0">
              <a:solidFill>
                <a:prstClr val="white"/>
              </a:solidFill>
            </a:endParaRPr>
          </a:p>
        </p:txBody>
      </p:sp>
      <p:pic>
        <p:nvPicPr>
          <p:cNvPr id="7" name="Picture 6"/>
          <p:cNvPicPr>
            <a:picLocks noChangeAspect="1"/>
          </p:cNvPicPr>
          <p:nvPr/>
        </p:nvPicPr>
        <p:blipFill>
          <a:blip r:embed="rId2"/>
          <a:stretch>
            <a:fillRect/>
          </a:stretch>
        </p:blipFill>
        <p:spPr>
          <a:xfrm>
            <a:off x="4373635" y="1151636"/>
            <a:ext cx="3532554" cy="2063600"/>
          </a:xfrm>
          <a:prstGeom prst="rect">
            <a:avLst/>
          </a:prstGeom>
        </p:spPr>
      </p:pic>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09425" y="3820251"/>
            <a:ext cx="3657599" cy="191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8199124" y="1145235"/>
            <a:ext cx="3607884" cy="2029435"/>
          </a:xfrm>
          <a:prstGeom prst="rect">
            <a:avLst/>
          </a:prstGeom>
        </p:spPr>
      </p:pic>
      <p:pic>
        <p:nvPicPr>
          <p:cNvPr id="10"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185132" y="3800840"/>
            <a:ext cx="3657598" cy="228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stretch>
            <a:fillRect/>
          </a:stretch>
        </p:blipFill>
        <p:spPr>
          <a:xfrm>
            <a:off x="4373635" y="3820251"/>
            <a:ext cx="3402687" cy="1950278"/>
          </a:xfrm>
          <a:prstGeom prst="rect">
            <a:avLst/>
          </a:prstGeom>
        </p:spPr>
      </p:pic>
      <p:sp>
        <p:nvSpPr>
          <p:cNvPr id="14" name="Title 1"/>
          <p:cNvSpPr txBox="1">
            <a:spLocks/>
          </p:cNvSpPr>
          <p:nvPr/>
        </p:nvSpPr>
        <p:spPr bwMode="auto">
          <a:xfrm>
            <a:off x="49530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dirty="0" smtClean="0">
                <a:solidFill>
                  <a:schemeClr val="bg1"/>
                </a:solidFill>
              </a:rPr>
              <a:t>5G Related ITU Regional Forums, Seminars, Workshops</a:t>
            </a:r>
            <a:endParaRPr lang="en-US" dirty="0">
              <a:solidFill>
                <a:schemeClr val="bg1"/>
              </a:solidFill>
            </a:endParaRPr>
          </a:p>
        </p:txBody>
      </p:sp>
      <p:sp>
        <p:nvSpPr>
          <p:cNvPr id="15" name="TextBox 14"/>
          <p:cNvSpPr txBox="1"/>
          <p:nvPr/>
        </p:nvSpPr>
        <p:spPr>
          <a:xfrm>
            <a:off x="4912653" y="797626"/>
            <a:ext cx="2454518"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UKRAINE, May 2018 </a:t>
            </a:r>
            <a:endParaRPr lang="en-US" b="1" dirty="0">
              <a:solidFill>
                <a:srgbClr val="C00000"/>
              </a:solidFill>
              <a:effectLst>
                <a:outerShdw blurRad="38100" dist="38100" dir="2700000" algn="tl">
                  <a:srgbClr val="000000">
                    <a:alpha val="43137"/>
                  </a:srgbClr>
                </a:outerShdw>
              </a:effectLst>
            </a:endParaRPr>
          </a:p>
        </p:txBody>
      </p:sp>
      <p:sp>
        <p:nvSpPr>
          <p:cNvPr id="16" name="TextBox 15"/>
          <p:cNvSpPr txBox="1"/>
          <p:nvPr/>
        </p:nvSpPr>
        <p:spPr>
          <a:xfrm>
            <a:off x="8844210" y="797626"/>
            <a:ext cx="2548583"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HUNGARY, July 2018 </a:t>
            </a:r>
            <a:endParaRPr lang="en-US" b="1" dirty="0">
              <a:solidFill>
                <a:srgbClr val="C00000"/>
              </a:solidFill>
              <a:effectLst>
                <a:outerShdw blurRad="38100" dist="38100" dir="2700000" algn="tl">
                  <a:srgbClr val="000000">
                    <a:alpha val="43137"/>
                  </a:srgbClr>
                </a:outerShdw>
              </a:effectLst>
            </a:endParaRPr>
          </a:p>
        </p:txBody>
      </p:sp>
      <p:sp>
        <p:nvSpPr>
          <p:cNvPr id="17" name="TextBox 16"/>
          <p:cNvSpPr txBox="1"/>
          <p:nvPr/>
        </p:nvSpPr>
        <p:spPr>
          <a:xfrm>
            <a:off x="1119754" y="3415921"/>
            <a:ext cx="2232214"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LATVIA, July 2018 </a:t>
            </a:r>
            <a:endParaRPr lang="en-US"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4380456" y="3451473"/>
            <a:ext cx="3518912"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MONTENEGRO, October 2018 </a:t>
            </a:r>
            <a:endParaRPr lang="en-US" b="1" dirty="0">
              <a:solidFill>
                <a:srgbClr val="C00000"/>
              </a:solidFill>
              <a:effectLst>
                <a:outerShdw blurRad="38100" dist="38100" dir="2700000" algn="tl">
                  <a:srgbClr val="000000">
                    <a:alpha val="43137"/>
                  </a:srgbClr>
                </a:outerShdw>
              </a:effectLst>
            </a:endParaRPr>
          </a:p>
        </p:txBody>
      </p:sp>
      <p:sp>
        <p:nvSpPr>
          <p:cNvPr id="19" name="TextBox 18"/>
          <p:cNvSpPr txBox="1"/>
          <p:nvPr/>
        </p:nvSpPr>
        <p:spPr>
          <a:xfrm>
            <a:off x="8653376" y="3431508"/>
            <a:ext cx="2770823"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ATHENS, October 2018 </a:t>
            </a:r>
            <a:endParaRPr lang="en-US" b="1" dirty="0">
              <a:solidFill>
                <a:srgbClr val="C00000"/>
              </a:solidFill>
              <a:effectLst>
                <a:outerShdw blurRad="38100" dist="38100" dir="2700000" algn="tl">
                  <a:srgbClr val="000000">
                    <a:alpha val="43137"/>
                  </a:srgbClr>
                </a:outerShdw>
              </a:effectLst>
            </a:endParaRPr>
          </a:p>
        </p:txBody>
      </p:sp>
      <p:pic>
        <p:nvPicPr>
          <p:cNvPr id="20" name="Picture 19"/>
          <p:cNvPicPr>
            <a:picLocks noChangeAspect="1"/>
          </p:cNvPicPr>
          <p:nvPr/>
        </p:nvPicPr>
        <p:blipFill>
          <a:blip r:embed="rId7"/>
          <a:stretch>
            <a:fillRect/>
          </a:stretch>
        </p:blipFill>
        <p:spPr>
          <a:xfrm>
            <a:off x="509425" y="1151636"/>
            <a:ext cx="3621184" cy="2206825"/>
          </a:xfrm>
          <a:prstGeom prst="rect">
            <a:avLst/>
          </a:prstGeom>
        </p:spPr>
      </p:pic>
      <p:sp>
        <p:nvSpPr>
          <p:cNvPr id="21" name="TextBox 20"/>
          <p:cNvSpPr txBox="1"/>
          <p:nvPr/>
        </p:nvSpPr>
        <p:spPr>
          <a:xfrm>
            <a:off x="1164808" y="797626"/>
            <a:ext cx="2621487"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ITALY, November 2018</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8768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39</a:t>
            </a:fld>
            <a:endParaRPr lang="en-US" dirty="0">
              <a:solidFill>
                <a:prstClr val="white"/>
              </a:solidFill>
            </a:endParaRPr>
          </a:p>
        </p:txBody>
      </p:sp>
      <p:sp>
        <p:nvSpPr>
          <p:cNvPr id="14" name="Title 1"/>
          <p:cNvSpPr txBox="1">
            <a:spLocks/>
          </p:cNvSpPr>
          <p:nvPr/>
        </p:nvSpPr>
        <p:spPr bwMode="auto">
          <a:xfrm>
            <a:off x="48768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dirty="0" smtClean="0">
                <a:solidFill>
                  <a:schemeClr val="bg1"/>
                </a:solidFill>
              </a:rPr>
              <a:t>5G Related Meeting in the Region</a:t>
            </a:r>
            <a:endParaRPr lang="en-US" dirty="0">
              <a:solidFill>
                <a:schemeClr val="bg1"/>
              </a:solidFill>
            </a:endParaRPr>
          </a:p>
        </p:txBody>
      </p:sp>
      <p:sp>
        <p:nvSpPr>
          <p:cNvPr id="22" name="Content Placeholder 5"/>
          <p:cNvSpPr>
            <a:spLocks noGrp="1"/>
          </p:cNvSpPr>
          <p:nvPr>
            <p:ph idx="1"/>
          </p:nvPr>
        </p:nvSpPr>
        <p:spPr>
          <a:xfrm>
            <a:off x="609600" y="1734039"/>
            <a:ext cx="8745415" cy="3830638"/>
          </a:xfrm>
        </p:spPr>
        <p:txBody>
          <a:bodyPr/>
          <a:lstStyle/>
          <a:p>
            <a:r>
              <a:rPr lang="en-US" sz="2400" dirty="0"/>
              <a:t>ITU-T Workshop on “5G, Health and EMF</a:t>
            </a:r>
            <a:r>
              <a:rPr lang="en-US" sz="2400" dirty="0" smtClean="0"/>
              <a:t>”</a:t>
            </a:r>
            <a:br>
              <a:rPr lang="en-US" sz="2400" dirty="0" smtClean="0"/>
            </a:br>
            <a:r>
              <a:rPr lang="en-US" sz="2400" dirty="0" smtClean="0"/>
              <a:t>5 </a:t>
            </a:r>
            <a:r>
              <a:rPr lang="en-US" sz="2400" dirty="0"/>
              <a:t>December 2017, Warsaw, Poland </a:t>
            </a:r>
          </a:p>
          <a:p>
            <a:r>
              <a:rPr lang="en-US" sz="2400" dirty="0"/>
              <a:t>Contribution to Europe’s 5G Ambition: Investing in 5G Enabler Infrastructure, </a:t>
            </a:r>
            <a:r>
              <a:rPr lang="en-US" sz="2400" dirty="0" smtClean="0"/>
              <a:t/>
            </a:r>
            <a:br>
              <a:rPr lang="en-US" sz="2400" dirty="0" smtClean="0"/>
            </a:br>
            <a:r>
              <a:rPr lang="en-US" sz="2400" dirty="0" smtClean="0"/>
              <a:t>20 </a:t>
            </a:r>
            <a:r>
              <a:rPr lang="en-US" sz="2400" dirty="0"/>
              <a:t>June 2018, European </a:t>
            </a:r>
            <a:r>
              <a:rPr lang="en-US" sz="2400" dirty="0" smtClean="0"/>
              <a:t>Parliament, Brussels) </a:t>
            </a:r>
            <a:endParaRPr lang="en-US" sz="2400" dirty="0"/>
          </a:p>
          <a:p>
            <a:r>
              <a:rPr lang="en-US" sz="2400" dirty="0"/>
              <a:t>2nd Annual CIS and Central and South-Eastern European Spectrum Management Conference and ITU Regional Workshop “Broadband Development based on 4G and 5G Technologies” </a:t>
            </a:r>
            <a:r>
              <a:rPr lang="en-US" sz="2400" dirty="0" smtClean="0"/>
              <a:t/>
            </a:r>
            <a:br>
              <a:rPr lang="en-US" sz="2400" dirty="0" smtClean="0"/>
            </a:br>
            <a:r>
              <a:rPr lang="en-US" sz="2400" dirty="0" smtClean="0"/>
              <a:t>17-20 </a:t>
            </a:r>
            <a:r>
              <a:rPr lang="en-US" sz="2400" dirty="0"/>
              <a:t>September </a:t>
            </a:r>
            <a:r>
              <a:rPr lang="en-US" sz="2400" dirty="0" smtClean="0"/>
              <a:t>2018, Almaty</a:t>
            </a:r>
            <a:r>
              <a:rPr lang="en-US" sz="2400" dirty="0"/>
              <a:t>, </a:t>
            </a:r>
            <a:r>
              <a:rPr lang="en-US" sz="2400" dirty="0" smtClean="0"/>
              <a:t>Kazakhstan</a:t>
            </a:r>
            <a:endParaRPr lang="en-US" sz="2400" dirty="0"/>
          </a:p>
          <a:p>
            <a:endParaRPr lang="en-US" sz="2400" dirty="0" smtClean="0"/>
          </a:p>
          <a:p>
            <a:endParaRPr lang="en-US" sz="2400" dirty="0" smtClean="0"/>
          </a:p>
          <a:p>
            <a:endParaRPr lang="en-US" sz="2400" dirty="0" smtClean="0"/>
          </a:p>
          <a:p>
            <a:endParaRPr lang="en-US" sz="2400" dirty="0"/>
          </a:p>
        </p:txBody>
      </p:sp>
      <p:sp>
        <p:nvSpPr>
          <p:cNvPr id="23" name="Title 1"/>
          <p:cNvSpPr>
            <a:spLocks noGrp="1"/>
          </p:cNvSpPr>
          <p:nvPr>
            <p:ph type="title"/>
          </p:nvPr>
        </p:nvSpPr>
        <p:spPr>
          <a:xfrm>
            <a:off x="609600" y="776288"/>
            <a:ext cx="10972800" cy="1143000"/>
          </a:xfrm>
        </p:spPr>
        <p:txBody>
          <a:bodyPr/>
          <a:lstStyle/>
          <a:p>
            <a:r>
              <a:rPr lang="en-US" dirty="0" smtClean="0">
                <a:solidFill>
                  <a:srgbClr val="C00000"/>
                </a:solidFill>
                <a:effectLst>
                  <a:outerShdw blurRad="38100" dist="38100" dir="2700000" algn="tl">
                    <a:srgbClr val="000000">
                      <a:alpha val="43137"/>
                    </a:srgbClr>
                  </a:outerShdw>
                </a:effectLst>
              </a:rPr>
              <a:t>Additional 5G related meetings</a:t>
            </a:r>
            <a:endParaRPr lang="en-US" dirty="0">
              <a:solidFill>
                <a:srgbClr val="C00000"/>
              </a:solidFill>
              <a:effectLst>
                <a:outerShdw blurRad="38100" dist="38100" dir="2700000" algn="tl">
                  <a:srgbClr val="000000">
                    <a:alpha val="43137"/>
                  </a:srgbClr>
                </a:outerShdw>
              </a:effectLst>
            </a:endParaRPr>
          </a:p>
        </p:txBody>
      </p:sp>
      <p:pic>
        <p:nvPicPr>
          <p:cNvPr id="6146" name="Picture 2" descr="Rezultat slika za european parlia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8182" y="2786314"/>
            <a:ext cx="2672212" cy="13361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itu.int/en/ITU-D/Regional-Presence/CIS/PublishingImages/Almaty_we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036"/>
          <a:stretch/>
        </p:blipFill>
        <p:spPr bwMode="auto">
          <a:xfrm>
            <a:off x="9433560" y="4419600"/>
            <a:ext cx="2616835" cy="15280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rodna sli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0664" y="968180"/>
            <a:ext cx="2739730" cy="1541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17694" y="638738"/>
            <a:ext cx="2347566" cy="369332"/>
          </a:xfrm>
          <a:prstGeom prst="rect">
            <a:avLst/>
          </a:prstGeom>
          <a:noFill/>
        </p:spPr>
        <p:txBody>
          <a:bodyPr wrap="none" rtlCol="0">
            <a:spAutoFit/>
          </a:bodyPr>
          <a:lstStyle/>
          <a:p>
            <a:r>
              <a:rPr lang="en-US" dirty="0" smtClean="0"/>
              <a:t>Dec 2018, WARSAW</a:t>
            </a:r>
            <a:endParaRPr lang="en-US" dirty="0"/>
          </a:p>
        </p:txBody>
      </p:sp>
      <p:sp>
        <p:nvSpPr>
          <p:cNvPr id="24" name="TextBox 23"/>
          <p:cNvSpPr txBox="1"/>
          <p:nvPr/>
        </p:nvSpPr>
        <p:spPr>
          <a:xfrm>
            <a:off x="9434202" y="2485562"/>
            <a:ext cx="2621230" cy="369332"/>
          </a:xfrm>
          <a:prstGeom prst="rect">
            <a:avLst/>
          </a:prstGeom>
          <a:noFill/>
        </p:spPr>
        <p:txBody>
          <a:bodyPr wrap="none" rtlCol="0">
            <a:spAutoFit/>
          </a:bodyPr>
          <a:lstStyle/>
          <a:p>
            <a:r>
              <a:rPr lang="en-US" dirty="0" smtClean="0"/>
              <a:t>June 2018, BRUSSELS</a:t>
            </a:r>
            <a:endParaRPr lang="en-US" dirty="0"/>
          </a:p>
        </p:txBody>
      </p:sp>
      <p:sp>
        <p:nvSpPr>
          <p:cNvPr id="25" name="TextBox 24"/>
          <p:cNvSpPr txBox="1"/>
          <p:nvPr/>
        </p:nvSpPr>
        <p:spPr>
          <a:xfrm>
            <a:off x="9335142" y="4108560"/>
            <a:ext cx="2822119" cy="369332"/>
          </a:xfrm>
          <a:prstGeom prst="rect">
            <a:avLst/>
          </a:prstGeom>
          <a:noFill/>
        </p:spPr>
        <p:txBody>
          <a:bodyPr wrap="none" rtlCol="0">
            <a:spAutoFit/>
          </a:bodyPr>
          <a:lstStyle/>
          <a:p>
            <a:r>
              <a:rPr lang="en-US" dirty="0" smtClean="0"/>
              <a:t>Sep 2018, KAZAKHSTAN</a:t>
            </a:r>
            <a:endParaRPr lang="en-US" dirty="0"/>
          </a:p>
        </p:txBody>
      </p:sp>
    </p:spTree>
    <p:extLst>
      <p:ext uri="{BB962C8B-B14F-4D97-AF65-F5344CB8AC3E}">
        <p14:creationId xmlns:p14="http://schemas.microsoft.com/office/powerpoint/2010/main" val="228873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82223"/>
            <a:ext cx="10972800" cy="1143000"/>
          </a:xfrm>
        </p:spPr>
        <p:txBody>
          <a:bodyPr/>
          <a:lstStyle/>
          <a:p>
            <a:r>
              <a:rPr lang="en-US" sz="2800" dirty="0">
                <a:solidFill>
                  <a:srgbClr val="C00000"/>
                </a:solidFill>
                <a:effectLst>
                  <a:outerShdw blurRad="38100" dist="38100" dir="2700000" algn="tl">
                    <a:srgbClr val="000000">
                      <a:alpha val="43137"/>
                    </a:srgbClr>
                  </a:outerShdw>
                </a:effectLst>
              </a:rPr>
              <a:t>IMT-2000, IMT-Advanced &amp; </a:t>
            </a:r>
            <a:r>
              <a:rPr lang="en-US" sz="2800" dirty="0" smtClean="0">
                <a:solidFill>
                  <a:srgbClr val="C00000"/>
                </a:solidFill>
                <a:effectLst>
                  <a:outerShdw blurRad="38100" dist="38100" dir="2700000" algn="tl">
                    <a:srgbClr val="000000">
                      <a:alpha val="43137"/>
                    </a:srgbClr>
                  </a:outerShdw>
                </a:effectLst>
              </a:rPr>
              <a:t>IMT-2020</a:t>
            </a:r>
            <a:endParaRPr lang="en-US" sz="2800"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513681"/>
            <a:ext cx="10972800" cy="3830638"/>
          </a:xfrm>
        </p:spPr>
        <p:txBody>
          <a:bodyPr/>
          <a:lstStyle/>
          <a:p>
            <a:r>
              <a:rPr lang="en-US" sz="2400" dirty="0" smtClean="0"/>
              <a:t>All </a:t>
            </a:r>
            <a:r>
              <a:rPr lang="en-US" sz="2400" dirty="0"/>
              <a:t>of today’s 3G and 4G mobile broadband systems are based on the ITU’s IMT standards</a:t>
            </a:r>
          </a:p>
          <a:p>
            <a:r>
              <a:rPr lang="en-US" sz="2400" dirty="0" smtClean="0"/>
              <a:t>IMT </a:t>
            </a:r>
            <a:r>
              <a:rPr lang="en-US" sz="2400" dirty="0"/>
              <a:t>provides the global platform on which to build the next generations of mobile broadband connectivity</a:t>
            </a:r>
          </a:p>
          <a:p>
            <a:r>
              <a:rPr lang="en-US" sz="2400" dirty="0" smtClean="0"/>
              <a:t>ITU </a:t>
            </a:r>
            <a:r>
              <a:rPr lang="en-US" sz="2400" dirty="0"/>
              <a:t>established the detailed specifications for IMT-2000 and the first 3G deployments commenced around the year 2000</a:t>
            </a:r>
          </a:p>
          <a:p>
            <a:r>
              <a:rPr lang="en-US" sz="2400" dirty="0" smtClean="0"/>
              <a:t>In </a:t>
            </a:r>
            <a:r>
              <a:rPr lang="en-US" sz="2400" dirty="0"/>
              <a:t>January 2012, ITU defined the next big leap forward with 4G wireless cellular technology –IMT-Advanced –and this is now being progressively deployed worldwide</a:t>
            </a:r>
          </a:p>
          <a:p>
            <a:r>
              <a:rPr lang="en-US" sz="2400" dirty="0" smtClean="0"/>
              <a:t>The </a:t>
            </a:r>
            <a:r>
              <a:rPr lang="en-US" sz="2400" dirty="0"/>
              <a:t>detailed investigation of the key elements of IMT-2020 is well underway, using the partnership ITU has with the mobile broadband industry and the wide range of stakeholders in the 5G community</a:t>
            </a:r>
          </a:p>
          <a:p>
            <a:endParaRPr lang="en-US" sz="2400" dirty="0"/>
          </a:p>
        </p:txBody>
      </p:sp>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4</a:t>
            </a:fld>
            <a:endParaRPr lang="en-US" dirty="0">
              <a:solidFill>
                <a:prstClr val="white"/>
              </a:solidFill>
            </a:endParaRPr>
          </a:p>
        </p:txBody>
      </p:sp>
      <p:sp>
        <p:nvSpPr>
          <p:cNvPr id="5" name="Title 1"/>
          <p:cNvSpPr txBox="1">
            <a:spLocks/>
          </p:cNvSpPr>
          <p:nvPr/>
        </p:nvSpPr>
        <p:spPr bwMode="auto">
          <a:xfrm>
            <a:off x="495300" y="0"/>
            <a:ext cx="116967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smtClean="0">
                <a:solidFill>
                  <a:schemeClr val="bg1"/>
                </a:solidFill>
              </a:rPr>
              <a:t>TOWARDS IMT-2020 and Beyond</a:t>
            </a:r>
            <a:endParaRPr lang="en-US" sz="2800" dirty="0">
              <a:solidFill>
                <a:schemeClr val="bg1"/>
              </a:solidFill>
            </a:endParaRPr>
          </a:p>
        </p:txBody>
      </p:sp>
    </p:spTree>
    <p:extLst>
      <p:ext uri="{BB962C8B-B14F-4D97-AF65-F5344CB8AC3E}">
        <p14:creationId xmlns:p14="http://schemas.microsoft.com/office/powerpoint/2010/main" val="3414499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9530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smtClean="0">
                <a:solidFill>
                  <a:schemeClr val="bg1"/>
                </a:solidFill>
              </a:rPr>
              <a:t>5G @ Telecommunication Networks Development, BDT </a:t>
            </a:r>
            <a:endParaRPr lang="en-US" sz="2800" dirty="0">
              <a:solidFill>
                <a:schemeClr val="bg1"/>
              </a:solidFill>
            </a:endParaRPr>
          </a:p>
        </p:txBody>
      </p:sp>
      <p:pic>
        <p:nvPicPr>
          <p:cNvPr id="7" name="Picture 6"/>
          <p:cNvPicPr>
            <a:picLocks noChangeAspect="1"/>
          </p:cNvPicPr>
          <p:nvPr/>
        </p:nvPicPr>
        <p:blipFill>
          <a:blip r:embed="rId3"/>
          <a:stretch>
            <a:fillRect/>
          </a:stretch>
        </p:blipFill>
        <p:spPr>
          <a:xfrm>
            <a:off x="362680" y="935454"/>
            <a:ext cx="3201143" cy="4527500"/>
          </a:xfrm>
          <a:prstGeom prst="rect">
            <a:avLst/>
          </a:prstGeom>
          <a:ln>
            <a:solidFill>
              <a:schemeClr val="accent1"/>
            </a:solidFill>
          </a:ln>
        </p:spPr>
      </p:pic>
      <p:sp>
        <p:nvSpPr>
          <p:cNvPr id="8" name="TextBox 7"/>
          <p:cNvSpPr txBox="1"/>
          <p:nvPr/>
        </p:nvSpPr>
        <p:spPr>
          <a:xfrm>
            <a:off x="3563823" y="935454"/>
            <a:ext cx="4233485" cy="5078313"/>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1"/>
                </a:solidFill>
                <a:effectLst>
                  <a:outerShdw blurRad="38100" dist="38100" dir="2700000" algn="tl">
                    <a:srgbClr val="000000">
                      <a:alpha val="43137"/>
                    </a:srgbClr>
                  </a:outerShdw>
                </a:effectLst>
              </a:rPr>
              <a:t>5G overview</a:t>
            </a:r>
            <a:endParaRPr lang="en-US" sz="1600" dirty="0">
              <a:solidFill>
                <a:schemeClr val="accent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smtClean="0"/>
              <a:t>The role of the ITU </a:t>
            </a:r>
          </a:p>
          <a:p>
            <a:pPr marL="742950" lvl="1" indent="-285750">
              <a:buFont typeface="Arial" panose="020B0604020202020204" pitchFamily="34" charset="0"/>
              <a:buChar char="•"/>
            </a:pPr>
            <a:r>
              <a:rPr lang="en-US" sz="1600" dirty="0" smtClean="0"/>
              <a:t>What is 5G? </a:t>
            </a:r>
          </a:p>
          <a:p>
            <a:pPr marL="742950" lvl="1" indent="-285750">
              <a:buFont typeface="Arial" panose="020B0604020202020204" pitchFamily="34" charset="0"/>
              <a:buChar char="•"/>
            </a:pPr>
            <a:r>
              <a:rPr lang="en-US" sz="1600" dirty="0" smtClean="0"/>
              <a:t>5G use cases</a:t>
            </a:r>
          </a:p>
          <a:p>
            <a:pPr marL="742950" lvl="1" indent="-285750">
              <a:buFont typeface="Arial" panose="020B0604020202020204" pitchFamily="34" charset="0"/>
              <a:buChar char="•"/>
            </a:pPr>
            <a:r>
              <a:rPr lang="en-US" sz="1600" dirty="0" smtClean="0"/>
              <a:t>Socio economic implications of 5G </a:t>
            </a:r>
          </a:p>
          <a:p>
            <a:pPr marL="742950" lvl="1" indent="-285750">
              <a:buFont typeface="Arial" panose="020B0604020202020204" pitchFamily="34" charset="0"/>
              <a:buChar char="•"/>
            </a:pPr>
            <a:r>
              <a:rPr lang="en-US" sz="1600" dirty="0" smtClean="0"/>
              <a:t>Digital divide </a:t>
            </a:r>
          </a:p>
          <a:p>
            <a:pPr marL="285750" indent="-285750">
              <a:buFont typeface="Arial" panose="020B0604020202020204" pitchFamily="34" charset="0"/>
              <a:buChar char="•"/>
            </a:pPr>
            <a:r>
              <a:rPr lang="en-US" sz="2000" b="1" dirty="0" smtClean="0">
                <a:solidFill>
                  <a:schemeClr val="accent1"/>
                </a:solidFill>
                <a:effectLst>
                  <a:outerShdw blurRad="38100" dist="38100" dir="2700000" algn="tl">
                    <a:srgbClr val="000000">
                      <a:alpha val="43137"/>
                    </a:srgbClr>
                  </a:outerShdw>
                </a:effectLst>
              </a:rPr>
              <a:t>5G </a:t>
            </a:r>
            <a:r>
              <a:rPr lang="en-US" sz="2000" b="1" dirty="0">
                <a:solidFill>
                  <a:schemeClr val="accent1"/>
                </a:solidFill>
                <a:effectLst>
                  <a:outerShdw blurRad="38100" dist="38100" dir="2700000" algn="tl">
                    <a:srgbClr val="000000">
                      <a:alpha val="43137"/>
                    </a:srgbClr>
                  </a:outerShdw>
                </a:effectLst>
              </a:rPr>
              <a:t>technology and spectrum </a:t>
            </a:r>
            <a:r>
              <a:rPr lang="en-US" sz="2000" b="1" dirty="0" smtClean="0">
                <a:solidFill>
                  <a:schemeClr val="accent1"/>
                </a:solidFill>
                <a:effectLst>
                  <a:outerShdw blurRad="38100" dist="38100" dir="2700000" algn="tl">
                    <a:srgbClr val="000000">
                      <a:alpha val="43137"/>
                    </a:srgbClr>
                  </a:outerShdw>
                </a:effectLst>
              </a:rPr>
              <a:t>requirements</a:t>
            </a:r>
            <a:endParaRPr lang="en-US" sz="2000" dirty="0">
              <a:solidFill>
                <a:schemeClr val="accent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smtClean="0"/>
              <a:t>Radio </a:t>
            </a:r>
            <a:r>
              <a:rPr lang="en-US" sz="1600" dirty="0"/>
              <a:t>access </a:t>
            </a:r>
            <a:r>
              <a:rPr lang="en-US" sz="1600" dirty="0" smtClean="0"/>
              <a:t>networks</a:t>
            </a:r>
            <a:endParaRPr lang="en-US" sz="1600" dirty="0"/>
          </a:p>
          <a:p>
            <a:pPr marL="742950" lvl="1" indent="-285750">
              <a:buFont typeface="Arial" panose="020B0604020202020204" pitchFamily="34" charset="0"/>
              <a:buChar char="•"/>
            </a:pPr>
            <a:r>
              <a:rPr lang="en-US" sz="1600" dirty="0" smtClean="0"/>
              <a:t>Core networks</a:t>
            </a:r>
            <a:endParaRPr lang="en-US" sz="1600" dirty="0"/>
          </a:p>
          <a:p>
            <a:pPr marL="742950" lvl="1" indent="-285750">
              <a:buFont typeface="Arial" panose="020B0604020202020204" pitchFamily="34" charset="0"/>
              <a:buChar char="•"/>
            </a:pPr>
            <a:r>
              <a:rPr lang="en-US" sz="1600" dirty="0" smtClean="0"/>
              <a:t>Backhaul</a:t>
            </a:r>
            <a:endParaRPr lang="en-US" sz="1600" dirty="0"/>
          </a:p>
          <a:p>
            <a:pPr marL="742950" lvl="1" indent="-285750">
              <a:buFont typeface="Arial" panose="020B0604020202020204" pitchFamily="34" charset="0"/>
              <a:buChar char="•"/>
            </a:pPr>
            <a:r>
              <a:rPr lang="en-US" sz="1600" dirty="0" err="1" smtClean="0"/>
              <a:t>Fronthaul</a:t>
            </a:r>
            <a:endParaRPr lang="en-US" sz="1600" dirty="0"/>
          </a:p>
          <a:p>
            <a:pPr marL="742950" lvl="1" indent="-285750">
              <a:buFont typeface="Arial" panose="020B0604020202020204" pitchFamily="34" charset="0"/>
              <a:buChar char="•"/>
            </a:pPr>
            <a:r>
              <a:rPr lang="en-US" sz="1600" dirty="0" smtClean="0"/>
              <a:t>Spectrum </a:t>
            </a:r>
            <a:r>
              <a:rPr lang="en-US" sz="1600" dirty="0"/>
              <a:t>for </a:t>
            </a:r>
            <a:r>
              <a:rPr lang="en-US" sz="1600" dirty="0" smtClean="0"/>
              <a:t>5G</a:t>
            </a:r>
            <a:endParaRPr lang="en-US" sz="1600" dirty="0"/>
          </a:p>
          <a:p>
            <a:pPr marL="285750" indent="-285750">
              <a:buFont typeface="Arial" panose="020B0604020202020204" pitchFamily="34" charset="0"/>
              <a:buChar char="•"/>
            </a:pPr>
            <a:r>
              <a:rPr lang="en-US" sz="2000" b="1" dirty="0" smtClean="0">
                <a:solidFill>
                  <a:schemeClr val="accent1"/>
                </a:solidFill>
                <a:effectLst>
                  <a:outerShdw blurRad="38100" dist="38100" dir="2700000" algn="tl">
                    <a:srgbClr val="000000">
                      <a:alpha val="43137"/>
                    </a:srgbClr>
                  </a:outerShdw>
                </a:effectLst>
              </a:rPr>
              <a:t>Key </a:t>
            </a:r>
            <a:r>
              <a:rPr lang="en-US" sz="2000" b="1" dirty="0">
                <a:solidFill>
                  <a:schemeClr val="accent1"/>
                </a:solidFill>
                <a:effectLst>
                  <a:outerShdw blurRad="38100" dist="38100" dir="2700000" algn="tl">
                    <a:srgbClr val="000000">
                      <a:alpha val="43137"/>
                    </a:srgbClr>
                  </a:outerShdw>
                </a:effectLst>
              </a:rPr>
              <a:t>challenges in rolling out </a:t>
            </a:r>
            <a:r>
              <a:rPr lang="en-US" sz="2000" b="1" dirty="0" smtClean="0">
                <a:solidFill>
                  <a:schemeClr val="accent1"/>
                </a:solidFill>
                <a:effectLst>
                  <a:outerShdw blurRad="38100" dist="38100" dir="2700000" algn="tl">
                    <a:srgbClr val="000000">
                      <a:alpha val="43137"/>
                    </a:srgbClr>
                  </a:outerShdw>
                </a:effectLst>
              </a:rPr>
              <a:t>5G</a:t>
            </a:r>
            <a:endParaRPr lang="en-US" sz="2000" dirty="0">
              <a:solidFill>
                <a:schemeClr val="accent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smtClean="0"/>
              <a:t>Small </a:t>
            </a:r>
            <a:r>
              <a:rPr lang="en-US" sz="1600" dirty="0"/>
              <a:t>cell deployment </a:t>
            </a:r>
            <a:r>
              <a:rPr lang="en-US" sz="1600" dirty="0" smtClean="0"/>
              <a:t>challenges</a:t>
            </a:r>
            <a:endParaRPr lang="en-US" sz="1600" dirty="0"/>
          </a:p>
          <a:p>
            <a:pPr marL="742950" lvl="1" indent="-285750">
              <a:buFont typeface="Arial" panose="020B0604020202020204" pitchFamily="34" charset="0"/>
              <a:buChar char="•"/>
            </a:pPr>
            <a:r>
              <a:rPr lang="en-US" sz="1600" dirty="0" err="1" smtClean="0"/>
              <a:t>Fibre</a:t>
            </a:r>
            <a:r>
              <a:rPr lang="en-US" sz="1600" dirty="0" smtClean="0"/>
              <a:t> backhaul</a:t>
            </a:r>
            <a:endParaRPr lang="en-US" sz="1600" dirty="0"/>
          </a:p>
          <a:p>
            <a:pPr marL="742950" lvl="1" indent="-285750">
              <a:buFont typeface="Arial" panose="020B0604020202020204" pitchFamily="34" charset="0"/>
              <a:buChar char="•"/>
            </a:pPr>
            <a:r>
              <a:rPr lang="en-US" sz="1600" dirty="0" smtClean="0"/>
              <a:t>Spectrum</a:t>
            </a:r>
            <a:endParaRPr lang="en-US" sz="1600" dirty="0"/>
          </a:p>
          <a:p>
            <a:pPr marL="742950" lvl="1" indent="-285750">
              <a:buFont typeface="Arial" panose="020B0604020202020204" pitchFamily="34" charset="0"/>
              <a:buChar char="•"/>
            </a:pPr>
            <a:r>
              <a:rPr lang="en-US" sz="1600" dirty="0" smtClean="0"/>
              <a:t>Other factors</a:t>
            </a:r>
            <a:endParaRPr lang="en-US" sz="1600" dirty="0"/>
          </a:p>
        </p:txBody>
      </p:sp>
      <p:sp>
        <p:nvSpPr>
          <p:cNvPr id="9" name="Rectangle 8"/>
          <p:cNvSpPr/>
          <p:nvPr/>
        </p:nvSpPr>
        <p:spPr>
          <a:xfrm>
            <a:off x="7752862" y="935454"/>
            <a:ext cx="4439138" cy="5201424"/>
          </a:xfrm>
          <a:prstGeom prst="rect">
            <a:avLst/>
          </a:prstGeom>
        </p:spPr>
        <p:txBody>
          <a:bodyPr wrap="square">
            <a:spAutoFit/>
          </a:bodyPr>
          <a:lstStyle/>
          <a:p>
            <a:pPr marL="285750" indent="-285750">
              <a:buFont typeface="Arial" panose="020B0604020202020204" pitchFamily="34" charset="0"/>
              <a:buChar char="•"/>
            </a:pPr>
            <a:r>
              <a:rPr lang="en-US" sz="2000" b="1" dirty="0">
                <a:solidFill>
                  <a:schemeClr val="accent1"/>
                </a:solidFill>
                <a:effectLst>
                  <a:outerShdw blurRad="38100" dist="38100" dir="2700000" algn="tl">
                    <a:srgbClr val="000000">
                      <a:alpha val="43137"/>
                    </a:srgbClr>
                  </a:outerShdw>
                </a:effectLst>
              </a:rPr>
              <a:t>What does ‘good’ look like?</a:t>
            </a:r>
            <a:r>
              <a:rPr lang="en-US" sz="1600" b="1" dirty="0">
                <a:effectLst>
                  <a:outerShdw blurRad="38100" dist="38100" dir="2700000" algn="tl">
                    <a:srgbClr val="000000">
                      <a:alpha val="43137"/>
                    </a:srgbClr>
                  </a:outerShdw>
                </a:effectLst>
              </a:rPr>
              <a:t> </a:t>
            </a:r>
            <a:endParaRPr lang="en-US" sz="1600" dirty="0">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a:t>Streamlining small cell deployments</a:t>
            </a:r>
          </a:p>
          <a:p>
            <a:pPr marL="742950" lvl="1" indent="-285750">
              <a:buFont typeface="Arial" panose="020B0604020202020204" pitchFamily="34" charset="0"/>
              <a:buChar char="•"/>
            </a:pPr>
            <a:r>
              <a:rPr lang="en-US" sz="1600" dirty="0"/>
              <a:t>Policy intervention - </a:t>
            </a:r>
            <a:r>
              <a:rPr lang="en-US" sz="1600" dirty="0" err="1"/>
              <a:t>fibre</a:t>
            </a:r>
            <a:r>
              <a:rPr lang="en-US" sz="1600" dirty="0"/>
              <a:t> and spectrum</a:t>
            </a:r>
          </a:p>
          <a:p>
            <a:pPr marL="742950" lvl="1" indent="-285750">
              <a:buFont typeface="Arial" panose="020B0604020202020204" pitchFamily="34" charset="0"/>
              <a:buChar char="•"/>
            </a:pPr>
            <a:r>
              <a:rPr lang="en-US" sz="1600" dirty="0"/>
              <a:t>Infrastructure sharing</a:t>
            </a:r>
          </a:p>
          <a:p>
            <a:pPr marL="742950" lvl="1" indent="-285750">
              <a:buFont typeface="Arial" panose="020B0604020202020204" pitchFamily="34" charset="0"/>
              <a:buChar char="•"/>
            </a:pPr>
            <a:r>
              <a:rPr lang="en-US" sz="1600" dirty="0"/>
              <a:t>Transition to </a:t>
            </a:r>
            <a:r>
              <a:rPr lang="en-US" sz="1600" dirty="0" err="1"/>
              <a:t>fibre</a:t>
            </a:r>
            <a:endParaRPr lang="en-US" sz="1600" dirty="0"/>
          </a:p>
          <a:p>
            <a:pPr marL="742950" lvl="1" indent="-285750">
              <a:buFont typeface="Arial" panose="020B0604020202020204" pitchFamily="34" charset="0"/>
              <a:buChar char="•"/>
            </a:pPr>
            <a:r>
              <a:rPr lang="en-US" sz="1600" dirty="0"/>
              <a:t>Addressing local planning challenges</a:t>
            </a:r>
          </a:p>
          <a:p>
            <a:pPr marL="742950" lvl="1" indent="-285750">
              <a:buFont typeface="Arial" panose="020B0604020202020204" pitchFamily="34" charset="0"/>
              <a:buChar char="•"/>
            </a:pPr>
            <a:r>
              <a:rPr lang="en-US" sz="1600" dirty="0"/>
              <a:t>Spectrum harmonization</a:t>
            </a:r>
          </a:p>
          <a:p>
            <a:pPr marL="742950" lvl="1" indent="-285750">
              <a:buFont typeface="Arial" panose="020B0604020202020204" pitchFamily="34" charset="0"/>
              <a:buChar char="•"/>
            </a:pPr>
            <a:r>
              <a:rPr lang="en-US" sz="1600" dirty="0"/>
              <a:t>Spectrum licensing</a:t>
            </a:r>
          </a:p>
          <a:p>
            <a:pPr marL="742950" lvl="1" indent="-285750">
              <a:buFont typeface="Arial" panose="020B0604020202020204" pitchFamily="34" charset="0"/>
              <a:buChar char="•"/>
            </a:pPr>
            <a:r>
              <a:rPr lang="en-US" sz="1600" dirty="0"/>
              <a:t>5G pilots</a:t>
            </a:r>
          </a:p>
          <a:p>
            <a:pPr marL="285750" indent="-285750">
              <a:buFont typeface="Arial" panose="020B0604020202020204" pitchFamily="34" charset="0"/>
              <a:buChar char="•"/>
            </a:pPr>
            <a:r>
              <a:rPr lang="en-US" sz="2000" b="1" dirty="0">
                <a:solidFill>
                  <a:schemeClr val="accent1"/>
                </a:solidFill>
                <a:effectLst>
                  <a:outerShdw blurRad="38100" dist="38100" dir="2700000" algn="tl">
                    <a:srgbClr val="000000">
                      <a:alpha val="43137"/>
                    </a:srgbClr>
                  </a:outerShdw>
                </a:effectLst>
              </a:rPr>
              <a:t>Example of costs and investment implications</a:t>
            </a:r>
            <a:endParaRPr lang="en-US" sz="2000" dirty="0">
              <a:solidFill>
                <a:schemeClr val="accent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a:t>Overview</a:t>
            </a:r>
          </a:p>
          <a:p>
            <a:pPr marL="742950" lvl="1" indent="-285750">
              <a:buFont typeface="Arial" panose="020B0604020202020204" pitchFamily="34" charset="0"/>
              <a:buChar char="•"/>
            </a:pPr>
            <a:r>
              <a:rPr lang="en-US" sz="1600" dirty="0"/>
              <a:t>Methodology</a:t>
            </a:r>
          </a:p>
          <a:p>
            <a:pPr marL="742950" lvl="1" indent="-285750">
              <a:buFont typeface="Arial" panose="020B0604020202020204" pitchFamily="34" charset="0"/>
              <a:buChar char="•"/>
            </a:pPr>
            <a:r>
              <a:rPr lang="en-US" sz="1600" dirty="0"/>
              <a:t>Scenarios</a:t>
            </a:r>
          </a:p>
          <a:p>
            <a:pPr marL="1200150" lvl="2" indent="-285750">
              <a:buFont typeface="Arial" panose="020B0604020202020204" pitchFamily="34" charset="0"/>
              <a:buChar char="•"/>
            </a:pPr>
            <a:r>
              <a:rPr lang="en-US" sz="1600" dirty="0"/>
              <a:t>Scenario 1 – large densely populated city</a:t>
            </a:r>
          </a:p>
          <a:p>
            <a:pPr marL="1200150" lvl="2" indent="-285750">
              <a:buFont typeface="Arial" panose="020B0604020202020204" pitchFamily="34" charset="0"/>
              <a:buChar char="•"/>
            </a:pPr>
            <a:r>
              <a:rPr lang="en-US" sz="1600" dirty="0"/>
              <a:t>Scenario 2 – small medium density city</a:t>
            </a:r>
          </a:p>
          <a:p>
            <a:pPr marL="742950" lvl="1" indent="-285750">
              <a:buFont typeface="Arial" panose="020B0604020202020204" pitchFamily="34" charset="0"/>
              <a:buChar char="•"/>
            </a:pPr>
            <a:r>
              <a:rPr lang="en-US" sz="1600" dirty="0" smtClean="0"/>
              <a:t>Independent </a:t>
            </a:r>
            <a:r>
              <a:rPr lang="en-US" sz="1600" dirty="0"/>
              <a:t>cost estimates </a:t>
            </a:r>
          </a:p>
          <a:p>
            <a:pPr marL="742950" lvl="1" indent="-285750">
              <a:buFont typeface="Arial" panose="020B0604020202020204" pitchFamily="34" charset="0"/>
              <a:buChar char="•"/>
            </a:pPr>
            <a:r>
              <a:rPr lang="en-US" sz="1600" dirty="0"/>
              <a:t>Investment models</a:t>
            </a:r>
          </a:p>
        </p:txBody>
      </p:sp>
      <p:sp>
        <p:nvSpPr>
          <p:cNvPr id="10" name="TextBox 9"/>
          <p:cNvSpPr txBox="1"/>
          <p:nvPr/>
        </p:nvSpPr>
        <p:spPr>
          <a:xfrm>
            <a:off x="623567" y="5557740"/>
            <a:ext cx="2871299" cy="369332"/>
          </a:xfrm>
          <a:prstGeom prst="rect">
            <a:avLst/>
          </a:prstGeom>
          <a:noFill/>
        </p:spPr>
        <p:txBody>
          <a:bodyPr wrap="none" rtlCol="0">
            <a:spAutoFit/>
          </a:bodyPr>
          <a:lstStyle/>
          <a:p>
            <a:r>
              <a:rPr lang="en-US" dirty="0" smtClean="0">
                <a:solidFill>
                  <a:srgbClr val="C00000"/>
                </a:solidFill>
              </a:rPr>
              <a:t>@ITU |  September 2018 </a:t>
            </a:r>
            <a:endParaRPr lang="en-US" dirty="0">
              <a:solidFill>
                <a:srgbClr val="C00000"/>
              </a:solidFill>
            </a:endParaRPr>
          </a:p>
        </p:txBody>
      </p:sp>
    </p:spTree>
    <p:extLst>
      <p:ext uri="{BB962C8B-B14F-4D97-AF65-F5344CB8AC3E}">
        <p14:creationId xmlns:p14="http://schemas.microsoft.com/office/powerpoint/2010/main" val="2081032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38" y="-301537"/>
            <a:ext cx="11002851" cy="1143000"/>
          </a:xfrm>
        </p:spPr>
        <p:txBody>
          <a:bodyPr/>
          <a:lstStyle/>
          <a:p>
            <a:r>
              <a:rPr lang="en-US" dirty="0" smtClean="0">
                <a:solidFill>
                  <a:schemeClr val="bg1"/>
                </a:solidFill>
              </a:rPr>
              <a:t>CONTACT US</a:t>
            </a:r>
            <a:endParaRPr lang="en-US" dirty="0">
              <a:solidFill>
                <a:schemeClr val="bg1"/>
              </a:solidFill>
            </a:endParaRPr>
          </a:p>
        </p:txBody>
      </p:sp>
      <p:sp>
        <p:nvSpPr>
          <p:cNvPr id="3" name="Content Placeholder 2"/>
          <p:cNvSpPr>
            <a:spLocks noGrp="1"/>
          </p:cNvSpPr>
          <p:nvPr>
            <p:ph idx="1"/>
          </p:nvPr>
        </p:nvSpPr>
        <p:spPr>
          <a:xfrm>
            <a:off x="596721" y="989706"/>
            <a:ext cx="10972800" cy="3830638"/>
          </a:xfrm>
        </p:spPr>
        <p:txBody>
          <a:bodyPr>
            <a:noAutofit/>
          </a:bodyPr>
          <a:lstStyle/>
          <a:p>
            <a:pPr marL="0" indent="0" algn="ctr">
              <a:buNone/>
            </a:pPr>
            <a:endParaRPr lang="en-US" sz="4000" b="1" dirty="0" smtClean="0">
              <a:solidFill>
                <a:srgbClr val="FF0000"/>
              </a:solidFill>
            </a:endParaRPr>
          </a:p>
          <a:p>
            <a:pPr marL="0" indent="0" algn="ctr">
              <a:buNone/>
            </a:pPr>
            <a:r>
              <a:rPr lang="en-US" sz="4000" b="1" dirty="0" smtClean="0">
                <a:solidFill>
                  <a:srgbClr val="FF0000"/>
                </a:solidFill>
              </a:rPr>
              <a:t>ITU OFFICE for EUROPE </a:t>
            </a:r>
          </a:p>
          <a:p>
            <a:pPr marL="0" indent="0" algn="ctr">
              <a:buNone/>
            </a:pPr>
            <a:endParaRPr lang="en-US" sz="2000" dirty="0" smtClean="0">
              <a:hlinkClick r:id="rId2"/>
            </a:endParaRPr>
          </a:p>
          <a:p>
            <a:pPr marL="0" indent="0" algn="ctr">
              <a:buNone/>
            </a:pPr>
            <a:r>
              <a:rPr lang="en-US" sz="2000" dirty="0" smtClean="0">
                <a:hlinkClick r:id="rId2"/>
              </a:rPr>
              <a:t>eurregion@itu.int</a:t>
            </a:r>
            <a:endParaRPr lang="en-US" sz="2000" dirty="0" smtClean="0"/>
          </a:p>
          <a:p>
            <a:pPr marL="0" indent="0" algn="ctr">
              <a:buNone/>
            </a:pPr>
            <a:endParaRPr lang="en-US" sz="2000" dirty="0" smtClean="0"/>
          </a:p>
          <a:p>
            <a:pPr marL="0" indent="0" algn="ctr">
              <a:buNone/>
            </a:pPr>
            <a:r>
              <a:rPr lang="en-US" sz="2000" dirty="0" smtClean="0"/>
              <a:t>@ITU_EUR</a:t>
            </a:r>
          </a:p>
          <a:p>
            <a:pPr marL="0" indent="0" algn="ctr">
              <a:buNone/>
            </a:pPr>
            <a:endParaRPr lang="en-US" sz="2000" dirty="0" smtClean="0"/>
          </a:p>
          <a:p>
            <a:pPr marL="0" indent="0" algn="ctr">
              <a:buNone/>
            </a:pPr>
            <a:r>
              <a:rPr lang="en-US" sz="2000" dirty="0" smtClean="0">
                <a:hlinkClick r:id="rId3"/>
              </a:rPr>
              <a:t>https</a:t>
            </a:r>
            <a:r>
              <a:rPr lang="en-US" sz="2000" dirty="0">
                <a:hlinkClick r:id="rId3"/>
              </a:rPr>
              <a:t>://</a:t>
            </a:r>
            <a:r>
              <a:rPr lang="en-US" sz="2000" dirty="0" smtClean="0">
                <a:hlinkClick r:id="rId3"/>
              </a:rPr>
              <a:t>www.itu.int/en/ITU-D/Regional-Presence/Europe</a:t>
            </a:r>
            <a:r>
              <a:rPr lang="en-US" sz="2000" dirty="0" smtClean="0"/>
              <a:t> </a:t>
            </a:r>
          </a:p>
          <a:p>
            <a:pPr marL="0" indent="0" algn="ctr">
              <a:buNone/>
            </a:pPr>
            <a:endParaRPr lang="en-US" sz="2000" dirty="0"/>
          </a:p>
          <a:p>
            <a:pPr marL="0" indent="0" algn="ctr">
              <a:buNone/>
            </a:pPr>
            <a:r>
              <a:rPr lang="en-US" sz="2000" dirty="0" smtClean="0"/>
              <a:t>Jaroslaw K. PONDER, Head of ITU Office for Europe</a:t>
            </a:r>
            <a:br>
              <a:rPr lang="en-US" sz="2000" dirty="0" smtClean="0"/>
            </a:br>
            <a:r>
              <a:rPr lang="en-US" sz="2000" dirty="0" smtClean="0">
                <a:hlinkClick r:id="rId4"/>
              </a:rPr>
              <a:t>jaroslaw.ponder@itu.int</a:t>
            </a:r>
            <a:r>
              <a:rPr lang="en-US" sz="2000" dirty="0" smtClean="0"/>
              <a:t> </a:t>
            </a:r>
          </a:p>
        </p:txBody>
      </p:sp>
    </p:spTree>
    <p:extLst>
      <p:ext uri="{BB962C8B-B14F-4D97-AF65-F5344CB8AC3E}">
        <p14:creationId xmlns:p14="http://schemas.microsoft.com/office/powerpoint/2010/main" val="2009510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621" y="-283776"/>
            <a:ext cx="10972800" cy="1143000"/>
          </a:xfrm>
        </p:spPr>
        <p:txBody>
          <a:bodyPr>
            <a:normAutofit/>
          </a:bodyPr>
          <a:lstStyle/>
          <a:p>
            <a:r>
              <a:rPr lang="en-US" dirty="0">
                <a:solidFill>
                  <a:schemeClr val="bg1"/>
                </a:solidFill>
                <a:latin typeface="Calibri" panose="020F0502020204030204" pitchFamily="34" charset="0"/>
                <a:cs typeface="Calibri" panose="020F0502020204030204" pitchFamily="34" charset="0"/>
              </a:rPr>
              <a:t>REGIONAL INITIATIVES FOR EUROPE 2018-2021</a:t>
            </a:r>
          </a:p>
        </p:txBody>
      </p:sp>
      <p:graphicFrame>
        <p:nvGraphicFramePr>
          <p:cNvPr id="4" name="Diagram 3"/>
          <p:cNvGraphicFramePr/>
          <p:nvPr>
            <p:extLst>
              <p:ext uri="{D42A27DB-BD31-4B8C-83A1-F6EECF244321}">
                <p14:modId xmlns:p14="http://schemas.microsoft.com/office/powerpoint/2010/main" val="3954508358"/>
              </p:ext>
            </p:extLst>
          </p:nvPr>
        </p:nvGraphicFramePr>
        <p:xfrm>
          <a:off x="2917235" y="726686"/>
          <a:ext cx="834035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tretch>
            <a:fillRect/>
          </a:stretch>
        </p:blipFill>
        <p:spPr>
          <a:xfrm>
            <a:off x="457621" y="1841370"/>
            <a:ext cx="2459614" cy="3189300"/>
          </a:xfrm>
          <a:prstGeom prst="rect">
            <a:avLst/>
          </a:prstGeom>
        </p:spPr>
      </p:pic>
    </p:spTree>
    <p:extLst>
      <p:ext uri="{BB962C8B-B14F-4D97-AF65-F5344CB8AC3E}">
        <p14:creationId xmlns:p14="http://schemas.microsoft.com/office/powerpoint/2010/main" val="1501579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11493500" cy="656823"/>
          </a:xfrm>
        </p:spPr>
        <p:txBody>
          <a:bodyPr>
            <a:noAutofit/>
          </a:bodyPr>
          <a:lstStyle/>
          <a:p>
            <a:r>
              <a:rPr lang="en-US" sz="2800" dirty="0" smtClean="0">
                <a:solidFill>
                  <a:schemeClr val="bg1"/>
                </a:solidFill>
              </a:rPr>
              <a:t>ITU REGIONAL INITIATIVE  for EUROPE on BROADBAND</a:t>
            </a:r>
            <a:endParaRPr lang="en-US" sz="2800" dirty="0">
              <a:solidFill>
                <a:schemeClr val="bg1"/>
              </a:solidFill>
            </a:endParaRPr>
          </a:p>
        </p:txBody>
      </p:sp>
      <p:sp>
        <p:nvSpPr>
          <p:cNvPr id="3" name="Content Placeholder 2"/>
          <p:cNvSpPr>
            <a:spLocks noGrp="1"/>
          </p:cNvSpPr>
          <p:nvPr>
            <p:ph idx="1"/>
          </p:nvPr>
        </p:nvSpPr>
        <p:spPr>
          <a:xfrm>
            <a:off x="495300" y="608095"/>
            <a:ext cx="11150600" cy="4673600"/>
          </a:xfrm>
        </p:spPr>
        <p:txBody>
          <a:bodyPr>
            <a:noAutofit/>
          </a:bodyPr>
          <a:lstStyle/>
          <a:p>
            <a:pPr marL="0" indent="0">
              <a:buNone/>
            </a:pPr>
            <a:endParaRPr lang="en-US" sz="1400" b="1" dirty="0" smtClean="0">
              <a:solidFill>
                <a:srgbClr val="FF0000"/>
              </a:solidFill>
              <a:latin typeface="AvenirNext LT Pro Bold"/>
            </a:endParaRPr>
          </a:p>
          <a:p>
            <a:pPr marL="0" indent="0">
              <a:buNone/>
            </a:pPr>
            <a:r>
              <a:rPr lang="en-US" sz="1800" b="1" i="1" dirty="0" smtClean="0">
                <a:solidFill>
                  <a:srgbClr val="C00000"/>
                </a:solidFill>
                <a:effectLst>
                  <a:outerShdw blurRad="38100" dist="38100" dir="2700000" algn="tl">
                    <a:srgbClr val="000000">
                      <a:alpha val="43137"/>
                    </a:srgbClr>
                  </a:outerShdw>
                </a:effectLst>
              </a:rPr>
              <a:t>EUR1: </a:t>
            </a:r>
            <a:r>
              <a:rPr lang="cs-CZ" sz="1800" b="1" i="1" dirty="0">
                <a:solidFill>
                  <a:srgbClr val="C00000"/>
                </a:solidFill>
                <a:effectLst>
                  <a:outerShdw blurRad="38100" dist="38100" dir="2700000" algn="tl">
                    <a:srgbClr val="000000">
                      <a:alpha val="43137"/>
                    </a:srgbClr>
                  </a:outerShdw>
                </a:effectLst>
              </a:rPr>
              <a:t>Broadband infrastructure, broadcasting and spectrum </a:t>
            </a:r>
            <a:r>
              <a:rPr lang="cs-CZ" sz="1800" b="1" i="1" dirty="0" smtClean="0">
                <a:solidFill>
                  <a:srgbClr val="C00000"/>
                </a:solidFill>
                <a:effectLst>
                  <a:outerShdw blurRad="38100" dist="38100" dir="2700000" algn="tl">
                    <a:srgbClr val="000000">
                      <a:alpha val="43137"/>
                    </a:srgbClr>
                  </a:outerShdw>
                </a:effectLst>
              </a:rPr>
              <a:t>management</a:t>
            </a:r>
            <a:endParaRPr lang="en-US" sz="1800" b="1" i="1" dirty="0">
              <a:solidFill>
                <a:srgbClr val="C00000"/>
              </a:solidFill>
              <a:effectLst>
                <a:outerShdw blurRad="38100" dist="38100" dir="2700000" algn="tl">
                  <a:srgbClr val="000000">
                    <a:alpha val="43137"/>
                  </a:srgbClr>
                </a:outerShdw>
              </a:effectLst>
            </a:endParaRPr>
          </a:p>
          <a:p>
            <a:pPr marL="0" indent="0">
              <a:buNone/>
            </a:pPr>
            <a:endParaRPr lang="en-US" sz="1600" b="1" dirty="0">
              <a:solidFill>
                <a:srgbClr val="FF0000"/>
              </a:solidFill>
              <a:latin typeface="AvenirNext LT Pro Bold"/>
            </a:endParaRPr>
          </a:p>
          <a:p>
            <a:pPr marL="0" indent="0">
              <a:buNone/>
            </a:pPr>
            <a:r>
              <a:rPr lang="en-US" sz="1600" b="1" dirty="0" smtClean="0">
                <a:solidFill>
                  <a:srgbClr val="FF0000"/>
                </a:solidFill>
                <a:latin typeface="AvenirNext LT Pro Bold"/>
              </a:rPr>
              <a:t>Objective</a:t>
            </a:r>
            <a:r>
              <a:rPr lang="en-US" sz="1600" b="1" dirty="0">
                <a:solidFill>
                  <a:srgbClr val="FF0000"/>
                </a:solidFill>
                <a:latin typeface="AvenirNext LT Pro Bold"/>
              </a:rPr>
              <a:t>: </a:t>
            </a:r>
            <a:r>
              <a:rPr lang="cs-CZ" sz="1600" dirty="0" smtClean="0">
                <a:latin typeface="AvenirNext LT Pro Bold"/>
              </a:rPr>
              <a:t>To </a:t>
            </a:r>
            <a:r>
              <a:rPr lang="cs-CZ" sz="1600" dirty="0">
                <a:latin typeface="AvenirNext LT Pro Bold"/>
              </a:rPr>
              <a:t>facilitate high-speed connectivity with resilient and synergistic infrastructure development, deployment and sharing, whilst ensuring a trusted and quality user experience. </a:t>
            </a:r>
            <a:endParaRPr lang="en-US" sz="1600" dirty="0">
              <a:latin typeface="AvenirNext LT Pro Bold"/>
            </a:endParaRPr>
          </a:p>
          <a:p>
            <a:pPr marL="0" indent="0">
              <a:buNone/>
            </a:pPr>
            <a:endParaRPr lang="en-US" sz="1400" dirty="0">
              <a:solidFill>
                <a:srgbClr val="FF0000"/>
              </a:solidFill>
              <a:latin typeface="AvenirNext LT Pro Bold"/>
            </a:endParaRPr>
          </a:p>
          <a:p>
            <a:pPr marL="0" indent="0">
              <a:buNone/>
            </a:pPr>
            <a:r>
              <a:rPr lang="en-US" sz="1600" b="1" dirty="0">
                <a:solidFill>
                  <a:srgbClr val="FF0000"/>
                </a:solidFill>
                <a:latin typeface="AvenirNext LT Pro Bold"/>
              </a:rPr>
              <a:t>Expected results: </a:t>
            </a:r>
            <a:r>
              <a:rPr lang="en-US" sz="1600" dirty="0">
                <a:latin typeface="AvenirNext LT Pro Bold"/>
              </a:rPr>
              <a:t>Assistance to the countries in need in the </a:t>
            </a:r>
            <a:r>
              <a:rPr lang="en-US" sz="1600" dirty="0" smtClean="0">
                <a:latin typeface="AvenirNext LT Pro Bold"/>
              </a:rPr>
              <a:t>following </a:t>
            </a:r>
            <a:endParaRPr lang="en-US" sz="1400" dirty="0">
              <a:solidFill>
                <a:srgbClr val="FF0000"/>
              </a:solidFill>
              <a:latin typeface="AvenirNext LT Pro Bold"/>
            </a:endParaRPr>
          </a:p>
          <a:p>
            <a:pPr lvl="0"/>
            <a:r>
              <a:rPr lang="en-US" sz="1600" u="sng" dirty="0">
                <a:latin typeface="AvenirNext LT Pro Bold"/>
              </a:rPr>
              <a:t>Development of plans (national and regional) and feasibility studies for deployment of ubiquitous resilient high-speed connectivity, including 5G/IMT2020 and digital broadcasting deployment, with all relevant components including legislation, standards, organizational set-up, capacity building and cooperation mechanisms, as needed </a:t>
            </a:r>
          </a:p>
          <a:p>
            <a:pPr lvl="0"/>
            <a:r>
              <a:rPr lang="en-US" sz="1600" dirty="0">
                <a:latin typeface="AvenirNext LT Pro Bold"/>
              </a:rPr>
              <a:t>Sharing of guidelines on collaborative regulation between the telecommunication sector and other synergistic sectors such as energy, railway and transportation </a:t>
            </a:r>
          </a:p>
          <a:p>
            <a:pPr lvl="0"/>
            <a:r>
              <a:rPr lang="en-US" sz="1600" dirty="0">
                <a:latin typeface="AvenirNext LT Pro Bold"/>
              </a:rPr>
              <a:t>Assessment of dynamics, challenges and opportunities in respect of the roll-out of diverse broadband technologies across Europe in the context of the creation of ubiquitous resilient high-speed broadband infrastructure </a:t>
            </a:r>
          </a:p>
          <a:p>
            <a:pPr lvl="0"/>
            <a:r>
              <a:rPr lang="en-US" sz="1600" dirty="0">
                <a:latin typeface="AvenirNext LT Pro Bold"/>
              </a:rPr>
              <a:t>Sharing of best practices and case studies in cable TV, digital broadcasting, 5G experience, early use cases and trends in next-generation access network roll-out </a:t>
            </a:r>
          </a:p>
          <a:p>
            <a:pPr lvl="0"/>
            <a:r>
              <a:rPr lang="en-US" sz="1600" dirty="0">
                <a:latin typeface="AvenirNext LT Pro Bold"/>
              </a:rPr>
              <a:t>Mapping of the ubiquitous infrastructure and services, fostering harmonization of approaches across the region and taking into account infrastructure-sharing approaches applied by countries </a:t>
            </a:r>
          </a:p>
          <a:p>
            <a:pPr lvl="0"/>
            <a:r>
              <a:rPr lang="en-US" sz="1600" dirty="0">
                <a:latin typeface="AvenirNext LT Pro Bold"/>
              </a:rPr>
              <a:t>Establishment of quality-of-service systems and consumer-protection frameworks </a:t>
            </a:r>
          </a:p>
          <a:p>
            <a:pPr lvl="0"/>
            <a:r>
              <a:rPr lang="en-US" sz="1600" dirty="0">
                <a:latin typeface="AvenirNext LT Pro Bold"/>
              </a:rPr>
              <a:t>Development of plans for ICT for sustainable energy covering different types of ICT applications and innovations. </a:t>
            </a:r>
          </a:p>
          <a:p>
            <a:pPr marL="0" indent="0">
              <a:lnSpc>
                <a:spcPct val="150000"/>
              </a:lnSpc>
              <a:buNone/>
            </a:pPr>
            <a:r>
              <a:rPr lang="en-US" sz="1400" dirty="0" smtClean="0">
                <a:latin typeface="AvenirNext LT Pro Bold"/>
              </a:rPr>
              <a:t> </a:t>
            </a:r>
            <a:endParaRPr lang="en-US" sz="1400" dirty="0">
              <a:latin typeface="AvenirNext LT Pro Bold"/>
            </a:endParaRPr>
          </a:p>
          <a:p>
            <a:pPr marL="0" indent="0">
              <a:buNone/>
            </a:pPr>
            <a:r>
              <a:rPr lang="en-US" sz="1400" dirty="0" smtClean="0">
                <a:latin typeface="AvenirNext LT Pro Bold"/>
              </a:rPr>
              <a:t> </a:t>
            </a:r>
            <a:endParaRPr lang="en-US" sz="1400" dirty="0">
              <a:latin typeface="AvenirNext LT Pro Bold"/>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246" y="656823"/>
            <a:ext cx="2532185" cy="846699"/>
          </a:xfrm>
          <a:prstGeom prst="rect">
            <a:avLst/>
          </a:prstGeom>
        </p:spPr>
      </p:pic>
    </p:spTree>
    <p:extLst>
      <p:ext uri="{BB962C8B-B14F-4D97-AF65-F5344CB8AC3E}">
        <p14:creationId xmlns:p14="http://schemas.microsoft.com/office/powerpoint/2010/main" val="3476213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9530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smtClean="0">
                <a:solidFill>
                  <a:schemeClr val="bg1"/>
                </a:solidFill>
              </a:rPr>
              <a:t>5G @ Telecommunication Networks Development, BDT </a:t>
            </a:r>
            <a:endParaRPr lang="en-US" sz="2800" dirty="0">
              <a:solidFill>
                <a:schemeClr val="bg1"/>
              </a:solidFill>
            </a:endParaRPr>
          </a:p>
        </p:txBody>
      </p:sp>
      <p:pic>
        <p:nvPicPr>
          <p:cNvPr id="7" name="Picture 6"/>
          <p:cNvPicPr>
            <a:picLocks noChangeAspect="1"/>
          </p:cNvPicPr>
          <p:nvPr/>
        </p:nvPicPr>
        <p:blipFill>
          <a:blip r:embed="rId3"/>
          <a:stretch>
            <a:fillRect/>
          </a:stretch>
        </p:blipFill>
        <p:spPr>
          <a:xfrm>
            <a:off x="362680" y="935454"/>
            <a:ext cx="3201143" cy="4527500"/>
          </a:xfrm>
          <a:prstGeom prst="rect">
            <a:avLst/>
          </a:prstGeom>
          <a:ln>
            <a:solidFill>
              <a:schemeClr val="accent1"/>
            </a:solidFill>
          </a:ln>
        </p:spPr>
      </p:pic>
      <p:sp>
        <p:nvSpPr>
          <p:cNvPr id="8" name="TextBox 7"/>
          <p:cNvSpPr txBox="1"/>
          <p:nvPr/>
        </p:nvSpPr>
        <p:spPr>
          <a:xfrm>
            <a:off x="3563823" y="935454"/>
            <a:ext cx="4233485" cy="5078313"/>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1"/>
                </a:solidFill>
                <a:effectLst>
                  <a:outerShdw blurRad="38100" dist="38100" dir="2700000" algn="tl">
                    <a:srgbClr val="000000">
                      <a:alpha val="43137"/>
                    </a:srgbClr>
                  </a:outerShdw>
                </a:effectLst>
              </a:rPr>
              <a:t>5G overview</a:t>
            </a:r>
            <a:endParaRPr lang="en-US" sz="1600" dirty="0">
              <a:solidFill>
                <a:schemeClr val="accent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smtClean="0"/>
              <a:t>The role of the ITU </a:t>
            </a:r>
          </a:p>
          <a:p>
            <a:pPr marL="742950" lvl="1" indent="-285750">
              <a:buFont typeface="Arial" panose="020B0604020202020204" pitchFamily="34" charset="0"/>
              <a:buChar char="•"/>
            </a:pPr>
            <a:r>
              <a:rPr lang="en-US" sz="1600" dirty="0" smtClean="0"/>
              <a:t>What is 5G? </a:t>
            </a:r>
          </a:p>
          <a:p>
            <a:pPr marL="742950" lvl="1" indent="-285750">
              <a:buFont typeface="Arial" panose="020B0604020202020204" pitchFamily="34" charset="0"/>
              <a:buChar char="•"/>
            </a:pPr>
            <a:r>
              <a:rPr lang="en-US" sz="1600" dirty="0" smtClean="0"/>
              <a:t>5G use cases</a:t>
            </a:r>
          </a:p>
          <a:p>
            <a:pPr marL="742950" lvl="1" indent="-285750">
              <a:buFont typeface="Arial" panose="020B0604020202020204" pitchFamily="34" charset="0"/>
              <a:buChar char="•"/>
            </a:pPr>
            <a:r>
              <a:rPr lang="en-US" sz="1600" dirty="0" smtClean="0"/>
              <a:t>Socio economic implications of 5G </a:t>
            </a:r>
          </a:p>
          <a:p>
            <a:pPr marL="742950" lvl="1" indent="-285750">
              <a:buFont typeface="Arial" panose="020B0604020202020204" pitchFamily="34" charset="0"/>
              <a:buChar char="•"/>
            </a:pPr>
            <a:r>
              <a:rPr lang="en-US" sz="1600" dirty="0" smtClean="0"/>
              <a:t>Digital divide </a:t>
            </a:r>
          </a:p>
          <a:p>
            <a:pPr marL="285750" indent="-285750">
              <a:buFont typeface="Arial" panose="020B0604020202020204" pitchFamily="34" charset="0"/>
              <a:buChar char="•"/>
            </a:pPr>
            <a:r>
              <a:rPr lang="en-US" sz="2000" b="1" dirty="0" smtClean="0">
                <a:solidFill>
                  <a:schemeClr val="accent1"/>
                </a:solidFill>
                <a:effectLst>
                  <a:outerShdw blurRad="38100" dist="38100" dir="2700000" algn="tl">
                    <a:srgbClr val="000000">
                      <a:alpha val="43137"/>
                    </a:srgbClr>
                  </a:outerShdw>
                </a:effectLst>
              </a:rPr>
              <a:t>5G </a:t>
            </a:r>
            <a:r>
              <a:rPr lang="en-US" sz="2000" b="1" dirty="0">
                <a:solidFill>
                  <a:schemeClr val="accent1"/>
                </a:solidFill>
                <a:effectLst>
                  <a:outerShdw blurRad="38100" dist="38100" dir="2700000" algn="tl">
                    <a:srgbClr val="000000">
                      <a:alpha val="43137"/>
                    </a:srgbClr>
                  </a:outerShdw>
                </a:effectLst>
              </a:rPr>
              <a:t>technology and spectrum </a:t>
            </a:r>
            <a:r>
              <a:rPr lang="en-US" sz="2000" b="1" dirty="0" smtClean="0">
                <a:solidFill>
                  <a:schemeClr val="accent1"/>
                </a:solidFill>
                <a:effectLst>
                  <a:outerShdw blurRad="38100" dist="38100" dir="2700000" algn="tl">
                    <a:srgbClr val="000000">
                      <a:alpha val="43137"/>
                    </a:srgbClr>
                  </a:outerShdw>
                </a:effectLst>
              </a:rPr>
              <a:t>requirements</a:t>
            </a:r>
            <a:endParaRPr lang="en-US" sz="2000" dirty="0">
              <a:solidFill>
                <a:schemeClr val="accent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smtClean="0"/>
              <a:t>Radio </a:t>
            </a:r>
            <a:r>
              <a:rPr lang="en-US" sz="1600" dirty="0"/>
              <a:t>access </a:t>
            </a:r>
            <a:r>
              <a:rPr lang="en-US" sz="1600" dirty="0" smtClean="0"/>
              <a:t>networks</a:t>
            </a:r>
            <a:endParaRPr lang="en-US" sz="1600" dirty="0"/>
          </a:p>
          <a:p>
            <a:pPr marL="742950" lvl="1" indent="-285750">
              <a:buFont typeface="Arial" panose="020B0604020202020204" pitchFamily="34" charset="0"/>
              <a:buChar char="•"/>
            </a:pPr>
            <a:r>
              <a:rPr lang="en-US" sz="1600" dirty="0" smtClean="0"/>
              <a:t>Core networks</a:t>
            </a:r>
            <a:endParaRPr lang="en-US" sz="1600" dirty="0"/>
          </a:p>
          <a:p>
            <a:pPr marL="742950" lvl="1" indent="-285750">
              <a:buFont typeface="Arial" panose="020B0604020202020204" pitchFamily="34" charset="0"/>
              <a:buChar char="•"/>
            </a:pPr>
            <a:r>
              <a:rPr lang="en-US" sz="1600" dirty="0" smtClean="0"/>
              <a:t>Backhaul</a:t>
            </a:r>
            <a:endParaRPr lang="en-US" sz="1600" dirty="0"/>
          </a:p>
          <a:p>
            <a:pPr marL="742950" lvl="1" indent="-285750">
              <a:buFont typeface="Arial" panose="020B0604020202020204" pitchFamily="34" charset="0"/>
              <a:buChar char="•"/>
            </a:pPr>
            <a:r>
              <a:rPr lang="en-US" sz="1600" dirty="0" err="1" smtClean="0"/>
              <a:t>Fronthaul</a:t>
            </a:r>
            <a:endParaRPr lang="en-US" sz="1600" dirty="0"/>
          </a:p>
          <a:p>
            <a:pPr marL="742950" lvl="1" indent="-285750">
              <a:buFont typeface="Arial" panose="020B0604020202020204" pitchFamily="34" charset="0"/>
              <a:buChar char="•"/>
            </a:pPr>
            <a:r>
              <a:rPr lang="en-US" sz="1600" dirty="0" smtClean="0"/>
              <a:t>Spectrum </a:t>
            </a:r>
            <a:r>
              <a:rPr lang="en-US" sz="1600" dirty="0"/>
              <a:t>for </a:t>
            </a:r>
            <a:r>
              <a:rPr lang="en-US" sz="1600" dirty="0" smtClean="0"/>
              <a:t>5G</a:t>
            </a:r>
            <a:endParaRPr lang="en-US" sz="1600" dirty="0"/>
          </a:p>
          <a:p>
            <a:pPr marL="285750" indent="-285750">
              <a:buFont typeface="Arial" panose="020B0604020202020204" pitchFamily="34" charset="0"/>
              <a:buChar char="•"/>
            </a:pPr>
            <a:r>
              <a:rPr lang="en-US" sz="2000" b="1" dirty="0" smtClean="0">
                <a:solidFill>
                  <a:schemeClr val="accent1"/>
                </a:solidFill>
                <a:effectLst>
                  <a:outerShdw blurRad="38100" dist="38100" dir="2700000" algn="tl">
                    <a:srgbClr val="000000">
                      <a:alpha val="43137"/>
                    </a:srgbClr>
                  </a:outerShdw>
                </a:effectLst>
              </a:rPr>
              <a:t>Key </a:t>
            </a:r>
            <a:r>
              <a:rPr lang="en-US" sz="2000" b="1" dirty="0">
                <a:solidFill>
                  <a:schemeClr val="accent1"/>
                </a:solidFill>
                <a:effectLst>
                  <a:outerShdw blurRad="38100" dist="38100" dir="2700000" algn="tl">
                    <a:srgbClr val="000000">
                      <a:alpha val="43137"/>
                    </a:srgbClr>
                  </a:outerShdw>
                </a:effectLst>
              </a:rPr>
              <a:t>challenges in rolling out </a:t>
            </a:r>
            <a:r>
              <a:rPr lang="en-US" sz="2000" b="1" dirty="0" smtClean="0">
                <a:solidFill>
                  <a:schemeClr val="accent1"/>
                </a:solidFill>
                <a:effectLst>
                  <a:outerShdw blurRad="38100" dist="38100" dir="2700000" algn="tl">
                    <a:srgbClr val="000000">
                      <a:alpha val="43137"/>
                    </a:srgbClr>
                  </a:outerShdw>
                </a:effectLst>
              </a:rPr>
              <a:t>5G</a:t>
            </a:r>
            <a:endParaRPr lang="en-US" sz="2000" dirty="0">
              <a:solidFill>
                <a:schemeClr val="accent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smtClean="0"/>
              <a:t>Small </a:t>
            </a:r>
            <a:r>
              <a:rPr lang="en-US" sz="1600" dirty="0"/>
              <a:t>cell deployment </a:t>
            </a:r>
            <a:r>
              <a:rPr lang="en-US" sz="1600" dirty="0" smtClean="0"/>
              <a:t>challenges</a:t>
            </a:r>
            <a:endParaRPr lang="en-US" sz="1600" dirty="0"/>
          </a:p>
          <a:p>
            <a:pPr marL="742950" lvl="1" indent="-285750">
              <a:buFont typeface="Arial" panose="020B0604020202020204" pitchFamily="34" charset="0"/>
              <a:buChar char="•"/>
            </a:pPr>
            <a:r>
              <a:rPr lang="en-US" sz="1600" dirty="0" err="1" smtClean="0"/>
              <a:t>Fibre</a:t>
            </a:r>
            <a:r>
              <a:rPr lang="en-US" sz="1600" dirty="0" smtClean="0"/>
              <a:t> backhaul</a:t>
            </a:r>
            <a:endParaRPr lang="en-US" sz="1600" dirty="0"/>
          </a:p>
          <a:p>
            <a:pPr marL="742950" lvl="1" indent="-285750">
              <a:buFont typeface="Arial" panose="020B0604020202020204" pitchFamily="34" charset="0"/>
              <a:buChar char="•"/>
            </a:pPr>
            <a:r>
              <a:rPr lang="en-US" sz="1600" dirty="0" smtClean="0"/>
              <a:t>Spectrum</a:t>
            </a:r>
            <a:endParaRPr lang="en-US" sz="1600" dirty="0"/>
          </a:p>
          <a:p>
            <a:pPr marL="742950" lvl="1" indent="-285750">
              <a:buFont typeface="Arial" panose="020B0604020202020204" pitchFamily="34" charset="0"/>
              <a:buChar char="•"/>
            </a:pPr>
            <a:r>
              <a:rPr lang="en-US" sz="1600" dirty="0" smtClean="0"/>
              <a:t>Other factors</a:t>
            </a:r>
            <a:endParaRPr lang="en-US" sz="1600" dirty="0"/>
          </a:p>
        </p:txBody>
      </p:sp>
      <p:sp>
        <p:nvSpPr>
          <p:cNvPr id="9" name="Rectangle 8"/>
          <p:cNvSpPr/>
          <p:nvPr/>
        </p:nvSpPr>
        <p:spPr>
          <a:xfrm>
            <a:off x="7752862" y="935454"/>
            <a:ext cx="4439138" cy="5201424"/>
          </a:xfrm>
          <a:prstGeom prst="rect">
            <a:avLst/>
          </a:prstGeom>
        </p:spPr>
        <p:txBody>
          <a:bodyPr wrap="square">
            <a:spAutoFit/>
          </a:bodyPr>
          <a:lstStyle/>
          <a:p>
            <a:pPr marL="285750" indent="-285750">
              <a:buFont typeface="Arial" panose="020B0604020202020204" pitchFamily="34" charset="0"/>
              <a:buChar char="•"/>
            </a:pPr>
            <a:r>
              <a:rPr lang="en-US" sz="2000" b="1" dirty="0">
                <a:solidFill>
                  <a:schemeClr val="accent1"/>
                </a:solidFill>
                <a:effectLst>
                  <a:outerShdw blurRad="38100" dist="38100" dir="2700000" algn="tl">
                    <a:srgbClr val="000000">
                      <a:alpha val="43137"/>
                    </a:srgbClr>
                  </a:outerShdw>
                </a:effectLst>
              </a:rPr>
              <a:t>What does ‘good’ look like?</a:t>
            </a:r>
            <a:r>
              <a:rPr lang="en-US" sz="1600" b="1" dirty="0">
                <a:effectLst>
                  <a:outerShdw blurRad="38100" dist="38100" dir="2700000" algn="tl">
                    <a:srgbClr val="000000">
                      <a:alpha val="43137"/>
                    </a:srgbClr>
                  </a:outerShdw>
                </a:effectLst>
              </a:rPr>
              <a:t> </a:t>
            </a:r>
            <a:endParaRPr lang="en-US" sz="1600" dirty="0">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a:t>Streamlining small cell deployments</a:t>
            </a:r>
          </a:p>
          <a:p>
            <a:pPr marL="742950" lvl="1" indent="-285750">
              <a:buFont typeface="Arial" panose="020B0604020202020204" pitchFamily="34" charset="0"/>
              <a:buChar char="•"/>
            </a:pPr>
            <a:r>
              <a:rPr lang="en-US" sz="1600" dirty="0"/>
              <a:t>Policy intervention - </a:t>
            </a:r>
            <a:r>
              <a:rPr lang="en-US" sz="1600" dirty="0" err="1"/>
              <a:t>fibre</a:t>
            </a:r>
            <a:r>
              <a:rPr lang="en-US" sz="1600" dirty="0"/>
              <a:t> and spectrum</a:t>
            </a:r>
          </a:p>
          <a:p>
            <a:pPr marL="742950" lvl="1" indent="-285750">
              <a:buFont typeface="Arial" panose="020B0604020202020204" pitchFamily="34" charset="0"/>
              <a:buChar char="•"/>
            </a:pPr>
            <a:r>
              <a:rPr lang="en-US" sz="1600" dirty="0"/>
              <a:t>Infrastructure sharing</a:t>
            </a:r>
          </a:p>
          <a:p>
            <a:pPr marL="742950" lvl="1" indent="-285750">
              <a:buFont typeface="Arial" panose="020B0604020202020204" pitchFamily="34" charset="0"/>
              <a:buChar char="•"/>
            </a:pPr>
            <a:r>
              <a:rPr lang="en-US" sz="1600" dirty="0"/>
              <a:t>Transition to </a:t>
            </a:r>
            <a:r>
              <a:rPr lang="en-US" sz="1600" dirty="0" err="1"/>
              <a:t>fibre</a:t>
            </a:r>
            <a:endParaRPr lang="en-US" sz="1600" dirty="0"/>
          </a:p>
          <a:p>
            <a:pPr marL="742950" lvl="1" indent="-285750">
              <a:buFont typeface="Arial" panose="020B0604020202020204" pitchFamily="34" charset="0"/>
              <a:buChar char="•"/>
            </a:pPr>
            <a:r>
              <a:rPr lang="en-US" sz="1600" dirty="0"/>
              <a:t>Addressing local planning challenges</a:t>
            </a:r>
          </a:p>
          <a:p>
            <a:pPr marL="742950" lvl="1" indent="-285750">
              <a:buFont typeface="Arial" panose="020B0604020202020204" pitchFamily="34" charset="0"/>
              <a:buChar char="•"/>
            </a:pPr>
            <a:r>
              <a:rPr lang="en-US" sz="1600" dirty="0"/>
              <a:t>Spectrum harmonization</a:t>
            </a:r>
          </a:p>
          <a:p>
            <a:pPr marL="742950" lvl="1" indent="-285750">
              <a:buFont typeface="Arial" panose="020B0604020202020204" pitchFamily="34" charset="0"/>
              <a:buChar char="•"/>
            </a:pPr>
            <a:r>
              <a:rPr lang="en-US" sz="1600" dirty="0"/>
              <a:t>Spectrum licensing</a:t>
            </a:r>
          </a:p>
          <a:p>
            <a:pPr marL="742950" lvl="1" indent="-285750">
              <a:buFont typeface="Arial" panose="020B0604020202020204" pitchFamily="34" charset="0"/>
              <a:buChar char="•"/>
            </a:pPr>
            <a:r>
              <a:rPr lang="en-US" sz="1600" dirty="0"/>
              <a:t>5G pilots</a:t>
            </a:r>
          </a:p>
          <a:p>
            <a:pPr marL="285750" indent="-285750">
              <a:buFont typeface="Arial" panose="020B0604020202020204" pitchFamily="34" charset="0"/>
              <a:buChar char="•"/>
            </a:pPr>
            <a:r>
              <a:rPr lang="en-US" sz="2000" b="1" dirty="0">
                <a:solidFill>
                  <a:schemeClr val="accent1"/>
                </a:solidFill>
                <a:effectLst>
                  <a:outerShdw blurRad="38100" dist="38100" dir="2700000" algn="tl">
                    <a:srgbClr val="000000">
                      <a:alpha val="43137"/>
                    </a:srgbClr>
                  </a:outerShdw>
                </a:effectLst>
              </a:rPr>
              <a:t>Example of costs and investment implications</a:t>
            </a:r>
            <a:endParaRPr lang="en-US" sz="2000" dirty="0">
              <a:solidFill>
                <a:schemeClr val="accent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r>
              <a:rPr lang="en-US" sz="1600" dirty="0"/>
              <a:t>Overview</a:t>
            </a:r>
          </a:p>
          <a:p>
            <a:pPr marL="742950" lvl="1" indent="-285750">
              <a:buFont typeface="Arial" panose="020B0604020202020204" pitchFamily="34" charset="0"/>
              <a:buChar char="•"/>
            </a:pPr>
            <a:r>
              <a:rPr lang="en-US" sz="1600" dirty="0"/>
              <a:t>Methodology</a:t>
            </a:r>
          </a:p>
          <a:p>
            <a:pPr marL="742950" lvl="1" indent="-285750">
              <a:buFont typeface="Arial" panose="020B0604020202020204" pitchFamily="34" charset="0"/>
              <a:buChar char="•"/>
            </a:pPr>
            <a:r>
              <a:rPr lang="en-US" sz="1600" dirty="0"/>
              <a:t>Scenarios</a:t>
            </a:r>
          </a:p>
          <a:p>
            <a:pPr marL="1200150" lvl="2" indent="-285750">
              <a:buFont typeface="Arial" panose="020B0604020202020204" pitchFamily="34" charset="0"/>
              <a:buChar char="•"/>
            </a:pPr>
            <a:r>
              <a:rPr lang="en-US" sz="1600" dirty="0"/>
              <a:t>Scenario 1 – large densely populated city</a:t>
            </a:r>
          </a:p>
          <a:p>
            <a:pPr marL="1200150" lvl="2" indent="-285750">
              <a:buFont typeface="Arial" panose="020B0604020202020204" pitchFamily="34" charset="0"/>
              <a:buChar char="•"/>
            </a:pPr>
            <a:r>
              <a:rPr lang="en-US" sz="1600" dirty="0"/>
              <a:t>Scenario 2 – small medium density city</a:t>
            </a:r>
          </a:p>
          <a:p>
            <a:pPr marL="742950" lvl="1" indent="-285750">
              <a:buFont typeface="Arial" panose="020B0604020202020204" pitchFamily="34" charset="0"/>
              <a:buChar char="•"/>
            </a:pPr>
            <a:r>
              <a:rPr lang="en-US" sz="1600" dirty="0" smtClean="0"/>
              <a:t>Independent </a:t>
            </a:r>
            <a:r>
              <a:rPr lang="en-US" sz="1600" dirty="0"/>
              <a:t>cost estimates </a:t>
            </a:r>
          </a:p>
          <a:p>
            <a:pPr marL="742950" lvl="1" indent="-285750">
              <a:buFont typeface="Arial" panose="020B0604020202020204" pitchFamily="34" charset="0"/>
              <a:buChar char="•"/>
            </a:pPr>
            <a:r>
              <a:rPr lang="en-US" sz="1600" dirty="0"/>
              <a:t>Investment models</a:t>
            </a:r>
          </a:p>
        </p:txBody>
      </p:sp>
      <p:sp>
        <p:nvSpPr>
          <p:cNvPr id="10" name="TextBox 9"/>
          <p:cNvSpPr txBox="1"/>
          <p:nvPr/>
        </p:nvSpPr>
        <p:spPr>
          <a:xfrm>
            <a:off x="623567" y="5557740"/>
            <a:ext cx="2871299" cy="369332"/>
          </a:xfrm>
          <a:prstGeom prst="rect">
            <a:avLst/>
          </a:prstGeom>
          <a:noFill/>
        </p:spPr>
        <p:txBody>
          <a:bodyPr wrap="none" rtlCol="0">
            <a:spAutoFit/>
          </a:bodyPr>
          <a:lstStyle/>
          <a:p>
            <a:r>
              <a:rPr lang="en-US" dirty="0" smtClean="0">
                <a:solidFill>
                  <a:srgbClr val="C00000"/>
                </a:solidFill>
              </a:rPr>
              <a:t>@ITU |  September 2018 </a:t>
            </a:r>
            <a:endParaRPr lang="en-US" dirty="0">
              <a:solidFill>
                <a:srgbClr val="C00000"/>
              </a:solidFill>
            </a:endParaRPr>
          </a:p>
        </p:txBody>
      </p:sp>
    </p:spTree>
    <p:extLst>
      <p:ext uri="{BB962C8B-B14F-4D97-AF65-F5344CB8AC3E}">
        <p14:creationId xmlns:p14="http://schemas.microsoft.com/office/powerpoint/2010/main" val="1456084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45</a:t>
            </a:fld>
            <a:endParaRPr lang="en-US" dirty="0">
              <a:solidFill>
                <a:prstClr val="white"/>
              </a:solidFill>
            </a:endParaRPr>
          </a:p>
        </p:txBody>
      </p:sp>
      <p:pic>
        <p:nvPicPr>
          <p:cNvPr id="7" name="Picture 6"/>
          <p:cNvPicPr>
            <a:picLocks noChangeAspect="1"/>
          </p:cNvPicPr>
          <p:nvPr/>
        </p:nvPicPr>
        <p:blipFill>
          <a:blip r:embed="rId2"/>
          <a:stretch>
            <a:fillRect/>
          </a:stretch>
        </p:blipFill>
        <p:spPr>
          <a:xfrm>
            <a:off x="4373635" y="1151636"/>
            <a:ext cx="3532554" cy="2063600"/>
          </a:xfrm>
          <a:prstGeom prst="rect">
            <a:avLst/>
          </a:prstGeom>
        </p:spPr>
      </p:pic>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09425" y="3820251"/>
            <a:ext cx="3657599" cy="1914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8199124" y="1145235"/>
            <a:ext cx="3607884" cy="2029435"/>
          </a:xfrm>
          <a:prstGeom prst="rect">
            <a:avLst/>
          </a:prstGeom>
        </p:spPr>
      </p:pic>
      <p:pic>
        <p:nvPicPr>
          <p:cNvPr id="10"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185132" y="3800840"/>
            <a:ext cx="3657598" cy="2286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stretch>
            <a:fillRect/>
          </a:stretch>
        </p:blipFill>
        <p:spPr>
          <a:xfrm>
            <a:off x="4373635" y="3820251"/>
            <a:ext cx="3402687" cy="1950278"/>
          </a:xfrm>
          <a:prstGeom prst="rect">
            <a:avLst/>
          </a:prstGeom>
        </p:spPr>
      </p:pic>
      <p:sp>
        <p:nvSpPr>
          <p:cNvPr id="14" name="Title 1"/>
          <p:cNvSpPr txBox="1">
            <a:spLocks/>
          </p:cNvSpPr>
          <p:nvPr/>
        </p:nvSpPr>
        <p:spPr bwMode="auto">
          <a:xfrm>
            <a:off x="49530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dirty="0" smtClean="0">
                <a:solidFill>
                  <a:schemeClr val="bg1"/>
                </a:solidFill>
              </a:rPr>
              <a:t>5G Related ITU Regional Forums, Seminars, Workshops</a:t>
            </a:r>
            <a:endParaRPr lang="en-US" dirty="0">
              <a:solidFill>
                <a:schemeClr val="bg1"/>
              </a:solidFill>
            </a:endParaRPr>
          </a:p>
        </p:txBody>
      </p:sp>
      <p:sp>
        <p:nvSpPr>
          <p:cNvPr id="15" name="TextBox 14"/>
          <p:cNvSpPr txBox="1"/>
          <p:nvPr/>
        </p:nvSpPr>
        <p:spPr>
          <a:xfrm>
            <a:off x="4912653" y="797626"/>
            <a:ext cx="2454518"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UKRAINE, May 2018 </a:t>
            </a:r>
            <a:endParaRPr lang="en-US" b="1" dirty="0">
              <a:solidFill>
                <a:srgbClr val="C00000"/>
              </a:solidFill>
              <a:effectLst>
                <a:outerShdw blurRad="38100" dist="38100" dir="2700000" algn="tl">
                  <a:srgbClr val="000000">
                    <a:alpha val="43137"/>
                  </a:srgbClr>
                </a:outerShdw>
              </a:effectLst>
            </a:endParaRPr>
          </a:p>
        </p:txBody>
      </p:sp>
      <p:sp>
        <p:nvSpPr>
          <p:cNvPr id="16" name="TextBox 15"/>
          <p:cNvSpPr txBox="1"/>
          <p:nvPr/>
        </p:nvSpPr>
        <p:spPr>
          <a:xfrm>
            <a:off x="8844210" y="797626"/>
            <a:ext cx="2548583"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HUNGARY, July 2018 </a:t>
            </a:r>
            <a:endParaRPr lang="en-US" b="1" dirty="0">
              <a:solidFill>
                <a:srgbClr val="C00000"/>
              </a:solidFill>
              <a:effectLst>
                <a:outerShdw blurRad="38100" dist="38100" dir="2700000" algn="tl">
                  <a:srgbClr val="000000">
                    <a:alpha val="43137"/>
                  </a:srgbClr>
                </a:outerShdw>
              </a:effectLst>
            </a:endParaRPr>
          </a:p>
        </p:txBody>
      </p:sp>
      <p:sp>
        <p:nvSpPr>
          <p:cNvPr id="17" name="TextBox 16"/>
          <p:cNvSpPr txBox="1"/>
          <p:nvPr/>
        </p:nvSpPr>
        <p:spPr>
          <a:xfrm>
            <a:off x="1119754" y="3415921"/>
            <a:ext cx="2232214"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LATVIA, July 2018 </a:t>
            </a:r>
            <a:endParaRPr lang="en-US" b="1" dirty="0">
              <a:solidFill>
                <a:srgbClr val="C00000"/>
              </a:solidFill>
              <a:effectLst>
                <a:outerShdw blurRad="38100" dist="38100" dir="2700000" algn="tl">
                  <a:srgbClr val="000000">
                    <a:alpha val="43137"/>
                  </a:srgbClr>
                </a:outerShdw>
              </a:effectLst>
            </a:endParaRPr>
          </a:p>
        </p:txBody>
      </p:sp>
      <p:sp>
        <p:nvSpPr>
          <p:cNvPr id="18" name="TextBox 17"/>
          <p:cNvSpPr txBox="1"/>
          <p:nvPr/>
        </p:nvSpPr>
        <p:spPr>
          <a:xfrm>
            <a:off x="4380456" y="3451473"/>
            <a:ext cx="3518912"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MONTENEGRO, October 2018 </a:t>
            </a:r>
            <a:endParaRPr lang="en-US" b="1" dirty="0">
              <a:solidFill>
                <a:srgbClr val="C00000"/>
              </a:solidFill>
              <a:effectLst>
                <a:outerShdw blurRad="38100" dist="38100" dir="2700000" algn="tl">
                  <a:srgbClr val="000000">
                    <a:alpha val="43137"/>
                  </a:srgbClr>
                </a:outerShdw>
              </a:effectLst>
            </a:endParaRPr>
          </a:p>
        </p:txBody>
      </p:sp>
      <p:sp>
        <p:nvSpPr>
          <p:cNvPr id="19" name="TextBox 18"/>
          <p:cNvSpPr txBox="1"/>
          <p:nvPr/>
        </p:nvSpPr>
        <p:spPr>
          <a:xfrm>
            <a:off x="8653376" y="3431508"/>
            <a:ext cx="2770823"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ATHENS, October 2018 </a:t>
            </a:r>
            <a:endParaRPr lang="en-US" b="1" dirty="0">
              <a:solidFill>
                <a:srgbClr val="C00000"/>
              </a:solidFill>
              <a:effectLst>
                <a:outerShdw blurRad="38100" dist="38100" dir="2700000" algn="tl">
                  <a:srgbClr val="000000">
                    <a:alpha val="43137"/>
                  </a:srgbClr>
                </a:outerShdw>
              </a:effectLst>
            </a:endParaRPr>
          </a:p>
        </p:txBody>
      </p:sp>
      <p:pic>
        <p:nvPicPr>
          <p:cNvPr id="20" name="Picture 19"/>
          <p:cNvPicPr>
            <a:picLocks noChangeAspect="1"/>
          </p:cNvPicPr>
          <p:nvPr/>
        </p:nvPicPr>
        <p:blipFill>
          <a:blip r:embed="rId7"/>
          <a:stretch>
            <a:fillRect/>
          </a:stretch>
        </p:blipFill>
        <p:spPr>
          <a:xfrm>
            <a:off x="509425" y="1151636"/>
            <a:ext cx="3621184" cy="2206825"/>
          </a:xfrm>
          <a:prstGeom prst="rect">
            <a:avLst/>
          </a:prstGeom>
        </p:spPr>
      </p:pic>
      <p:sp>
        <p:nvSpPr>
          <p:cNvPr id="21" name="TextBox 20"/>
          <p:cNvSpPr txBox="1"/>
          <p:nvPr/>
        </p:nvSpPr>
        <p:spPr>
          <a:xfrm>
            <a:off x="1164808" y="797626"/>
            <a:ext cx="2621487" cy="369332"/>
          </a:xfrm>
          <a:prstGeom prst="rect">
            <a:avLst/>
          </a:prstGeom>
          <a:noFill/>
        </p:spPr>
        <p:txBody>
          <a:bodyPr wrap="none" rtlCol="0">
            <a:spAutoFit/>
          </a:bodyPr>
          <a:lstStyle/>
          <a:p>
            <a:r>
              <a:rPr lang="en-US" b="1" dirty="0" smtClean="0">
                <a:solidFill>
                  <a:srgbClr val="C00000"/>
                </a:solidFill>
                <a:effectLst>
                  <a:outerShdw blurRad="38100" dist="38100" dir="2700000" algn="tl">
                    <a:srgbClr val="000000">
                      <a:alpha val="43137"/>
                    </a:srgbClr>
                  </a:outerShdw>
                </a:effectLst>
              </a:rPr>
              <a:t>ITALY, November 2018</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4549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46</a:t>
            </a:fld>
            <a:endParaRPr lang="en-US" dirty="0">
              <a:solidFill>
                <a:prstClr val="white"/>
              </a:solidFill>
            </a:endParaRPr>
          </a:p>
        </p:txBody>
      </p:sp>
      <p:sp>
        <p:nvSpPr>
          <p:cNvPr id="14" name="Title 1"/>
          <p:cNvSpPr txBox="1">
            <a:spLocks/>
          </p:cNvSpPr>
          <p:nvPr/>
        </p:nvSpPr>
        <p:spPr bwMode="auto">
          <a:xfrm>
            <a:off x="48768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dirty="0" smtClean="0">
                <a:solidFill>
                  <a:schemeClr val="bg1"/>
                </a:solidFill>
              </a:rPr>
              <a:t>5G Related Meeting in the Region</a:t>
            </a:r>
            <a:endParaRPr lang="en-US" dirty="0">
              <a:solidFill>
                <a:schemeClr val="bg1"/>
              </a:solidFill>
            </a:endParaRPr>
          </a:p>
        </p:txBody>
      </p:sp>
      <p:sp>
        <p:nvSpPr>
          <p:cNvPr id="22" name="Content Placeholder 5"/>
          <p:cNvSpPr>
            <a:spLocks noGrp="1"/>
          </p:cNvSpPr>
          <p:nvPr>
            <p:ph idx="1"/>
          </p:nvPr>
        </p:nvSpPr>
        <p:spPr>
          <a:xfrm>
            <a:off x="609600" y="1734039"/>
            <a:ext cx="8745415" cy="3830638"/>
          </a:xfrm>
        </p:spPr>
        <p:txBody>
          <a:bodyPr/>
          <a:lstStyle/>
          <a:p>
            <a:r>
              <a:rPr lang="en-US" sz="2400" dirty="0"/>
              <a:t>ITU-T Workshop on “5G, Health and EMF</a:t>
            </a:r>
            <a:r>
              <a:rPr lang="en-US" sz="2400" dirty="0" smtClean="0"/>
              <a:t>”</a:t>
            </a:r>
            <a:br>
              <a:rPr lang="en-US" sz="2400" dirty="0" smtClean="0"/>
            </a:br>
            <a:r>
              <a:rPr lang="en-US" sz="2400" dirty="0" smtClean="0"/>
              <a:t>5 </a:t>
            </a:r>
            <a:r>
              <a:rPr lang="en-US" sz="2400" dirty="0"/>
              <a:t>December 2017, Warsaw, Poland </a:t>
            </a:r>
          </a:p>
          <a:p>
            <a:r>
              <a:rPr lang="en-US" sz="2400" dirty="0"/>
              <a:t>Contribution to Europe’s 5G Ambition: Investing in 5G Enabler Infrastructure, </a:t>
            </a:r>
            <a:r>
              <a:rPr lang="en-US" sz="2400" dirty="0" smtClean="0"/>
              <a:t/>
            </a:r>
            <a:br>
              <a:rPr lang="en-US" sz="2400" dirty="0" smtClean="0"/>
            </a:br>
            <a:r>
              <a:rPr lang="en-US" sz="2400" dirty="0" smtClean="0"/>
              <a:t>20 </a:t>
            </a:r>
            <a:r>
              <a:rPr lang="en-US" sz="2400" dirty="0"/>
              <a:t>June 2018, European </a:t>
            </a:r>
            <a:r>
              <a:rPr lang="en-US" sz="2400" dirty="0" smtClean="0"/>
              <a:t>Parliament, Brussels) </a:t>
            </a:r>
            <a:endParaRPr lang="en-US" sz="2400" dirty="0"/>
          </a:p>
          <a:p>
            <a:r>
              <a:rPr lang="en-US" sz="2400" dirty="0"/>
              <a:t>2nd Annual CIS and Central and South-Eastern European Spectrum Management Conference and ITU Regional Workshop “Broadband Development based on 4G and 5G Technologies” </a:t>
            </a:r>
            <a:r>
              <a:rPr lang="en-US" sz="2400" dirty="0" smtClean="0"/>
              <a:t/>
            </a:r>
            <a:br>
              <a:rPr lang="en-US" sz="2400" dirty="0" smtClean="0"/>
            </a:br>
            <a:r>
              <a:rPr lang="en-US" sz="2400" dirty="0" smtClean="0"/>
              <a:t>17-20 </a:t>
            </a:r>
            <a:r>
              <a:rPr lang="en-US" sz="2400" dirty="0"/>
              <a:t>September </a:t>
            </a:r>
            <a:r>
              <a:rPr lang="en-US" sz="2400" dirty="0" smtClean="0"/>
              <a:t>2018, Almaty</a:t>
            </a:r>
            <a:r>
              <a:rPr lang="en-US" sz="2400" dirty="0"/>
              <a:t>, </a:t>
            </a:r>
            <a:r>
              <a:rPr lang="en-US" sz="2400" dirty="0" smtClean="0"/>
              <a:t>Kazakhstan</a:t>
            </a:r>
            <a:endParaRPr lang="en-US" sz="2400" dirty="0"/>
          </a:p>
          <a:p>
            <a:endParaRPr lang="en-US" sz="2400" dirty="0" smtClean="0"/>
          </a:p>
          <a:p>
            <a:endParaRPr lang="en-US" sz="2400" dirty="0" smtClean="0"/>
          </a:p>
          <a:p>
            <a:endParaRPr lang="en-US" sz="2400" dirty="0" smtClean="0"/>
          </a:p>
          <a:p>
            <a:endParaRPr lang="en-US" sz="2400" dirty="0"/>
          </a:p>
        </p:txBody>
      </p:sp>
      <p:sp>
        <p:nvSpPr>
          <p:cNvPr id="23" name="Title 1"/>
          <p:cNvSpPr>
            <a:spLocks noGrp="1"/>
          </p:cNvSpPr>
          <p:nvPr>
            <p:ph type="title"/>
          </p:nvPr>
        </p:nvSpPr>
        <p:spPr>
          <a:xfrm>
            <a:off x="609600" y="776288"/>
            <a:ext cx="10972800" cy="1143000"/>
          </a:xfrm>
        </p:spPr>
        <p:txBody>
          <a:bodyPr/>
          <a:lstStyle/>
          <a:p>
            <a:r>
              <a:rPr lang="en-US" dirty="0" smtClean="0">
                <a:solidFill>
                  <a:srgbClr val="C00000"/>
                </a:solidFill>
                <a:effectLst>
                  <a:outerShdw blurRad="38100" dist="38100" dir="2700000" algn="tl">
                    <a:srgbClr val="000000">
                      <a:alpha val="43137"/>
                    </a:srgbClr>
                  </a:outerShdw>
                </a:effectLst>
              </a:rPr>
              <a:t>Additional 5G related meetings</a:t>
            </a:r>
            <a:endParaRPr lang="en-US" dirty="0">
              <a:solidFill>
                <a:srgbClr val="C00000"/>
              </a:solidFill>
              <a:effectLst>
                <a:outerShdw blurRad="38100" dist="38100" dir="2700000" algn="tl">
                  <a:srgbClr val="000000">
                    <a:alpha val="43137"/>
                  </a:srgbClr>
                </a:outerShdw>
              </a:effectLst>
            </a:endParaRPr>
          </a:p>
        </p:txBody>
      </p:sp>
      <p:pic>
        <p:nvPicPr>
          <p:cNvPr id="6146" name="Picture 2" descr="Rezultat slika za european parlia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8182" y="2786314"/>
            <a:ext cx="2672212" cy="13361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itu.int/en/ITU-D/Regional-Presence/CIS/PublishingImages/Almaty_we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036"/>
          <a:stretch/>
        </p:blipFill>
        <p:spPr bwMode="auto">
          <a:xfrm>
            <a:off x="9433560" y="4419600"/>
            <a:ext cx="2616835" cy="15280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rodna sli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0664" y="968180"/>
            <a:ext cx="2739730" cy="1541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17694" y="638738"/>
            <a:ext cx="2347566" cy="369332"/>
          </a:xfrm>
          <a:prstGeom prst="rect">
            <a:avLst/>
          </a:prstGeom>
          <a:noFill/>
        </p:spPr>
        <p:txBody>
          <a:bodyPr wrap="none" rtlCol="0">
            <a:spAutoFit/>
          </a:bodyPr>
          <a:lstStyle/>
          <a:p>
            <a:r>
              <a:rPr lang="en-US" dirty="0" smtClean="0"/>
              <a:t>Dec 2018, WARSAW</a:t>
            </a:r>
            <a:endParaRPr lang="en-US" dirty="0"/>
          </a:p>
        </p:txBody>
      </p:sp>
      <p:sp>
        <p:nvSpPr>
          <p:cNvPr id="24" name="TextBox 23"/>
          <p:cNvSpPr txBox="1"/>
          <p:nvPr/>
        </p:nvSpPr>
        <p:spPr>
          <a:xfrm>
            <a:off x="9434202" y="2485562"/>
            <a:ext cx="2621230" cy="369332"/>
          </a:xfrm>
          <a:prstGeom prst="rect">
            <a:avLst/>
          </a:prstGeom>
          <a:noFill/>
        </p:spPr>
        <p:txBody>
          <a:bodyPr wrap="none" rtlCol="0">
            <a:spAutoFit/>
          </a:bodyPr>
          <a:lstStyle/>
          <a:p>
            <a:r>
              <a:rPr lang="en-US" dirty="0" smtClean="0"/>
              <a:t>June 2018, BRUSSELS</a:t>
            </a:r>
            <a:endParaRPr lang="en-US" dirty="0"/>
          </a:p>
        </p:txBody>
      </p:sp>
      <p:sp>
        <p:nvSpPr>
          <p:cNvPr id="25" name="TextBox 24"/>
          <p:cNvSpPr txBox="1"/>
          <p:nvPr/>
        </p:nvSpPr>
        <p:spPr>
          <a:xfrm>
            <a:off x="9335142" y="4108560"/>
            <a:ext cx="2822119" cy="369332"/>
          </a:xfrm>
          <a:prstGeom prst="rect">
            <a:avLst/>
          </a:prstGeom>
          <a:noFill/>
        </p:spPr>
        <p:txBody>
          <a:bodyPr wrap="none" rtlCol="0">
            <a:spAutoFit/>
          </a:bodyPr>
          <a:lstStyle/>
          <a:p>
            <a:r>
              <a:rPr lang="en-US" dirty="0" smtClean="0"/>
              <a:t>Sep 2018, KAZAKHSTAN</a:t>
            </a:r>
            <a:endParaRPr lang="en-US" dirty="0"/>
          </a:p>
        </p:txBody>
      </p:sp>
    </p:spTree>
    <p:extLst>
      <p:ext uri="{BB962C8B-B14F-4D97-AF65-F5344CB8AC3E}">
        <p14:creationId xmlns:p14="http://schemas.microsoft.com/office/powerpoint/2010/main" val="1119234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10565"/>
            <a:ext cx="10972800" cy="1143000"/>
          </a:xfrm>
        </p:spPr>
        <p:txBody>
          <a:bodyPr/>
          <a:lstStyle/>
          <a:p>
            <a:r>
              <a:rPr lang="en-US" dirty="0" smtClean="0">
                <a:solidFill>
                  <a:srgbClr val="C00000"/>
                </a:solidFill>
                <a:effectLst>
                  <a:outerShdw blurRad="38100" dist="38100" dir="2700000" algn="tl">
                    <a:srgbClr val="000000">
                      <a:alpha val="43137"/>
                    </a:srgbClr>
                  </a:outerShdw>
                </a:effectLst>
              </a:rPr>
              <a:t>Fostering 5G Dialogue in Europe in 2019 and beyond</a:t>
            </a:r>
            <a:r>
              <a:rPr lang="en-CH" dirty="0" smtClean="0">
                <a:solidFill>
                  <a:srgbClr val="C00000"/>
                </a:solidFill>
                <a:effectLst>
                  <a:outerShdw blurRad="38100" dist="38100" dir="2700000" algn="tl">
                    <a:srgbClr val="000000">
                      <a:alpha val="43137"/>
                    </a:srgbClr>
                  </a:outerShdw>
                </a:effectLst>
              </a:rPr>
              <a:t>…</a:t>
            </a:r>
            <a:endParaRPr lang="en-US"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47</a:t>
            </a:fld>
            <a:endParaRPr lang="en-US" dirty="0">
              <a:solidFill>
                <a:prstClr val="white"/>
              </a:solidFill>
            </a:endParaRPr>
          </a:p>
        </p:txBody>
      </p:sp>
      <p:sp>
        <p:nvSpPr>
          <p:cNvPr id="6" name="Content Placeholder 5"/>
          <p:cNvSpPr>
            <a:spLocks noGrp="1"/>
          </p:cNvSpPr>
          <p:nvPr>
            <p:ph idx="1"/>
          </p:nvPr>
        </p:nvSpPr>
        <p:spPr>
          <a:xfrm>
            <a:off x="609600" y="1476584"/>
            <a:ext cx="10972800" cy="3830638"/>
          </a:xfrm>
        </p:spPr>
        <p:txBody>
          <a:bodyPr/>
          <a:lstStyle/>
          <a:p>
            <a:r>
              <a:rPr lang="en-US" sz="2400" dirty="0" smtClean="0"/>
              <a:t>Report </a:t>
            </a:r>
            <a:r>
              <a:rPr lang="en-US" sz="2400" dirty="0"/>
              <a:t>on </a:t>
            </a:r>
            <a:r>
              <a:rPr lang="en-US" sz="2400" b="1" dirty="0"/>
              <a:t>National Strategies </a:t>
            </a:r>
            <a:r>
              <a:rPr lang="en-US" sz="2400" dirty="0"/>
              <a:t>for 5G Implementation and Pilot </a:t>
            </a:r>
            <a:r>
              <a:rPr lang="en-US" sz="2400" dirty="0" smtClean="0"/>
              <a:t>Projects</a:t>
            </a:r>
          </a:p>
          <a:p>
            <a:r>
              <a:rPr lang="en-US" sz="2400" dirty="0" smtClean="0"/>
              <a:t>Report on Electromagnetic Field Levels and 5G [</a:t>
            </a:r>
            <a:r>
              <a:rPr lang="en-US" sz="2400" b="1" dirty="0" smtClean="0"/>
              <a:t>EMF</a:t>
            </a:r>
            <a:r>
              <a:rPr lang="en-US" sz="2400" dirty="0" smtClean="0"/>
              <a:t>]</a:t>
            </a:r>
            <a:endParaRPr lang="en-US" sz="2400" dirty="0"/>
          </a:p>
          <a:p>
            <a:r>
              <a:rPr lang="en-US" sz="2400" dirty="0" smtClean="0"/>
              <a:t>Regional </a:t>
            </a:r>
            <a:r>
              <a:rPr lang="en-US" sz="2400" dirty="0"/>
              <a:t>Seminar on Broadband </a:t>
            </a:r>
            <a:r>
              <a:rPr lang="en-US" sz="2400" dirty="0" smtClean="0"/>
              <a:t>Connectivity </a:t>
            </a:r>
            <a:r>
              <a:rPr lang="en-US" sz="2400" dirty="0"/>
              <a:t>[Q2, </a:t>
            </a:r>
            <a:r>
              <a:rPr lang="en-US" sz="2400" b="1" dirty="0"/>
              <a:t>Albania</a:t>
            </a:r>
            <a:r>
              <a:rPr lang="en-US" sz="2400" dirty="0"/>
              <a:t>]</a:t>
            </a:r>
          </a:p>
          <a:p>
            <a:r>
              <a:rPr lang="en-US" sz="2400" dirty="0"/>
              <a:t>Regional Conference on 5G [Q2/Q3, </a:t>
            </a:r>
            <a:r>
              <a:rPr lang="en-US" sz="2400" b="1" dirty="0"/>
              <a:t>Poland</a:t>
            </a:r>
            <a:r>
              <a:rPr lang="en-US" sz="2400" dirty="0"/>
              <a:t>]</a:t>
            </a:r>
          </a:p>
          <a:p>
            <a:r>
              <a:rPr lang="en-US" sz="2400" dirty="0" smtClean="0"/>
              <a:t>Regional Conference [</a:t>
            </a:r>
            <a:r>
              <a:rPr lang="en-US" sz="2400" b="1" dirty="0" smtClean="0"/>
              <a:t>Serbia</a:t>
            </a:r>
            <a:r>
              <a:rPr lang="en-US" sz="2400" dirty="0" smtClean="0"/>
              <a:t>]</a:t>
            </a:r>
          </a:p>
          <a:p>
            <a:r>
              <a:rPr lang="en-US" sz="2400" dirty="0" smtClean="0"/>
              <a:t>Expert Meetings </a:t>
            </a:r>
            <a:r>
              <a:rPr lang="en-US" sz="2400" dirty="0"/>
              <a:t>[</a:t>
            </a:r>
            <a:r>
              <a:rPr lang="en-US" sz="2400" b="1" dirty="0" smtClean="0"/>
              <a:t>Italy </a:t>
            </a:r>
            <a:r>
              <a:rPr lang="en-US" sz="2400" dirty="0" smtClean="0"/>
              <a:t>and Poland]</a:t>
            </a:r>
            <a:endParaRPr lang="en-US" sz="2400" dirty="0"/>
          </a:p>
          <a:p>
            <a:r>
              <a:rPr lang="en-US" sz="2400" dirty="0" smtClean="0"/>
              <a:t>Regional </a:t>
            </a:r>
            <a:r>
              <a:rPr lang="en-US" sz="2400" dirty="0"/>
              <a:t>Regulatory </a:t>
            </a:r>
            <a:r>
              <a:rPr lang="en-US" sz="2400" dirty="0" smtClean="0"/>
              <a:t>Forum [September/October</a:t>
            </a:r>
            <a:r>
              <a:rPr lang="en-US" sz="2400" dirty="0"/>
              <a:t>, </a:t>
            </a:r>
            <a:r>
              <a:rPr lang="en-US" sz="2400" b="1" dirty="0" err="1" smtClean="0"/>
              <a:t>Budva</a:t>
            </a:r>
            <a:r>
              <a:rPr lang="en-US" sz="2400" dirty="0" smtClean="0"/>
              <a:t>]</a:t>
            </a:r>
            <a:endParaRPr lang="en-US" sz="2400" dirty="0"/>
          </a:p>
          <a:p>
            <a:r>
              <a:rPr lang="en-US" sz="2400" dirty="0"/>
              <a:t>Europe focused enhancement of </a:t>
            </a:r>
            <a:r>
              <a:rPr lang="en-US" sz="2400" b="1" dirty="0"/>
              <a:t>ITU Interactive Transmission Maps </a:t>
            </a:r>
            <a:r>
              <a:rPr lang="en-US" sz="2400" dirty="0"/>
              <a:t>including collection </a:t>
            </a:r>
            <a:r>
              <a:rPr lang="en-US" sz="2400" dirty="0" smtClean="0"/>
              <a:t>of information </a:t>
            </a:r>
            <a:r>
              <a:rPr lang="en-US" sz="2400" dirty="0"/>
              <a:t>from official sources</a:t>
            </a:r>
          </a:p>
          <a:p>
            <a:r>
              <a:rPr lang="en-US" sz="2400" b="1" dirty="0"/>
              <a:t>Twinning </a:t>
            </a:r>
            <a:r>
              <a:rPr lang="en-US" sz="2400" b="1" dirty="0" err="1"/>
              <a:t>programmes</a:t>
            </a:r>
            <a:r>
              <a:rPr lang="en-US" sz="2400" b="1" dirty="0"/>
              <a:t> </a:t>
            </a:r>
            <a:r>
              <a:rPr lang="en-US" sz="2400" dirty="0"/>
              <a:t>within the Europe region and beyond </a:t>
            </a:r>
            <a:r>
              <a:rPr lang="en-US" sz="2400" dirty="0" smtClean="0"/>
              <a:t/>
            </a:r>
            <a:br>
              <a:rPr lang="en-US" sz="2400" dirty="0" smtClean="0"/>
            </a:br>
            <a:r>
              <a:rPr lang="en-US" sz="2400" dirty="0" smtClean="0"/>
              <a:t>[</a:t>
            </a:r>
            <a:r>
              <a:rPr lang="en-US" sz="2400" dirty="0"/>
              <a:t>offering from Hungary, Italy and Poland]</a:t>
            </a:r>
            <a:endParaRPr lang="en-US" sz="2400" dirty="0" smtClean="0"/>
          </a:p>
          <a:p>
            <a:endParaRPr lang="en-US" sz="2400" dirty="0"/>
          </a:p>
        </p:txBody>
      </p:sp>
      <p:sp>
        <p:nvSpPr>
          <p:cNvPr id="8" name="Title 1"/>
          <p:cNvSpPr txBox="1">
            <a:spLocks/>
          </p:cNvSpPr>
          <p:nvPr/>
        </p:nvSpPr>
        <p:spPr bwMode="auto">
          <a:xfrm>
            <a:off x="49530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dirty="0" smtClean="0">
                <a:solidFill>
                  <a:schemeClr val="bg1"/>
                </a:solidFill>
              </a:rPr>
              <a:t>5G Related ITU Regional Forums, Seminars, Workshops</a:t>
            </a:r>
            <a:endParaRPr lang="en-US" dirty="0">
              <a:solidFill>
                <a:schemeClr val="bg1"/>
              </a:solidFill>
            </a:endParaRPr>
          </a:p>
        </p:txBody>
      </p:sp>
    </p:spTree>
    <p:extLst>
      <p:ext uri="{BB962C8B-B14F-4D97-AF65-F5344CB8AC3E}">
        <p14:creationId xmlns:p14="http://schemas.microsoft.com/office/powerpoint/2010/main" val="566243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76288"/>
            <a:ext cx="11676185" cy="1143000"/>
          </a:xfrm>
        </p:spPr>
        <p:txBody>
          <a:bodyPr/>
          <a:lstStyle/>
          <a:p>
            <a:r>
              <a:rPr lang="en-US" sz="2800" dirty="0" smtClean="0">
                <a:solidFill>
                  <a:srgbClr val="C00000"/>
                </a:solidFill>
                <a:effectLst>
                  <a:outerShdw blurRad="38100" dist="38100" dir="2700000" algn="tl">
                    <a:srgbClr val="000000">
                      <a:alpha val="43137"/>
                    </a:srgbClr>
                  </a:outerShdw>
                </a:effectLst>
              </a:rPr>
              <a:t>ITU </a:t>
            </a:r>
            <a:r>
              <a:rPr lang="en-US" sz="2800" dirty="0" err="1" smtClean="0">
                <a:solidFill>
                  <a:srgbClr val="C00000"/>
                </a:solidFill>
                <a:effectLst>
                  <a:outerShdw blurRad="38100" dist="38100" dir="2700000" algn="tl">
                    <a:srgbClr val="000000">
                      <a:alpha val="43137"/>
                    </a:srgbClr>
                  </a:outerShdw>
                </a:effectLst>
              </a:rPr>
              <a:t>Centres</a:t>
            </a:r>
            <a:r>
              <a:rPr lang="en-US" sz="2800" dirty="0" smtClean="0">
                <a:solidFill>
                  <a:srgbClr val="C00000"/>
                </a:solidFill>
                <a:effectLst>
                  <a:outerShdw blurRad="38100" dist="38100" dir="2700000" algn="tl">
                    <a:srgbClr val="000000">
                      <a:alpha val="43137"/>
                    </a:srgbClr>
                  </a:outerShdw>
                </a:effectLst>
              </a:rPr>
              <a:t> of Excellence: </a:t>
            </a:r>
            <a:br>
              <a:rPr lang="en-US" sz="2800" dirty="0" smtClean="0">
                <a:solidFill>
                  <a:srgbClr val="C00000"/>
                </a:solidFill>
                <a:effectLst>
                  <a:outerShdw blurRad="38100" dist="38100" dir="2700000" algn="tl">
                    <a:srgbClr val="000000">
                      <a:alpha val="43137"/>
                    </a:srgbClr>
                  </a:outerShdw>
                </a:effectLst>
              </a:rPr>
            </a:br>
            <a:r>
              <a:rPr lang="en-US" sz="2800" dirty="0" smtClean="0">
                <a:solidFill>
                  <a:srgbClr val="C00000"/>
                </a:solidFill>
                <a:effectLst>
                  <a:outerShdw blurRad="38100" dist="38100" dir="2700000" algn="tl">
                    <a:srgbClr val="000000">
                      <a:alpha val="43137"/>
                    </a:srgbClr>
                  </a:outerShdw>
                </a:effectLst>
              </a:rPr>
              <a:t>  Building Human Capacities on 5G </a:t>
            </a:r>
            <a:endParaRPr lang="en-US" sz="2800"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48</a:t>
            </a:fld>
            <a:endParaRPr lang="en-US" dirty="0">
              <a:solidFill>
                <a:prstClr val="white"/>
              </a:solidFill>
            </a:endParaRPr>
          </a:p>
        </p:txBody>
      </p:sp>
      <p:sp>
        <p:nvSpPr>
          <p:cNvPr id="6" name="Content Placeholder 5"/>
          <p:cNvSpPr>
            <a:spLocks noGrp="1"/>
          </p:cNvSpPr>
          <p:nvPr>
            <p:ph idx="1"/>
          </p:nvPr>
        </p:nvSpPr>
        <p:spPr>
          <a:xfrm>
            <a:off x="609599" y="2038753"/>
            <a:ext cx="7651262" cy="3830638"/>
          </a:xfrm>
        </p:spPr>
        <p:txBody>
          <a:bodyPr/>
          <a:lstStyle/>
          <a:p>
            <a:r>
              <a:rPr lang="en-US" sz="2200" dirty="0"/>
              <a:t>02/04/2018 - 09/04/2018: ITU </a:t>
            </a:r>
            <a:r>
              <a:rPr lang="en-US" sz="2200" dirty="0" err="1"/>
              <a:t>Centres</a:t>
            </a:r>
            <a:r>
              <a:rPr lang="en-US" sz="2200" dirty="0"/>
              <a:t> of Excellence E-Learning course on </a:t>
            </a:r>
            <a:r>
              <a:rPr lang="en-US" sz="2200" b="1" dirty="0"/>
              <a:t>Wireless Access Technologies to Internet Network</a:t>
            </a:r>
            <a:r>
              <a:rPr lang="en-US" sz="2200" dirty="0"/>
              <a:t>      </a:t>
            </a:r>
            <a:endParaRPr lang="en-US" sz="2200" dirty="0" smtClean="0"/>
          </a:p>
          <a:p>
            <a:r>
              <a:rPr lang="en-US" sz="2200" dirty="0" smtClean="0"/>
              <a:t>​</a:t>
            </a:r>
            <a:r>
              <a:rPr lang="en-US" sz="2200" dirty="0"/>
              <a:t>29/05/2018 - 25/06/2018: ITU Centre of Excellence E-Learning course on </a:t>
            </a:r>
            <a:r>
              <a:rPr lang="en-US" sz="2200" b="1" dirty="0"/>
              <a:t>Future Broadband Internet </a:t>
            </a:r>
            <a:r>
              <a:rPr lang="en-US" sz="2200" b="1" dirty="0" smtClean="0"/>
              <a:t>Access</a:t>
            </a:r>
          </a:p>
          <a:p>
            <a:r>
              <a:rPr lang="en-US" sz="2200" dirty="0" smtClean="0"/>
              <a:t>15/10/2018 </a:t>
            </a:r>
            <a:r>
              <a:rPr lang="en-US" sz="2200" dirty="0"/>
              <a:t>- </a:t>
            </a:r>
            <a:r>
              <a:rPr lang="en-US" sz="2200" dirty="0" smtClean="0"/>
              <a:t>16/10/2018</a:t>
            </a:r>
            <a:r>
              <a:rPr lang="en-US" sz="2200" dirty="0"/>
              <a:t>: ITU </a:t>
            </a:r>
            <a:r>
              <a:rPr lang="en-US" sz="2200" dirty="0" err="1"/>
              <a:t>Centres</a:t>
            </a:r>
            <a:r>
              <a:rPr lang="en-US" sz="2200" dirty="0"/>
              <a:t> of Excellence Face to Face course on </a:t>
            </a:r>
            <a:r>
              <a:rPr lang="en-US" sz="2200" b="1" dirty="0"/>
              <a:t>Broadband </a:t>
            </a:r>
            <a:r>
              <a:rPr lang="en-US" sz="2200" b="1" dirty="0" smtClean="0"/>
              <a:t>Access </a:t>
            </a:r>
            <a:r>
              <a:rPr lang="en-US" sz="2200" dirty="0" smtClean="0"/>
              <a:t>(</a:t>
            </a:r>
            <a:r>
              <a:rPr lang="en-US" sz="2200" dirty="0" err="1" smtClean="0"/>
              <a:t>Hemniz</a:t>
            </a:r>
            <a:r>
              <a:rPr lang="en-US" sz="2200" dirty="0"/>
              <a:t>) </a:t>
            </a:r>
            <a:endParaRPr lang="en-US" sz="2200" dirty="0" smtClean="0"/>
          </a:p>
          <a:p>
            <a:r>
              <a:rPr lang="en-US" sz="2200" dirty="0"/>
              <a:t>25/10/2018 - 26/10/2018: ITU </a:t>
            </a:r>
            <a:r>
              <a:rPr lang="en-US" sz="2200" dirty="0" err="1"/>
              <a:t>Centres</a:t>
            </a:r>
            <a:r>
              <a:rPr lang="en-US" sz="2200" dirty="0"/>
              <a:t> of Excellence Face to Face course on </a:t>
            </a:r>
            <a:r>
              <a:rPr lang="en-US" sz="2200" b="1" dirty="0"/>
              <a:t>Technical, Business and Regulatory Aspects of 5G </a:t>
            </a:r>
            <a:r>
              <a:rPr lang="en-US" sz="2200" b="1" dirty="0" smtClean="0"/>
              <a:t>Network</a:t>
            </a:r>
            <a:r>
              <a:rPr lang="en-US" sz="2200" dirty="0" smtClean="0"/>
              <a:t> (Warsaw)</a:t>
            </a:r>
          </a:p>
        </p:txBody>
      </p:sp>
      <p:pic>
        <p:nvPicPr>
          <p:cNvPr id="3" name="Picture 2"/>
          <p:cNvPicPr>
            <a:picLocks noChangeAspect="1"/>
          </p:cNvPicPr>
          <p:nvPr/>
        </p:nvPicPr>
        <p:blipFill>
          <a:blip r:embed="rId2"/>
          <a:stretch>
            <a:fillRect/>
          </a:stretch>
        </p:blipFill>
        <p:spPr>
          <a:xfrm>
            <a:off x="8325833" y="760413"/>
            <a:ext cx="3655152" cy="5153459"/>
          </a:xfrm>
          <a:prstGeom prst="rect">
            <a:avLst/>
          </a:prstGeom>
        </p:spPr>
      </p:pic>
      <p:pic>
        <p:nvPicPr>
          <p:cNvPr id="4098" name="Picture 2" descr="Rezultat slika za academy itu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9022" y="1"/>
            <a:ext cx="1257300" cy="50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349250" y="-33952"/>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dirty="0" smtClean="0">
                <a:solidFill>
                  <a:schemeClr val="bg1"/>
                </a:solidFill>
              </a:rPr>
              <a:t>5G Related Training through ITU ACEDEMY</a:t>
            </a:r>
            <a:endParaRPr lang="en-US" dirty="0">
              <a:solidFill>
                <a:schemeClr val="bg1"/>
              </a:solidFill>
            </a:endParaRPr>
          </a:p>
        </p:txBody>
      </p:sp>
    </p:spTree>
    <p:extLst>
      <p:ext uri="{BB962C8B-B14F-4D97-AF65-F5344CB8AC3E}">
        <p14:creationId xmlns:p14="http://schemas.microsoft.com/office/powerpoint/2010/main" val="291947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5</a:t>
            </a:fld>
            <a:endParaRPr lang="en-US" dirty="0">
              <a:solidFill>
                <a:prstClr val="white"/>
              </a:solidFill>
            </a:endParaRPr>
          </a:p>
        </p:txBody>
      </p:sp>
      <p:sp>
        <p:nvSpPr>
          <p:cNvPr id="5" name="Title 1"/>
          <p:cNvSpPr txBox="1">
            <a:spLocks/>
          </p:cNvSpPr>
          <p:nvPr/>
        </p:nvSpPr>
        <p:spPr bwMode="auto">
          <a:xfrm>
            <a:off x="495300" y="0"/>
            <a:ext cx="114935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GB" sz="2800" dirty="0" smtClean="0">
                <a:solidFill>
                  <a:schemeClr val="bg1"/>
                </a:solidFill>
              </a:rPr>
              <a:t>Evolution </a:t>
            </a:r>
            <a:r>
              <a:rPr lang="en-GB" sz="2800" dirty="0">
                <a:solidFill>
                  <a:schemeClr val="bg1"/>
                </a:solidFill>
              </a:rPr>
              <a:t>of mobile networks</a:t>
            </a:r>
            <a:endParaRPr lang="en-US" sz="2800" dirty="0">
              <a:solidFill>
                <a:schemeClr val="bg1"/>
              </a:solidFill>
            </a:endParaRPr>
          </a:p>
        </p:txBody>
      </p:sp>
      <p:graphicFrame>
        <p:nvGraphicFramePr>
          <p:cNvPr id="6" name="Content Placeholder 6"/>
          <p:cNvGraphicFramePr>
            <a:graphicFrameLocks noGrp="1"/>
          </p:cNvGraphicFramePr>
          <p:nvPr>
            <p:ph idx="1"/>
            <p:extLst>
              <p:ext uri="{D42A27DB-BD31-4B8C-83A1-F6EECF244321}">
                <p14:modId xmlns:p14="http://schemas.microsoft.com/office/powerpoint/2010/main" val="104882848"/>
              </p:ext>
            </p:extLst>
          </p:nvPr>
        </p:nvGraphicFramePr>
        <p:xfrm>
          <a:off x="635267" y="1588168"/>
          <a:ext cx="10908056" cy="4077582"/>
        </p:xfrm>
        <a:graphic>
          <a:graphicData uri="http://schemas.openxmlformats.org/drawingml/2006/table">
            <a:tbl>
              <a:tblPr firstRow="1" firstCol="1" bandRow="1">
                <a:tableStyleId>{5C22544A-7EE6-4342-B048-85BDC9FD1C3A}</a:tableStyleId>
              </a:tblPr>
              <a:tblGrid>
                <a:gridCol w="3717629">
                  <a:extLst>
                    <a:ext uri="{9D8B030D-6E8A-4147-A177-3AD203B41FA5}">
                      <a16:colId xmlns:a16="http://schemas.microsoft.com/office/drawing/2014/main" val="20000"/>
                    </a:ext>
                  </a:extLst>
                </a:gridCol>
                <a:gridCol w="1308752">
                  <a:extLst>
                    <a:ext uri="{9D8B030D-6E8A-4147-A177-3AD203B41FA5}">
                      <a16:colId xmlns:a16="http://schemas.microsoft.com/office/drawing/2014/main" val="20001"/>
                    </a:ext>
                  </a:extLst>
                </a:gridCol>
                <a:gridCol w="1490015">
                  <a:extLst>
                    <a:ext uri="{9D8B030D-6E8A-4147-A177-3AD203B41FA5}">
                      <a16:colId xmlns:a16="http://schemas.microsoft.com/office/drawing/2014/main" val="20002"/>
                    </a:ext>
                  </a:extLst>
                </a:gridCol>
                <a:gridCol w="1491156">
                  <a:extLst>
                    <a:ext uri="{9D8B030D-6E8A-4147-A177-3AD203B41FA5}">
                      <a16:colId xmlns:a16="http://schemas.microsoft.com/office/drawing/2014/main" val="20003"/>
                    </a:ext>
                  </a:extLst>
                </a:gridCol>
                <a:gridCol w="1490015">
                  <a:extLst>
                    <a:ext uri="{9D8B030D-6E8A-4147-A177-3AD203B41FA5}">
                      <a16:colId xmlns:a16="http://schemas.microsoft.com/office/drawing/2014/main" val="20004"/>
                    </a:ext>
                  </a:extLst>
                </a:gridCol>
                <a:gridCol w="1410489">
                  <a:extLst>
                    <a:ext uri="{9D8B030D-6E8A-4147-A177-3AD203B41FA5}">
                      <a16:colId xmlns:a16="http://schemas.microsoft.com/office/drawing/2014/main" val="20005"/>
                    </a:ext>
                  </a:extLst>
                </a:gridCol>
              </a:tblGrid>
              <a:tr h="816222">
                <a:tc>
                  <a:txBody>
                    <a:bodyPr/>
                    <a:lstStyle/>
                    <a:p>
                      <a:pPr algn="l">
                        <a:spcBef>
                          <a:spcPts val="600"/>
                        </a:spcBef>
                        <a:spcAft>
                          <a:spcPts val="0"/>
                        </a:spcAft>
                      </a:pPr>
                      <a:r>
                        <a:rPr lang="en-GB" sz="2400" dirty="0">
                          <a:effectLst/>
                        </a:rPr>
                        <a:t>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rgbClr val="00A3E0"/>
                    </a:solidFill>
                  </a:tcPr>
                </a:tc>
                <a:tc>
                  <a:txBody>
                    <a:bodyPr/>
                    <a:lstStyle/>
                    <a:p>
                      <a:pPr algn="ctr">
                        <a:spcBef>
                          <a:spcPts val="600"/>
                        </a:spcBef>
                        <a:spcAft>
                          <a:spcPts val="0"/>
                        </a:spcAft>
                      </a:pPr>
                      <a:r>
                        <a:rPr lang="en-GB" sz="2400" dirty="0">
                          <a:effectLst/>
                        </a:rPr>
                        <a:t>1G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rgbClr val="00A3E0"/>
                    </a:solidFill>
                  </a:tcPr>
                </a:tc>
                <a:tc>
                  <a:txBody>
                    <a:bodyPr/>
                    <a:lstStyle/>
                    <a:p>
                      <a:pPr algn="ctr">
                        <a:spcBef>
                          <a:spcPts val="600"/>
                        </a:spcBef>
                        <a:spcAft>
                          <a:spcPts val="0"/>
                        </a:spcAft>
                      </a:pPr>
                      <a:r>
                        <a:rPr lang="en-GB" sz="2400" dirty="0">
                          <a:effectLst/>
                        </a:rPr>
                        <a:t>2G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rgbClr val="00A3E0"/>
                    </a:solidFill>
                  </a:tcPr>
                </a:tc>
                <a:tc>
                  <a:txBody>
                    <a:bodyPr/>
                    <a:lstStyle/>
                    <a:p>
                      <a:pPr algn="ctr">
                        <a:spcBef>
                          <a:spcPts val="600"/>
                        </a:spcBef>
                        <a:spcAft>
                          <a:spcPts val="0"/>
                        </a:spcAft>
                      </a:pPr>
                      <a:r>
                        <a:rPr lang="en-GB" sz="2400" dirty="0">
                          <a:effectLst/>
                        </a:rPr>
                        <a:t>3G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rgbClr val="00A3E0"/>
                    </a:solidFill>
                  </a:tcPr>
                </a:tc>
                <a:tc>
                  <a:txBody>
                    <a:bodyPr/>
                    <a:lstStyle/>
                    <a:p>
                      <a:pPr algn="ctr">
                        <a:spcBef>
                          <a:spcPts val="600"/>
                        </a:spcBef>
                        <a:spcAft>
                          <a:spcPts val="0"/>
                        </a:spcAft>
                      </a:pPr>
                      <a:r>
                        <a:rPr lang="en-GB" sz="2400" dirty="0">
                          <a:effectLst/>
                        </a:rPr>
                        <a:t>4G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rgbClr val="00A3E0"/>
                    </a:solidFill>
                  </a:tcPr>
                </a:tc>
                <a:tc>
                  <a:txBody>
                    <a:bodyPr/>
                    <a:lstStyle/>
                    <a:p>
                      <a:pPr algn="ctr">
                        <a:spcBef>
                          <a:spcPts val="600"/>
                        </a:spcBef>
                        <a:spcAft>
                          <a:spcPts val="0"/>
                        </a:spcAft>
                      </a:pPr>
                      <a:r>
                        <a:rPr lang="en-GB" sz="2400" dirty="0">
                          <a:effectLst/>
                        </a:rPr>
                        <a:t>5G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rgbClr val="00A3E0"/>
                    </a:solidFill>
                  </a:tcPr>
                </a:tc>
                <a:extLst>
                  <a:ext uri="{0D108BD9-81ED-4DB2-BD59-A6C34878D82A}">
                    <a16:rowId xmlns:a16="http://schemas.microsoft.com/office/drawing/2014/main" val="10000"/>
                  </a:ext>
                </a:extLst>
              </a:tr>
              <a:tr h="1195458">
                <a:tc>
                  <a:txBody>
                    <a:bodyPr/>
                    <a:lstStyle/>
                    <a:p>
                      <a:pPr algn="l">
                        <a:spcBef>
                          <a:spcPts val="600"/>
                        </a:spcBef>
                        <a:spcAft>
                          <a:spcPts val="600"/>
                        </a:spcAft>
                      </a:pPr>
                      <a:r>
                        <a:rPr lang="en-GB" sz="2400" dirty="0">
                          <a:effectLst/>
                        </a:rPr>
                        <a:t>Approximate deployment date</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rgbClr val="00A3E0"/>
                    </a:solidFill>
                  </a:tcPr>
                </a:tc>
                <a:tc>
                  <a:txBody>
                    <a:bodyPr/>
                    <a:lstStyle/>
                    <a:p>
                      <a:pPr algn="ctr">
                        <a:spcBef>
                          <a:spcPts val="600"/>
                        </a:spcBef>
                        <a:spcAft>
                          <a:spcPts val="600"/>
                        </a:spcAft>
                      </a:pPr>
                      <a:r>
                        <a:rPr lang="en-GB" sz="2400" dirty="0">
                          <a:effectLst/>
                        </a:rPr>
                        <a:t>1980s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1990s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2000s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2010s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2020s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816222">
                <a:tc>
                  <a:txBody>
                    <a:bodyPr/>
                    <a:lstStyle/>
                    <a:p>
                      <a:pPr algn="l">
                        <a:spcBef>
                          <a:spcPts val="600"/>
                        </a:spcBef>
                        <a:spcAft>
                          <a:spcPts val="600"/>
                        </a:spcAft>
                      </a:pPr>
                      <a:r>
                        <a:rPr lang="en-GB" sz="2400" dirty="0">
                          <a:effectLst/>
                        </a:rPr>
                        <a:t>Theoretical download </a:t>
                      </a:r>
                      <a:r>
                        <a:rPr lang="en-GB" sz="2400" dirty="0" smtClean="0">
                          <a:effectLst/>
                        </a:rPr>
                        <a:t>speed</a:t>
                      </a:r>
                    </a:p>
                    <a:p>
                      <a:pPr algn="l">
                        <a:spcBef>
                          <a:spcPts val="600"/>
                        </a:spcBef>
                        <a:spcAft>
                          <a:spcPts val="600"/>
                        </a:spcAft>
                      </a:pP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rgbClr val="00A3E0"/>
                    </a:solidFill>
                  </a:tcPr>
                </a:tc>
                <a:tc>
                  <a:txBody>
                    <a:bodyPr/>
                    <a:lstStyle/>
                    <a:p>
                      <a:pPr algn="ctr">
                        <a:spcBef>
                          <a:spcPts val="600"/>
                        </a:spcBef>
                        <a:spcAft>
                          <a:spcPts val="600"/>
                        </a:spcAft>
                      </a:pPr>
                      <a:r>
                        <a:rPr lang="en-GB" sz="2400" dirty="0">
                          <a:effectLst/>
                        </a:rPr>
                        <a:t>2kbit/s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384kbit/s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56Mbit/s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1Gbit/s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10Gbit/s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816222">
                <a:tc>
                  <a:txBody>
                    <a:bodyPr/>
                    <a:lstStyle/>
                    <a:p>
                      <a:pPr algn="l">
                        <a:spcBef>
                          <a:spcPts val="600"/>
                        </a:spcBef>
                        <a:spcAft>
                          <a:spcPts val="600"/>
                        </a:spcAft>
                      </a:pPr>
                      <a:r>
                        <a:rPr lang="en-GB" sz="2400" dirty="0">
                          <a:effectLst/>
                        </a:rPr>
                        <a:t>Latency</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rgbClr val="00A3E0"/>
                    </a:solidFill>
                  </a:tcPr>
                </a:tc>
                <a:tc>
                  <a:txBody>
                    <a:bodyPr/>
                    <a:lstStyle/>
                    <a:p>
                      <a:pPr algn="ctr">
                        <a:spcBef>
                          <a:spcPts val="600"/>
                        </a:spcBef>
                        <a:spcAft>
                          <a:spcPts val="600"/>
                        </a:spcAft>
                      </a:pPr>
                      <a:r>
                        <a:rPr lang="en-GB" sz="2400" dirty="0">
                          <a:effectLst/>
                        </a:rPr>
                        <a:t>N/A</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629 ms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212 ms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60-98 ms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spcBef>
                          <a:spcPts val="600"/>
                        </a:spcBef>
                        <a:spcAft>
                          <a:spcPts val="600"/>
                        </a:spcAft>
                      </a:pPr>
                      <a:r>
                        <a:rPr lang="en-GB" sz="2400" dirty="0">
                          <a:effectLst/>
                        </a:rPr>
                        <a:t>&lt; 1 ms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41392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6</a:t>
            </a:fld>
            <a:endParaRPr lang="en-US" dirty="0">
              <a:solidFill>
                <a:prstClr val="white"/>
              </a:solidFill>
            </a:endParaRPr>
          </a:p>
        </p:txBody>
      </p:sp>
      <p:sp>
        <p:nvSpPr>
          <p:cNvPr id="5" name="Title 1"/>
          <p:cNvSpPr txBox="1">
            <a:spLocks/>
          </p:cNvSpPr>
          <p:nvPr/>
        </p:nvSpPr>
        <p:spPr bwMode="auto">
          <a:xfrm>
            <a:off x="495300" y="0"/>
            <a:ext cx="116967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a:solidFill>
                  <a:schemeClr val="bg1"/>
                </a:solidFill>
              </a:rPr>
              <a:t>ITU-R IMT-2020 =&gt; </a:t>
            </a:r>
            <a:r>
              <a:rPr lang="en-GB" sz="2800" dirty="0">
                <a:solidFill>
                  <a:schemeClr val="bg1"/>
                </a:solidFill>
              </a:rPr>
              <a:t>Detailed timeline and </a:t>
            </a:r>
            <a:r>
              <a:rPr lang="en-GB" sz="2800" dirty="0" smtClean="0">
                <a:solidFill>
                  <a:schemeClr val="bg1"/>
                </a:solidFill>
              </a:rPr>
              <a:t>process</a:t>
            </a:r>
            <a:endParaRPr lang="en-US" sz="2800" dirty="0">
              <a:solidFill>
                <a:schemeClr val="bg1"/>
              </a:solidFill>
            </a:endParaRPr>
          </a:p>
        </p:txBody>
      </p:sp>
      <p:pic>
        <p:nvPicPr>
          <p:cNvPr id="8" name="Content Placeholder 6" descr="Image result for detailed timeline for IMT 2020">
            <a:hlinkClick r:id="rId2"/>
          </p:cNvPr>
          <p:cNvPicPr>
            <a:picLocks noGrp="1"/>
          </p:cNvPicPr>
          <p:nvPr>
            <p:ph idx="1"/>
          </p:nvPr>
        </p:nvPicPr>
        <p:blipFill rotWithShape="1">
          <a:blip r:embed="rId3">
            <a:extLst>
              <a:ext uri="{28A0092B-C50C-407E-A947-70E740481C1C}">
                <a14:useLocalDpi xmlns:a14="http://schemas.microsoft.com/office/drawing/2010/main" val="0"/>
              </a:ext>
            </a:extLst>
          </a:blip>
          <a:srcRect t="11245" b="8634"/>
          <a:stretch/>
        </p:blipFill>
        <p:spPr bwMode="auto">
          <a:xfrm>
            <a:off x="1145406" y="828431"/>
            <a:ext cx="9702348" cy="50141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2105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255" y="457200"/>
            <a:ext cx="3345180" cy="1143000"/>
          </a:xfrm>
        </p:spPr>
        <p:txBody>
          <a:bodyPr/>
          <a:lstStyle/>
          <a:p>
            <a:r>
              <a:rPr lang="en-US" sz="2800" dirty="0" smtClean="0">
                <a:solidFill>
                  <a:srgbClr val="C00000"/>
                </a:solidFill>
              </a:rPr>
              <a:t>Spectrum</a:t>
            </a:r>
            <a:r>
              <a:rPr lang="en-US" dirty="0" smtClean="0">
                <a:solidFill>
                  <a:srgbClr val="C00000"/>
                </a:solidFill>
              </a:rPr>
              <a:t> </a:t>
            </a:r>
            <a:endParaRPr lang="en-US" dirty="0">
              <a:solidFill>
                <a:srgbClr val="C00000"/>
              </a:solidFill>
            </a:endParaRPr>
          </a:p>
        </p:txBody>
      </p:sp>
      <p:sp>
        <p:nvSpPr>
          <p:cNvPr id="3" name="Content Placeholder 2"/>
          <p:cNvSpPr>
            <a:spLocks noGrp="1"/>
          </p:cNvSpPr>
          <p:nvPr>
            <p:ph idx="1"/>
          </p:nvPr>
        </p:nvSpPr>
        <p:spPr>
          <a:xfrm>
            <a:off x="609600" y="1333500"/>
            <a:ext cx="11216640" cy="4813620"/>
          </a:xfrm>
        </p:spPr>
        <p:txBody>
          <a:bodyPr/>
          <a:lstStyle/>
          <a:p>
            <a:r>
              <a:rPr lang="en-US" sz="2000" dirty="0" smtClean="0"/>
              <a:t>5G pioneer bands identified in Europe (700 MHz, 3.6 GHz and 26 GHz) </a:t>
            </a:r>
          </a:p>
          <a:p>
            <a:r>
              <a:rPr lang="en-US" sz="2000" dirty="0" smtClean="0"/>
              <a:t>Common roadmap for the availability of spectrum adopted by Member States</a:t>
            </a:r>
          </a:p>
          <a:p>
            <a:r>
              <a:rPr lang="en-US" sz="2000" dirty="0" smtClean="0"/>
              <a:t>Consultations on spectrum assignments launched by Member States </a:t>
            </a:r>
          </a:p>
          <a:p>
            <a:pPr lvl="1"/>
            <a:r>
              <a:rPr lang="en-US" sz="1600" dirty="0" smtClean="0"/>
              <a:t>Denmark 700 MHz &amp; 900 MHz &amp; 2300 MHz, Germany 2 &amp; 3.6 GHz, France 3.5 GHz &amp; 26GHz, Lithuania 3.5 GHz, Luxemburg 700 MHz &amp; 26 GHz, Malta &amp;00MHz, Poland 700 MHz &amp; 3.5 GHz &amp; 26 GHz, Portugal 700 MHz, Romania 700 MHz, Slovakia 26 GHz, Slovenia, Sweden 26 GHz, UK 26 GHz</a:t>
            </a:r>
          </a:p>
          <a:p>
            <a:r>
              <a:rPr lang="en-US" sz="2000" dirty="0" smtClean="0"/>
              <a:t>2.5 GHz spectrum assigned in 7 MSs </a:t>
            </a:r>
          </a:p>
          <a:p>
            <a:pPr lvl="1"/>
            <a:r>
              <a:rPr lang="en-US" sz="1600" dirty="0" smtClean="0"/>
              <a:t>Czech Rep., Hungary, Ireland, Latvia, Slovakia, Spain, UK </a:t>
            </a:r>
          </a:p>
          <a:p>
            <a:r>
              <a:rPr lang="en-US" sz="2000" dirty="0" smtClean="0"/>
              <a:t>3.5 GHz auctions scheduled for Q4 2018 in 4 MSs </a:t>
            </a:r>
          </a:p>
          <a:p>
            <a:pPr lvl="1"/>
            <a:r>
              <a:rPr lang="en-US" sz="1600" dirty="0" smtClean="0"/>
              <a:t>Austria, Finland, Italy, Sweden</a:t>
            </a:r>
          </a:p>
          <a:p>
            <a:r>
              <a:rPr lang="en-US" sz="2000" dirty="0" smtClean="0"/>
              <a:t>700 MHz spectrum already assigned in </a:t>
            </a:r>
          </a:p>
          <a:p>
            <a:pPr lvl="1"/>
            <a:r>
              <a:rPr lang="en-US" sz="1600" dirty="0" smtClean="0"/>
              <a:t>Finland, France, Germany and Sweden</a:t>
            </a:r>
          </a:p>
        </p:txBody>
      </p:sp>
      <p:sp>
        <p:nvSpPr>
          <p:cNvPr id="4" name="Slide Number Placeholder 3"/>
          <p:cNvSpPr>
            <a:spLocks noGrp="1"/>
          </p:cNvSpPr>
          <p:nvPr>
            <p:ph type="sldNum" sz="quarter" idx="10"/>
          </p:nvPr>
        </p:nvSpPr>
        <p:spPr/>
        <p:txBody>
          <a:bodyPr/>
          <a:lstStyle/>
          <a:p>
            <a:pPr>
              <a:defRPr/>
            </a:pPr>
            <a:fld id="{150A0704-8342-48ED-B9B8-033BB3F452DF}" type="slidenum">
              <a:rPr lang="en-US" smtClean="0">
                <a:solidFill>
                  <a:prstClr val="white"/>
                </a:solidFill>
              </a:rPr>
              <a:pPr>
                <a:defRPr/>
              </a:pPr>
              <a:t>7</a:t>
            </a:fld>
            <a:endParaRPr lang="en-US" dirty="0">
              <a:solidFill>
                <a:prstClr val="white"/>
              </a:solidFill>
            </a:endParaRPr>
          </a:p>
        </p:txBody>
      </p:sp>
      <p:sp>
        <p:nvSpPr>
          <p:cNvPr id="7" name="Title 1"/>
          <p:cNvSpPr txBox="1">
            <a:spLocks/>
          </p:cNvSpPr>
          <p:nvPr/>
        </p:nvSpPr>
        <p:spPr bwMode="auto">
          <a:xfrm>
            <a:off x="495300" y="0"/>
            <a:ext cx="11696700" cy="65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1" kern="1200">
                <a:solidFill>
                  <a:schemeClr val="tx1"/>
                </a:solidFill>
                <a:latin typeface="Arial" charset="0"/>
                <a:ea typeface="Arial" charset="0"/>
                <a:cs typeface="Arial" charset="0"/>
              </a:defRPr>
            </a:lvl1pPr>
            <a:lvl2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2pPr>
            <a:lvl3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3pPr>
            <a:lvl4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4pPr>
            <a:lvl5pPr algn="l" defTabSz="457200" rtl="0" eaLnBrk="0" fontAlgn="base" hangingPunct="0">
              <a:spcBef>
                <a:spcPct val="0"/>
              </a:spcBef>
              <a:spcAft>
                <a:spcPct val="0"/>
              </a:spcAft>
              <a:defRPr sz="3200" b="1">
                <a:solidFill>
                  <a:schemeClr val="tx1"/>
                </a:solidFill>
                <a:latin typeface="Arial" panose="020B0604020202020204" pitchFamily="34" charset="0"/>
                <a:ea typeface="Calibri" charset="0"/>
                <a:cs typeface="Arial" panose="020B0604020202020204" pitchFamily="34" charset="0"/>
              </a:defRPr>
            </a:lvl5pPr>
            <a:lvl6pPr marL="4572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6pPr>
            <a:lvl7pPr marL="9144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7pPr>
            <a:lvl8pPr marL="13716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8pPr>
            <a:lvl9pPr marL="1828800" algn="ctr" defTabSz="457200" rtl="0" eaLnBrk="1" fontAlgn="base" hangingPunct="1">
              <a:spcBef>
                <a:spcPct val="0"/>
              </a:spcBef>
              <a:spcAft>
                <a:spcPct val="0"/>
              </a:spcAft>
              <a:defRPr sz="4400" b="1">
                <a:solidFill>
                  <a:srgbClr val="558ED5"/>
                </a:solidFill>
                <a:latin typeface="Calibri" charset="0"/>
                <a:ea typeface="Calibri" charset="0"/>
                <a:cs typeface="Calibri" charset="0"/>
              </a:defRPr>
            </a:lvl9pPr>
          </a:lstStyle>
          <a:p>
            <a:r>
              <a:rPr lang="en-US" sz="2800" dirty="0" smtClean="0">
                <a:solidFill>
                  <a:schemeClr val="bg1"/>
                </a:solidFill>
              </a:rPr>
              <a:t>Implementation of 5G in Europe / European 5G Observatory</a:t>
            </a:r>
            <a:endParaRPr lang="en-US" sz="2800" dirty="0">
              <a:solidFill>
                <a:schemeClr val="bg1"/>
              </a:solidFill>
            </a:endParaRPr>
          </a:p>
        </p:txBody>
      </p:sp>
    </p:spTree>
    <p:extLst>
      <p:ext uri="{BB962C8B-B14F-4D97-AF65-F5344CB8AC3E}">
        <p14:creationId xmlns:p14="http://schemas.microsoft.com/office/powerpoint/2010/main" val="2313315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499" y="625476"/>
            <a:ext cx="10866826" cy="843982"/>
          </a:xfrm>
        </p:spPr>
        <p:txBody>
          <a:bodyPr/>
          <a:lstStyle/>
          <a:p>
            <a:r>
              <a:rPr lang="en-AU" dirty="0" smtClean="0">
                <a:solidFill>
                  <a:srgbClr val="0070C0"/>
                </a:solidFill>
                <a:effectLst/>
              </a:rPr>
              <a:t>After </a:t>
            </a:r>
            <a:r>
              <a:rPr lang="en-AU" u="sng" dirty="0" smtClean="0">
                <a:solidFill>
                  <a:srgbClr val="0070C0"/>
                </a:solidFill>
                <a:effectLst/>
              </a:rPr>
              <a:t>WRC-15</a:t>
            </a:r>
            <a:r>
              <a:rPr lang="en-AU" dirty="0" smtClean="0">
                <a:solidFill>
                  <a:srgbClr val="0070C0"/>
                </a:solidFill>
                <a:effectLst/>
              </a:rPr>
              <a:t> spectrum for IMT</a:t>
            </a:r>
            <a:endParaRPr lang="en-US" dirty="0">
              <a:solidFill>
                <a:srgbClr val="0070C0"/>
              </a:solidFill>
            </a:endParaRPr>
          </a:p>
        </p:txBody>
      </p:sp>
      <p:graphicFrame>
        <p:nvGraphicFramePr>
          <p:cNvPr id="7" name="Content Placeholder 6"/>
          <p:cNvGraphicFramePr>
            <a:graphicFrameLocks noGrp="1"/>
          </p:cNvGraphicFramePr>
          <p:nvPr>
            <p:ph idx="1"/>
            <p:extLst/>
          </p:nvPr>
        </p:nvGraphicFramePr>
        <p:xfrm>
          <a:off x="721897" y="1376412"/>
          <a:ext cx="10501159" cy="4668251"/>
        </p:xfrm>
        <a:graphic>
          <a:graphicData uri="http://schemas.openxmlformats.org/drawingml/2006/table">
            <a:tbl>
              <a:tblPr firstRow="1" firstCol="1" lastRow="1" bandRow="1">
                <a:tableStyleId>{5C22544A-7EE6-4342-B048-85BDC9FD1C3A}</a:tableStyleId>
              </a:tblPr>
              <a:tblGrid>
                <a:gridCol w="2212659">
                  <a:extLst>
                    <a:ext uri="{9D8B030D-6E8A-4147-A177-3AD203B41FA5}">
                      <a16:colId xmlns:a16="http://schemas.microsoft.com/office/drawing/2014/main" val="20000"/>
                    </a:ext>
                  </a:extLst>
                </a:gridCol>
                <a:gridCol w="2212659">
                  <a:extLst>
                    <a:ext uri="{9D8B030D-6E8A-4147-A177-3AD203B41FA5}">
                      <a16:colId xmlns:a16="http://schemas.microsoft.com/office/drawing/2014/main" val="20001"/>
                    </a:ext>
                  </a:extLst>
                </a:gridCol>
                <a:gridCol w="2212659">
                  <a:extLst>
                    <a:ext uri="{9D8B030D-6E8A-4147-A177-3AD203B41FA5}">
                      <a16:colId xmlns:a16="http://schemas.microsoft.com/office/drawing/2014/main" val="20002"/>
                    </a:ext>
                  </a:extLst>
                </a:gridCol>
                <a:gridCol w="2212659">
                  <a:extLst>
                    <a:ext uri="{9D8B030D-6E8A-4147-A177-3AD203B41FA5}">
                      <a16:colId xmlns:a16="http://schemas.microsoft.com/office/drawing/2014/main" val="20003"/>
                    </a:ext>
                  </a:extLst>
                </a:gridCol>
                <a:gridCol w="1650523">
                  <a:extLst>
                    <a:ext uri="{9D8B030D-6E8A-4147-A177-3AD203B41FA5}">
                      <a16:colId xmlns:a16="http://schemas.microsoft.com/office/drawing/2014/main" val="20004"/>
                    </a:ext>
                  </a:extLst>
                </a:gridCol>
              </a:tblGrid>
              <a:tr h="460485">
                <a:tc rowSpan="2">
                  <a:txBody>
                    <a:bodyPr/>
                    <a:lstStyle/>
                    <a:p>
                      <a:pPr algn="ctr" hangingPunct="0">
                        <a:lnSpc>
                          <a:spcPct val="107000"/>
                        </a:lnSpc>
                        <a:spcBef>
                          <a:spcPts val="400"/>
                        </a:spcBef>
                        <a:spcAft>
                          <a:spcPts val="400"/>
                        </a:spcAft>
                        <a:tabLst>
                          <a:tab pos="1188085" algn="l"/>
                        </a:tabLst>
                      </a:pPr>
                      <a:r>
                        <a:rPr lang="en-GB" sz="1100" u="sng" kern="1200" dirty="0">
                          <a:effectLst/>
                        </a:rPr>
                        <a:t>B</a:t>
                      </a:r>
                      <a:r>
                        <a:rPr lang="en-GB" sz="1100" kern="1200" dirty="0">
                          <a:effectLst/>
                        </a:rPr>
                        <a:t>and </a:t>
                      </a:r>
                      <a:br>
                        <a:rPr lang="en-GB" sz="1100" kern="1200" dirty="0">
                          <a:effectLst/>
                        </a:rPr>
                      </a:br>
                      <a:r>
                        <a:rPr lang="en-GB" sz="1100" kern="1200" dirty="0">
                          <a:effectLst/>
                        </a:rPr>
                        <a:t>(MHz)</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gridSpan="3">
                  <a:txBody>
                    <a:bodyPr/>
                    <a:lstStyle/>
                    <a:p>
                      <a:pPr algn="ctr" hangingPunct="0">
                        <a:lnSpc>
                          <a:spcPct val="107000"/>
                        </a:lnSpc>
                        <a:spcBef>
                          <a:spcPts val="400"/>
                        </a:spcBef>
                        <a:spcAft>
                          <a:spcPts val="400"/>
                        </a:spcAft>
                        <a:tabLst>
                          <a:tab pos="1188085" algn="l"/>
                        </a:tabLst>
                      </a:pPr>
                      <a:r>
                        <a:rPr lang="en-GB" sz="1100" u="sng" kern="1200" dirty="0">
                          <a:effectLst/>
                        </a:rPr>
                        <a:t>F</a:t>
                      </a:r>
                      <a:r>
                        <a:rPr lang="en-GB" sz="1100" kern="1200" dirty="0">
                          <a:effectLst/>
                        </a:rPr>
                        <a:t>ootnotes identifying the</a:t>
                      </a:r>
                      <a:br>
                        <a:rPr lang="en-GB" sz="1100" kern="1200" dirty="0">
                          <a:effectLst/>
                        </a:rPr>
                      </a:br>
                      <a:r>
                        <a:rPr lang="en-GB" sz="1100" kern="1200" dirty="0">
                          <a:effectLst/>
                        </a:rPr>
                        <a:t>band for IMT</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hMerge="1">
                  <a:txBody>
                    <a:bodyPr/>
                    <a:lstStyle/>
                    <a:p>
                      <a:endParaRPr lang="en-US"/>
                    </a:p>
                  </a:txBody>
                  <a:tcPr/>
                </a:tc>
                <a:tc hMerge="1">
                  <a:txBody>
                    <a:bodyPr/>
                    <a:lstStyle/>
                    <a:p>
                      <a:endParaRPr lang="en-US"/>
                    </a:p>
                  </a:txBody>
                  <a:tcPr/>
                </a:tc>
                <a:tc>
                  <a:txBody>
                    <a:bodyPr/>
                    <a:lstStyle/>
                    <a:p>
                      <a:pPr algn="ctr" hangingPunct="0">
                        <a:lnSpc>
                          <a:spcPct val="107000"/>
                        </a:lnSpc>
                        <a:spcBef>
                          <a:spcPts val="400"/>
                        </a:spcBef>
                        <a:spcAft>
                          <a:spcPts val="400"/>
                        </a:spcAft>
                        <a:tabLst>
                          <a:tab pos="1188085" algn="l"/>
                        </a:tabLst>
                      </a:pPr>
                      <a:r>
                        <a:rPr lang="en-US" sz="1100" kern="1200" dirty="0">
                          <a:effectLst/>
                        </a:rPr>
                        <a:t>Bandwidth</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extLst>
                  <a:ext uri="{0D108BD9-81ED-4DB2-BD59-A6C34878D82A}">
                    <a16:rowId xmlns:a16="http://schemas.microsoft.com/office/drawing/2014/main" val="10000"/>
                  </a:ext>
                </a:extLst>
              </a:tr>
              <a:tr h="465931">
                <a:tc vMerge="1">
                  <a:txBody>
                    <a:bodyPr/>
                    <a:lstStyle/>
                    <a:p>
                      <a:endParaRPr lang="en-US"/>
                    </a:p>
                  </a:txBody>
                  <a:tcPr/>
                </a:tc>
                <a:tc>
                  <a:txBody>
                    <a:bodyPr/>
                    <a:lstStyle/>
                    <a:p>
                      <a:pPr algn="ctr" hangingPunct="0">
                        <a:lnSpc>
                          <a:spcPct val="107000"/>
                        </a:lnSpc>
                        <a:spcBef>
                          <a:spcPts val="400"/>
                        </a:spcBef>
                        <a:spcAft>
                          <a:spcPts val="400"/>
                        </a:spcAft>
                        <a:tabLst>
                          <a:tab pos="1188085" algn="l"/>
                        </a:tabLst>
                      </a:pPr>
                      <a:r>
                        <a:rPr lang="en-GB" sz="1100" u="sng" kern="1200" dirty="0">
                          <a:effectLst/>
                        </a:rPr>
                        <a:t>Region 1 </a:t>
                      </a:r>
                      <a:r>
                        <a:rPr lang="en-GB" sz="1100" kern="1200" dirty="0">
                          <a:effectLst/>
                        </a:rPr>
                        <a:t/>
                      </a:r>
                      <a:br>
                        <a:rPr lang="en-GB" sz="1100" kern="1200" dirty="0">
                          <a:effectLst/>
                        </a:rPr>
                      </a:br>
                      <a:r>
                        <a:rPr lang="en-GB" sz="1100" u="sng" kern="1200" dirty="0">
                          <a:effectLst/>
                        </a:rPr>
                        <a:t>or parts thereof</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400"/>
                        </a:spcBef>
                        <a:spcAft>
                          <a:spcPts val="400"/>
                        </a:spcAft>
                        <a:tabLst>
                          <a:tab pos="1188085" algn="l"/>
                        </a:tabLst>
                      </a:pPr>
                      <a:r>
                        <a:rPr lang="en-GB" sz="1100" u="sng" kern="1200" dirty="0">
                          <a:effectLst/>
                        </a:rPr>
                        <a:t>Region 2 </a:t>
                      </a:r>
                      <a:r>
                        <a:rPr lang="en-GB" sz="1100" kern="1200" dirty="0">
                          <a:effectLst/>
                        </a:rPr>
                        <a:t/>
                      </a:r>
                      <a:br>
                        <a:rPr lang="en-GB" sz="1100" kern="1200" dirty="0">
                          <a:effectLst/>
                        </a:rPr>
                      </a:br>
                      <a:r>
                        <a:rPr lang="en-GB" sz="1100" u="sng" kern="1200" dirty="0">
                          <a:effectLst/>
                        </a:rPr>
                        <a:t>or parts thereof</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400"/>
                        </a:spcBef>
                        <a:spcAft>
                          <a:spcPts val="400"/>
                        </a:spcAft>
                        <a:tabLst>
                          <a:tab pos="1188085" algn="l"/>
                        </a:tabLst>
                      </a:pPr>
                      <a:r>
                        <a:rPr lang="en-GB" sz="1100" u="sng" kern="1200" dirty="0">
                          <a:effectLst/>
                        </a:rPr>
                        <a:t>Region 3 </a:t>
                      </a:r>
                      <a:r>
                        <a:rPr lang="en-GB" sz="1100" kern="1200" dirty="0">
                          <a:effectLst/>
                        </a:rPr>
                        <a:t/>
                      </a:r>
                      <a:br>
                        <a:rPr lang="en-GB" sz="1100" kern="1200" dirty="0">
                          <a:effectLst/>
                        </a:rPr>
                      </a:br>
                      <a:r>
                        <a:rPr lang="en-GB" sz="1100" u="sng" kern="1200" dirty="0">
                          <a:effectLst/>
                        </a:rPr>
                        <a:t>or parts thereof</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nSpc>
                          <a:spcPct val="107000"/>
                        </a:lnSpc>
                      </a:pPr>
                      <a:endParaRPr lang="en-US" sz="1100" dirty="0">
                        <a:effectLst/>
                        <a:latin typeface="Calibri" panose="020F0502020204030204" pitchFamily="34" charset="0"/>
                      </a:endParaRPr>
                    </a:p>
                  </a:txBody>
                  <a:tcPr marL="51435" marR="51435" marT="9525" marB="0" anchor="ctr"/>
                </a:tc>
                <a:extLst>
                  <a:ext uri="{0D108BD9-81ED-4DB2-BD59-A6C34878D82A}">
                    <a16:rowId xmlns:a16="http://schemas.microsoft.com/office/drawing/2014/main" val="10001"/>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450-470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gridSpan="3">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a:t>
                      </a:r>
                      <a:r>
                        <a:rPr lang="en-GB" sz="1100" kern="1200" dirty="0">
                          <a:effectLst/>
                        </a:rPr>
                        <a:t>.286AA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hMerge="1">
                  <a:txBody>
                    <a:bodyPr/>
                    <a:lstStyle/>
                    <a:p>
                      <a:endParaRPr lang="en-US"/>
                    </a:p>
                  </a:txBody>
                  <a:tcPr/>
                </a:tc>
                <a:tc hMerge="1">
                  <a:txBody>
                    <a:bodyPr/>
                    <a:lstStyle/>
                    <a:p>
                      <a:endParaRPr lang="en-US"/>
                    </a:p>
                  </a:txBody>
                  <a:tcPr/>
                </a:tc>
                <a:tc>
                  <a:txBody>
                    <a:bodyPr/>
                    <a:lstStyle/>
                    <a:p>
                      <a:pPr algn="ctr">
                        <a:lnSpc>
                          <a:spcPct val="106000"/>
                        </a:lnSpc>
                        <a:spcBef>
                          <a:spcPts val="200"/>
                        </a:spcBef>
                        <a:spcAft>
                          <a:spcPts val="0"/>
                        </a:spcAft>
                        <a:tabLst>
                          <a:tab pos="180340" algn="l"/>
                          <a:tab pos="540385" algn="l"/>
                          <a:tab pos="900430" algn="l"/>
                          <a:tab pos="1188085" algn="l"/>
                          <a:tab pos="1260475" algn="l"/>
                          <a:tab pos="1620520" algn="l"/>
                          <a:tab pos="1980565" algn="l"/>
                          <a:tab pos="2340610" algn="l"/>
                        </a:tabLst>
                      </a:pPr>
                      <a:r>
                        <a:rPr lang="en-US" sz="1100" kern="1200" dirty="0">
                          <a:solidFill>
                            <a:srgbClr val="FF0000"/>
                          </a:solidFill>
                          <a:effectLst/>
                        </a:rPr>
                        <a:t>20</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extLst>
                  <a:ext uri="{0D108BD9-81ED-4DB2-BD59-A6C34878D82A}">
                    <a16:rowId xmlns:a16="http://schemas.microsoft.com/office/drawing/2014/main" val="10002"/>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u="sng" kern="1200" dirty="0">
                          <a:effectLst/>
                        </a:rPr>
                        <a:t>470-698</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5.295, 5.308A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5.296A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a:lnSpc>
                          <a:spcPct val="106000"/>
                        </a:lnSpc>
                        <a:spcBef>
                          <a:spcPts val="200"/>
                        </a:spcBef>
                        <a:spcAft>
                          <a:spcPts val="0"/>
                        </a:spcAft>
                        <a:tabLst>
                          <a:tab pos="180340" algn="l"/>
                          <a:tab pos="540385" algn="l"/>
                          <a:tab pos="900430" algn="l"/>
                          <a:tab pos="1188085" algn="l"/>
                          <a:tab pos="1260475" algn="l"/>
                          <a:tab pos="1620520" algn="l"/>
                          <a:tab pos="1980565" algn="l"/>
                          <a:tab pos="2340610" algn="l"/>
                        </a:tabLst>
                      </a:pPr>
                      <a:r>
                        <a:rPr lang="en-US" sz="1100" kern="1200" dirty="0">
                          <a:solidFill>
                            <a:srgbClr val="FF0000"/>
                          </a:solidFill>
                          <a:effectLst/>
                        </a:rPr>
                        <a:t>228</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extLst>
                  <a:ext uri="{0D108BD9-81ED-4DB2-BD59-A6C34878D82A}">
                    <a16:rowId xmlns:a16="http://schemas.microsoft.com/office/drawing/2014/main" val="10003"/>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6</a:t>
                      </a:r>
                      <a:r>
                        <a:rPr lang="en-US" sz="1100" u="sng" kern="1200" dirty="0">
                          <a:effectLst/>
                        </a:rPr>
                        <a:t>94/</a:t>
                      </a:r>
                      <a:r>
                        <a:rPr lang="en-US" sz="1100" kern="1200" dirty="0">
                          <a:effectLst/>
                        </a:rPr>
                        <a:t>698-960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5.317A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5.317A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a:t>
                      </a:r>
                      <a:r>
                        <a:rPr lang="en-GB" sz="1100" kern="1200" dirty="0">
                          <a:effectLst/>
                        </a:rPr>
                        <a:t>.313A, 5.317A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a:lnSpc>
                          <a:spcPct val="106000"/>
                        </a:lnSpc>
                        <a:spcBef>
                          <a:spcPts val="200"/>
                        </a:spcBef>
                        <a:spcAft>
                          <a:spcPts val="0"/>
                        </a:spcAft>
                        <a:tabLst>
                          <a:tab pos="180340" algn="l"/>
                          <a:tab pos="540385" algn="l"/>
                          <a:tab pos="900430" algn="l"/>
                          <a:tab pos="1188085" algn="l"/>
                          <a:tab pos="1260475" algn="l"/>
                          <a:tab pos="1620520" algn="l"/>
                          <a:tab pos="1980565" algn="l"/>
                          <a:tab pos="2340610" algn="l"/>
                        </a:tabLst>
                      </a:pPr>
                      <a:r>
                        <a:rPr lang="en-US" sz="1100" kern="1200" dirty="0">
                          <a:solidFill>
                            <a:srgbClr val="FF0000"/>
                          </a:solidFill>
                          <a:effectLst/>
                        </a:rPr>
                        <a:t>262</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extLst>
                  <a:ext uri="{0D108BD9-81ED-4DB2-BD59-A6C34878D82A}">
                    <a16:rowId xmlns:a16="http://schemas.microsoft.com/office/drawing/2014/main" val="10004"/>
                  </a:ext>
                </a:extLst>
              </a:tr>
              <a:tr h="241133">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u="sng" kern="1200" dirty="0">
                          <a:effectLst/>
                        </a:rPr>
                        <a:t>1 427-1 518</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5.341A, 5.346</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5.341B</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5.341C, 5.346A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a:lnSpc>
                          <a:spcPct val="106000"/>
                        </a:lnSpc>
                        <a:spcBef>
                          <a:spcPts val="200"/>
                        </a:spcBef>
                        <a:spcAft>
                          <a:spcPts val="0"/>
                        </a:spcAft>
                        <a:tabLst>
                          <a:tab pos="180340" algn="l"/>
                          <a:tab pos="540385" algn="l"/>
                          <a:tab pos="900430" algn="l"/>
                          <a:tab pos="1188085" algn="l"/>
                          <a:tab pos="1260475" algn="l"/>
                          <a:tab pos="1620520" algn="l"/>
                          <a:tab pos="1980565" algn="l"/>
                          <a:tab pos="2340610" algn="l"/>
                        </a:tabLst>
                      </a:pPr>
                      <a:r>
                        <a:rPr lang="en-US" sz="1100" kern="1200" dirty="0">
                          <a:solidFill>
                            <a:srgbClr val="FF0000"/>
                          </a:solidFill>
                          <a:effectLst/>
                        </a:rPr>
                        <a:t>91</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extLst>
                  <a:ext uri="{0D108BD9-81ED-4DB2-BD59-A6C34878D82A}">
                    <a16:rowId xmlns:a16="http://schemas.microsoft.com/office/drawing/2014/main" val="10005"/>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1 710-2 025</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gridSpan="3">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5.384A, 5.388</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hMerge="1">
                  <a:txBody>
                    <a:bodyPr/>
                    <a:lstStyle/>
                    <a:p>
                      <a:endParaRPr lang="en-US"/>
                    </a:p>
                  </a:txBody>
                  <a:tcPr/>
                </a:tc>
                <a:tc hMerge="1">
                  <a:txBody>
                    <a:bodyPr/>
                    <a:lstStyle/>
                    <a:p>
                      <a:endParaRPr lang="en-US"/>
                    </a:p>
                  </a:txBody>
                  <a:tcPr/>
                </a:tc>
                <a:tc>
                  <a:txBody>
                    <a:bodyPr/>
                    <a:lstStyle/>
                    <a:p>
                      <a:pPr algn="ctr">
                        <a:lnSpc>
                          <a:spcPct val="106000"/>
                        </a:lnSpc>
                        <a:spcAft>
                          <a:spcPts val="0"/>
                        </a:spcAft>
                      </a:pPr>
                      <a:r>
                        <a:rPr lang="es-ES" sz="1100" kern="1200" dirty="0">
                          <a:solidFill>
                            <a:srgbClr val="FF0000"/>
                          </a:solidFill>
                          <a:effectLst/>
                        </a:rPr>
                        <a:t>315</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33655" marR="33655" marT="9525" marB="0" anchor="ctr"/>
                </a:tc>
                <a:extLst>
                  <a:ext uri="{0D108BD9-81ED-4DB2-BD59-A6C34878D82A}">
                    <a16:rowId xmlns:a16="http://schemas.microsoft.com/office/drawing/2014/main" val="10006"/>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2 110-2 200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gridSpan="3">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5.388</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hMerge="1">
                  <a:txBody>
                    <a:bodyPr/>
                    <a:lstStyle/>
                    <a:p>
                      <a:endParaRPr lang="en-US"/>
                    </a:p>
                  </a:txBody>
                  <a:tcPr/>
                </a:tc>
                <a:tc hMerge="1">
                  <a:txBody>
                    <a:bodyPr/>
                    <a:lstStyle/>
                    <a:p>
                      <a:endParaRPr lang="en-US"/>
                    </a:p>
                  </a:txBody>
                  <a:tcPr/>
                </a:tc>
                <a:tc>
                  <a:txBody>
                    <a:bodyPr/>
                    <a:lstStyle/>
                    <a:p>
                      <a:pPr algn="ctr">
                        <a:lnSpc>
                          <a:spcPct val="106000"/>
                        </a:lnSpc>
                        <a:spcAft>
                          <a:spcPts val="0"/>
                        </a:spcAft>
                      </a:pPr>
                      <a:r>
                        <a:rPr lang="es-ES" sz="1100" kern="1200" dirty="0">
                          <a:solidFill>
                            <a:srgbClr val="FF0000"/>
                          </a:solidFill>
                          <a:effectLst/>
                        </a:rPr>
                        <a:t>90</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33655" marR="33655" marT="9525" marB="0" anchor="ctr"/>
                </a:tc>
                <a:extLst>
                  <a:ext uri="{0D108BD9-81ED-4DB2-BD59-A6C34878D82A}">
                    <a16:rowId xmlns:a16="http://schemas.microsoft.com/office/drawing/2014/main" val="10007"/>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2 300-2 400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gridSpan="3">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5.384A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hMerge="1">
                  <a:txBody>
                    <a:bodyPr/>
                    <a:lstStyle/>
                    <a:p>
                      <a:endParaRPr lang="en-US"/>
                    </a:p>
                  </a:txBody>
                  <a:tcPr/>
                </a:tc>
                <a:tc hMerge="1">
                  <a:txBody>
                    <a:bodyPr/>
                    <a:lstStyle/>
                    <a:p>
                      <a:endParaRPr lang="en-US"/>
                    </a:p>
                  </a:txBody>
                  <a:tcPr/>
                </a:tc>
                <a:tc>
                  <a:txBody>
                    <a:bodyPr/>
                    <a:lstStyle/>
                    <a:p>
                      <a:pPr algn="ctr">
                        <a:lnSpc>
                          <a:spcPct val="106000"/>
                        </a:lnSpc>
                        <a:spcAft>
                          <a:spcPts val="0"/>
                        </a:spcAft>
                      </a:pPr>
                      <a:r>
                        <a:rPr lang="es-ES" sz="1100" kern="1200" dirty="0">
                          <a:solidFill>
                            <a:srgbClr val="FF0000"/>
                          </a:solidFill>
                          <a:effectLst/>
                        </a:rPr>
                        <a:t>100</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33655" marR="33655" marT="9525" marB="0" anchor="ctr"/>
                </a:tc>
                <a:extLst>
                  <a:ext uri="{0D108BD9-81ED-4DB2-BD59-A6C34878D82A}">
                    <a16:rowId xmlns:a16="http://schemas.microsoft.com/office/drawing/2014/main" val="10008"/>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2 500-2 690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gridSpan="3">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5.384A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hMerge="1">
                  <a:txBody>
                    <a:bodyPr/>
                    <a:lstStyle/>
                    <a:p>
                      <a:endParaRPr lang="en-US"/>
                    </a:p>
                  </a:txBody>
                  <a:tcPr/>
                </a:tc>
                <a:tc hMerge="1">
                  <a:txBody>
                    <a:bodyPr/>
                    <a:lstStyle/>
                    <a:p>
                      <a:endParaRPr lang="en-US"/>
                    </a:p>
                  </a:txBody>
                  <a:tcPr/>
                </a:tc>
                <a:tc>
                  <a:txBody>
                    <a:bodyPr/>
                    <a:lstStyle/>
                    <a:p>
                      <a:pPr algn="ctr">
                        <a:lnSpc>
                          <a:spcPct val="106000"/>
                        </a:lnSpc>
                        <a:spcAft>
                          <a:spcPts val="0"/>
                        </a:spcAft>
                      </a:pPr>
                      <a:r>
                        <a:rPr lang="es-ES" sz="1100" kern="1200" dirty="0">
                          <a:solidFill>
                            <a:srgbClr val="FF0000"/>
                          </a:solidFill>
                          <a:effectLst/>
                        </a:rPr>
                        <a:t>190</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33655" marR="33655" marT="9525" marB="0" anchor="ctr"/>
                </a:tc>
                <a:extLst>
                  <a:ext uri="{0D108BD9-81ED-4DB2-BD59-A6C34878D82A}">
                    <a16:rowId xmlns:a16="http://schemas.microsoft.com/office/drawing/2014/main" val="10009"/>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u="sng" kern="1200" dirty="0">
                          <a:effectLst/>
                        </a:rPr>
                        <a:t>3 300-3 400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5.429B</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5.429D</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5.429F</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a:lnSpc>
                          <a:spcPct val="106000"/>
                        </a:lnSpc>
                        <a:spcAft>
                          <a:spcPts val="0"/>
                        </a:spcAft>
                      </a:pPr>
                      <a:r>
                        <a:rPr lang="es-ES" sz="1100" kern="1200" dirty="0">
                          <a:solidFill>
                            <a:srgbClr val="FF0000"/>
                          </a:solidFill>
                          <a:effectLst/>
                        </a:rPr>
                        <a:t>100</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33655" marR="33655" marT="9525" marB="0" anchor="b"/>
                </a:tc>
                <a:extLst>
                  <a:ext uri="{0D108BD9-81ED-4DB2-BD59-A6C34878D82A}">
                    <a16:rowId xmlns:a16="http://schemas.microsoft.com/office/drawing/2014/main" val="10010"/>
                  </a:ext>
                </a:extLst>
              </a:tr>
              <a:tr h="441429">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3 400-3 600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a:t>
                      </a:r>
                      <a:r>
                        <a:rPr lang="en-GB" sz="1100" kern="1200" dirty="0">
                          <a:effectLst/>
                        </a:rPr>
                        <a:t>.430A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5.431B</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a:t>
                      </a:r>
                      <a:r>
                        <a:rPr lang="en-GB" sz="1100" kern="1200" dirty="0">
                          <a:effectLst/>
                        </a:rPr>
                        <a:t>.432A, 5.432B, 5.433A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a:lnSpc>
                          <a:spcPct val="106000"/>
                        </a:lnSpc>
                        <a:spcAft>
                          <a:spcPts val="0"/>
                        </a:spcAft>
                      </a:pPr>
                      <a:r>
                        <a:rPr lang="es-ES" sz="1100" kern="1200" dirty="0">
                          <a:solidFill>
                            <a:srgbClr val="FF0000"/>
                          </a:solidFill>
                          <a:effectLst/>
                        </a:rPr>
                        <a:t>200</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33655" marR="33655" marT="9525" marB="0" anchor="ctr"/>
                </a:tc>
                <a:extLst>
                  <a:ext uri="{0D108BD9-81ED-4DB2-BD59-A6C34878D82A}">
                    <a16:rowId xmlns:a16="http://schemas.microsoft.com/office/drawing/2014/main" val="10011"/>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u="sng" kern="1200" dirty="0">
                          <a:effectLst/>
                        </a:rPr>
                        <a:t>3 600-3 700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5.434</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a:lnSpc>
                          <a:spcPct val="106000"/>
                        </a:lnSpc>
                        <a:spcAft>
                          <a:spcPts val="0"/>
                        </a:spcAft>
                      </a:pPr>
                      <a:r>
                        <a:rPr lang="es-ES" sz="1100" kern="1200" dirty="0">
                          <a:solidFill>
                            <a:srgbClr val="FF0000"/>
                          </a:solidFill>
                          <a:effectLst/>
                        </a:rPr>
                        <a:t>100</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33655" marR="33655" marT="9525" marB="0" anchor="b"/>
                </a:tc>
                <a:extLst>
                  <a:ext uri="{0D108BD9-81ED-4DB2-BD59-A6C34878D82A}">
                    <a16:rowId xmlns:a16="http://schemas.microsoft.com/office/drawing/2014/main" val="10012"/>
                  </a:ext>
                </a:extLst>
              </a:tr>
              <a:tr h="239577">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u="sng" kern="1200" dirty="0">
                          <a:effectLst/>
                        </a:rPr>
                        <a:t>4 800-4 990</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5.441A</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GB" sz="1100" u="sng" kern="1200" dirty="0">
                          <a:effectLst/>
                        </a:rPr>
                        <a:t>5.441B</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a:txBody>
                    <a:bodyPr/>
                    <a:lstStyle/>
                    <a:p>
                      <a:pPr algn="ctr">
                        <a:lnSpc>
                          <a:spcPct val="106000"/>
                        </a:lnSpc>
                        <a:spcAft>
                          <a:spcPts val="0"/>
                        </a:spcAft>
                      </a:pPr>
                      <a:r>
                        <a:rPr lang="es-ES" sz="1100" kern="1200" dirty="0">
                          <a:solidFill>
                            <a:srgbClr val="FF0000"/>
                          </a:solidFill>
                          <a:effectLst/>
                        </a:rPr>
                        <a:t>190</a:t>
                      </a:r>
                      <a:endParaRPr lang="en-US" sz="1100" dirty="0">
                        <a:solidFill>
                          <a:srgbClr val="FF0000"/>
                        </a:solidFill>
                        <a:effectLst/>
                        <a:latin typeface="Calibri" panose="020F0502020204030204" pitchFamily="34" charset="0"/>
                        <a:ea typeface="SimSun" panose="02010600030101010101" pitchFamily="2" charset="-122"/>
                        <a:cs typeface="Arial" panose="020B0604020202020204" pitchFamily="34" charset="0"/>
                      </a:endParaRPr>
                    </a:p>
                  </a:txBody>
                  <a:tcPr marL="33655" marR="33655" marT="9525" marB="0" anchor="b"/>
                </a:tc>
                <a:extLst>
                  <a:ext uri="{0D108BD9-81ED-4DB2-BD59-A6C34878D82A}">
                    <a16:rowId xmlns:a16="http://schemas.microsoft.com/office/drawing/2014/main" val="10013"/>
                  </a:ext>
                </a:extLst>
              </a:tr>
              <a:tr h="663503">
                <a:tc>
                  <a:txBody>
                    <a:bodyPr/>
                    <a:lstStyle/>
                    <a:p>
                      <a:pPr algn="ctr" hangingPunct="0">
                        <a:lnSpc>
                          <a:spcPct val="107000"/>
                        </a:lnSpc>
                        <a:spcBef>
                          <a:spcPts val="200"/>
                        </a:spcBef>
                        <a:spcAft>
                          <a:spcPts val="200"/>
                        </a:spcAft>
                        <a:tabLst>
                          <a:tab pos="180340" algn="l"/>
                          <a:tab pos="540385" algn="l"/>
                          <a:tab pos="900430" algn="l"/>
                          <a:tab pos="1188085" algn="l"/>
                          <a:tab pos="1260475" algn="l"/>
                          <a:tab pos="1620520" algn="l"/>
                          <a:tab pos="1980565" algn="l"/>
                          <a:tab pos="2340610" algn="l"/>
                        </a:tabLst>
                      </a:pPr>
                      <a:r>
                        <a:rPr lang="en-US" sz="1100" kern="1200" dirty="0">
                          <a:effectLst/>
                        </a:rPr>
                        <a:t>Total Bandwidth</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tc>
                <a:tc gridSpan="4">
                  <a:txBody>
                    <a:bodyPr/>
                    <a:lstStyle/>
                    <a:p>
                      <a:pPr algn="ctr">
                        <a:lnSpc>
                          <a:spcPct val="106000"/>
                        </a:lnSpc>
                        <a:spcAft>
                          <a:spcPts val="0"/>
                        </a:spcAft>
                      </a:pPr>
                      <a:r>
                        <a:rPr lang="en-US" sz="1100" kern="1200" dirty="0">
                          <a:effectLst/>
                        </a:rPr>
                        <a:t>1,886</a:t>
                      </a:r>
                      <a:endParaRPr lang="en-US" sz="1100" dirty="0">
                        <a:effectLst/>
                      </a:endParaRPr>
                    </a:p>
                    <a:p>
                      <a:pPr algn="ctr">
                        <a:lnSpc>
                          <a:spcPct val="106000"/>
                        </a:lnSpc>
                        <a:spcAft>
                          <a:spcPts val="0"/>
                        </a:spcAft>
                      </a:pPr>
                      <a:r>
                        <a:rPr lang="en-US" sz="1100" kern="1200" dirty="0">
                          <a:effectLst/>
                        </a:rPr>
                        <a:t>(Regional allocations vary and totals can be different for a specific region)</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51435" marR="5143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bl>
          </a:graphicData>
        </a:graphic>
      </p:graphicFrame>
      <p:sp>
        <p:nvSpPr>
          <p:cNvPr id="4" name="Date Placeholder 3"/>
          <p:cNvSpPr>
            <a:spLocks noGrp="1"/>
          </p:cNvSpPr>
          <p:nvPr>
            <p:ph type="dt" sz="half" idx="10"/>
          </p:nvPr>
        </p:nvSpPr>
        <p:spPr/>
        <p:txBody>
          <a:bodyPr/>
          <a:lstStyle/>
          <a:p>
            <a:fld id="{4E3E764F-25C5-4D07-B365-E19C7A78D582}" type="datetime1">
              <a:rPr lang="en-US" smtClean="0"/>
              <a:t>5/14/2019</a:t>
            </a:fld>
            <a:endParaRPr lang="en-US" dirty="0"/>
          </a:p>
        </p:txBody>
      </p:sp>
    </p:spTree>
    <p:extLst>
      <p:ext uri="{BB962C8B-B14F-4D97-AF65-F5344CB8AC3E}">
        <p14:creationId xmlns:p14="http://schemas.microsoft.com/office/powerpoint/2010/main" val="1405089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145" y="642457"/>
            <a:ext cx="10866826" cy="959485"/>
          </a:xfrm>
        </p:spPr>
        <p:txBody>
          <a:bodyPr/>
          <a:lstStyle/>
          <a:p>
            <a:r>
              <a:rPr lang="en-GB" dirty="0">
                <a:solidFill>
                  <a:srgbClr val="00B0F0"/>
                </a:solidFill>
                <a:effectLst/>
              </a:rPr>
              <a:t>New spectrum bands under study for WRC-19</a:t>
            </a:r>
            <a:endParaRPr lang="en-US" dirty="0">
              <a:solidFill>
                <a:srgbClr val="00B0F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04434048"/>
              </p:ext>
            </p:extLst>
          </p:nvPr>
        </p:nvGraphicFramePr>
        <p:xfrm>
          <a:off x="1328286" y="1896178"/>
          <a:ext cx="8506056" cy="3633808"/>
        </p:xfrm>
        <a:graphic>
          <a:graphicData uri="http://schemas.openxmlformats.org/drawingml/2006/table">
            <a:tbl>
              <a:tblPr firstRow="1" firstCol="1" bandRow="1">
                <a:tableStyleId>{5C22544A-7EE6-4342-B048-85BDC9FD1C3A}</a:tableStyleId>
              </a:tblPr>
              <a:tblGrid>
                <a:gridCol w="4252576">
                  <a:extLst>
                    <a:ext uri="{9D8B030D-6E8A-4147-A177-3AD203B41FA5}">
                      <a16:colId xmlns:a16="http://schemas.microsoft.com/office/drawing/2014/main" val="20000"/>
                    </a:ext>
                  </a:extLst>
                </a:gridCol>
                <a:gridCol w="4253480">
                  <a:extLst>
                    <a:ext uri="{9D8B030D-6E8A-4147-A177-3AD203B41FA5}">
                      <a16:colId xmlns:a16="http://schemas.microsoft.com/office/drawing/2014/main" val="20001"/>
                    </a:ext>
                  </a:extLst>
                </a:gridCol>
              </a:tblGrid>
              <a:tr h="407841">
                <a:tc>
                  <a:txBody>
                    <a:bodyPr/>
                    <a:lstStyle/>
                    <a:p>
                      <a:pPr algn="just">
                        <a:spcBef>
                          <a:spcPts val="600"/>
                        </a:spcBef>
                        <a:spcAft>
                          <a:spcPts val="0"/>
                        </a:spcAft>
                      </a:pPr>
                      <a:r>
                        <a:rPr lang="en-GB" sz="2400" dirty="0">
                          <a:effectLst/>
                        </a:rPr>
                        <a:t>Existing mobile allocation</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No global mobile allocation</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07841">
                <a:tc>
                  <a:txBody>
                    <a:bodyPr/>
                    <a:lstStyle/>
                    <a:p>
                      <a:pPr algn="just">
                        <a:spcBef>
                          <a:spcPts val="600"/>
                        </a:spcBef>
                        <a:spcAft>
                          <a:spcPts val="0"/>
                        </a:spcAft>
                      </a:pPr>
                      <a:r>
                        <a:rPr lang="en-GB" sz="2400" dirty="0">
                          <a:effectLst/>
                        </a:rPr>
                        <a:t>24.25 – 27.5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31.8 – 33.4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1080">
                <a:tc>
                  <a:txBody>
                    <a:bodyPr/>
                    <a:lstStyle/>
                    <a:p>
                      <a:pPr algn="just">
                        <a:spcBef>
                          <a:spcPts val="600"/>
                        </a:spcBef>
                        <a:spcAft>
                          <a:spcPts val="0"/>
                        </a:spcAft>
                      </a:pPr>
                      <a:r>
                        <a:rPr lang="en-GB" sz="2400" dirty="0">
                          <a:effectLst/>
                        </a:rPr>
                        <a:t>37 – 40.5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40.5 – 42.5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07841">
                <a:tc>
                  <a:txBody>
                    <a:bodyPr/>
                    <a:lstStyle/>
                    <a:p>
                      <a:pPr algn="just">
                        <a:spcBef>
                          <a:spcPts val="600"/>
                        </a:spcBef>
                        <a:spcAft>
                          <a:spcPts val="0"/>
                        </a:spcAft>
                      </a:pPr>
                      <a:r>
                        <a:rPr lang="en-GB" sz="2400" dirty="0">
                          <a:effectLst/>
                        </a:rPr>
                        <a:t>42.5 – 43.5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07841">
                <a:tc>
                  <a:txBody>
                    <a:bodyPr/>
                    <a:lstStyle/>
                    <a:p>
                      <a:pPr algn="just">
                        <a:spcBef>
                          <a:spcPts val="600"/>
                        </a:spcBef>
                        <a:spcAft>
                          <a:spcPts val="0"/>
                        </a:spcAft>
                      </a:pPr>
                      <a:r>
                        <a:rPr lang="en-GB" sz="2400" dirty="0">
                          <a:effectLst/>
                        </a:rPr>
                        <a:t>45.5 – 47 GHz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47 – 47.2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407841">
                <a:tc>
                  <a:txBody>
                    <a:bodyPr/>
                    <a:lstStyle/>
                    <a:p>
                      <a:pPr algn="just">
                        <a:spcBef>
                          <a:spcPts val="600"/>
                        </a:spcBef>
                        <a:spcAft>
                          <a:spcPts val="0"/>
                        </a:spcAft>
                      </a:pPr>
                      <a:r>
                        <a:rPr lang="en-GB" sz="2400" dirty="0">
                          <a:effectLst/>
                        </a:rPr>
                        <a:t>47.2 – 50.2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07841">
                <a:tc>
                  <a:txBody>
                    <a:bodyPr/>
                    <a:lstStyle/>
                    <a:p>
                      <a:pPr algn="just">
                        <a:spcBef>
                          <a:spcPts val="600"/>
                        </a:spcBef>
                        <a:spcAft>
                          <a:spcPts val="0"/>
                        </a:spcAft>
                      </a:pPr>
                      <a:r>
                        <a:rPr lang="en-GB" sz="2400" dirty="0">
                          <a:effectLst/>
                        </a:rPr>
                        <a:t>50.4 GHz – 52.6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07841">
                <a:tc>
                  <a:txBody>
                    <a:bodyPr/>
                    <a:lstStyle/>
                    <a:p>
                      <a:pPr algn="just">
                        <a:spcBef>
                          <a:spcPts val="600"/>
                        </a:spcBef>
                        <a:spcAft>
                          <a:spcPts val="0"/>
                        </a:spcAft>
                      </a:pPr>
                      <a:r>
                        <a:rPr lang="en-GB" sz="2400" dirty="0">
                          <a:effectLst/>
                        </a:rPr>
                        <a:t>66 – 76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407841">
                <a:tc>
                  <a:txBody>
                    <a:bodyPr/>
                    <a:lstStyle/>
                    <a:p>
                      <a:pPr algn="just">
                        <a:spcBef>
                          <a:spcPts val="600"/>
                        </a:spcBef>
                        <a:spcAft>
                          <a:spcPts val="0"/>
                        </a:spcAft>
                      </a:pPr>
                      <a:r>
                        <a:rPr lang="en-GB" sz="2400" dirty="0">
                          <a:effectLst/>
                        </a:rPr>
                        <a:t>81 – 86 GHz</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Bef>
                          <a:spcPts val="600"/>
                        </a:spcBef>
                        <a:spcAft>
                          <a:spcPts val="0"/>
                        </a:spcAft>
                      </a:pPr>
                      <a:r>
                        <a:rPr lang="en-GB" sz="2400" dirty="0">
                          <a:effectLst/>
                        </a:rPr>
                        <a:t>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sp>
        <p:nvSpPr>
          <p:cNvPr id="4" name="Date Placeholder 3"/>
          <p:cNvSpPr>
            <a:spLocks noGrp="1"/>
          </p:cNvSpPr>
          <p:nvPr>
            <p:ph type="dt" sz="half" idx="10"/>
          </p:nvPr>
        </p:nvSpPr>
        <p:spPr/>
        <p:txBody>
          <a:bodyPr/>
          <a:lstStyle/>
          <a:p>
            <a:fld id="{4E3E764F-25C5-4D07-B365-E19C7A78D582}" type="datetime1">
              <a:rPr lang="en-US" smtClean="0"/>
              <a:t>5/14/2019</a:t>
            </a:fld>
            <a:endParaRPr lang="en-US" dirty="0"/>
          </a:p>
        </p:txBody>
      </p:sp>
      <p:sp>
        <p:nvSpPr>
          <p:cNvPr id="5" name="Footer Placeholder 4"/>
          <p:cNvSpPr>
            <a:spLocks noGrp="1"/>
          </p:cNvSpPr>
          <p:nvPr>
            <p:ph type="ftr" sz="quarter" idx="4294967295"/>
          </p:nvPr>
        </p:nvSpPr>
        <p:spPr/>
        <p:txBody>
          <a:bodyPr/>
          <a:lstStyle/>
          <a:p>
            <a:r>
              <a:rPr lang="en-US" dirty="0" smtClean="0"/>
              <a:t>5G Implementation in Europe and CIS  |  3-5 July 2018  |  Budapest, Hungary</a:t>
            </a:r>
            <a:endParaRPr lang="en-US" dirty="0"/>
          </a:p>
        </p:txBody>
      </p:sp>
      <p:sp>
        <p:nvSpPr>
          <p:cNvPr id="6" name="Slide Number Placeholder 5"/>
          <p:cNvSpPr>
            <a:spLocks noGrp="1"/>
          </p:cNvSpPr>
          <p:nvPr>
            <p:ph type="sldNum" sz="quarter" idx="4294967295"/>
          </p:nvPr>
        </p:nvSpPr>
        <p:spPr/>
        <p:txBody>
          <a:bodyPr/>
          <a:lstStyle/>
          <a:p>
            <a:r>
              <a:rPr lang="en-US" dirty="0" smtClean="0"/>
              <a:t>Page No </a:t>
            </a:r>
            <a:fld id="{5CE5D711-BAA4-44A2-AB5B-B5AA4650A721}" type="slidenum">
              <a:rPr lang="en-US" smtClean="0"/>
              <a:pPr/>
              <a:t>9</a:t>
            </a:fld>
            <a:endParaRPr lang="en-US" dirty="0"/>
          </a:p>
        </p:txBody>
      </p:sp>
    </p:spTree>
    <p:extLst>
      <p:ext uri="{BB962C8B-B14F-4D97-AF65-F5344CB8AC3E}">
        <p14:creationId xmlns:p14="http://schemas.microsoft.com/office/powerpoint/2010/main" val="1579008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2|2.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D91AAD6D-022B-EB4D-AAA9-6888443E301A}" vid="{8C012C12-420A-3146-A50C-FF362C7E07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5079</Words>
  <Application>Microsoft Office PowerPoint</Application>
  <PresentationFormat>Widescreen</PresentationFormat>
  <Paragraphs>667</Paragraphs>
  <Slides>48</Slides>
  <Notes>18</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7" baseType="lpstr">
      <vt:lpstr>SimSun</vt:lpstr>
      <vt:lpstr>Arial</vt:lpstr>
      <vt:lpstr>Arial Black</vt:lpstr>
      <vt:lpstr>Arial Narrow</vt:lpstr>
      <vt:lpstr>AvenirNext LT Pro Bold</vt:lpstr>
      <vt:lpstr>Calibri</vt:lpstr>
      <vt:lpstr>FrugalSans Th</vt:lpstr>
      <vt:lpstr>Gisha</vt:lpstr>
      <vt:lpstr>Myriad Pro Bold SemiCond</vt:lpstr>
      <vt:lpstr>Myriad Pro Cond</vt:lpstr>
      <vt:lpstr>Segoe UI</vt:lpstr>
      <vt:lpstr>SimHei</vt:lpstr>
      <vt:lpstr>Simplified Arabic</vt:lpstr>
      <vt:lpstr>Times</vt:lpstr>
      <vt:lpstr>Times New Roman</vt:lpstr>
      <vt:lpstr>Verdana</vt:lpstr>
      <vt:lpstr>Wingdings</vt:lpstr>
      <vt:lpstr>3_Office Theme</vt:lpstr>
      <vt:lpstr>CorelDRAW.Graphic.14</vt:lpstr>
      <vt:lpstr>PowerPoint Presentation</vt:lpstr>
      <vt:lpstr>PowerPoint Presentation</vt:lpstr>
      <vt:lpstr>PowerPoint Presentation</vt:lpstr>
      <vt:lpstr>IMT-2000, IMT-Advanced &amp; IMT-2020</vt:lpstr>
      <vt:lpstr>PowerPoint Presentation</vt:lpstr>
      <vt:lpstr>PowerPoint Presentation</vt:lpstr>
      <vt:lpstr>Spectrum </vt:lpstr>
      <vt:lpstr>After WRC-15 spectrum for IMT</vt:lpstr>
      <vt:lpstr>New spectrum bands under study for WRC-19</vt:lpstr>
      <vt:lpstr>PowerPoint Presentation</vt:lpstr>
      <vt:lpstr>PowerPoint Presentation</vt:lpstr>
      <vt:lpstr>5G Trials </vt:lpstr>
      <vt:lpstr>5G Coverage, Roadmaps and National Plans </vt:lpstr>
      <vt:lpstr>PowerPoint Presentation</vt:lpstr>
      <vt:lpstr>PowerPoint Presentation</vt:lpstr>
      <vt:lpstr>ITU Mandate on EMF</vt:lpstr>
      <vt:lpstr>Intersectoral Activities </vt:lpstr>
      <vt:lpstr>PowerPoint Presentation</vt:lpstr>
      <vt:lpstr> </vt:lpstr>
      <vt:lpstr>ITU’s contribution to EMF Standards</vt:lpstr>
      <vt:lpstr>ITU’s contribution to EMF Standards</vt:lpstr>
      <vt:lpstr>PowerPoint Presentation</vt:lpstr>
      <vt:lpstr>Raising awareness on EMF</vt:lpstr>
      <vt:lpstr>K. Suppl. 9 (11/2017) 5G technology and human exposure to RF EMF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On-going ITU-R Studies on EMF measurements to assess human exposure</vt:lpstr>
      <vt:lpstr>PowerPoint Presentation</vt:lpstr>
      <vt:lpstr>ITU-D Study Group Final Report of Q7/2</vt:lpstr>
      <vt:lpstr>ITU-D Study Question Q7/2 </vt:lpstr>
      <vt:lpstr>PowerPoint Presentation</vt:lpstr>
      <vt:lpstr>PowerPoint Presentation</vt:lpstr>
      <vt:lpstr>PowerPoint Presentation</vt:lpstr>
      <vt:lpstr>Additional 5G related meetings</vt:lpstr>
      <vt:lpstr>PowerPoint Presentation</vt:lpstr>
      <vt:lpstr>CONTACT US</vt:lpstr>
      <vt:lpstr>REGIONAL INITIATIVES FOR EUROPE 2018-2021</vt:lpstr>
      <vt:lpstr>ITU REGIONAL INITIATIVE  for EUROPE on BROADBAND</vt:lpstr>
      <vt:lpstr>PowerPoint Presentation</vt:lpstr>
      <vt:lpstr>PowerPoint Presentation</vt:lpstr>
      <vt:lpstr>Additional 5G related meetings</vt:lpstr>
      <vt:lpstr>Fostering 5G Dialogue in Europe in 2019 and beyond…</vt:lpstr>
      <vt:lpstr>ITU Centres of Excellence:    Building Human Capacities on 5G </vt:lpstr>
    </vt:vector>
  </TitlesOfParts>
  <Company>ITU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Rosheen</dc:creator>
  <cp:lastModifiedBy>ccc</cp:lastModifiedBy>
  <cp:revision>437</cp:revision>
  <cp:lastPrinted>2018-07-06T15:10:57Z</cp:lastPrinted>
  <dcterms:created xsi:type="dcterms:W3CDTF">2017-02-20T15:39:54Z</dcterms:created>
  <dcterms:modified xsi:type="dcterms:W3CDTF">2019-05-14T05:09:37Z</dcterms:modified>
</cp:coreProperties>
</file>