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463" r:id="rId2"/>
    <p:sldId id="466" r:id="rId3"/>
    <p:sldId id="467" r:id="rId4"/>
    <p:sldId id="468" r:id="rId5"/>
    <p:sldId id="469" r:id="rId6"/>
    <p:sldId id="471" r:id="rId7"/>
    <p:sldId id="482" r:id="rId8"/>
    <p:sldId id="483" r:id="rId9"/>
    <p:sldId id="484" r:id="rId10"/>
    <p:sldId id="472" r:id="rId11"/>
    <p:sldId id="473" r:id="rId12"/>
    <p:sldId id="485" r:id="rId13"/>
    <p:sldId id="480" r:id="rId14"/>
    <p:sldId id="481" r:id="rId15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2A3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7" autoAdjust="0"/>
    <p:restoredTop sz="82312" autoAdjust="0"/>
  </p:normalViewPr>
  <p:slideViewPr>
    <p:cSldViewPr>
      <p:cViewPr>
        <p:scale>
          <a:sx n="90" d="100"/>
          <a:sy n="90" d="100"/>
        </p:scale>
        <p:origin x="-51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20A83-4AB6-4F12-87C9-8648B202D07B}" type="doc">
      <dgm:prSet loTypeId="urn:microsoft.com/office/officeart/2005/8/layout/vList3#1" loCatId="list" qsTypeId="urn:microsoft.com/office/officeart/2005/8/quickstyle/3d4" qsCatId="3D" csTypeId="urn:microsoft.com/office/officeart/2005/8/colors/accent1_2" csCatId="accent1" phldr="1"/>
      <dgm:spPr/>
    </dgm:pt>
    <dgm:pt modelId="{08B6FA1C-5640-4E3B-A352-A1A8769EE82E}">
      <dgm:prSet phldrT="[Текст]"/>
      <dgm:spPr/>
      <dgm:t>
        <a:bodyPr/>
        <a:lstStyle/>
        <a:p>
          <a:r>
            <a:rPr lang="uk-UA" dirty="0" smtClean="0"/>
            <a:t>надавати клієнтам доступ до важливої інформації в режимі реального часу завдяки новим цифровим послугам.</a:t>
          </a:r>
          <a:endParaRPr lang="uk-UA" dirty="0"/>
        </a:p>
      </dgm:t>
    </dgm:pt>
    <dgm:pt modelId="{D22271A1-1187-429D-8BCA-9A0CE8761882}" type="parTrans" cxnId="{B8009385-CFC5-4A5F-92B3-2A712DEB002E}">
      <dgm:prSet/>
      <dgm:spPr/>
      <dgm:t>
        <a:bodyPr/>
        <a:lstStyle/>
        <a:p>
          <a:endParaRPr lang="uk-UA"/>
        </a:p>
      </dgm:t>
    </dgm:pt>
    <dgm:pt modelId="{296BABE2-3449-4AF8-A57C-6831ABAD8C37}" type="sibTrans" cxnId="{B8009385-CFC5-4A5F-92B3-2A712DEB002E}">
      <dgm:prSet/>
      <dgm:spPr/>
      <dgm:t>
        <a:bodyPr/>
        <a:lstStyle/>
        <a:p>
          <a:endParaRPr lang="uk-UA"/>
        </a:p>
      </dgm:t>
    </dgm:pt>
    <dgm:pt modelId="{4C8482A4-8735-4A60-9138-123116D49FAA}">
      <dgm:prSet phldrT="[Текст]"/>
      <dgm:spPr/>
      <dgm:t>
        <a:bodyPr/>
        <a:lstStyle/>
        <a:p>
          <a:r>
            <a:rPr lang="uk-UA" dirty="0" smtClean="0"/>
            <a:t>комплексно використовувати внутрішні і зовнішні дані, що зміцнює силу інновацій завдяки надшвидкісним магістралям мобільного зв’язку.</a:t>
          </a:r>
          <a:endParaRPr lang="uk-UA" dirty="0"/>
        </a:p>
      </dgm:t>
    </dgm:pt>
    <dgm:pt modelId="{DB91EBCD-C948-4672-AF2B-08AA462C0000}" type="parTrans" cxnId="{17FE99A7-43D0-473A-BF93-F78C19889243}">
      <dgm:prSet/>
      <dgm:spPr/>
      <dgm:t>
        <a:bodyPr/>
        <a:lstStyle/>
        <a:p>
          <a:endParaRPr lang="uk-UA"/>
        </a:p>
      </dgm:t>
    </dgm:pt>
    <dgm:pt modelId="{9CE11BD6-CEBC-4E40-A92A-EDEE43A67FAA}" type="sibTrans" cxnId="{17FE99A7-43D0-473A-BF93-F78C19889243}">
      <dgm:prSet/>
      <dgm:spPr/>
      <dgm:t>
        <a:bodyPr/>
        <a:lstStyle/>
        <a:p>
          <a:endParaRPr lang="uk-UA"/>
        </a:p>
      </dgm:t>
    </dgm:pt>
    <dgm:pt modelId="{10ADDF6E-52DD-4995-B11D-C44F25D20493}">
      <dgm:prSet phldrT="[Текст]"/>
      <dgm:spPr/>
      <dgm:t>
        <a:bodyPr/>
        <a:lstStyle/>
        <a:p>
          <a:r>
            <a:rPr lang="uk-UA" dirty="0" smtClean="0"/>
            <a:t>створювати інтегровані ланцюги постачання у співпраці з клієнтами та обмінюватися необхідними логістичними даними, що дозволяє покращити якість і швидкість поставок клієнтам.</a:t>
          </a:r>
          <a:endParaRPr lang="uk-UA" dirty="0"/>
        </a:p>
      </dgm:t>
    </dgm:pt>
    <dgm:pt modelId="{7E84087C-41D1-4A20-A972-C56FBEB19D84}" type="parTrans" cxnId="{10519215-92E5-4306-A963-019D3AB1E19F}">
      <dgm:prSet/>
      <dgm:spPr/>
      <dgm:t>
        <a:bodyPr/>
        <a:lstStyle/>
        <a:p>
          <a:endParaRPr lang="uk-UA"/>
        </a:p>
      </dgm:t>
    </dgm:pt>
    <dgm:pt modelId="{C00E1255-F02C-45F9-A0DC-E62EC93E2882}" type="sibTrans" cxnId="{10519215-92E5-4306-A963-019D3AB1E19F}">
      <dgm:prSet/>
      <dgm:spPr/>
      <dgm:t>
        <a:bodyPr/>
        <a:lstStyle/>
        <a:p>
          <a:endParaRPr lang="uk-UA"/>
        </a:p>
      </dgm:t>
    </dgm:pt>
    <dgm:pt modelId="{B8D45745-B3DD-447C-9B62-53686728A96F}">
      <dgm:prSet phldrT="[Текст]"/>
      <dgm:spPr/>
      <dgm:t>
        <a:bodyPr/>
        <a:lstStyle/>
        <a:p>
          <a:r>
            <a:rPr lang="uk-UA" dirty="0" smtClean="0"/>
            <a:t>використовувати великі дані для кращого прогнозування експлуатаційних вимог на об'єктах інфраструктури і запобігання неочікуваним зупинкам у технологічному процесі.</a:t>
          </a:r>
          <a:endParaRPr lang="uk-UA" dirty="0"/>
        </a:p>
      </dgm:t>
    </dgm:pt>
    <dgm:pt modelId="{5AA16DE4-1F40-4F84-A33B-71F331EE7C95}" type="parTrans" cxnId="{2340CE10-1654-41C6-82BF-AA5DE3FDF1B5}">
      <dgm:prSet/>
      <dgm:spPr/>
      <dgm:t>
        <a:bodyPr/>
        <a:lstStyle/>
        <a:p>
          <a:endParaRPr lang="uk-UA"/>
        </a:p>
      </dgm:t>
    </dgm:pt>
    <dgm:pt modelId="{67A02770-2E0C-4703-B295-13B5C0D7A9A9}" type="sibTrans" cxnId="{2340CE10-1654-41C6-82BF-AA5DE3FDF1B5}">
      <dgm:prSet/>
      <dgm:spPr/>
      <dgm:t>
        <a:bodyPr/>
        <a:lstStyle/>
        <a:p>
          <a:endParaRPr lang="uk-UA"/>
        </a:p>
      </dgm:t>
    </dgm:pt>
    <dgm:pt modelId="{BFFCFC06-044D-4DE2-AD1B-F8701279DB04}" type="pres">
      <dgm:prSet presAssocID="{06620A83-4AB6-4F12-87C9-8648B202D07B}" presName="linearFlow" presStyleCnt="0">
        <dgm:presLayoutVars>
          <dgm:dir/>
          <dgm:resizeHandles val="exact"/>
        </dgm:presLayoutVars>
      </dgm:prSet>
      <dgm:spPr/>
    </dgm:pt>
    <dgm:pt modelId="{861ED7F9-D40E-4E38-B56E-B282DF5D1A48}" type="pres">
      <dgm:prSet presAssocID="{08B6FA1C-5640-4E3B-A352-A1A8769EE82E}" presName="composite" presStyleCnt="0"/>
      <dgm:spPr/>
    </dgm:pt>
    <dgm:pt modelId="{9E9271EE-7A85-4E28-A6F5-0E95C33CE9A0}" type="pres">
      <dgm:prSet presAssocID="{08B6FA1C-5640-4E3B-A352-A1A8769EE82E}" presName="imgShp" presStyleLbl="fgImgPlace1" presStyleIdx="0" presStyleCnt="4"/>
      <dgm:spPr/>
    </dgm:pt>
    <dgm:pt modelId="{75AF5DEF-6F77-4916-83D5-9988C51DB518}" type="pres">
      <dgm:prSet presAssocID="{08B6FA1C-5640-4E3B-A352-A1A8769EE82E}" presName="txShp" presStyleLbl="node1" presStyleIdx="0" presStyleCnt="4" custLinFactNeighborX="17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B85F7F-BB4C-428B-BD01-BCFEBBB91F7D}" type="pres">
      <dgm:prSet presAssocID="{296BABE2-3449-4AF8-A57C-6831ABAD8C37}" presName="spacing" presStyleCnt="0"/>
      <dgm:spPr/>
    </dgm:pt>
    <dgm:pt modelId="{5BE9870C-11BD-45A9-8060-A8D521D376CF}" type="pres">
      <dgm:prSet presAssocID="{4C8482A4-8735-4A60-9138-123116D49FAA}" presName="composite" presStyleCnt="0"/>
      <dgm:spPr/>
    </dgm:pt>
    <dgm:pt modelId="{ACDB1E6D-CADD-48FE-B034-46219DC2ABEF}" type="pres">
      <dgm:prSet presAssocID="{4C8482A4-8735-4A60-9138-123116D49FAA}" presName="imgShp" presStyleLbl="fgImgPlace1" presStyleIdx="1" presStyleCnt="4"/>
      <dgm:spPr/>
    </dgm:pt>
    <dgm:pt modelId="{E7827BC1-7BC9-4AB6-AC34-D0A1CB4A03F5}" type="pres">
      <dgm:prSet presAssocID="{4C8482A4-8735-4A60-9138-123116D49FA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232FC0-3E7A-44D0-8D36-5950C8D52A05}" type="pres">
      <dgm:prSet presAssocID="{9CE11BD6-CEBC-4E40-A92A-EDEE43A67FAA}" presName="spacing" presStyleCnt="0"/>
      <dgm:spPr/>
    </dgm:pt>
    <dgm:pt modelId="{D1646FEF-7EEC-4D6C-8B88-B1DE08EB81BD}" type="pres">
      <dgm:prSet presAssocID="{10ADDF6E-52DD-4995-B11D-C44F25D20493}" presName="composite" presStyleCnt="0"/>
      <dgm:spPr/>
    </dgm:pt>
    <dgm:pt modelId="{D7BCC7BC-98E5-4270-9C1C-CB8F2B02B559}" type="pres">
      <dgm:prSet presAssocID="{10ADDF6E-52DD-4995-B11D-C44F25D20493}" presName="imgShp" presStyleLbl="fgImgPlace1" presStyleIdx="2" presStyleCnt="4"/>
      <dgm:spPr/>
    </dgm:pt>
    <dgm:pt modelId="{04DE3128-34BE-4686-8B63-9D36F582656F}" type="pres">
      <dgm:prSet presAssocID="{10ADDF6E-52DD-4995-B11D-C44F25D2049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36BF17-9404-4E8E-BDF3-C41C45561D17}" type="pres">
      <dgm:prSet presAssocID="{C00E1255-F02C-45F9-A0DC-E62EC93E2882}" presName="spacing" presStyleCnt="0"/>
      <dgm:spPr/>
    </dgm:pt>
    <dgm:pt modelId="{1DD88EF6-EB23-4249-86A0-8E5A40873D32}" type="pres">
      <dgm:prSet presAssocID="{B8D45745-B3DD-447C-9B62-53686728A96F}" presName="composite" presStyleCnt="0"/>
      <dgm:spPr/>
    </dgm:pt>
    <dgm:pt modelId="{AF9B3003-5604-4C62-B980-690B880250E0}" type="pres">
      <dgm:prSet presAssocID="{B8D45745-B3DD-447C-9B62-53686728A96F}" presName="imgShp" presStyleLbl="fgImgPlace1" presStyleIdx="3" presStyleCnt="4"/>
      <dgm:spPr/>
    </dgm:pt>
    <dgm:pt modelId="{35382AEA-1973-49AF-B202-CF13580407C2}" type="pres">
      <dgm:prSet presAssocID="{B8D45745-B3DD-447C-9B62-53686728A96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8009385-CFC5-4A5F-92B3-2A712DEB002E}" srcId="{06620A83-4AB6-4F12-87C9-8648B202D07B}" destId="{08B6FA1C-5640-4E3B-A352-A1A8769EE82E}" srcOrd="0" destOrd="0" parTransId="{D22271A1-1187-429D-8BCA-9A0CE8761882}" sibTransId="{296BABE2-3449-4AF8-A57C-6831ABAD8C37}"/>
    <dgm:cxn modelId="{7B3BD10A-5D0B-4157-AEFD-A897D829C94C}" type="presOf" srcId="{4C8482A4-8735-4A60-9138-123116D49FAA}" destId="{E7827BC1-7BC9-4AB6-AC34-D0A1CB4A03F5}" srcOrd="0" destOrd="0" presId="urn:microsoft.com/office/officeart/2005/8/layout/vList3#1"/>
    <dgm:cxn modelId="{17FE99A7-43D0-473A-BF93-F78C19889243}" srcId="{06620A83-4AB6-4F12-87C9-8648B202D07B}" destId="{4C8482A4-8735-4A60-9138-123116D49FAA}" srcOrd="1" destOrd="0" parTransId="{DB91EBCD-C948-4672-AF2B-08AA462C0000}" sibTransId="{9CE11BD6-CEBC-4E40-A92A-EDEE43A67FAA}"/>
    <dgm:cxn modelId="{DF41FF3E-C229-44F0-A2C4-B8A565535A2E}" type="presOf" srcId="{08B6FA1C-5640-4E3B-A352-A1A8769EE82E}" destId="{75AF5DEF-6F77-4916-83D5-9988C51DB518}" srcOrd="0" destOrd="0" presId="urn:microsoft.com/office/officeart/2005/8/layout/vList3#1"/>
    <dgm:cxn modelId="{2340CE10-1654-41C6-82BF-AA5DE3FDF1B5}" srcId="{06620A83-4AB6-4F12-87C9-8648B202D07B}" destId="{B8D45745-B3DD-447C-9B62-53686728A96F}" srcOrd="3" destOrd="0" parTransId="{5AA16DE4-1F40-4F84-A33B-71F331EE7C95}" sibTransId="{67A02770-2E0C-4703-B295-13B5C0D7A9A9}"/>
    <dgm:cxn modelId="{10519215-92E5-4306-A963-019D3AB1E19F}" srcId="{06620A83-4AB6-4F12-87C9-8648B202D07B}" destId="{10ADDF6E-52DD-4995-B11D-C44F25D20493}" srcOrd="2" destOrd="0" parTransId="{7E84087C-41D1-4A20-A972-C56FBEB19D84}" sibTransId="{C00E1255-F02C-45F9-A0DC-E62EC93E2882}"/>
    <dgm:cxn modelId="{1611F058-5C8F-41AC-8EE1-4675FACDF29B}" type="presOf" srcId="{10ADDF6E-52DD-4995-B11D-C44F25D20493}" destId="{04DE3128-34BE-4686-8B63-9D36F582656F}" srcOrd="0" destOrd="0" presId="urn:microsoft.com/office/officeart/2005/8/layout/vList3#1"/>
    <dgm:cxn modelId="{5CABDC07-E41D-4623-87D9-99B84DE34C6F}" type="presOf" srcId="{B8D45745-B3DD-447C-9B62-53686728A96F}" destId="{35382AEA-1973-49AF-B202-CF13580407C2}" srcOrd="0" destOrd="0" presId="urn:microsoft.com/office/officeart/2005/8/layout/vList3#1"/>
    <dgm:cxn modelId="{DDC0BCA5-7737-4343-A83A-43CAC54C05AD}" type="presOf" srcId="{06620A83-4AB6-4F12-87C9-8648B202D07B}" destId="{BFFCFC06-044D-4DE2-AD1B-F8701279DB04}" srcOrd="0" destOrd="0" presId="urn:microsoft.com/office/officeart/2005/8/layout/vList3#1"/>
    <dgm:cxn modelId="{4B2AC344-D379-4F58-8070-52D26B839E99}" type="presParOf" srcId="{BFFCFC06-044D-4DE2-AD1B-F8701279DB04}" destId="{861ED7F9-D40E-4E38-B56E-B282DF5D1A48}" srcOrd="0" destOrd="0" presId="urn:microsoft.com/office/officeart/2005/8/layout/vList3#1"/>
    <dgm:cxn modelId="{16A11A8E-3D8A-4110-BFFB-1498C3A26463}" type="presParOf" srcId="{861ED7F9-D40E-4E38-B56E-B282DF5D1A48}" destId="{9E9271EE-7A85-4E28-A6F5-0E95C33CE9A0}" srcOrd="0" destOrd="0" presId="urn:microsoft.com/office/officeart/2005/8/layout/vList3#1"/>
    <dgm:cxn modelId="{5A64F55D-6CFC-4ECF-8F0C-94A2F4D83EC3}" type="presParOf" srcId="{861ED7F9-D40E-4E38-B56E-B282DF5D1A48}" destId="{75AF5DEF-6F77-4916-83D5-9988C51DB518}" srcOrd="1" destOrd="0" presId="urn:microsoft.com/office/officeart/2005/8/layout/vList3#1"/>
    <dgm:cxn modelId="{0B93035C-CAA5-4519-92B9-2B03837498C3}" type="presParOf" srcId="{BFFCFC06-044D-4DE2-AD1B-F8701279DB04}" destId="{ADB85F7F-BB4C-428B-BD01-BCFEBBB91F7D}" srcOrd="1" destOrd="0" presId="urn:microsoft.com/office/officeart/2005/8/layout/vList3#1"/>
    <dgm:cxn modelId="{709C5B15-E0C0-4AD0-9FD1-674552BFBC9A}" type="presParOf" srcId="{BFFCFC06-044D-4DE2-AD1B-F8701279DB04}" destId="{5BE9870C-11BD-45A9-8060-A8D521D376CF}" srcOrd="2" destOrd="0" presId="urn:microsoft.com/office/officeart/2005/8/layout/vList3#1"/>
    <dgm:cxn modelId="{C3596BCB-A2EB-47A3-8424-A32475AC09E5}" type="presParOf" srcId="{5BE9870C-11BD-45A9-8060-A8D521D376CF}" destId="{ACDB1E6D-CADD-48FE-B034-46219DC2ABEF}" srcOrd="0" destOrd="0" presId="urn:microsoft.com/office/officeart/2005/8/layout/vList3#1"/>
    <dgm:cxn modelId="{2FDDBD74-77A2-45B6-A753-98E2D68F7464}" type="presParOf" srcId="{5BE9870C-11BD-45A9-8060-A8D521D376CF}" destId="{E7827BC1-7BC9-4AB6-AC34-D0A1CB4A03F5}" srcOrd="1" destOrd="0" presId="urn:microsoft.com/office/officeart/2005/8/layout/vList3#1"/>
    <dgm:cxn modelId="{D68C2D74-E2DA-4E18-8292-91438E54ED47}" type="presParOf" srcId="{BFFCFC06-044D-4DE2-AD1B-F8701279DB04}" destId="{39232FC0-3E7A-44D0-8D36-5950C8D52A05}" srcOrd="3" destOrd="0" presId="urn:microsoft.com/office/officeart/2005/8/layout/vList3#1"/>
    <dgm:cxn modelId="{2C3ED8FF-796B-4E87-BEBF-D7FCFFE4F813}" type="presParOf" srcId="{BFFCFC06-044D-4DE2-AD1B-F8701279DB04}" destId="{D1646FEF-7EEC-4D6C-8B88-B1DE08EB81BD}" srcOrd="4" destOrd="0" presId="urn:microsoft.com/office/officeart/2005/8/layout/vList3#1"/>
    <dgm:cxn modelId="{B8EC8814-1944-450A-B657-271C0D43E98D}" type="presParOf" srcId="{D1646FEF-7EEC-4D6C-8B88-B1DE08EB81BD}" destId="{D7BCC7BC-98E5-4270-9C1C-CB8F2B02B559}" srcOrd="0" destOrd="0" presId="urn:microsoft.com/office/officeart/2005/8/layout/vList3#1"/>
    <dgm:cxn modelId="{10A82A6A-D1B7-41D8-8932-09C447639C30}" type="presParOf" srcId="{D1646FEF-7EEC-4D6C-8B88-B1DE08EB81BD}" destId="{04DE3128-34BE-4686-8B63-9D36F582656F}" srcOrd="1" destOrd="0" presId="urn:microsoft.com/office/officeart/2005/8/layout/vList3#1"/>
    <dgm:cxn modelId="{9E22DC3C-2D9B-4D1C-ABC1-1D0FA713921A}" type="presParOf" srcId="{BFFCFC06-044D-4DE2-AD1B-F8701279DB04}" destId="{AE36BF17-9404-4E8E-BDF3-C41C45561D17}" srcOrd="5" destOrd="0" presId="urn:microsoft.com/office/officeart/2005/8/layout/vList3#1"/>
    <dgm:cxn modelId="{2F406BF9-CBE2-4114-98A6-3188FD5B20C7}" type="presParOf" srcId="{BFFCFC06-044D-4DE2-AD1B-F8701279DB04}" destId="{1DD88EF6-EB23-4249-86A0-8E5A40873D32}" srcOrd="6" destOrd="0" presId="urn:microsoft.com/office/officeart/2005/8/layout/vList3#1"/>
    <dgm:cxn modelId="{617F29A0-7B6A-4160-9CE5-B050419B5451}" type="presParOf" srcId="{1DD88EF6-EB23-4249-86A0-8E5A40873D32}" destId="{AF9B3003-5604-4C62-B980-690B880250E0}" srcOrd="0" destOrd="0" presId="urn:microsoft.com/office/officeart/2005/8/layout/vList3#1"/>
    <dgm:cxn modelId="{52A6A893-F2DB-448D-BB66-AE2298920797}" type="presParOf" srcId="{1DD88EF6-EB23-4249-86A0-8E5A40873D32}" destId="{35382AEA-1973-49AF-B202-CF13580407C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71887-41D8-4A64-9AA5-BBA186A45FB2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76B850D-1E3D-44F8-976C-4BBC77C2EB54}">
      <dgm:prSet phldrT="[Текст]"/>
      <dgm:spPr/>
      <dgm:t>
        <a:bodyPr/>
        <a:lstStyle/>
        <a:p>
          <a:r>
            <a:rPr lang="uk-UA" dirty="0" smtClean="0"/>
            <a:t>Швидкість</a:t>
          </a:r>
        </a:p>
        <a:p>
          <a:r>
            <a:rPr lang="uk-UA" dirty="0" smtClean="0"/>
            <a:t>10 </a:t>
          </a:r>
          <a:r>
            <a:rPr lang="uk-UA" dirty="0" err="1" smtClean="0"/>
            <a:t>Гбіт</a:t>
          </a:r>
          <a:r>
            <a:rPr lang="uk-UA" dirty="0" smtClean="0"/>
            <a:t>/с</a:t>
          </a:r>
          <a:endParaRPr lang="uk-UA" dirty="0"/>
        </a:p>
      </dgm:t>
    </dgm:pt>
    <dgm:pt modelId="{8393522C-72EA-4F10-9564-A4C11B8D83F5}" type="parTrans" cxnId="{21F9B3B2-BD89-452C-BF90-988591AE17CC}">
      <dgm:prSet/>
      <dgm:spPr/>
      <dgm:t>
        <a:bodyPr/>
        <a:lstStyle/>
        <a:p>
          <a:endParaRPr lang="uk-UA"/>
        </a:p>
      </dgm:t>
    </dgm:pt>
    <dgm:pt modelId="{0B5C2330-9BC0-46C7-8381-773A2ECF0F87}" type="sibTrans" cxnId="{21F9B3B2-BD89-452C-BF90-988591AE17CC}">
      <dgm:prSet/>
      <dgm:spPr/>
      <dgm:t>
        <a:bodyPr/>
        <a:lstStyle/>
        <a:p>
          <a:r>
            <a:rPr lang="uk-UA" dirty="0" smtClean="0"/>
            <a:t>Затримка</a:t>
          </a:r>
        </a:p>
        <a:p>
          <a:r>
            <a:rPr lang="en-US" dirty="0" smtClean="0"/>
            <a:t>&lt; 1 </a:t>
          </a:r>
          <a:r>
            <a:rPr lang="uk-UA" dirty="0" smtClean="0"/>
            <a:t>мс</a:t>
          </a:r>
          <a:endParaRPr lang="uk-UA" dirty="0"/>
        </a:p>
      </dgm:t>
    </dgm:pt>
    <dgm:pt modelId="{4ABEAB60-B4C6-4EB8-A7EE-64F7E99FA701}">
      <dgm:prSet phldrT="[Текст]"/>
      <dgm:spPr/>
      <dgm:t>
        <a:bodyPr/>
        <a:lstStyle/>
        <a:p>
          <a:r>
            <a:rPr lang="uk-UA" dirty="0" smtClean="0"/>
            <a:t>Щільність з'єднання</a:t>
          </a:r>
        </a:p>
        <a:p>
          <a:r>
            <a:rPr lang="uk-UA" smtClean="0"/>
            <a:t>1 млн/км</a:t>
          </a:r>
          <a:r>
            <a:rPr lang="uk-UA" baseline="30000" smtClean="0"/>
            <a:t>2</a:t>
          </a:r>
          <a:endParaRPr lang="uk-UA" baseline="30000" dirty="0"/>
        </a:p>
      </dgm:t>
    </dgm:pt>
    <dgm:pt modelId="{5481B1AD-52E1-460F-BABB-7B3418D08FEE}" type="parTrans" cxnId="{6152C35C-D0F3-44CD-A63E-609A09A8B6A6}">
      <dgm:prSet/>
      <dgm:spPr/>
      <dgm:t>
        <a:bodyPr/>
        <a:lstStyle/>
        <a:p>
          <a:endParaRPr lang="uk-UA"/>
        </a:p>
      </dgm:t>
    </dgm:pt>
    <dgm:pt modelId="{5F19DD70-9645-455B-8386-22521F9DADBE}" type="sibTrans" cxnId="{6152C35C-D0F3-44CD-A63E-609A09A8B6A6}">
      <dgm:prSet/>
      <dgm:spPr/>
      <dgm:t>
        <a:bodyPr/>
        <a:lstStyle/>
        <a:p>
          <a:endParaRPr lang="uk-UA" dirty="0"/>
        </a:p>
      </dgm:t>
    </dgm:pt>
    <dgm:pt modelId="{575E262F-9274-449F-9AEC-9CE701B3953E}">
      <dgm:prSet phldrT="[Текст]"/>
      <dgm:spPr/>
      <dgm:t>
        <a:bodyPr/>
        <a:lstStyle/>
        <a:p>
          <a:r>
            <a:rPr lang="uk-UA" dirty="0" smtClean="0"/>
            <a:t>Кількість пристроїв</a:t>
          </a:r>
        </a:p>
        <a:p>
          <a:r>
            <a:rPr lang="uk-UA" dirty="0" smtClean="0"/>
            <a:t>200-500 млн</a:t>
          </a:r>
          <a:endParaRPr lang="uk-UA" dirty="0"/>
        </a:p>
      </dgm:t>
    </dgm:pt>
    <dgm:pt modelId="{9DE5086A-CC72-45D3-8E84-498C76B2D190}" type="parTrans" cxnId="{19F5C7B3-FA86-450D-8440-7B45664714EF}">
      <dgm:prSet/>
      <dgm:spPr/>
      <dgm:t>
        <a:bodyPr/>
        <a:lstStyle/>
        <a:p>
          <a:endParaRPr lang="uk-UA"/>
        </a:p>
      </dgm:t>
    </dgm:pt>
    <dgm:pt modelId="{C396EEB0-1F1A-4500-A6AF-1B59119C3F91}" type="sibTrans" cxnId="{19F5C7B3-FA86-450D-8440-7B45664714EF}">
      <dgm:prSet/>
      <dgm:spPr/>
      <dgm:t>
        <a:bodyPr/>
        <a:lstStyle/>
        <a:p>
          <a:endParaRPr lang="uk-UA"/>
        </a:p>
      </dgm:t>
    </dgm:pt>
    <dgm:pt modelId="{8C98E18A-312C-4F8B-AE28-EDF91B640495}">
      <dgm:prSet phldrT="[Текст]" phldr="1"/>
      <dgm:spPr/>
      <dgm:t>
        <a:bodyPr/>
        <a:lstStyle/>
        <a:p>
          <a:endParaRPr lang="uk-UA" dirty="0"/>
        </a:p>
      </dgm:t>
    </dgm:pt>
    <dgm:pt modelId="{E2F316AC-F262-4B28-9C1E-F75D6C5D2BF1}" type="parTrans" cxnId="{A1900FAD-98A5-44F6-BA47-9B0125722521}">
      <dgm:prSet/>
      <dgm:spPr/>
      <dgm:t>
        <a:bodyPr/>
        <a:lstStyle/>
        <a:p>
          <a:endParaRPr lang="uk-UA"/>
        </a:p>
      </dgm:t>
    </dgm:pt>
    <dgm:pt modelId="{0F5DE28D-3555-4A16-8127-697EEDEB861C}" type="sibTrans" cxnId="{A1900FAD-98A5-44F6-BA47-9B0125722521}">
      <dgm:prSet/>
      <dgm:spPr/>
      <dgm:t>
        <a:bodyPr/>
        <a:lstStyle/>
        <a:p>
          <a:endParaRPr lang="uk-UA"/>
        </a:p>
      </dgm:t>
    </dgm:pt>
    <dgm:pt modelId="{064673F2-F193-4AB6-8561-6F3C562F015F}">
      <dgm:prSet phldrT="[Текст]" phldr="1"/>
      <dgm:spPr/>
      <dgm:t>
        <a:bodyPr/>
        <a:lstStyle/>
        <a:p>
          <a:endParaRPr lang="uk-UA" dirty="0"/>
        </a:p>
      </dgm:t>
    </dgm:pt>
    <dgm:pt modelId="{86E298FE-A5BB-4F97-97A6-201549C96A31}" type="sibTrans" cxnId="{656583F2-1B93-4422-A694-008EA1CCAAA1}">
      <dgm:prSet/>
      <dgm:spPr/>
      <dgm:t>
        <a:bodyPr/>
        <a:lstStyle/>
        <a:p>
          <a:endParaRPr lang="uk-UA"/>
        </a:p>
      </dgm:t>
    </dgm:pt>
    <dgm:pt modelId="{7AC75623-04AF-4AC2-9165-E05388437E1F}" type="parTrans" cxnId="{656583F2-1B93-4422-A694-008EA1CCAAA1}">
      <dgm:prSet/>
      <dgm:spPr/>
      <dgm:t>
        <a:bodyPr/>
        <a:lstStyle/>
        <a:p>
          <a:endParaRPr lang="uk-UA"/>
        </a:p>
      </dgm:t>
    </dgm:pt>
    <dgm:pt modelId="{D5046E5F-06A2-4942-95DB-9F03B84E40D7}">
      <dgm:prSet phldrT="[Текст]" phldr="1"/>
      <dgm:spPr/>
      <dgm:t>
        <a:bodyPr/>
        <a:lstStyle/>
        <a:p>
          <a:endParaRPr lang="uk-UA" dirty="0"/>
        </a:p>
      </dgm:t>
    </dgm:pt>
    <dgm:pt modelId="{35B8A83F-8C44-4F19-AADE-C9A49BC9B5B5}" type="sibTrans" cxnId="{107A52CF-6B32-42CB-A8A0-A13B8657E7D2}">
      <dgm:prSet/>
      <dgm:spPr/>
      <dgm:t>
        <a:bodyPr/>
        <a:lstStyle/>
        <a:p>
          <a:endParaRPr lang="uk-UA"/>
        </a:p>
      </dgm:t>
    </dgm:pt>
    <dgm:pt modelId="{3F70A176-66EC-4FF3-9944-DB6F1155921D}" type="parTrans" cxnId="{107A52CF-6B32-42CB-A8A0-A13B8657E7D2}">
      <dgm:prSet/>
      <dgm:spPr/>
      <dgm:t>
        <a:bodyPr/>
        <a:lstStyle/>
        <a:p>
          <a:endParaRPr lang="uk-UA"/>
        </a:p>
      </dgm:t>
    </dgm:pt>
    <dgm:pt modelId="{90EDADF7-3B3E-40A8-9C77-409185E07948}" type="pres">
      <dgm:prSet presAssocID="{BEB71887-41D8-4A64-9AA5-BBA186A45FB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E68C25FD-586F-480A-9043-39789563AFE8}" type="pres">
      <dgm:prSet presAssocID="{D76B850D-1E3D-44F8-976C-4BBC77C2EB54}" presName="composite" presStyleCnt="0"/>
      <dgm:spPr/>
    </dgm:pt>
    <dgm:pt modelId="{5305120B-7236-44BD-854F-16E50EABDB6E}" type="pres">
      <dgm:prSet presAssocID="{D76B850D-1E3D-44F8-976C-4BBC77C2EB5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5090EA-49D2-4186-BC2A-07A7D9C0DBEF}" type="pres">
      <dgm:prSet presAssocID="{D76B850D-1E3D-44F8-976C-4BBC77C2EB5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1EA2EE-1754-4E38-B0A4-DB0A2F97903E}" type="pres">
      <dgm:prSet presAssocID="{D76B850D-1E3D-44F8-976C-4BBC77C2EB54}" presName="BalanceSpacing" presStyleCnt="0"/>
      <dgm:spPr/>
    </dgm:pt>
    <dgm:pt modelId="{2A2925DB-4DFC-421D-B8F2-D7A9313F6DF5}" type="pres">
      <dgm:prSet presAssocID="{D76B850D-1E3D-44F8-976C-4BBC77C2EB54}" presName="BalanceSpacing1" presStyleCnt="0"/>
      <dgm:spPr/>
    </dgm:pt>
    <dgm:pt modelId="{748B5F60-E852-4861-A4B0-1F7293303A06}" type="pres">
      <dgm:prSet presAssocID="{0B5C2330-9BC0-46C7-8381-773A2ECF0F87}" presName="Accent1Text" presStyleLbl="node1" presStyleIdx="1" presStyleCnt="6"/>
      <dgm:spPr/>
      <dgm:t>
        <a:bodyPr/>
        <a:lstStyle/>
        <a:p>
          <a:endParaRPr lang="uk-UA"/>
        </a:p>
      </dgm:t>
    </dgm:pt>
    <dgm:pt modelId="{0934CC1A-0586-40E7-9486-2807325E3B5C}" type="pres">
      <dgm:prSet presAssocID="{0B5C2330-9BC0-46C7-8381-773A2ECF0F87}" presName="spaceBetweenRectangles" presStyleCnt="0"/>
      <dgm:spPr/>
    </dgm:pt>
    <dgm:pt modelId="{EDB9CB54-1D24-4ED9-9D14-AA73122AD6E2}" type="pres">
      <dgm:prSet presAssocID="{4ABEAB60-B4C6-4EB8-A7EE-64F7E99FA701}" presName="composite" presStyleCnt="0"/>
      <dgm:spPr/>
    </dgm:pt>
    <dgm:pt modelId="{7297A6CC-0E80-4F9F-865F-F1C0DCF16969}" type="pres">
      <dgm:prSet presAssocID="{4ABEAB60-B4C6-4EB8-A7EE-64F7E99FA70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13900F-4B2A-412A-B870-93138E4B6565}" type="pres">
      <dgm:prSet presAssocID="{4ABEAB60-B4C6-4EB8-A7EE-64F7E99FA70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1899E9-18AC-4831-8CE8-FB73A4BA729A}" type="pres">
      <dgm:prSet presAssocID="{4ABEAB60-B4C6-4EB8-A7EE-64F7E99FA701}" presName="BalanceSpacing" presStyleCnt="0"/>
      <dgm:spPr/>
    </dgm:pt>
    <dgm:pt modelId="{780E24C9-EE25-4976-9ACA-87B73C367774}" type="pres">
      <dgm:prSet presAssocID="{4ABEAB60-B4C6-4EB8-A7EE-64F7E99FA701}" presName="BalanceSpacing1" presStyleCnt="0"/>
      <dgm:spPr/>
    </dgm:pt>
    <dgm:pt modelId="{20699DB4-DAC3-4A09-9238-E188298612A0}" type="pres">
      <dgm:prSet presAssocID="{5F19DD70-9645-455B-8386-22521F9DADBE}" presName="Accent1Text" presStyleLbl="node1" presStyleIdx="3" presStyleCnt="6"/>
      <dgm:spPr/>
      <dgm:t>
        <a:bodyPr/>
        <a:lstStyle/>
        <a:p>
          <a:endParaRPr lang="uk-UA"/>
        </a:p>
      </dgm:t>
    </dgm:pt>
    <dgm:pt modelId="{F67E5373-2BFD-46F7-8C39-6A26B53A8486}" type="pres">
      <dgm:prSet presAssocID="{5F19DD70-9645-455B-8386-22521F9DADBE}" presName="spaceBetweenRectangles" presStyleCnt="0"/>
      <dgm:spPr/>
    </dgm:pt>
    <dgm:pt modelId="{D77D5B17-3EB7-4F70-8463-628302821919}" type="pres">
      <dgm:prSet presAssocID="{575E262F-9274-449F-9AEC-9CE701B3953E}" presName="composite" presStyleCnt="0"/>
      <dgm:spPr/>
    </dgm:pt>
    <dgm:pt modelId="{1819013A-C23D-48F4-8234-2FA43EAD6664}" type="pres">
      <dgm:prSet presAssocID="{575E262F-9274-449F-9AEC-9CE701B3953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304E51-E8AA-4A3A-B206-0AFEA53CA688}" type="pres">
      <dgm:prSet presAssocID="{575E262F-9274-449F-9AEC-9CE701B3953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B308DF-FD8D-44A8-8C7C-6160E9F47CBF}" type="pres">
      <dgm:prSet presAssocID="{575E262F-9274-449F-9AEC-9CE701B3953E}" presName="BalanceSpacing" presStyleCnt="0"/>
      <dgm:spPr/>
    </dgm:pt>
    <dgm:pt modelId="{CC4CA5B2-AECA-4D4F-AD8A-4C588101748F}" type="pres">
      <dgm:prSet presAssocID="{575E262F-9274-449F-9AEC-9CE701B3953E}" presName="BalanceSpacing1" presStyleCnt="0"/>
      <dgm:spPr/>
    </dgm:pt>
    <dgm:pt modelId="{06CF7E16-3663-4ECF-B9E1-C77975E9F3BC}" type="pres">
      <dgm:prSet presAssocID="{C396EEB0-1F1A-4500-A6AF-1B59119C3F91}" presName="Accent1Text" presStyleLbl="node1" presStyleIdx="5" presStyleCnt="6"/>
      <dgm:spPr/>
      <dgm:t>
        <a:bodyPr/>
        <a:lstStyle/>
        <a:p>
          <a:endParaRPr lang="uk-UA"/>
        </a:p>
      </dgm:t>
    </dgm:pt>
  </dgm:ptLst>
  <dgm:cxnLst>
    <dgm:cxn modelId="{19F5C7B3-FA86-450D-8440-7B45664714EF}" srcId="{BEB71887-41D8-4A64-9AA5-BBA186A45FB2}" destId="{575E262F-9274-449F-9AEC-9CE701B3953E}" srcOrd="2" destOrd="0" parTransId="{9DE5086A-CC72-45D3-8E84-498C76B2D190}" sibTransId="{C396EEB0-1F1A-4500-A6AF-1B59119C3F91}"/>
    <dgm:cxn modelId="{656583F2-1B93-4422-A694-008EA1CCAAA1}" srcId="{D76B850D-1E3D-44F8-976C-4BBC77C2EB54}" destId="{064673F2-F193-4AB6-8561-6F3C562F015F}" srcOrd="0" destOrd="0" parTransId="{7AC75623-04AF-4AC2-9165-E05388437E1F}" sibTransId="{86E298FE-A5BB-4F97-97A6-201549C96A31}"/>
    <dgm:cxn modelId="{A8448994-268A-40BB-9164-C4D0C8508F2A}" type="presOf" srcId="{BEB71887-41D8-4A64-9AA5-BBA186A45FB2}" destId="{90EDADF7-3B3E-40A8-9C77-409185E07948}" srcOrd="0" destOrd="0" presId="urn:microsoft.com/office/officeart/2008/layout/AlternatingHexagons"/>
    <dgm:cxn modelId="{5D133A96-4A12-4A61-B69A-CD48CC76CBA8}" type="presOf" srcId="{0B5C2330-9BC0-46C7-8381-773A2ECF0F87}" destId="{748B5F60-E852-4861-A4B0-1F7293303A06}" srcOrd="0" destOrd="0" presId="urn:microsoft.com/office/officeart/2008/layout/AlternatingHexagons"/>
    <dgm:cxn modelId="{107A52CF-6B32-42CB-A8A0-A13B8657E7D2}" srcId="{4ABEAB60-B4C6-4EB8-A7EE-64F7E99FA701}" destId="{D5046E5F-06A2-4942-95DB-9F03B84E40D7}" srcOrd="0" destOrd="0" parTransId="{3F70A176-66EC-4FF3-9944-DB6F1155921D}" sibTransId="{35B8A83F-8C44-4F19-AADE-C9A49BC9B5B5}"/>
    <dgm:cxn modelId="{DB78DDE4-91FD-4535-86D7-DF8E8723E9D7}" type="presOf" srcId="{D76B850D-1E3D-44F8-976C-4BBC77C2EB54}" destId="{5305120B-7236-44BD-854F-16E50EABDB6E}" srcOrd="0" destOrd="0" presId="urn:microsoft.com/office/officeart/2008/layout/AlternatingHexagons"/>
    <dgm:cxn modelId="{0A1BB1D9-5F74-4807-A6EB-F77A0A060DAE}" type="presOf" srcId="{4ABEAB60-B4C6-4EB8-A7EE-64F7E99FA701}" destId="{7297A6CC-0E80-4F9F-865F-F1C0DCF16969}" srcOrd="0" destOrd="0" presId="urn:microsoft.com/office/officeart/2008/layout/AlternatingHexagons"/>
    <dgm:cxn modelId="{6152C35C-D0F3-44CD-A63E-609A09A8B6A6}" srcId="{BEB71887-41D8-4A64-9AA5-BBA186A45FB2}" destId="{4ABEAB60-B4C6-4EB8-A7EE-64F7E99FA701}" srcOrd="1" destOrd="0" parTransId="{5481B1AD-52E1-460F-BABB-7B3418D08FEE}" sibTransId="{5F19DD70-9645-455B-8386-22521F9DADBE}"/>
    <dgm:cxn modelId="{A1900FAD-98A5-44F6-BA47-9B0125722521}" srcId="{575E262F-9274-449F-9AEC-9CE701B3953E}" destId="{8C98E18A-312C-4F8B-AE28-EDF91B640495}" srcOrd="0" destOrd="0" parTransId="{E2F316AC-F262-4B28-9C1E-F75D6C5D2BF1}" sibTransId="{0F5DE28D-3555-4A16-8127-697EEDEB861C}"/>
    <dgm:cxn modelId="{7AE040C9-F151-4A5D-BB12-01210819067F}" type="presOf" srcId="{575E262F-9274-449F-9AEC-9CE701B3953E}" destId="{1819013A-C23D-48F4-8234-2FA43EAD6664}" srcOrd="0" destOrd="0" presId="urn:microsoft.com/office/officeart/2008/layout/AlternatingHexagons"/>
    <dgm:cxn modelId="{21F9B3B2-BD89-452C-BF90-988591AE17CC}" srcId="{BEB71887-41D8-4A64-9AA5-BBA186A45FB2}" destId="{D76B850D-1E3D-44F8-976C-4BBC77C2EB54}" srcOrd="0" destOrd="0" parTransId="{8393522C-72EA-4F10-9564-A4C11B8D83F5}" sibTransId="{0B5C2330-9BC0-46C7-8381-773A2ECF0F87}"/>
    <dgm:cxn modelId="{1A1D8E19-9742-42E1-A102-53F256FBEBF7}" type="presOf" srcId="{064673F2-F193-4AB6-8561-6F3C562F015F}" destId="{685090EA-49D2-4186-BC2A-07A7D9C0DBEF}" srcOrd="0" destOrd="0" presId="urn:microsoft.com/office/officeart/2008/layout/AlternatingHexagons"/>
    <dgm:cxn modelId="{3B302E41-698E-4E4F-B071-AD12B9928F70}" type="presOf" srcId="{5F19DD70-9645-455B-8386-22521F9DADBE}" destId="{20699DB4-DAC3-4A09-9238-E188298612A0}" srcOrd="0" destOrd="0" presId="urn:microsoft.com/office/officeart/2008/layout/AlternatingHexagons"/>
    <dgm:cxn modelId="{FD2233DD-C647-4136-A601-DE0BBDA06E26}" type="presOf" srcId="{8C98E18A-312C-4F8B-AE28-EDF91B640495}" destId="{8B304E51-E8AA-4A3A-B206-0AFEA53CA688}" srcOrd="0" destOrd="0" presId="urn:microsoft.com/office/officeart/2008/layout/AlternatingHexagons"/>
    <dgm:cxn modelId="{B93115CD-ABD8-416B-A1D9-AEE5EAD71EEF}" type="presOf" srcId="{D5046E5F-06A2-4942-95DB-9F03B84E40D7}" destId="{2B13900F-4B2A-412A-B870-93138E4B6565}" srcOrd="0" destOrd="0" presId="urn:microsoft.com/office/officeart/2008/layout/AlternatingHexagons"/>
    <dgm:cxn modelId="{46EA9EC4-3D7D-4767-97A5-710269F47123}" type="presOf" srcId="{C396EEB0-1F1A-4500-A6AF-1B59119C3F91}" destId="{06CF7E16-3663-4ECF-B9E1-C77975E9F3BC}" srcOrd="0" destOrd="0" presId="urn:microsoft.com/office/officeart/2008/layout/AlternatingHexagons"/>
    <dgm:cxn modelId="{A0882328-5AB1-495A-B526-5565E99E8662}" type="presParOf" srcId="{90EDADF7-3B3E-40A8-9C77-409185E07948}" destId="{E68C25FD-586F-480A-9043-39789563AFE8}" srcOrd="0" destOrd="0" presId="urn:microsoft.com/office/officeart/2008/layout/AlternatingHexagons"/>
    <dgm:cxn modelId="{2BD281EE-7C3F-41E8-A681-43D4AC854948}" type="presParOf" srcId="{E68C25FD-586F-480A-9043-39789563AFE8}" destId="{5305120B-7236-44BD-854F-16E50EABDB6E}" srcOrd="0" destOrd="0" presId="urn:microsoft.com/office/officeart/2008/layout/AlternatingHexagons"/>
    <dgm:cxn modelId="{6EC1F2DD-DE86-4D41-A437-FD9E2ABC3035}" type="presParOf" srcId="{E68C25FD-586F-480A-9043-39789563AFE8}" destId="{685090EA-49D2-4186-BC2A-07A7D9C0DBEF}" srcOrd="1" destOrd="0" presId="urn:microsoft.com/office/officeart/2008/layout/AlternatingHexagons"/>
    <dgm:cxn modelId="{C434CBAA-ED06-4E80-8B62-B2C2F789DD8E}" type="presParOf" srcId="{E68C25FD-586F-480A-9043-39789563AFE8}" destId="{9C1EA2EE-1754-4E38-B0A4-DB0A2F97903E}" srcOrd="2" destOrd="0" presId="urn:microsoft.com/office/officeart/2008/layout/AlternatingHexagons"/>
    <dgm:cxn modelId="{096B9379-F96C-4B4D-82BC-7D2A41CF7CE9}" type="presParOf" srcId="{E68C25FD-586F-480A-9043-39789563AFE8}" destId="{2A2925DB-4DFC-421D-B8F2-D7A9313F6DF5}" srcOrd="3" destOrd="0" presId="urn:microsoft.com/office/officeart/2008/layout/AlternatingHexagons"/>
    <dgm:cxn modelId="{5C4EAC11-9DCF-4100-8382-C8F0CBDE03F0}" type="presParOf" srcId="{E68C25FD-586F-480A-9043-39789563AFE8}" destId="{748B5F60-E852-4861-A4B0-1F7293303A06}" srcOrd="4" destOrd="0" presId="urn:microsoft.com/office/officeart/2008/layout/AlternatingHexagons"/>
    <dgm:cxn modelId="{123330E6-B35E-4B00-A696-6D14BB4047AF}" type="presParOf" srcId="{90EDADF7-3B3E-40A8-9C77-409185E07948}" destId="{0934CC1A-0586-40E7-9486-2807325E3B5C}" srcOrd="1" destOrd="0" presId="urn:microsoft.com/office/officeart/2008/layout/AlternatingHexagons"/>
    <dgm:cxn modelId="{E54D574E-1411-4D96-82D6-18A248EEC728}" type="presParOf" srcId="{90EDADF7-3B3E-40A8-9C77-409185E07948}" destId="{EDB9CB54-1D24-4ED9-9D14-AA73122AD6E2}" srcOrd="2" destOrd="0" presId="urn:microsoft.com/office/officeart/2008/layout/AlternatingHexagons"/>
    <dgm:cxn modelId="{58C507DF-527B-4C16-AB4E-1B0E1584A303}" type="presParOf" srcId="{EDB9CB54-1D24-4ED9-9D14-AA73122AD6E2}" destId="{7297A6CC-0E80-4F9F-865F-F1C0DCF16969}" srcOrd="0" destOrd="0" presId="urn:microsoft.com/office/officeart/2008/layout/AlternatingHexagons"/>
    <dgm:cxn modelId="{732FAFB8-D1AA-4B55-8513-75F2240CC97E}" type="presParOf" srcId="{EDB9CB54-1D24-4ED9-9D14-AA73122AD6E2}" destId="{2B13900F-4B2A-412A-B870-93138E4B6565}" srcOrd="1" destOrd="0" presId="urn:microsoft.com/office/officeart/2008/layout/AlternatingHexagons"/>
    <dgm:cxn modelId="{98C70E81-D6ED-4481-9336-639148BDC66D}" type="presParOf" srcId="{EDB9CB54-1D24-4ED9-9D14-AA73122AD6E2}" destId="{941899E9-18AC-4831-8CE8-FB73A4BA729A}" srcOrd="2" destOrd="0" presId="urn:microsoft.com/office/officeart/2008/layout/AlternatingHexagons"/>
    <dgm:cxn modelId="{8465A4FE-CE7E-4ED8-A13F-CB983B71463F}" type="presParOf" srcId="{EDB9CB54-1D24-4ED9-9D14-AA73122AD6E2}" destId="{780E24C9-EE25-4976-9ACA-87B73C367774}" srcOrd="3" destOrd="0" presId="urn:microsoft.com/office/officeart/2008/layout/AlternatingHexagons"/>
    <dgm:cxn modelId="{49EADB3D-54EE-4535-8464-41439F879DF2}" type="presParOf" srcId="{EDB9CB54-1D24-4ED9-9D14-AA73122AD6E2}" destId="{20699DB4-DAC3-4A09-9238-E188298612A0}" srcOrd="4" destOrd="0" presId="urn:microsoft.com/office/officeart/2008/layout/AlternatingHexagons"/>
    <dgm:cxn modelId="{9D41A3D0-05F3-4EF4-8779-8E1C46860F76}" type="presParOf" srcId="{90EDADF7-3B3E-40A8-9C77-409185E07948}" destId="{F67E5373-2BFD-46F7-8C39-6A26B53A8486}" srcOrd="3" destOrd="0" presId="urn:microsoft.com/office/officeart/2008/layout/AlternatingHexagons"/>
    <dgm:cxn modelId="{AA8C54F7-D5C5-41B3-9770-160075C31774}" type="presParOf" srcId="{90EDADF7-3B3E-40A8-9C77-409185E07948}" destId="{D77D5B17-3EB7-4F70-8463-628302821919}" srcOrd="4" destOrd="0" presId="urn:microsoft.com/office/officeart/2008/layout/AlternatingHexagons"/>
    <dgm:cxn modelId="{2413AEF7-9BAA-4312-9527-4EC39333BF65}" type="presParOf" srcId="{D77D5B17-3EB7-4F70-8463-628302821919}" destId="{1819013A-C23D-48F4-8234-2FA43EAD6664}" srcOrd="0" destOrd="0" presId="urn:microsoft.com/office/officeart/2008/layout/AlternatingHexagons"/>
    <dgm:cxn modelId="{19A612DB-9417-468C-8332-B09581D45C15}" type="presParOf" srcId="{D77D5B17-3EB7-4F70-8463-628302821919}" destId="{8B304E51-E8AA-4A3A-B206-0AFEA53CA688}" srcOrd="1" destOrd="0" presId="urn:microsoft.com/office/officeart/2008/layout/AlternatingHexagons"/>
    <dgm:cxn modelId="{BD893990-A120-4453-9737-E979F981E105}" type="presParOf" srcId="{D77D5B17-3EB7-4F70-8463-628302821919}" destId="{80B308DF-FD8D-44A8-8C7C-6160E9F47CBF}" srcOrd="2" destOrd="0" presId="urn:microsoft.com/office/officeart/2008/layout/AlternatingHexagons"/>
    <dgm:cxn modelId="{05C1A945-1789-4D1A-A14C-20B3145EEA93}" type="presParOf" srcId="{D77D5B17-3EB7-4F70-8463-628302821919}" destId="{CC4CA5B2-AECA-4D4F-AD8A-4C588101748F}" srcOrd="3" destOrd="0" presId="urn:microsoft.com/office/officeart/2008/layout/AlternatingHexagons"/>
    <dgm:cxn modelId="{BF9EC907-F7E5-4CF9-AE21-5DBA4F3020F4}" type="presParOf" srcId="{D77D5B17-3EB7-4F70-8463-628302821919}" destId="{06CF7E16-3663-4ECF-B9E1-C77975E9F3B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F5DEF-6F77-4916-83D5-9988C51DB518}">
      <dsp:nvSpPr>
        <dsp:cNvPr id="0" name=""/>
        <dsp:cNvSpPr/>
      </dsp:nvSpPr>
      <dsp:spPr>
        <a:xfrm rot="10800000">
          <a:off x="1298415" y="1270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надавати клієнтам доступ до важливої інформації в режимі реального часу завдяки новим цифровим послугам.</a:t>
          </a:r>
          <a:endParaRPr lang="uk-UA" sz="1100" kern="1200" dirty="0"/>
        </a:p>
      </dsp:txBody>
      <dsp:txXfrm rot="10800000">
        <a:off x="1505822" y="1270"/>
        <a:ext cx="3846433" cy="829627"/>
      </dsp:txXfrm>
    </dsp:sp>
    <dsp:sp modelId="{9E9271EE-7A85-4E28-A6F5-0E95C33CE9A0}">
      <dsp:nvSpPr>
        <dsp:cNvPr id="0" name=""/>
        <dsp:cNvSpPr/>
      </dsp:nvSpPr>
      <dsp:spPr>
        <a:xfrm>
          <a:off x="813673" y="1270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27BC1-7BC9-4AB6-AC34-D0A1CB4A03F5}">
      <dsp:nvSpPr>
        <dsp:cNvPr id="0" name=""/>
        <dsp:cNvSpPr/>
      </dsp:nvSpPr>
      <dsp:spPr>
        <a:xfrm rot="10800000">
          <a:off x="1228486" y="1078547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комплексно використовувати внутрішні і зовнішні дані, що зміцнює силу інновацій завдяки надшвидкісним магістралям мобільного зв’язку.</a:t>
          </a:r>
          <a:endParaRPr lang="uk-UA" sz="1100" kern="1200" dirty="0"/>
        </a:p>
      </dsp:txBody>
      <dsp:txXfrm rot="10800000">
        <a:off x="1435893" y="1078547"/>
        <a:ext cx="3846433" cy="829627"/>
      </dsp:txXfrm>
    </dsp:sp>
    <dsp:sp modelId="{ACDB1E6D-CADD-48FE-B034-46219DC2ABEF}">
      <dsp:nvSpPr>
        <dsp:cNvPr id="0" name=""/>
        <dsp:cNvSpPr/>
      </dsp:nvSpPr>
      <dsp:spPr>
        <a:xfrm>
          <a:off x="813673" y="1078547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E3128-34BE-4686-8B63-9D36F582656F}">
      <dsp:nvSpPr>
        <dsp:cNvPr id="0" name=""/>
        <dsp:cNvSpPr/>
      </dsp:nvSpPr>
      <dsp:spPr>
        <a:xfrm rot="10800000">
          <a:off x="1228486" y="2155825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створювати інтегровані ланцюги постачання у співпраці з клієнтами та обмінюватися необхідними логістичними даними, що дозволяє покращити якість і швидкість поставок клієнтам.</a:t>
          </a:r>
          <a:endParaRPr lang="uk-UA" sz="1100" kern="1200" dirty="0"/>
        </a:p>
      </dsp:txBody>
      <dsp:txXfrm rot="10800000">
        <a:off x="1435893" y="2155825"/>
        <a:ext cx="3846433" cy="829627"/>
      </dsp:txXfrm>
    </dsp:sp>
    <dsp:sp modelId="{D7BCC7BC-98E5-4270-9C1C-CB8F2B02B559}">
      <dsp:nvSpPr>
        <dsp:cNvPr id="0" name=""/>
        <dsp:cNvSpPr/>
      </dsp:nvSpPr>
      <dsp:spPr>
        <a:xfrm>
          <a:off x="813673" y="2155825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82AEA-1973-49AF-B202-CF13580407C2}">
      <dsp:nvSpPr>
        <dsp:cNvPr id="0" name=""/>
        <dsp:cNvSpPr/>
      </dsp:nvSpPr>
      <dsp:spPr>
        <a:xfrm rot="10800000">
          <a:off x="1228486" y="3233102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використовувати великі дані для кращого прогнозування експлуатаційних вимог на об'єктах інфраструктури і запобігання неочікуваним зупинкам у технологічному процесі.</a:t>
          </a:r>
          <a:endParaRPr lang="uk-UA" sz="1100" kern="1200" dirty="0"/>
        </a:p>
      </dsp:txBody>
      <dsp:txXfrm rot="10800000">
        <a:off x="1435893" y="3233102"/>
        <a:ext cx="3846433" cy="829627"/>
      </dsp:txXfrm>
    </dsp:sp>
    <dsp:sp modelId="{AF9B3003-5604-4C62-B980-690B880250E0}">
      <dsp:nvSpPr>
        <dsp:cNvPr id="0" name=""/>
        <dsp:cNvSpPr/>
      </dsp:nvSpPr>
      <dsp:spPr>
        <a:xfrm>
          <a:off x="813673" y="3233102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5120B-7236-44BD-854F-16E50EABDB6E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Швидкість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10 </a:t>
          </a:r>
          <a:r>
            <a:rPr lang="uk-UA" sz="1200" kern="1200" dirty="0" err="1" smtClean="0"/>
            <a:t>Гбіт</a:t>
          </a:r>
          <a:r>
            <a:rPr lang="uk-UA" sz="1200" kern="1200" dirty="0" smtClean="0"/>
            <a:t>/с</a:t>
          </a:r>
          <a:endParaRPr lang="uk-UA" sz="1200" kern="1200" dirty="0"/>
        </a:p>
      </dsp:txBody>
      <dsp:txXfrm rot="-5400000">
        <a:off x="2932264" y="234830"/>
        <a:ext cx="902150" cy="1036955"/>
      </dsp:txXfrm>
    </dsp:sp>
    <dsp:sp modelId="{685090EA-49D2-4186-BC2A-07A7D9C0DBEF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>
        <a:off x="4078426" y="301365"/>
        <a:ext cx="1681222" cy="903882"/>
      </dsp:txXfrm>
    </dsp:sp>
    <dsp:sp modelId="{748B5F60-E852-4861-A4B0-1F7293303A06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Затримка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&lt; 1 </a:t>
          </a:r>
          <a:r>
            <a:rPr lang="uk-UA" sz="1500" kern="1200" dirty="0" smtClean="0"/>
            <a:t>мс</a:t>
          </a:r>
          <a:endParaRPr lang="uk-UA" sz="1500" kern="1200" dirty="0"/>
        </a:p>
      </dsp:txBody>
      <dsp:txXfrm rot="-5400000">
        <a:off x="1516784" y="234830"/>
        <a:ext cx="902150" cy="1036955"/>
      </dsp:txXfrm>
    </dsp:sp>
    <dsp:sp modelId="{7297A6CC-0E80-4F9F-865F-F1C0DCF16969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Щільність з'єднання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1 млн/км</a:t>
          </a:r>
          <a:r>
            <a:rPr lang="uk-UA" sz="1200" kern="1200" baseline="30000" smtClean="0"/>
            <a:t>2</a:t>
          </a:r>
          <a:endParaRPr lang="uk-UA" sz="1200" kern="1200" baseline="30000" dirty="0"/>
        </a:p>
      </dsp:txBody>
      <dsp:txXfrm rot="-5400000">
        <a:off x="2221812" y="1513522"/>
        <a:ext cx="902150" cy="1036955"/>
      </dsp:txXfrm>
    </dsp:sp>
    <dsp:sp modelId="{2B13900F-4B2A-412A-B870-93138E4B6565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>
        <a:off x="336351" y="1580058"/>
        <a:ext cx="1626989" cy="903882"/>
      </dsp:txXfrm>
    </dsp:sp>
    <dsp:sp modelId="{20699DB4-DAC3-4A09-9238-E188298612A0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/>
        </a:p>
      </dsp:txBody>
      <dsp:txXfrm rot="-5400000">
        <a:off x="3637293" y="1513522"/>
        <a:ext cx="902150" cy="1036955"/>
      </dsp:txXfrm>
    </dsp:sp>
    <dsp:sp modelId="{1819013A-C23D-48F4-8234-2FA43EAD6664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Кількість пристроїв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200-500 млн</a:t>
          </a:r>
          <a:endParaRPr lang="uk-UA" sz="1200" kern="1200" dirty="0"/>
        </a:p>
      </dsp:txBody>
      <dsp:txXfrm rot="-5400000">
        <a:off x="2932264" y="2792215"/>
        <a:ext cx="902150" cy="1036955"/>
      </dsp:txXfrm>
    </dsp:sp>
    <dsp:sp modelId="{8B304E51-E8AA-4A3A-B206-0AFEA53CA688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>
        <a:off x="4078426" y="2858751"/>
        <a:ext cx="1681222" cy="903882"/>
      </dsp:txXfrm>
    </dsp:sp>
    <dsp:sp modelId="{06CF7E16-3663-4ECF-B9E1-C77975E9F3BC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 rot="-5400000">
        <a:off x="1516784" y="2792215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7526CD-DA81-416C-BA23-6AD345E8199D}" type="datetimeFigureOut">
              <a:rPr lang="uk-UA"/>
              <a:pPr>
                <a:defRPr/>
              </a:pPr>
              <a:t>13.12.2021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FDCCF96-7E7D-4E81-932E-542A41C4818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3935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Діджиталізація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це глибинне проникнення цифрових та інноваційних технологій до бізнес-процесів, господарства, комунікацій та держави в цілому.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Перехід економіки до ери цифрових можливостей привело до необхідності </a:t>
            </a:r>
            <a:r>
              <a:rPr lang="uk-U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діджиталізації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управлінських процесів, запровадження цифрових продуктів з метою задоволення попиту на ринку. 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2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36510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Додатки 5</a:t>
            </a:r>
            <a:r>
              <a:rPr lang="it-I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uk-U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поділяються на три різні класи використання, що пропонують покращення ключових параметрів продуктивності, таких як швидкість і пропускна здатність, покриття та доступність, а також затримка. Це також відомо як трикутник 5</a:t>
            </a:r>
            <a:r>
              <a:rPr lang="it-I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</a:t>
            </a:r>
          </a:p>
          <a:p>
            <a:r>
              <a:rPr lang="uk-U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Розширений мобільний широкосмуговий доступ</a:t>
            </a:r>
          </a:p>
          <a:p>
            <a:pPr rtl="0"/>
            <a:r>
              <a:rPr lang="uk-U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в'язок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масового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машинного типу</a:t>
            </a:r>
          </a:p>
          <a:p>
            <a:r>
              <a:rPr lang="uk-U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Наднадійний зв’язок із низькою затримкою.</a:t>
            </a:r>
          </a:p>
          <a:p>
            <a:r>
              <a:rPr lang="uk-U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сфери</a:t>
            </a:r>
            <a:r>
              <a:rPr lang="uk-U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впливу </a:t>
            </a:r>
            <a:r>
              <a:rPr lang="ru-RU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5G-технологій </a:t>
            </a:r>
            <a:r>
              <a:rPr lang="ru-RU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варто</a:t>
            </a:r>
            <a:r>
              <a:rPr lang="ru-RU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віднести</a:t>
            </a:r>
            <a:r>
              <a:rPr lang="ru-RU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споживчий</a:t>
            </a:r>
            <a:r>
              <a:rPr lang="ru-RU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ринок</a:t>
            </a:r>
            <a:r>
              <a:rPr lang="ru-RU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промисловий</a:t>
            </a:r>
            <a:r>
              <a:rPr lang="ru-RU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звязок</a:t>
            </a:r>
            <a:r>
              <a:rPr lang="ru-RU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автомобільний</a:t>
            </a:r>
            <a:r>
              <a:rPr lang="ru-RU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звязок</a:t>
            </a:r>
            <a:r>
              <a:rPr lang="ru-RU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розумна</a:t>
            </a:r>
            <a:r>
              <a:rPr lang="ru-RU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охорона</a:t>
            </a:r>
            <a:r>
              <a:rPr lang="ru-RU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здоровя</a:t>
            </a:r>
            <a:r>
              <a:rPr lang="ru-RU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розумін</a:t>
            </a:r>
            <a:r>
              <a:rPr lang="ru-RU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мережі</a:t>
            </a:r>
            <a:endParaRPr lang="uk-U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11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750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Завдячуючи мобільним технологіям </a:t>
            </a:r>
            <a:r>
              <a:rPr lang="ru-RU" sz="12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цифровій</a:t>
            </a:r>
            <a:r>
              <a:rPr lang="ru-RU" sz="12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трансформації</a:t>
            </a:r>
            <a:r>
              <a:rPr lang="ru-RU" sz="12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відбуваються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значні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насамперед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цифровими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документами та вебсайт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послугами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онлайн для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громадян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бізнесу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Мобільний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звязок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доступний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скрізь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містах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селах, на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дорозі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в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підземці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Все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користуватися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послугами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затримок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освіта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посвідчення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sz="1200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i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12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21550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чином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вплив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МОБІЛЬНИХ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ВІДЕОІНФОРМАЦІЙНИХ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ТРАНСФОРМАЦІЇ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ДЕРЖАВИ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дозволить за прогнозами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провідних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телекомунікаційних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сформувати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якісно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виробничий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державний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потенціал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Прогнозований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вклад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впровадження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uk-U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складає 8 млрд доларів до 2030 року.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Міста, лікарні та фабрики майбутнього залежатимуть від 5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 неперевершених можливостей, які він пропонує переміщати, обробляти та зберігати величезні обсяги даних. Хоча найбільші проблеми, з якими ми стикаємося як суспільство, – від зміни клімату до пандемії – можна краще подолати за допомогою масштабного використання даних і технологій, на яких лежить 5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значить і прискорити цифрову трансформацію держави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13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750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14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750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Діджиталізація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відкриває для нас великі можливості. Використання цифрових технології, створює значні цінності як для клієнтів так і держави в цілому. Підвищується ефективність та результативність цифрової трансформації.</a:t>
            </a:r>
          </a:p>
          <a:p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Діджиталізація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дає можливість: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надавати клієнтам доступ до важливої інформації в режимі реального часу завдяки новим цифровим послугам.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комплексно використовувати внутрішні і зовнішні дані, що зміцнює силу інновацій завдяки надшвидкісним магістралям мобільного зв’язку. 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створювати інтегровані ланцюги постачання у співпраці з клієнтами та обмінюватися необхідними логістичними даними, що дозволяє покращити якість і швидкість поставок клієнтам.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використовувати великі дані для кращого прогнозування експлуатаційних вимог на об'єктах інфраструктури і запобігання неочікуваним зупинкам у технологічному процесі.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3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750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Можливості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діджиталізації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усьому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ланцюгу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вартості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dirty="0" smtClean="0"/>
              <a:t>Цифрові бізнес моделі: 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допомогою цифрових технологій та даних формуються</a:t>
            </a:r>
            <a:r>
              <a:rPr lang="uk-U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нові рішення та бізнес-моделі, тим самим доповнюючи існуючий бізнес та залучаючи нових клієнтів.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Діджиталізація</a:t>
            </a:r>
            <a:r>
              <a:rPr lang="ru-RU" dirty="0" smtClean="0"/>
              <a:t> в </a:t>
            </a:r>
            <a:r>
              <a:rPr lang="ru-RU" dirty="0" err="1" smtClean="0"/>
              <a:t>дослідженнях</a:t>
            </a:r>
            <a:r>
              <a:rPr lang="ru-RU" dirty="0" smtClean="0"/>
              <a:t> і </a:t>
            </a:r>
            <a:r>
              <a:rPr lang="ru-RU" dirty="0" err="1" smtClean="0"/>
              <a:t>розробках</a:t>
            </a:r>
            <a:r>
              <a:rPr lang="ru-RU" dirty="0" smtClean="0"/>
              <a:t>: </a:t>
            </a:r>
            <a:r>
              <a:rPr lang="ru-RU" dirty="0" err="1" smtClean="0"/>
              <a:t>Професійні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baseline="0" dirty="0" smtClean="0"/>
              <a:t> та </a:t>
            </a:r>
            <a:r>
              <a:rPr lang="ru-RU" baseline="0" dirty="0" err="1" smtClean="0"/>
              <a:t>розробки</a:t>
            </a:r>
            <a:r>
              <a:rPr lang="ru-RU" baseline="0" dirty="0" smtClean="0"/>
              <a:t> є основою для </a:t>
            </a:r>
            <a:r>
              <a:rPr lang="ru-RU" baseline="0" dirty="0" err="1" smtClean="0"/>
              <a:t>плідної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іноваційної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культури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завдячуючи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діджиталізації</a:t>
            </a:r>
            <a:r>
              <a:rPr lang="ru-RU" baseline="0" dirty="0" smtClean="0"/>
              <a:t>.</a:t>
            </a:r>
            <a:r>
              <a:rPr lang="ru-RU" dirty="0" smtClean="0"/>
              <a:t> </a:t>
            </a:r>
            <a:endParaRPr lang="uk-UA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Цифровий</a:t>
            </a:r>
            <a:r>
              <a:rPr lang="ru-RU" dirty="0" smtClean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: </a:t>
            </a:r>
            <a:r>
              <a:rPr lang="ru-RU" dirty="0" err="1" smtClean="0"/>
              <a:t>Ефективне</a:t>
            </a:r>
            <a:r>
              <a:rPr lang="ru-RU" dirty="0" smtClean="0"/>
              <a:t> </a:t>
            </a:r>
            <a:r>
              <a:rPr lang="ru-RU" dirty="0" err="1" smtClean="0"/>
              <a:t>реагування</a:t>
            </a:r>
            <a:r>
              <a:rPr lang="ru-RU" dirty="0" smtClean="0"/>
              <a:t> на </a:t>
            </a:r>
            <a:r>
              <a:rPr lang="ru-RU" dirty="0" err="1" smtClean="0"/>
              <a:t>запити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комплексному цифровому </a:t>
            </a:r>
            <a:r>
              <a:rPr lang="ru-RU" dirty="0" err="1" smtClean="0"/>
              <a:t>ланцюгу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: </a:t>
            </a:r>
            <a:r>
              <a:rPr lang="ru-RU" dirty="0" err="1" smtClean="0"/>
              <a:t>Вища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цифровим</a:t>
            </a:r>
            <a:r>
              <a:rPr lang="ru-RU" dirty="0" smtClean="0"/>
              <a:t> </a:t>
            </a:r>
            <a:r>
              <a:rPr lang="ru-RU" dirty="0" err="1" smtClean="0"/>
              <a:t>технологіям</a:t>
            </a:r>
            <a:r>
              <a:rPr lang="ru-RU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чином у світі, де дані — це нова нафта, шлях, який ми йдемо, — цифровий. Сфера мобільних та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відеоінформаційних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технологій рухає цифрову трансформацію держави, створюючи інтегрований мережеві ланцюг створення вартості, оптимізуючи виробничі процеси та збільшуючи загальнодержавну інноваційну силу. Технології п’ятого покоління це нові бізнес-моделі, які виділяються з-поміж інших галузей і стимулюють цифрову трансформацію.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4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750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цифровізації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роботи державних установ, навчальних закладів, ІТ-підприємств, сфера обслуговування, сервісних центрів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МВС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переведення більшості послуг в онлайн-формат та спрощення процедур отримання документів є невід’ємними при цифровій трансформації держави. Покращення доступу до якісних адміністративних послуг для кожного українця – одне з головних завдань, яке ставить перед нами Президент України Володимир Зеленський. То ж ми продовжуватимемо активно працювати в цьому напрямку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Основні акценти у подальшому розвитку сфери надання адміністративних послуг –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цифровізація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клієнтоорієнтованість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Можна з впевненістю сказати, що ще одним кроком у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діджиталізації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структури став тестовий запуск послуги обміну посвідчення водія онлайн з подальшою доставкою Укрпоштою чи кур’єром. Такі нововведення роблять отримання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адмінпослуг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 зручнішим для людей, заощаджують їхній час та позбавляють необхідності відвідувати громадські місця, що надважливо в умовах пандемії. Впровадження новітніх цифрових технологій у різних сферах життєдіяльності держави перебуває під особливим контролем керівників держави.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5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750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– це набагато більше, ніж нове покоління бездротових підключень, це технологія, яка змінить наш досвід взаємодії зі світом, відкривши хвилю інновацій у всіх сферах нашого життя. Від досвіду віртуальної реальності, який зробить революцію в розвагах споживачів, до робототехніки, яка переписує правила виробництва, і штучного інтелекту, який змінить надання медичних послуг, 5G стає основою цифрової трансформації держави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кроком до впровадження технологій 6 покоління.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світі, який дедалі більше працює на передачі величезних обсягів даних, 5G, що поступово змінює ємність, пропускну здатність і затримку, представляє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мегатенденцію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яка стане каталізатором численних технологічних революцій. Напрями інновацій, які поступово з’являються – від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блокчейну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доповненої та віртуальної реальності, штучного інтелекту та робототехніки – швидко прискорять свій розвиток, оскільки 5G зробить високу швидкість потокової передачі даних надійною реальністю. У свою чергу, наша здатність дистанційно співпрацювати, працювати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автономно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більш розумно керувати ресурсами зросте на порядки. Час 5G-технології, як рушійної сили цифрової трансформації держави настав.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6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750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останні роки провідні компанії на ринку мобільного зв’язку активно працюють над впровадженням новітніх технічних рішень, які б дали змогу суттєво підвищити пропускну здатність мереж мобільного зв’язку. Зокрема, провідними компаніями на ринку мобільного зв’язку активно ведуться роботи по впровадженню технологій четвертого та п’ятого поколінь. 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7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750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із основних технічних рішень є впровадження ГЕТЕРОГЕННОЇ АРХІТЕКТУРИ МЕРЕЖІ, яка включає в себе інтеграцію різних технологій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радіодоступу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неоднорідність розміру стільників. Так як попит на мобільні дані перевершує усі очікування, гетерогенна мережева архітектура з множиною частотних діапазонів, застосуванням різних технологій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радіодоступу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використанням базових станцій з різною величиною зон покриття, є ЄДИНИМ РІШЕННЯМ, ЩО ДОЗВОЛЯЄ ОПЕРАТОРАМ РУХАТИСЯ УПЕРЕД.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8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750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Ключову роль в цьому процесі відаємо технології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OFDM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ортогональному частотному мультиплексуванню. 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Поєднання цієї технології та кодового розділення каналів повинно забезпечити більшу достовірність передачі інформації  у системах радіозв’язку нових поколінь.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Основною перевагою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OFDM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порівнянні зі схемою з однією несучою є її здатність протистояти складним умовам у каналі. 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Ортогональні сигнали мають чудову властивість - їх взаємна енергія дорівнює нулю. 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Ортогональність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піднесучих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дозволяє на прийомі виділити кожну з них із загального сигналу навіть у разі часткового перекриття їх спектрів.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рисунку кожна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піднесуча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представлена ​​окремим піком. 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Особливістю технології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OFDM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і те, що вона дозволяє передавати інформацію у каналах із завмираннями, де використання звичайних видів модуляції не дає позитивних результатів. Розподіл одного високошвидкісного потоку на велику кількість потоків низької швидкості дозволяє уникнути появи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частотно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–селективних завмирань та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міжсимвольної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інтерференції у процесі передачі.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9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750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 сприймається як просто наступне покоління стільникових технологій для підтримки високоякісного зв’язку та швидшого завантаження даних. Однак це лише частина картини. 5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набагато амбітніший за обсягом, ніж попередні покоління, зі специфікаціями, призначеними для виходу далеко за межі споживчого мобільного зв’язку. Одним із додатків, де технологія буде мати найбільший вплив, є </a:t>
            </a:r>
            <a:r>
              <a:rPr lang="uk-U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безпроводові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роботизовані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виробництва. 5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здатний змінити способи виробництва продуктів і стане ключовим чинником наступної промислової революції та Індустрії 4.0. 5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 промисловий Інтернет речей (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IIoT) 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 з’єднати кожну частину виробничого процесу, як всередині, так і за межами. Ефективність цифрової трансформації держави буде значно покращена.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забезпечує цеглини, на яких побудовано все інше. Без нього ми не можемо серйозно говорити про технології, такі як штучний інтелект або туманні обчислення. Технології п'ятого покоління є сходинками, які дозволять великі зміни.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CCF96-7E7D-4E81-932E-542A41C4818A}" type="slidenum">
              <a:rPr lang="uk-UA" altLang="en-US" smtClean="0"/>
              <a:pPr>
                <a:defRPr/>
              </a:pPr>
              <a:t>10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750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5E918A8-A884-4657-AD3A-A737E60A68C2}" type="datetime1">
              <a:rPr lang="ru-RU" smtClean="0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слав\Desktop\d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9792"/>
            <a:ext cx="2596848" cy="2596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891245"/>
            <a:ext cx="8172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МОБІЛЬНИХ ТЕХНОЛОГІЙ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ЦИФРОВІЙ ТРАНСФОРМАЦІЇ ДЕРЖАВИ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dirty="0">
              <a:latin typeface="Times New Roman" pitchFamily="18" charset="0"/>
            </a:endParaRPr>
          </a:p>
          <a:p>
            <a:pPr algn="ctr">
              <a:defRPr/>
            </a:pPr>
            <a:endParaRPr lang="en-US" dirty="0">
              <a:latin typeface="Times New Roman" pitchFamily="18" charset="0"/>
            </a:endParaRPr>
          </a:p>
          <a:p>
            <a:pPr algn="r">
              <a:defRPr/>
            </a:pPr>
            <a:endParaRPr lang="uk-UA" b="1" dirty="0">
              <a:latin typeface="Times New Roman" pitchFamily="18" charset="0"/>
            </a:endParaRPr>
          </a:p>
          <a:p>
            <a:pPr algn="r">
              <a:defRPr/>
            </a:pPr>
            <a:endParaRPr lang="uk-UA" b="1" dirty="0">
              <a:latin typeface="Times New Roman" pitchFamily="18" charset="0"/>
            </a:endParaRPr>
          </a:p>
          <a:p>
            <a:pPr>
              <a:defRPr/>
            </a:pPr>
            <a:r>
              <a:rPr lang="uk-UA" b="1" dirty="0" smtClean="0">
                <a:latin typeface="Times New Roman" pitchFamily="18" charset="0"/>
              </a:rPr>
              <a:t>			</a:t>
            </a:r>
            <a:r>
              <a:rPr lang="uk-UA" b="1" dirty="0">
                <a:latin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</a:rPr>
              <a:t>       Руденко Наталія Вікторівна</a:t>
            </a:r>
            <a:endParaRPr lang="en-US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uk-UA" b="1" dirty="0" err="1" smtClean="0">
                <a:latin typeface="Times New Roman" pitchFamily="18" charset="0"/>
              </a:rPr>
              <a:t>к.т.н</a:t>
            </a:r>
            <a:r>
              <a:rPr lang="uk-UA" b="1" dirty="0" smtClean="0">
                <a:latin typeface="Times New Roman" pitchFamily="18" charset="0"/>
              </a:rPr>
              <a:t>., завідувачка кафедри 		</a:t>
            </a:r>
            <a:endParaRPr lang="en-US" b="1" dirty="0">
              <a:latin typeface="Times New Roman" pitchFamily="18" charset="0"/>
            </a:endParaRPr>
          </a:p>
          <a:p>
            <a:pPr algn="r">
              <a:defRPr/>
            </a:pPr>
            <a:r>
              <a:rPr lang="uk-UA" b="1" dirty="0" smtClean="0">
                <a:latin typeface="Times New Roman" pitchFamily="18" charset="0"/>
              </a:rPr>
              <a:t>Мобільних  та відеоінформаційних технологій </a:t>
            </a:r>
            <a:endParaRPr lang="uk-UA" b="1" dirty="0">
              <a:latin typeface="Times New Roman" pitchFamily="18" charset="0"/>
            </a:endParaRPr>
          </a:p>
          <a:p>
            <a:pPr>
              <a:defRPr/>
            </a:pPr>
            <a:r>
              <a:rPr lang="uk-UA" b="1" smtClean="0">
                <a:latin typeface="Times New Roman" pitchFamily="18" charset="0"/>
              </a:rPr>
              <a:t>                                                       Державного </a:t>
            </a:r>
            <a:r>
              <a:rPr lang="uk-UA" b="1" dirty="0">
                <a:latin typeface="Times New Roman" pitchFamily="18" charset="0"/>
              </a:rPr>
              <a:t>університету телекомунікацій </a:t>
            </a:r>
            <a:endParaRPr lang="en-US" sz="1100" dirty="0">
              <a:latin typeface="Times New Roman" pitchFamily="18" charset="0"/>
            </a:endParaRPr>
          </a:p>
          <a:p>
            <a:pPr algn="ctr">
              <a:defRPr/>
            </a:pPr>
            <a:endParaRPr lang="en-US" dirty="0">
              <a:latin typeface="Times New Roman" pitchFamily="18" charset="0"/>
            </a:endParaRPr>
          </a:p>
          <a:p>
            <a:pPr algn="ctr">
              <a:defRPr/>
            </a:pPr>
            <a:r>
              <a:rPr lang="uk-UA" sz="1400" dirty="0">
                <a:latin typeface="Times New Roman" pitchFamily="18" charset="0"/>
              </a:rPr>
              <a:t>Київ - 2021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11" y="404664"/>
            <a:ext cx="212709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680" y="418654"/>
            <a:ext cx="8686800" cy="7780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G-</a:t>
            </a: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 – рушійна сила цифрової трансформації держави</a:t>
            </a:r>
            <a:endParaRPr lang="uk-UA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AI, Automation &amp;amp; 5G ensuring the future of Industry 4.0 - The Digital  Transformation 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5996"/>
            <a:ext cx="8064896" cy="516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69409689"/>
              </p:ext>
            </p:extLst>
          </p:nvPr>
        </p:nvGraphicFramePr>
        <p:xfrm>
          <a:off x="1524000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Овал 5"/>
          <p:cNvSpPr/>
          <p:nvPr/>
        </p:nvSpPr>
        <p:spPr>
          <a:xfrm>
            <a:off x="8388424" y="6215082"/>
            <a:ext cx="68417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2800" i="1" kern="0" spc="-300" smtClean="0">
                <a:solidFill>
                  <a:schemeClr val="tx1"/>
                </a:solidFill>
              </a:rPr>
              <a:pPr algn="ctr"/>
              <a:t>10</a:t>
            </a:fld>
            <a:endParaRPr lang="ru-RU" sz="2800" i="1" kern="0" spc="-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77809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застозування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технологій мобільного зв'язку</a:t>
            </a:r>
          </a:p>
        </p:txBody>
      </p:sp>
      <p:pic>
        <p:nvPicPr>
          <p:cNvPr id="8195" name="Picture 3" descr="H:\Креслення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100118" cy="21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8388424" y="6215082"/>
            <a:ext cx="68417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2800" i="1" kern="0" spc="-300" smtClean="0">
                <a:solidFill>
                  <a:schemeClr val="tx1"/>
                </a:solidFill>
              </a:rPr>
              <a:pPr algn="ctr"/>
              <a:t>11</a:t>
            </a:fld>
            <a:endParaRPr lang="ru-RU" sz="2800" i="1" kern="0" spc="-300" dirty="0">
              <a:solidFill>
                <a:schemeClr val="tx1"/>
              </a:solidFill>
            </a:endParaRPr>
          </a:p>
        </p:txBody>
      </p:sp>
      <p:pic>
        <p:nvPicPr>
          <p:cNvPr id="6" name="Picture 2" descr="Електронна комерція та маркетинг в Україні: реалії та найближче майбутнє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88" y="962884"/>
            <a:ext cx="2674694" cy="131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Transforming Emergency Medical Services with 5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6" y="1916832"/>
            <a:ext cx="2388258" cy="1592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2" descr="What Is the Smart Grid and How Is It Enabled by IoT? | Digi Internatio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5" y="4293096"/>
            <a:ext cx="2386041" cy="159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14" descr="Технології AI в агро-комплексі - Evere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69160"/>
            <a:ext cx="2464667" cy="163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6" descr="Нові можливості для автомобілів завдяки телематичним блокам керування з  підтримкою 5G mmWave – Samsung Newsroom Україн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0904"/>
            <a:ext cx="2588295" cy="1682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5G в промисловості | Промислова комунікація | Siemens Ukra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45" y="1961380"/>
            <a:ext cx="2736304" cy="1539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96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43528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Застосування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технологій мобільного зв'язку 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цифровій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трансформації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Дія - Apps on Google Pla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8295"/>
            <a:ext cx="48768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65062-98B8-4775-91F8-581A26AE9EE0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  <p:pic>
        <p:nvPicPr>
          <p:cNvPr id="2052" name="Picture 4" descr="У додатку &amp;quot;Дія&amp;quot; з&amp;#39;явилися перші COVID-сертифікати для вакцинованих - портал  новин LB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08" y="4320560"/>
            <a:ext cx="3329608" cy="221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2" name="Picture 14" descr="Цифровые документы в «Дія» - е-Документы в Вашем смарт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16191"/>
            <a:ext cx="3528391" cy="2966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Овал 7"/>
          <p:cNvSpPr/>
          <p:nvPr/>
        </p:nvSpPr>
        <p:spPr>
          <a:xfrm>
            <a:off x="8388424" y="6215082"/>
            <a:ext cx="68417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2800" i="1" kern="0" spc="-300" smtClean="0">
                <a:solidFill>
                  <a:schemeClr val="tx1"/>
                </a:solidFill>
              </a:rPr>
              <a:pPr algn="ctr"/>
              <a:t>12</a:t>
            </a:fld>
            <a:endParaRPr lang="ru-RU" sz="2800" i="1" kern="0" spc="-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Висновки</a:t>
            </a:r>
            <a:endParaRPr lang="uk-UA" b="1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88424" y="6215082"/>
            <a:ext cx="68417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2800" i="1" kern="0" spc="-300" smtClean="0">
                <a:solidFill>
                  <a:schemeClr val="tx1"/>
                </a:solidFill>
              </a:rPr>
              <a:pPr algn="ctr"/>
              <a:t>13</a:t>
            </a:fld>
            <a:endParaRPr lang="ru-RU" sz="2800" i="1" kern="0" spc="-300" dirty="0">
              <a:solidFill>
                <a:schemeClr val="tx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71600" y="1124744"/>
            <a:ext cx="6750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1) Невід’ємною складовою цифрової трансформації держави є технології мобільного зв’язку. </a:t>
            </a:r>
          </a:p>
          <a:p>
            <a:pPr indent="457200"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) Додатки мобільних технологій поділяються на три різні класи використання, що пропонують покращення ключових параметрів продуктивності, таких як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швидкість і пропускна здатність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покриття та доступність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а також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затримка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) До сфери впливу технологій мобільного зв’язку  варто віднести:</a:t>
            </a:r>
          </a:p>
          <a:p>
            <a:pPr lvl="0" indent="457200"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застосування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мобільних технологій на споживчому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ринку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застосування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мобільних технологій в промислових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комунікаціях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застосування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мобільних технологій для автомобільної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застосування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мобільних технологій в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медицині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застосування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мобільних технологій в розумних мережах. </a:t>
            </a:r>
          </a:p>
        </p:txBody>
      </p:sp>
      <p:sp>
        <p:nvSpPr>
          <p:cNvPr id="4" name="AutoShape 6" descr="Цифрова Країн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Цифрова Країна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Цифрова Країна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80152"/>
            <a:ext cx="5328591" cy="22777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780928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uk-UA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88593"/>
            <a:ext cx="3388990" cy="217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0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8573"/>
            <a:ext cx="6903292" cy="634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-23873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 трансформація</a:t>
            </a:r>
            <a:endParaRPr lang="uk-UA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29652" y="62150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3600" i="1" smtClean="0">
                <a:solidFill>
                  <a:schemeClr val="tx1"/>
                </a:solidFill>
              </a:rPr>
              <a:pPr algn="ctr"/>
              <a:t>2</a:t>
            </a:fld>
            <a:endParaRPr lang="ru-RU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77809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Відкриття великих можливостей</a:t>
            </a:r>
            <a:endParaRPr lang="uk-UA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9658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71416214"/>
              </p:ext>
            </p:extLst>
          </p:nvPr>
        </p:nvGraphicFramePr>
        <p:xfrm>
          <a:off x="2940496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Овал 7"/>
          <p:cNvSpPr/>
          <p:nvPr/>
        </p:nvSpPr>
        <p:spPr>
          <a:xfrm>
            <a:off x="8429652" y="62150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3600" i="1" smtClean="0">
                <a:solidFill>
                  <a:schemeClr val="tx1"/>
                </a:solidFill>
              </a:rPr>
              <a:pPr algn="ctr"/>
              <a:t>3</a:t>
            </a:fld>
            <a:endParaRPr lang="ru-RU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Діджіталізація рітейлу і FMCG: як реорганізувати бізнес-процеси компанії в  цифровий формат в умовах карантину – Асоціація рітейлерів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61" y="4560362"/>
            <a:ext cx="3575415" cy="194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Сектори </a:t>
            </a:r>
            <a:r>
              <a:rPr lang="uk-UA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діджиталізації</a:t>
            </a:r>
            <a:endParaRPr lang="uk-UA" b="1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508" y="10734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</a:rPr>
              <a:t>Цифрові бізнес моделі</a:t>
            </a:r>
            <a:endParaRPr lang="uk-UA" i="1" dirty="0">
              <a:solidFill>
                <a:schemeClr val="tx2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989426" y="1048448"/>
            <a:ext cx="3726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tx2"/>
                </a:solidFill>
              </a:rPr>
              <a:t>Цифровий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ланцюг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постачання</a:t>
            </a:r>
            <a:endParaRPr lang="uk-UA" i="1" dirty="0">
              <a:solidFill>
                <a:schemeClr val="tx2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67544" y="3891413"/>
            <a:ext cx="4141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tx2"/>
                </a:solidFill>
              </a:rPr>
              <a:t>Діджиталізація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>
                <a:solidFill>
                  <a:schemeClr val="tx2"/>
                </a:solidFill>
              </a:rPr>
              <a:t>в </a:t>
            </a:r>
            <a:r>
              <a:rPr lang="ru-RU" i="1" dirty="0" err="1">
                <a:solidFill>
                  <a:schemeClr val="tx2"/>
                </a:solidFill>
              </a:rPr>
              <a:t>дослідженнях</a:t>
            </a:r>
            <a:r>
              <a:rPr lang="ru-RU" i="1" dirty="0">
                <a:solidFill>
                  <a:schemeClr val="tx2"/>
                </a:solidFill>
              </a:rPr>
              <a:t> і </a:t>
            </a:r>
            <a:r>
              <a:rPr lang="ru-RU" i="1" dirty="0" err="1">
                <a:solidFill>
                  <a:schemeClr val="tx2"/>
                </a:solidFill>
              </a:rPr>
              <a:t>розробках</a:t>
            </a:r>
            <a:endParaRPr lang="uk-UA" i="1" dirty="0">
              <a:solidFill>
                <a:schemeClr val="tx2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736488" y="4029912"/>
            <a:ext cx="4516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tx2"/>
                </a:solidFill>
              </a:rPr>
              <a:t>Висока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ефективність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виробництва</a:t>
            </a:r>
            <a:endParaRPr lang="uk-UA" i="1" dirty="0">
              <a:solidFill>
                <a:schemeClr val="tx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429652" y="62150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3600" i="1" smtClean="0">
                <a:solidFill>
                  <a:schemeClr val="tx1"/>
                </a:solidFill>
              </a:rPr>
              <a:pPr algn="ctr"/>
              <a:t>4</a:t>
            </a:fld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Цифровая трансформация бизнеса: что это такое, зачем она нужна, примеры  успешных цифровых преобразовани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"/>
          <a:stretch/>
        </p:blipFill>
        <p:spPr bwMode="auto">
          <a:xfrm>
            <a:off x="631508" y="1442828"/>
            <a:ext cx="3163471" cy="2143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Діджиталізація: як не відстати на шляху до майбутнього [Management.com.ua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" y="4560363"/>
            <a:ext cx="3163471" cy="194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Forsyningskæde i digital transformation - Nyheder - Guizhou Xiaokuai  Technology Co., Lt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26" y="1417780"/>
            <a:ext cx="3575415" cy="2143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756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Цифрова трансформація освіти і науки є однією з ключових цілей МОН на 2021  рік, – Сергій Шкарлет » Болехівська міська рад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8"/>
          <a:stretch/>
        </p:blipFill>
        <p:spPr bwMode="auto">
          <a:xfrm>
            <a:off x="374259" y="1306413"/>
            <a:ext cx="8376864" cy="5304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680" y="562670"/>
            <a:ext cx="8686800" cy="77809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Сектори </a:t>
            </a:r>
            <a:r>
              <a:rPr lang="uk-UA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діджиталізації</a:t>
            </a: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цифровій трансформації держави</a:t>
            </a:r>
            <a:endParaRPr lang="uk-UA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429652" y="62150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3600" i="1" smtClean="0">
                <a:solidFill>
                  <a:schemeClr val="tx1"/>
                </a:solidFill>
              </a:rPr>
              <a:pPr algn="ctr"/>
              <a:t>5</a:t>
            </a:fld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78" y="3195402"/>
            <a:ext cx="962025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1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Покоління технологій мобільного зв'язку</a:t>
            </a:r>
            <a:endParaRPr lang="uk-UA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29652" y="62150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3600" i="1" smtClean="0">
                <a:solidFill>
                  <a:schemeClr val="tx1"/>
                </a:solidFill>
              </a:rPr>
              <a:pPr algn="ctr"/>
              <a:t>6</a:t>
            </a:fld>
            <a:endParaRPr lang="ru-RU" sz="3600" i="1" dirty="0">
              <a:solidFill>
                <a:schemeClr val="tx1"/>
              </a:solidFill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1588" y="1581998"/>
            <a:ext cx="9143365" cy="3863226"/>
            <a:chOff x="1588" y="1581998"/>
            <a:chExt cx="9143365" cy="3863226"/>
          </a:xfrm>
        </p:grpSpPr>
        <p:sp>
          <p:nvSpPr>
            <p:cNvPr id="7" name="object 2"/>
            <p:cNvSpPr/>
            <p:nvPr/>
          </p:nvSpPr>
          <p:spPr>
            <a:xfrm>
              <a:off x="1588" y="1581998"/>
              <a:ext cx="9142803" cy="38632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1588" y="4303242"/>
              <a:ext cx="9143365" cy="1011555"/>
            </a:xfrm>
            <a:custGeom>
              <a:avLst/>
              <a:gdLst/>
              <a:ahLst/>
              <a:cxnLst/>
              <a:rect l="l" t="t" r="r" b="b"/>
              <a:pathLst>
                <a:path w="9143365" h="1011554">
                  <a:moveTo>
                    <a:pt x="0" y="1011403"/>
                  </a:moveTo>
                  <a:lnTo>
                    <a:pt x="9142826" y="1011403"/>
                  </a:lnTo>
                  <a:lnTo>
                    <a:pt x="9142826" y="0"/>
                  </a:lnTo>
                  <a:lnTo>
                    <a:pt x="0" y="0"/>
                  </a:lnTo>
                  <a:lnTo>
                    <a:pt x="0" y="1011403"/>
                  </a:lnTo>
                  <a:close/>
                </a:path>
              </a:pathLst>
            </a:custGeom>
            <a:solidFill>
              <a:srgbClr val="D7D7D8">
                <a:alpha val="8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 txBox="1"/>
            <p:nvPr/>
          </p:nvSpPr>
          <p:spPr>
            <a:xfrm>
              <a:off x="1067704" y="4455896"/>
              <a:ext cx="1314450" cy="64325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uk-UA" sz="1100" spc="15" dirty="0" smtClean="0">
                  <a:solidFill>
                    <a:srgbClr val="005073"/>
                  </a:solidFill>
                  <a:latin typeface="Arial"/>
                  <a:cs typeface="Arial"/>
                </a:rPr>
                <a:t>Ринкові тренди</a:t>
              </a:r>
              <a:endParaRPr sz="1100" dirty="0">
                <a:latin typeface="Arial"/>
                <a:cs typeface="Arial"/>
              </a:endParaRPr>
            </a:p>
            <a:p>
              <a:pPr marL="127000" indent="-114300">
                <a:lnSpc>
                  <a:spcPct val="100000"/>
                </a:lnSpc>
                <a:spcBef>
                  <a:spcPts val="30"/>
                </a:spcBef>
                <a:buSzPct val="78947"/>
                <a:buChar char="•"/>
                <a:tabLst>
                  <a:tab pos="127000" algn="l"/>
                </a:tabLst>
              </a:pPr>
              <a:r>
                <a:rPr sz="950" spc="10" dirty="0">
                  <a:solidFill>
                    <a:srgbClr val="005073"/>
                  </a:solidFill>
                  <a:latin typeface="Arial"/>
                  <a:cs typeface="Arial"/>
                </a:rPr>
                <a:t>Open</a:t>
              </a:r>
              <a:r>
                <a:rPr sz="950" dirty="0">
                  <a:solidFill>
                    <a:srgbClr val="005073"/>
                  </a:solidFill>
                  <a:latin typeface="Arial"/>
                  <a:cs typeface="Arial"/>
                </a:rPr>
                <a:t> </a:t>
              </a: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Platforms</a:t>
              </a:r>
              <a:endParaRPr sz="950" dirty="0">
                <a:latin typeface="Arial"/>
                <a:cs typeface="Arial"/>
              </a:endParaRPr>
            </a:p>
            <a:p>
              <a:pPr marL="127000" indent="-114300">
                <a:lnSpc>
                  <a:spcPct val="100000"/>
                </a:lnSpc>
                <a:spcBef>
                  <a:spcPts val="30"/>
                </a:spcBef>
                <a:buSzPct val="78947"/>
                <a:buChar char="•"/>
                <a:tabLst>
                  <a:tab pos="127000" algn="l"/>
                </a:tabLst>
              </a:pP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Hyper</a:t>
              </a:r>
              <a:r>
                <a:rPr sz="950" spc="-5" dirty="0">
                  <a:solidFill>
                    <a:srgbClr val="005073"/>
                  </a:solidFill>
                  <a:latin typeface="Arial"/>
                  <a:cs typeface="Arial"/>
                </a:rPr>
                <a:t> </a:t>
              </a: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Connectivity</a:t>
              </a:r>
              <a:endParaRPr sz="950" dirty="0">
                <a:latin typeface="Arial"/>
                <a:cs typeface="Arial"/>
              </a:endParaRPr>
            </a:p>
            <a:p>
              <a:pPr marL="127000" indent="-114300">
                <a:lnSpc>
                  <a:spcPct val="100000"/>
                </a:lnSpc>
                <a:spcBef>
                  <a:spcPts val="25"/>
                </a:spcBef>
                <a:buSzPct val="78947"/>
                <a:buChar char="•"/>
                <a:tabLst>
                  <a:tab pos="127000" algn="l"/>
                </a:tabLst>
              </a:pP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Internet </a:t>
              </a:r>
              <a:r>
                <a:rPr sz="950" dirty="0">
                  <a:solidFill>
                    <a:srgbClr val="005073"/>
                  </a:solidFill>
                  <a:latin typeface="Arial"/>
                  <a:cs typeface="Arial"/>
                </a:rPr>
                <a:t>of</a:t>
              </a:r>
              <a:r>
                <a:rPr sz="950" spc="-30" dirty="0">
                  <a:solidFill>
                    <a:srgbClr val="005073"/>
                  </a:solidFill>
                  <a:latin typeface="Arial"/>
                  <a:cs typeface="Arial"/>
                </a:rPr>
                <a:t> </a:t>
              </a: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Everything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11" name="object 6"/>
            <p:cNvSpPr txBox="1"/>
            <p:nvPr/>
          </p:nvSpPr>
          <p:spPr>
            <a:xfrm>
              <a:off x="4091578" y="4322363"/>
              <a:ext cx="1291590" cy="93916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uk-UA" sz="1100" spc="10" dirty="0" smtClean="0">
                  <a:solidFill>
                    <a:srgbClr val="005073"/>
                  </a:solidFill>
                  <a:latin typeface="Arial"/>
                  <a:cs typeface="Arial"/>
                </a:rPr>
                <a:t>Бізнес моделі</a:t>
              </a:r>
              <a:endParaRPr sz="1100" dirty="0">
                <a:latin typeface="Arial"/>
                <a:cs typeface="Arial"/>
              </a:endParaRPr>
            </a:p>
            <a:p>
              <a:pPr marL="127000" indent="-114300">
                <a:lnSpc>
                  <a:spcPct val="100000"/>
                </a:lnSpc>
                <a:spcBef>
                  <a:spcPts val="30"/>
                </a:spcBef>
                <a:buSzPct val="78947"/>
                <a:buChar char="•"/>
                <a:tabLst>
                  <a:tab pos="127000" algn="l"/>
                </a:tabLst>
              </a:pP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Consumption</a:t>
              </a:r>
              <a:r>
                <a:rPr sz="950" spc="-15" dirty="0">
                  <a:solidFill>
                    <a:srgbClr val="005073"/>
                  </a:solidFill>
                  <a:latin typeface="Arial"/>
                  <a:cs typeface="Arial"/>
                </a:rPr>
                <a:t> </a:t>
              </a: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based</a:t>
              </a:r>
              <a:endParaRPr sz="950" dirty="0">
                <a:latin typeface="Arial"/>
                <a:cs typeface="Arial"/>
              </a:endParaRPr>
            </a:p>
            <a:p>
              <a:pPr marL="127000" indent="-114300">
                <a:lnSpc>
                  <a:spcPct val="100000"/>
                </a:lnSpc>
                <a:spcBef>
                  <a:spcPts val="30"/>
                </a:spcBef>
                <a:buSzPct val="78947"/>
                <a:buChar char="•"/>
                <a:tabLst>
                  <a:tab pos="127000" algn="l"/>
                </a:tabLst>
              </a:pP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Agile </a:t>
              </a:r>
              <a:r>
                <a:rPr sz="950" spc="10" dirty="0">
                  <a:solidFill>
                    <a:srgbClr val="005073"/>
                  </a:solidFill>
                  <a:latin typeface="Arial"/>
                  <a:cs typeface="Arial"/>
                </a:rPr>
                <a:t>&amp; </a:t>
              </a:r>
              <a:r>
                <a:rPr sz="950" spc="15" dirty="0">
                  <a:solidFill>
                    <a:srgbClr val="005073"/>
                  </a:solidFill>
                  <a:latin typeface="Arial"/>
                  <a:cs typeface="Arial"/>
                </a:rPr>
                <a:t>On</a:t>
              </a:r>
              <a:r>
                <a:rPr sz="950" spc="-25" dirty="0">
                  <a:solidFill>
                    <a:srgbClr val="005073"/>
                  </a:solidFill>
                  <a:latin typeface="Arial"/>
                  <a:cs typeface="Arial"/>
                </a:rPr>
                <a:t> </a:t>
              </a: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Demand</a:t>
              </a:r>
              <a:endParaRPr sz="950" dirty="0">
                <a:latin typeface="Arial"/>
                <a:cs typeface="Arial"/>
              </a:endParaRPr>
            </a:p>
            <a:p>
              <a:pPr marL="127000" indent="-114300">
                <a:lnSpc>
                  <a:spcPct val="100000"/>
                </a:lnSpc>
                <a:spcBef>
                  <a:spcPts val="25"/>
                </a:spcBef>
                <a:buSzPct val="78947"/>
                <a:buChar char="•"/>
                <a:tabLst>
                  <a:tab pos="127000" algn="l"/>
                </a:tabLst>
              </a:pP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Software</a:t>
              </a:r>
              <a:r>
                <a:rPr sz="950" spc="-35" dirty="0">
                  <a:solidFill>
                    <a:srgbClr val="005073"/>
                  </a:solidFill>
                  <a:latin typeface="Arial"/>
                  <a:cs typeface="Arial"/>
                </a:rPr>
                <a:t> </a:t>
              </a: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Innovations</a:t>
              </a:r>
              <a:endParaRPr sz="950" dirty="0">
                <a:latin typeface="Arial"/>
                <a:cs typeface="Arial"/>
              </a:endParaRPr>
            </a:p>
            <a:p>
              <a:pPr marL="127000" marR="307340" indent="-114300">
                <a:lnSpc>
                  <a:spcPct val="102299"/>
                </a:lnSpc>
                <a:buSzPct val="78947"/>
                <a:buChar char="•"/>
                <a:tabLst>
                  <a:tab pos="127000" algn="l"/>
                </a:tabLst>
              </a:pP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New</a:t>
              </a:r>
              <a:r>
                <a:rPr sz="950" spc="-60" dirty="0">
                  <a:solidFill>
                    <a:srgbClr val="005073"/>
                  </a:solidFill>
                  <a:latin typeface="Arial"/>
                  <a:cs typeface="Arial"/>
                </a:rPr>
                <a:t> </a:t>
              </a: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Partnering  Arrangements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12" name="object 7"/>
            <p:cNvSpPr txBox="1"/>
            <p:nvPr/>
          </p:nvSpPr>
          <p:spPr>
            <a:xfrm>
              <a:off x="7278946" y="4322363"/>
              <a:ext cx="1609725" cy="93916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uk-UA" sz="1100" spc="15" dirty="0" smtClean="0">
                  <a:solidFill>
                    <a:srgbClr val="005073"/>
                  </a:solidFill>
                  <a:latin typeface="Arial"/>
                  <a:cs typeface="Arial"/>
                </a:rPr>
                <a:t>Нові технології</a:t>
              </a:r>
              <a:endParaRPr sz="1100" dirty="0">
                <a:latin typeface="Arial"/>
                <a:cs typeface="Arial"/>
              </a:endParaRPr>
            </a:p>
            <a:p>
              <a:pPr marL="127000" indent="-114300">
                <a:lnSpc>
                  <a:spcPct val="100000"/>
                </a:lnSpc>
                <a:spcBef>
                  <a:spcPts val="30"/>
                </a:spcBef>
                <a:buSzPct val="78947"/>
                <a:buChar char="•"/>
                <a:tabLst>
                  <a:tab pos="127000" algn="l"/>
                </a:tabLst>
              </a:pP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Virtualization </a:t>
              </a:r>
              <a:r>
                <a:rPr sz="950" dirty="0">
                  <a:solidFill>
                    <a:srgbClr val="005073"/>
                  </a:solidFill>
                  <a:latin typeface="Arial"/>
                  <a:cs typeface="Arial"/>
                </a:rPr>
                <a:t>/ </a:t>
              </a:r>
              <a:r>
                <a:rPr sz="950" spc="10" dirty="0">
                  <a:solidFill>
                    <a:srgbClr val="005073"/>
                  </a:solidFill>
                  <a:latin typeface="Arial"/>
                  <a:cs typeface="Arial"/>
                </a:rPr>
                <a:t>NFV &amp;</a:t>
              </a:r>
              <a:r>
                <a:rPr sz="950" spc="-30" dirty="0">
                  <a:solidFill>
                    <a:srgbClr val="005073"/>
                  </a:solidFill>
                  <a:latin typeface="Arial"/>
                  <a:cs typeface="Arial"/>
                </a:rPr>
                <a:t> </a:t>
              </a:r>
              <a:r>
                <a:rPr sz="950" spc="10" dirty="0">
                  <a:solidFill>
                    <a:srgbClr val="005073"/>
                  </a:solidFill>
                  <a:latin typeface="Arial"/>
                  <a:cs typeface="Arial"/>
                </a:rPr>
                <a:t>SDN</a:t>
              </a:r>
              <a:endParaRPr sz="950" dirty="0">
                <a:latin typeface="Arial"/>
                <a:cs typeface="Arial"/>
              </a:endParaRPr>
            </a:p>
            <a:p>
              <a:pPr marL="127000" indent="-114300">
                <a:lnSpc>
                  <a:spcPct val="100000"/>
                </a:lnSpc>
                <a:spcBef>
                  <a:spcPts val="30"/>
                </a:spcBef>
                <a:buSzPct val="78947"/>
                <a:buChar char="•"/>
                <a:tabLst>
                  <a:tab pos="127000" algn="l"/>
                </a:tabLst>
              </a:pP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Cloud Workloads</a:t>
              </a:r>
              <a:endParaRPr sz="950" dirty="0">
                <a:latin typeface="Arial"/>
                <a:cs typeface="Arial"/>
              </a:endParaRPr>
            </a:p>
            <a:p>
              <a:pPr marL="127000" indent="-114300">
                <a:lnSpc>
                  <a:spcPct val="100000"/>
                </a:lnSpc>
                <a:spcBef>
                  <a:spcPts val="25"/>
                </a:spcBef>
                <a:buSzPct val="78947"/>
                <a:buChar char="•"/>
                <a:tabLst>
                  <a:tab pos="127000" algn="l"/>
                </a:tabLst>
              </a:pP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Programmability</a:t>
              </a:r>
              <a:endParaRPr sz="950" dirty="0">
                <a:latin typeface="Arial"/>
                <a:cs typeface="Arial"/>
              </a:endParaRPr>
            </a:p>
            <a:p>
              <a:pPr marL="127000" indent="-114300">
                <a:lnSpc>
                  <a:spcPct val="100000"/>
                </a:lnSpc>
                <a:spcBef>
                  <a:spcPts val="25"/>
                </a:spcBef>
                <a:buSzPct val="78947"/>
                <a:buChar char="•"/>
                <a:tabLst>
                  <a:tab pos="127000" algn="l"/>
                </a:tabLst>
              </a:pP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Enhanced</a:t>
              </a:r>
              <a:r>
                <a:rPr sz="950" spc="-75" dirty="0">
                  <a:solidFill>
                    <a:srgbClr val="005073"/>
                  </a:solidFill>
                  <a:latin typeface="Arial"/>
                  <a:cs typeface="Arial"/>
                </a:rPr>
                <a:t> </a:t>
              </a:r>
              <a:r>
                <a:rPr sz="950" spc="5" dirty="0">
                  <a:solidFill>
                    <a:srgbClr val="005073"/>
                  </a:solidFill>
                  <a:latin typeface="Arial"/>
                  <a:cs typeface="Arial"/>
                </a:rPr>
                <a:t>Video</a:t>
              </a:r>
              <a:endParaRPr sz="950" dirty="0">
                <a:latin typeface="Arial"/>
                <a:cs typeface="Arial"/>
              </a:endParaRPr>
            </a:p>
            <a:p>
              <a:pPr marL="127000" indent="-114300">
                <a:lnSpc>
                  <a:spcPct val="100000"/>
                </a:lnSpc>
                <a:spcBef>
                  <a:spcPts val="30"/>
                </a:spcBef>
                <a:buSzPct val="78947"/>
                <a:buChar char="•"/>
                <a:tabLst>
                  <a:tab pos="127000" algn="l"/>
                </a:tabLst>
              </a:pPr>
              <a:r>
                <a:rPr sz="950" spc="10" dirty="0">
                  <a:solidFill>
                    <a:srgbClr val="005073"/>
                  </a:solidFill>
                  <a:latin typeface="Arial"/>
                  <a:cs typeface="Arial"/>
                </a:rPr>
                <a:t>ICN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13" name="object 8"/>
            <p:cNvSpPr/>
            <p:nvPr/>
          </p:nvSpPr>
          <p:spPr>
            <a:xfrm>
              <a:off x="3617707" y="4862217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128990"/>
                  </a:lnTo>
                </a:path>
              </a:pathLst>
            </a:custGeom>
            <a:ln w="57519">
              <a:solidFill>
                <a:srgbClr val="0050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3714401" y="4797722"/>
              <a:ext cx="0" cy="193675"/>
            </a:xfrm>
            <a:custGeom>
              <a:avLst/>
              <a:gdLst/>
              <a:ahLst/>
              <a:cxnLst/>
              <a:rect l="l" t="t" r="r" b="b"/>
              <a:pathLst>
                <a:path h="193675">
                  <a:moveTo>
                    <a:pt x="0" y="0"/>
                  </a:moveTo>
                  <a:lnTo>
                    <a:pt x="0" y="193486"/>
                  </a:lnTo>
                </a:path>
              </a:pathLst>
            </a:custGeom>
            <a:ln w="56527">
              <a:solidFill>
                <a:srgbClr val="0050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3811589" y="4741165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50043"/>
                  </a:lnTo>
                </a:path>
              </a:pathLst>
            </a:custGeom>
            <a:ln w="56527">
              <a:solidFill>
                <a:srgbClr val="0050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3908282" y="4677661"/>
              <a:ext cx="0" cy="313690"/>
            </a:xfrm>
            <a:custGeom>
              <a:avLst/>
              <a:gdLst/>
              <a:ahLst/>
              <a:cxnLst/>
              <a:rect l="l" t="t" r="r" b="b"/>
              <a:pathLst>
                <a:path h="313689">
                  <a:moveTo>
                    <a:pt x="0" y="0"/>
                  </a:moveTo>
                  <a:lnTo>
                    <a:pt x="0" y="313545"/>
                  </a:lnTo>
                </a:path>
              </a:pathLst>
            </a:custGeom>
            <a:ln w="57520">
              <a:solidFill>
                <a:srgbClr val="0050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3581198" y="4602252"/>
              <a:ext cx="221962" cy="1418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6863411" y="4748280"/>
              <a:ext cx="179644" cy="1678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6711509" y="4603944"/>
              <a:ext cx="435609" cy="457200"/>
            </a:xfrm>
            <a:custGeom>
              <a:avLst/>
              <a:gdLst/>
              <a:ahLst/>
              <a:cxnLst/>
              <a:rect l="l" t="t" r="r" b="b"/>
              <a:pathLst>
                <a:path w="435609" h="457200">
                  <a:moveTo>
                    <a:pt x="245167" y="417227"/>
                  </a:moveTo>
                  <a:lnTo>
                    <a:pt x="188835" y="417227"/>
                  </a:lnTo>
                  <a:lnTo>
                    <a:pt x="196341" y="419034"/>
                  </a:lnTo>
                  <a:lnTo>
                    <a:pt x="203980" y="420531"/>
                  </a:lnTo>
                  <a:lnTo>
                    <a:pt x="211752" y="421780"/>
                  </a:lnTo>
                  <a:lnTo>
                    <a:pt x="219657" y="422843"/>
                  </a:lnTo>
                  <a:lnTo>
                    <a:pt x="219657" y="456208"/>
                  </a:lnTo>
                  <a:lnTo>
                    <a:pt x="225836" y="456781"/>
                  </a:lnTo>
                  <a:lnTo>
                    <a:pt x="232147" y="457076"/>
                  </a:lnTo>
                  <a:lnTo>
                    <a:pt x="238590" y="457184"/>
                  </a:lnTo>
                  <a:lnTo>
                    <a:pt x="245167" y="457199"/>
                  </a:lnTo>
                  <a:lnTo>
                    <a:pt x="245167" y="417227"/>
                  </a:lnTo>
                  <a:close/>
                </a:path>
                <a:path w="435609" h="457200">
                  <a:moveTo>
                    <a:pt x="329251" y="382871"/>
                  </a:moveTo>
                  <a:lnTo>
                    <a:pt x="115851" y="382871"/>
                  </a:lnTo>
                  <a:lnTo>
                    <a:pt x="128473" y="391336"/>
                  </a:lnTo>
                  <a:lnTo>
                    <a:pt x="134833" y="395368"/>
                  </a:lnTo>
                  <a:lnTo>
                    <a:pt x="141359" y="399058"/>
                  </a:lnTo>
                  <a:lnTo>
                    <a:pt x="128252" y="429781"/>
                  </a:lnTo>
                  <a:lnTo>
                    <a:pt x="139400" y="435221"/>
                  </a:lnTo>
                  <a:lnTo>
                    <a:pt x="151014" y="440104"/>
                  </a:lnTo>
                  <a:lnTo>
                    <a:pt x="163027" y="444368"/>
                  </a:lnTo>
                  <a:lnTo>
                    <a:pt x="175371" y="447950"/>
                  </a:lnTo>
                  <a:lnTo>
                    <a:pt x="188835" y="417227"/>
                  </a:lnTo>
                  <a:lnTo>
                    <a:pt x="245167" y="417227"/>
                  </a:lnTo>
                  <a:lnTo>
                    <a:pt x="245167" y="401371"/>
                  </a:lnTo>
                  <a:lnTo>
                    <a:pt x="286491" y="397185"/>
                  </a:lnTo>
                  <a:lnTo>
                    <a:pt x="325989" y="384730"/>
                  </a:lnTo>
                  <a:lnTo>
                    <a:pt x="329251" y="382871"/>
                  </a:lnTo>
                  <a:close/>
                </a:path>
                <a:path w="435609" h="457200">
                  <a:moveTo>
                    <a:pt x="245167" y="325391"/>
                  </a:moveTo>
                  <a:lnTo>
                    <a:pt x="62354" y="325391"/>
                  </a:lnTo>
                  <a:lnTo>
                    <a:pt x="66629" y="331502"/>
                  </a:lnTo>
                  <a:lnTo>
                    <a:pt x="70901" y="337407"/>
                  </a:lnTo>
                  <a:lnTo>
                    <a:pt x="75258" y="343276"/>
                  </a:lnTo>
                  <a:lnTo>
                    <a:pt x="79714" y="349176"/>
                  </a:lnTo>
                  <a:lnTo>
                    <a:pt x="54559" y="372631"/>
                  </a:lnTo>
                  <a:lnTo>
                    <a:pt x="62846" y="381798"/>
                  </a:lnTo>
                  <a:lnTo>
                    <a:pt x="71698" y="390469"/>
                  </a:lnTo>
                  <a:lnTo>
                    <a:pt x="81015" y="398645"/>
                  </a:lnTo>
                  <a:lnTo>
                    <a:pt x="90697" y="406326"/>
                  </a:lnTo>
                  <a:lnTo>
                    <a:pt x="115851" y="382871"/>
                  </a:lnTo>
                  <a:lnTo>
                    <a:pt x="329251" y="382871"/>
                  </a:lnTo>
                  <a:lnTo>
                    <a:pt x="362098" y="364160"/>
                  </a:lnTo>
                  <a:lnTo>
                    <a:pt x="366919" y="359747"/>
                  </a:lnTo>
                  <a:lnTo>
                    <a:pt x="245167" y="359747"/>
                  </a:lnTo>
                  <a:lnTo>
                    <a:pt x="245167" y="325391"/>
                  </a:lnTo>
                  <a:close/>
                </a:path>
                <a:path w="435609" h="457200">
                  <a:moveTo>
                    <a:pt x="398835" y="118924"/>
                  </a:moveTo>
                  <a:lnTo>
                    <a:pt x="339407" y="118924"/>
                  </a:lnTo>
                  <a:lnTo>
                    <a:pt x="369698" y="151560"/>
                  </a:lnTo>
                  <a:lnTo>
                    <a:pt x="387183" y="189967"/>
                  </a:lnTo>
                  <a:lnTo>
                    <a:pt x="391471" y="231118"/>
                  </a:lnTo>
                  <a:lnTo>
                    <a:pt x="382171" y="271983"/>
                  </a:lnTo>
                  <a:lnTo>
                    <a:pt x="358893" y="309534"/>
                  </a:lnTo>
                  <a:lnTo>
                    <a:pt x="307078" y="347276"/>
                  </a:lnTo>
                  <a:lnTo>
                    <a:pt x="245167" y="359747"/>
                  </a:lnTo>
                  <a:lnTo>
                    <a:pt x="366919" y="359747"/>
                  </a:lnTo>
                  <a:lnTo>
                    <a:pt x="393259" y="335632"/>
                  </a:lnTo>
                  <a:lnTo>
                    <a:pt x="419783" y="295137"/>
                  </a:lnTo>
                  <a:lnTo>
                    <a:pt x="433622" y="251173"/>
                  </a:lnTo>
                  <a:lnTo>
                    <a:pt x="435021" y="206053"/>
                  </a:lnTo>
                  <a:lnTo>
                    <a:pt x="424226" y="162090"/>
                  </a:lnTo>
                  <a:lnTo>
                    <a:pt x="401485" y="121595"/>
                  </a:lnTo>
                  <a:lnTo>
                    <a:pt x="398835" y="118924"/>
                  </a:lnTo>
                  <a:close/>
                </a:path>
                <a:path w="435609" h="457200">
                  <a:moveTo>
                    <a:pt x="29405" y="120246"/>
                  </a:moveTo>
                  <a:lnTo>
                    <a:pt x="23670" y="130502"/>
                  </a:lnTo>
                  <a:lnTo>
                    <a:pt x="18599" y="141347"/>
                  </a:lnTo>
                  <a:lnTo>
                    <a:pt x="14060" y="152625"/>
                  </a:lnTo>
                  <a:lnTo>
                    <a:pt x="9919" y="164182"/>
                  </a:lnTo>
                  <a:lnTo>
                    <a:pt x="42868" y="176735"/>
                  </a:lnTo>
                  <a:lnTo>
                    <a:pt x="40980" y="183677"/>
                  </a:lnTo>
                  <a:lnTo>
                    <a:pt x="39458" y="190651"/>
                  </a:lnTo>
                  <a:lnTo>
                    <a:pt x="38135" y="197686"/>
                  </a:lnTo>
                  <a:lnTo>
                    <a:pt x="36845" y="204814"/>
                  </a:lnTo>
                  <a:lnTo>
                    <a:pt x="1061" y="204814"/>
                  </a:lnTo>
                  <a:lnTo>
                    <a:pt x="0" y="213073"/>
                  </a:lnTo>
                  <a:lnTo>
                    <a:pt x="0" y="244786"/>
                  </a:lnTo>
                  <a:lnTo>
                    <a:pt x="1061" y="252715"/>
                  </a:lnTo>
                  <a:lnTo>
                    <a:pt x="36845" y="252715"/>
                  </a:lnTo>
                  <a:lnTo>
                    <a:pt x="38135" y="259895"/>
                  </a:lnTo>
                  <a:lnTo>
                    <a:pt x="39458" y="267044"/>
                  </a:lnTo>
                  <a:lnTo>
                    <a:pt x="40980" y="274130"/>
                  </a:lnTo>
                  <a:lnTo>
                    <a:pt x="42868" y="281125"/>
                  </a:lnTo>
                  <a:lnTo>
                    <a:pt x="9919" y="293678"/>
                  </a:lnTo>
                  <a:lnTo>
                    <a:pt x="14060" y="305235"/>
                  </a:lnTo>
                  <a:lnTo>
                    <a:pt x="18599" y="316513"/>
                  </a:lnTo>
                  <a:lnTo>
                    <a:pt x="23670" y="327358"/>
                  </a:lnTo>
                  <a:lnTo>
                    <a:pt x="29405" y="337614"/>
                  </a:lnTo>
                  <a:lnTo>
                    <a:pt x="62354" y="325391"/>
                  </a:lnTo>
                  <a:lnTo>
                    <a:pt x="245167" y="325391"/>
                  </a:lnTo>
                  <a:lnTo>
                    <a:pt x="245167" y="324400"/>
                  </a:lnTo>
                  <a:lnTo>
                    <a:pt x="241623" y="324400"/>
                  </a:lnTo>
                  <a:lnTo>
                    <a:pt x="201711" y="316817"/>
                  </a:lnTo>
                  <a:lnTo>
                    <a:pt x="169172" y="296197"/>
                  </a:lnTo>
                  <a:lnTo>
                    <a:pt x="147261" y="265727"/>
                  </a:lnTo>
                  <a:lnTo>
                    <a:pt x="139235" y="228599"/>
                  </a:lnTo>
                  <a:lnTo>
                    <a:pt x="147261" y="191384"/>
                  </a:lnTo>
                  <a:lnTo>
                    <a:pt x="169172" y="161043"/>
                  </a:lnTo>
                  <a:lnTo>
                    <a:pt x="201711" y="140614"/>
                  </a:lnTo>
                  <a:lnTo>
                    <a:pt x="241623" y="133129"/>
                  </a:lnTo>
                  <a:lnTo>
                    <a:pt x="245167" y="133129"/>
                  </a:lnTo>
                  <a:lnTo>
                    <a:pt x="245167" y="132469"/>
                  </a:lnTo>
                  <a:lnTo>
                    <a:pt x="62354" y="132469"/>
                  </a:lnTo>
                  <a:lnTo>
                    <a:pt x="29405" y="120246"/>
                  </a:lnTo>
                  <a:close/>
                </a:path>
                <a:path w="435609" h="457200">
                  <a:moveTo>
                    <a:pt x="386173" y="65408"/>
                  </a:moveTo>
                  <a:lnTo>
                    <a:pt x="311773" y="72345"/>
                  </a:lnTo>
                  <a:lnTo>
                    <a:pt x="320276" y="140727"/>
                  </a:lnTo>
                  <a:lnTo>
                    <a:pt x="339407" y="118924"/>
                  </a:lnTo>
                  <a:lnTo>
                    <a:pt x="398835" y="118924"/>
                  </a:lnTo>
                  <a:lnTo>
                    <a:pt x="367042" y="86881"/>
                  </a:lnTo>
                  <a:lnTo>
                    <a:pt x="386173" y="65408"/>
                  </a:lnTo>
                  <a:close/>
                </a:path>
                <a:path w="435609" h="457200">
                  <a:moveTo>
                    <a:pt x="90697" y="51534"/>
                  </a:moveTo>
                  <a:lnTo>
                    <a:pt x="81015" y="59214"/>
                  </a:lnTo>
                  <a:lnTo>
                    <a:pt x="71698" y="67390"/>
                  </a:lnTo>
                  <a:lnTo>
                    <a:pt x="62846" y="76061"/>
                  </a:lnTo>
                  <a:lnTo>
                    <a:pt x="54559" y="85229"/>
                  </a:lnTo>
                  <a:lnTo>
                    <a:pt x="79714" y="108683"/>
                  </a:lnTo>
                  <a:lnTo>
                    <a:pt x="75258" y="114444"/>
                  </a:lnTo>
                  <a:lnTo>
                    <a:pt x="70901" y="120328"/>
                  </a:lnTo>
                  <a:lnTo>
                    <a:pt x="66611" y="126336"/>
                  </a:lnTo>
                  <a:lnTo>
                    <a:pt x="62354" y="132469"/>
                  </a:lnTo>
                  <a:lnTo>
                    <a:pt x="245167" y="132469"/>
                  </a:lnTo>
                  <a:lnTo>
                    <a:pt x="245167" y="74988"/>
                  </a:lnTo>
                  <a:lnTo>
                    <a:pt x="115851" y="74988"/>
                  </a:lnTo>
                  <a:lnTo>
                    <a:pt x="90697" y="51534"/>
                  </a:lnTo>
                  <a:close/>
                </a:path>
                <a:path w="435609" h="457200">
                  <a:moveTo>
                    <a:pt x="175371" y="9909"/>
                  </a:moveTo>
                  <a:lnTo>
                    <a:pt x="163027" y="13492"/>
                  </a:lnTo>
                  <a:lnTo>
                    <a:pt x="151014" y="17756"/>
                  </a:lnTo>
                  <a:lnTo>
                    <a:pt x="139400" y="22639"/>
                  </a:lnTo>
                  <a:lnTo>
                    <a:pt x="128252" y="28079"/>
                  </a:lnTo>
                  <a:lnTo>
                    <a:pt x="141359" y="58800"/>
                  </a:lnTo>
                  <a:lnTo>
                    <a:pt x="134833" y="62445"/>
                  </a:lnTo>
                  <a:lnTo>
                    <a:pt x="128473" y="66399"/>
                  </a:lnTo>
                  <a:lnTo>
                    <a:pt x="122179" y="70601"/>
                  </a:lnTo>
                  <a:lnTo>
                    <a:pt x="115851" y="74988"/>
                  </a:lnTo>
                  <a:lnTo>
                    <a:pt x="245167" y="74988"/>
                  </a:lnTo>
                  <a:lnTo>
                    <a:pt x="245167" y="40632"/>
                  </a:lnTo>
                  <a:lnTo>
                    <a:pt x="188835" y="40632"/>
                  </a:lnTo>
                  <a:lnTo>
                    <a:pt x="175371" y="9909"/>
                  </a:lnTo>
                  <a:close/>
                </a:path>
                <a:path w="435609" h="457200">
                  <a:moveTo>
                    <a:pt x="245167" y="0"/>
                  </a:moveTo>
                  <a:lnTo>
                    <a:pt x="238590" y="118"/>
                  </a:lnTo>
                  <a:lnTo>
                    <a:pt x="232147" y="454"/>
                  </a:lnTo>
                  <a:lnTo>
                    <a:pt x="225836" y="975"/>
                  </a:lnTo>
                  <a:lnTo>
                    <a:pt x="219657" y="1650"/>
                  </a:lnTo>
                  <a:lnTo>
                    <a:pt x="219657" y="35016"/>
                  </a:lnTo>
                  <a:lnTo>
                    <a:pt x="211752" y="36080"/>
                  </a:lnTo>
                  <a:lnTo>
                    <a:pt x="203980" y="37329"/>
                  </a:lnTo>
                  <a:lnTo>
                    <a:pt x="196341" y="38825"/>
                  </a:lnTo>
                  <a:lnTo>
                    <a:pt x="188835" y="40632"/>
                  </a:lnTo>
                  <a:lnTo>
                    <a:pt x="245167" y="40632"/>
                  </a:lnTo>
                  <a:lnTo>
                    <a:pt x="245167" y="0"/>
                  </a:lnTo>
                  <a:close/>
                </a:path>
              </a:pathLst>
            </a:custGeom>
            <a:solidFill>
              <a:srgbClr val="005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592933" y="4583163"/>
              <a:ext cx="119380" cy="60960"/>
            </a:xfrm>
            <a:custGeom>
              <a:avLst/>
              <a:gdLst/>
              <a:ahLst/>
              <a:cxnLst/>
              <a:rect l="l" t="t" r="r" b="b"/>
              <a:pathLst>
                <a:path w="119379" h="60960">
                  <a:moveTo>
                    <a:pt x="111835" y="0"/>
                  </a:moveTo>
                  <a:lnTo>
                    <a:pt x="95666" y="0"/>
                  </a:lnTo>
                  <a:lnTo>
                    <a:pt x="70802" y="1386"/>
                  </a:lnTo>
                  <a:lnTo>
                    <a:pt x="46822" y="5459"/>
                  </a:lnTo>
                  <a:lnTo>
                    <a:pt x="23853" y="12093"/>
                  </a:lnTo>
                  <a:lnTo>
                    <a:pt x="2021" y="21158"/>
                  </a:lnTo>
                  <a:lnTo>
                    <a:pt x="2021" y="21840"/>
                  </a:lnTo>
                  <a:lnTo>
                    <a:pt x="2694" y="22522"/>
                  </a:lnTo>
                  <a:lnTo>
                    <a:pt x="2694" y="44362"/>
                  </a:lnTo>
                  <a:lnTo>
                    <a:pt x="2021" y="50505"/>
                  </a:lnTo>
                  <a:lnTo>
                    <a:pt x="0" y="58013"/>
                  </a:lnTo>
                  <a:lnTo>
                    <a:pt x="5389" y="60742"/>
                  </a:lnTo>
                  <a:lnTo>
                    <a:pt x="25937" y="50281"/>
                  </a:lnTo>
                  <a:lnTo>
                    <a:pt x="48001" y="42571"/>
                  </a:lnTo>
                  <a:lnTo>
                    <a:pt x="71328" y="37804"/>
                  </a:lnTo>
                  <a:lnTo>
                    <a:pt x="95666" y="36173"/>
                  </a:lnTo>
                  <a:lnTo>
                    <a:pt x="118572" y="36173"/>
                  </a:lnTo>
                  <a:lnTo>
                    <a:pt x="118572" y="4777"/>
                  </a:lnTo>
                  <a:lnTo>
                    <a:pt x="119246" y="2730"/>
                  </a:lnTo>
                  <a:lnTo>
                    <a:pt x="119246" y="681"/>
                  </a:lnTo>
                  <a:lnTo>
                    <a:pt x="111835" y="0"/>
                  </a:lnTo>
                  <a:close/>
                </a:path>
                <a:path w="119379" h="60960">
                  <a:moveTo>
                    <a:pt x="118572" y="36173"/>
                  </a:moveTo>
                  <a:lnTo>
                    <a:pt x="103750" y="36173"/>
                  </a:lnTo>
                  <a:lnTo>
                    <a:pt x="118572" y="37537"/>
                  </a:lnTo>
                  <a:lnTo>
                    <a:pt x="118572" y="36173"/>
                  </a:lnTo>
                  <a:close/>
                </a:path>
              </a:pathLst>
            </a:custGeom>
            <a:solidFill>
              <a:srgbClr val="005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/>
            <p:cNvSpPr/>
            <p:nvPr/>
          </p:nvSpPr>
          <p:spPr>
            <a:xfrm>
              <a:off x="472582" y="4744407"/>
              <a:ext cx="50800" cy="147320"/>
            </a:xfrm>
            <a:custGeom>
              <a:avLst/>
              <a:gdLst/>
              <a:ahLst/>
              <a:cxnLst/>
              <a:rect l="l" t="t" r="r" b="b"/>
              <a:pathLst>
                <a:path w="50800" h="147320">
                  <a:moveTo>
                    <a:pt x="44107" y="0"/>
                  </a:moveTo>
                  <a:lnTo>
                    <a:pt x="6682" y="0"/>
                  </a:lnTo>
                  <a:lnTo>
                    <a:pt x="3665" y="13254"/>
                  </a:lnTo>
                  <a:lnTo>
                    <a:pt x="1587" y="26699"/>
                  </a:lnTo>
                  <a:lnTo>
                    <a:pt x="386" y="40269"/>
                  </a:lnTo>
                  <a:lnTo>
                    <a:pt x="0" y="53903"/>
                  </a:lnTo>
                  <a:lnTo>
                    <a:pt x="1357" y="78665"/>
                  </a:lnTo>
                  <a:lnTo>
                    <a:pt x="5346" y="102416"/>
                  </a:lnTo>
                  <a:lnTo>
                    <a:pt x="11841" y="125157"/>
                  </a:lnTo>
                  <a:lnTo>
                    <a:pt x="20717" y="146887"/>
                  </a:lnTo>
                  <a:lnTo>
                    <a:pt x="27107" y="140307"/>
                  </a:lnTo>
                  <a:lnTo>
                    <a:pt x="34249" y="134674"/>
                  </a:lnTo>
                  <a:lnTo>
                    <a:pt x="42143" y="129926"/>
                  </a:lnTo>
                  <a:lnTo>
                    <a:pt x="50789" y="125999"/>
                  </a:lnTo>
                  <a:lnTo>
                    <a:pt x="44159" y="108954"/>
                  </a:lnTo>
                  <a:lnTo>
                    <a:pt x="39345" y="91214"/>
                  </a:lnTo>
                  <a:lnTo>
                    <a:pt x="36411" y="72843"/>
                  </a:lnTo>
                  <a:lnTo>
                    <a:pt x="35419" y="53903"/>
                  </a:lnTo>
                  <a:lnTo>
                    <a:pt x="36024" y="40269"/>
                  </a:lnTo>
                  <a:lnTo>
                    <a:pt x="37758" y="26699"/>
                  </a:lnTo>
                  <a:lnTo>
                    <a:pt x="40494" y="13254"/>
                  </a:lnTo>
                  <a:lnTo>
                    <a:pt x="44107" y="0"/>
                  </a:lnTo>
                  <a:close/>
                </a:path>
              </a:pathLst>
            </a:custGeom>
            <a:solidFill>
              <a:srgbClr val="005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855714" y="4733363"/>
              <a:ext cx="48895" cy="133985"/>
            </a:xfrm>
            <a:custGeom>
              <a:avLst/>
              <a:gdLst/>
              <a:ahLst/>
              <a:cxnLst/>
              <a:rect l="l" t="t" r="r" b="b"/>
              <a:pathLst>
                <a:path w="48894" h="133985">
                  <a:moveTo>
                    <a:pt x="38460" y="0"/>
                  </a:moveTo>
                  <a:lnTo>
                    <a:pt x="0" y="0"/>
                  </a:lnTo>
                  <a:lnTo>
                    <a:pt x="5419" y="15466"/>
                  </a:lnTo>
                  <a:lnTo>
                    <a:pt x="9446" y="31561"/>
                  </a:lnTo>
                  <a:lnTo>
                    <a:pt x="11960" y="48255"/>
                  </a:lnTo>
                  <a:lnTo>
                    <a:pt x="12820" y="65138"/>
                  </a:lnTo>
                  <a:lnTo>
                    <a:pt x="12461" y="75190"/>
                  </a:lnTo>
                  <a:lnTo>
                    <a:pt x="11470" y="85116"/>
                  </a:lnTo>
                  <a:lnTo>
                    <a:pt x="9973" y="94790"/>
                  </a:lnTo>
                  <a:lnTo>
                    <a:pt x="8097" y="104086"/>
                  </a:lnTo>
                  <a:lnTo>
                    <a:pt x="37786" y="133633"/>
                  </a:lnTo>
                  <a:lnTo>
                    <a:pt x="42319" y="117265"/>
                  </a:lnTo>
                  <a:lnTo>
                    <a:pt x="45714" y="100393"/>
                  </a:lnTo>
                  <a:lnTo>
                    <a:pt x="47844" y="83017"/>
                  </a:lnTo>
                  <a:lnTo>
                    <a:pt x="48582" y="65138"/>
                  </a:lnTo>
                  <a:lnTo>
                    <a:pt x="47938" y="48161"/>
                  </a:lnTo>
                  <a:lnTo>
                    <a:pt x="46051" y="31813"/>
                  </a:lnTo>
                  <a:lnTo>
                    <a:pt x="42888" y="15749"/>
                  </a:lnTo>
                  <a:lnTo>
                    <a:pt x="38460" y="0"/>
                  </a:lnTo>
                  <a:close/>
                </a:path>
              </a:pathLst>
            </a:custGeom>
            <a:solidFill>
              <a:srgbClr val="005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/>
            <p:cNvSpPr/>
            <p:nvPr/>
          </p:nvSpPr>
          <p:spPr>
            <a:xfrm>
              <a:off x="662492" y="4960873"/>
              <a:ext cx="102870" cy="53340"/>
            </a:xfrm>
            <a:custGeom>
              <a:avLst/>
              <a:gdLst/>
              <a:ahLst/>
              <a:cxnLst/>
              <a:rect l="l" t="t" r="r" b="b"/>
              <a:pathLst>
                <a:path w="102870" h="53339">
                  <a:moveTo>
                    <a:pt x="102684" y="0"/>
                  </a:moveTo>
                  <a:lnTo>
                    <a:pt x="84972" y="7538"/>
                  </a:lnTo>
                  <a:lnTo>
                    <a:pt x="66190" y="13001"/>
                  </a:lnTo>
                  <a:lnTo>
                    <a:pt x="46528" y="16325"/>
                  </a:lnTo>
                  <a:lnTo>
                    <a:pt x="26174" y="17446"/>
                  </a:lnTo>
                  <a:lnTo>
                    <a:pt x="13306" y="17446"/>
                  </a:lnTo>
                  <a:lnTo>
                    <a:pt x="11797" y="26191"/>
                  </a:lnTo>
                  <a:lnTo>
                    <a:pt x="8976" y="35229"/>
                  </a:lnTo>
                  <a:lnTo>
                    <a:pt x="5023" y="43764"/>
                  </a:lnTo>
                  <a:lnTo>
                    <a:pt x="0" y="51669"/>
                  </a:lnTo>
                  <a:lnTo>
                    <a:pt x="6543" y="52445"/>
                  </a:lnTo>
                  <a:lnTo>
                    <a:pt x="13087" y="52844"/>
                  </a:lnTo>
                  <a:lnTo>
                    <a:pt x="19630" y="52990"/>
                  </a:lnTo>
                  <a:lnTo>
                    <a:pt x="26174" y="53011"/>
                  </a:lnTo>
                  <a:lnTo>
                    <a:pt x="46151" y="52131"/>
                  </a:lnTo>
                  <a:lnTo>
                    <a:pt x="65687" y="49489"/>
                  </a:lnTo>
                  <a:lnTo>
                    <a:pt x="84594" y="45085"/>
                  </a:lnTo>
                  <a:lnTo>
                    <a:pt x="102684" y="38920"/>
                  </a:lnTo>
                  <a:lnTo>
                    <a:pt x="102684" y="17446"/>
                  </a:lnTo>
                  <a:lnTo>
                    <a:pt x="17449" y="17446"/>
                  </a:lnTo>
                  <a:lnTo>
                    <a:pt x="13422" y="16775"/>
                  </a:lnTo>
                  <a:lnTo>
                    <a:pt x="102684" y="16775"/>
                  </a:lnTo>
                  <a:lnTo>
                    <a:pt x="102684" y="0"/>
                  </a:lnTo>
                  <a:close/>
                </a:path>
              </a:pathLst>
            </a:custGeom>
            <a:solidFill>
              <a:srgbClr val="005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9"/>
            <p:cNvSpPr/>
            <p:nvPr/>
          </p:nvSpPr>
          <p:spPr>
            <a:xfrm>
              <a:off x="472582" y="4583163"/>
              <a:ext cx="126364" cy="126364"/>
            </a:xfrm>
            <a:custGeom>
              <a:avLst/>
              <a:gdLst/>
              <a:ahLst/>
              <a:cxnLst/>
              <a:rect l="l" t="t" r="r" b="b"/>
              <a:pathLst>
                <a:path w="126365" h="126364">
                  <a:moveTo>
                    <a:pt x="62598" y="0"/>
                  </a:moveTo>
                  <a:lnTo>
                    <a:pt x="53522" y="1798"/>
                  </a:lnTo>
                  <a:lnTo>
                    <a:pt x="46023" y="6769"/>
                  </a:lnTo>
                  <a:lnTo>
                    <a:pt x="40922" y="14278"/>
                  </a:lnTo>
                  <a:lnTo>
                    <a:pt x="39040" y="23691"/>
                  </a:lnTo>
                  <a:lnTo>
                    <a:pt x="39040" y="39259"/>
                  </a:lnTo>
                  <a:lnTo>
                    <a:pt x="39765" y="46144"/>
                  </a:lnTo>
                  <a:lnTo>
                    <a:pt x="41816" y="53728"/>
                  </a:lnTo>
                  <a:lnTo>
                    <a:pt x="45003" y="60677"/>
                  </a:lnTo>
                  <a:lnTo>
                    <a:pt x="49136" y="65658"/>
                  </a:lnTo>
                  <a:lnTo>
                    <a:pt x="44425" y="75135"/>
                  </a:lnTo>
                  <a:lnTo>
                    <a:pt x="44425" y="75812"/>
                  </a:lnTo>
                  <a:lnTo>
                    <a:pt x="42405" y="77843"/>
                  </a:lnTo>
                  <a:lnTo>
                    <a:pt x="6057" y="98827"/>
                  </a:lnTo>
                  <a:lnTo>
                    <a:pt x="4711" y="99503"/>
                  </a:lnTo>
                  <a:lnTo>
                    <a:pt x="4038" y="100857"/>
                  </a:lnTo>
                  <a:lnTo>
                    <a:pt x="4038" y="102211"/>
                  </a:lnTo>
                  <a:lnTo>
                    <a:pt x="0" y="125902"/>
                  </a:lnTo>
                  <a:lnTo>
                    <a:pt x="125870" y="125902"/>
                  </a:lnTo>
                  <a:lnTo>
                    <a:pt x="121832" y="102211"/>
                  </a:lnTo>
                  <a:lnTo>
                    <a:pt x="121832" y="100857"/>
                  </a:lnTo>
                  <a:lnTo>
                    <a:pt x="119813" y="98827"/>
                  </a:lnTo>
                  <a:lnTo>
                    <a:pt x="83465" y="77843"/>
                  </a:lnTo>
                  <a:lnTo>
                    <a:pt x="82119" y="77166"/>
                  </a:lnTo>
                  <a:lnTo>
                    <a:pt x="81445" y="75812"/>
                  </a:lnTo>
                  <a:lnTo>
                    <a:pt x="80772" y="75135"/>
                  </a:lnTo>
                  <a:lnTo>
                    <a:pt x="76734" y="65658"/>
                  </a:lnTo>
                  <a:lnTo>
                    <a:pt x="80762" y="60677"/>
                  </a:lnTo>
                  <a:lnTo>
                    <a:pt x="83717" y="53728"/>
                  </a:lnTo>
                  <a:lnTo>
                    <a:pt x="85537" y="46144"/>
                  </a:lnTo>
                  <a:lnTo>
                    <a:pt x="86157" y="39259"/>
                  </a:lnTo>
                  <a:lnTo>
                    <a:pt x="86157" y="23691"/>
                  </a:lnTo>
                  <a:lnTo>
                    <a:pt x="84275" y="14278"/>
                  </a:lnTo>
                  <a:lnTo>
                    <a:pt x="79174" y="6769"/>
                  </a:lnTo>
                  <a:lnTo>
                    <a:pt x="71675" y="1798"/>
                  </a:lnTo>
                  <a:lnTo>
                    <a:pt x="62598" y="0"/>
                  </a:lnTo>
                  <a:close/>
                </a:path>
              </a:pathLst>
            </a:custGeom>
            <a:solidFill>
              <a:srgbClr val="005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472582" y="4583163"/>
              <a:ext cx="126364" cy="126364"/>
            </a:xfrm>
            <a:custGeom>
              <a:avLst/>
              <a:gdLst/>
              <a:ahLst/>
              <a:cxnLst/>
              <a:rect l="l" t="t" r="r" b="b"/>
              <a:pathLst>
                <a:path w="126365" h="126364">
                  <a:moveTo>
                    <a:pt x="62598" y="0"/>
                  </a:moveTo>
                  <a:lnTo>
                    <a:pt x="53522" y="1798"/>
                  </a:lnTo>
                  <a:lnTo>
                    <a:pt x="46023" y="6769"/>
                  </a:lnTo>
                  <a:lnTo>
                    <a:pt x="40922" y="14278"/>
                  </a:lnTo>
                  <a:lnTo>
                    <a:pt x="39040" y="23691"/>
                  </a:lnTo>
                  <a:lnTo>
                    <a:pt x="39040" y="39259"/>
                  </a:lnTo>
                  <a:lnTo>
                    <a:pt x="39765" y="46144"/>
                  </a:lnTo>
                  <a:lnTo>
                    <a:pt x="41816" y="53728"/>
                  </a:lnTo>
                  <a:lnTo>
                    <a:pt x="45003" y="60677"/>
                  </a:lnTo>
                  <a:lnTo>
                    <a:pt x="49136" y="65658"/>
                  </a:lnTo>
                  <a:lnTo>
                    <a:pt x="44425" y="75135"/>
                  </a:lnTo>
                  <a:lnTo>
                    <a:pt x="44425" y="75812"/>
                  </a:lnTo>
                  <a:lnTo>
                    <a:pt x="42405" y="77843"/>
                  </a:lnTo>
                  <a:lnTo>
                    <a:pt x="6057" y="98827"/>
                  </a:lnTo>
                  <a:lnTo>
                    <a:pt x="4711" y="99503"/>
                  </a:lnTo>
                  <a:lnTo>
                    <a:pt x="4038" y="100857"/>
                  </a:lnTo>
                  <a:lnTo>
                    <a:pt x="4038" y="102211"/>
                  </a:lnTo>
                  <a:lnTo>
                    <a:pt x="0" y="125902"/>
                  </a:lnTo>
                  <a:lnTo>
                    <a:pt x="125870" y="125902"/>
                  </a:lnTo>
                  <a:lnTo>
                    <a:pt x="121832" y="102211"/>
                  </a:lnTo>
                  <a:lnTo>
                    <a:pt x="121832" y="100857"/>
                  </a:lnTo>
                  <a:lnTo>
                    <a:pt x="119813" y="98827"/>
                  </a:lnTo>
                  <a:lnTo>
                    <a:pt x="83465" y="77843"/>
                  </a:lnTo>
                  <a:lnTo>
                    <a:pt x="82119" y="77166"/>
                  </a:lnTo>
                  <a:lnTo>
                    <a:pt x="81445" y="75812"/>
                  </a:lnTo>
                  <a:lnTo>
                    <a:pt x="80772" y="75135"/>
                  </a:lnTo>
                  <a:lnTo>
                    <a:pt x="76734" y="65658"/>
                  </a:lnTo>
                  <a:lnTo>
                    <a:pt x="80762" y="60677"/>
                  </a:lnTo>
                  <a:lnTo>
                    <a:pt x="83717" y="53728"/>
                  </a:lnTo>
                  <a:lnTo>
                    <a:pt x="85537" y="46144"/>
                  </a:lnTo>
                  <a:lnTo>
                    <a:pt x="86157" y="39259"/>
                  </a:lnTo>
                  <a:lnTo>
                    <a:pt x="86157" y="23691"/>
                  </a:lnTo>
                  <a:lnTo>
                    <a:pt x="84275" y="14278"/>
                  </a:lnTo>
                  <a:lnTo>
                    <a:pt x="79174" y="6769"/>
                  </a:lnTo>
                  <a:lnTo>
                    <a:pt x="71675" y="1798"/>
                  </a:lnTo>
                  <a:lnTo>
                    <a:pt x="62598" y="0"/>
                  </a:lnTo>
                  <a:close/>
                </a:path>
              </a:pathLst>
            </a:custGeom>
            <a:solidFill>
              <a:srgbClr val="005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/>
            <p:cNvSpPr/>
            <p:nvPr/>
          </p:nvSpPr>
          <p:spPr>
            <a:xfrm>
              <a:off x="472582" y="4897921"/>
              <a:ext cx="170180" cy="114300"/>
            </a:xfrm>
            <a:custGeom>
              <a:avLst/>
              <a:gdLst/>
              <a:ahLst/>
              <a:cxnLst/>
              <a:rect l="l" t="t" r="r" b="b"/>
              <a:pathLst>
                <a:path w="170179" h="114300">
                  <a:moveTo>
                    <a:pt x="79977" y="0"/>
                  </a:moveTo>
                  <a:lnTo>
                    <a:pt x="62408" y="3323"/>
                  </a:lnTo>
                  <a:lnTo>
                    <a:pt x="47801" y="12452"/>
                  </a:lnTo>
                  <a:lnTo>
                    <a:pt x="37352" y="26124"/>
                  </a:lnTo>
                  <a:lnTo>
                    <a:pt x="32259" y="43078"/>
                  </a:lnTo>
                  <a:lnTo>
                    <a:pt x="19563" y="46559"/>
                  </a:lnTo>
                  <a:lnTo>
                    <a:pt x="9325" y="54269"/>
                  </a:lnTo>
                  <a:lnTo>
                    <a:pt x="2488" y="65133"/>
                  </a:lnTo>
                  <a:lnTo>
                    <a:pt x="0" y="78080"/>
                  </a:lnTo>
                  <a:lnTo>
                    <a:pt x="2824" y="91889"/>
                  </a:lnTo>
                  <a:lnTo>
                    <a:pt x="10501" y="103237"/>
                  </a:lnTo>
                  <a:lnTo>
                    <a:pt x="21832" y="110925"/>
                  </a:lnTo>
                  <a:lnTo>
                    <a:pt x="35620" y="113754"/>
                  </a:lnTo>
                  <a:lnTo>
                    <a:pt x="131055" y="113754"/>
                  </a:lnTo>
                  <a:lnTo>
                    <a:pt x="146219" y="110179"/>
                  </a:lnTo>
                  <a:lnTo>
                    <a:pt x="158610" y="101302"/>
                  </a:lnTo>
                  <a:lnTo>
                    <a:pt x="166969" y="88387"/>
                  </a:lnTo>
                  <a:lnTo>
                    <a:pt x="170035" y="72695"/>
                  </a:lnTo>
                  <a:lnTo>
                    <a:pt x="166854" y="57014"/>
                  </a:lnTo>
                  <a:lnTo>
                    <a:pt x="158190" y="44172"/>
                  </a:lnTo>
                  <a:lnTo>
                    <a:pt x="145368" y="35495"/>
                  </a:lnTo>
                  <a:lnTo>
                    <a:pt x="129711" y="32309"/>
                  </a:lnTo>
                  <a:lnTo>
                    <a:pt x="125006" y="32309"/>
                  </a:lnTo>
                  <a:lnTo>
                    <a:pt x="118065" y="19309"/>
                  </a:lnTo>
                  <a:lnTo>
                    <a:pt x="107784" y="9086"/>
                  </a:lnTo>
                  <a:lnTo>
                    <a:pt x="94857" y="2397"/>
                  </a:lnTo>
                  <a:lnTo>
                    <a:pt x="79977" y="0"/>
                  </a:lnTo>
                  <a:close/>
                </a:path>
              </a:pathLst>
            </a:custGeom>
            <a:solidFill>
              <a:srgbClr val="005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2"/>
            <p:cNvSpPr/>
            <p:nvPr/>
          </p:nvSpPr>
          <p:spPr>
            <a:xfrm>
              <a:off x="796091" y="4868101"/>
              <a:ext cx="108585" cy="144145"/>
            </a:xfrm>
            <a:custGeom>
              <a:avLst/>
              <a:gdLst/>
              <a:ahLst/>
              <a:cxnLst/>
              <a:rect l="l" t="t" r="r" b="b"/>
              <a:pathLst>
                <a:path w="108584" h="144145">
                  <a:moveTo>
                    <a:pt x="54102" y="0"/>
                  </a:moveTo>
                  <a:lnTo>
                    <a:pt x="0" y="53924"/>
                  </a:lnTo>
                  <a:lnTo>
                    <a:pt x="0" y="140877"/>
                  </a:lnTo>
                  <a:lnTo>
                    <a:pt x="2705" y="143574"/>
                  </a:lnTo>
                  <a:lnTo>
                    <a:pt x="39224" y="143574"/>
                  </a:lnTo>
                  <a:lnTo>
                    <a:pt x="39224" y="86953"/>
                  </a:lnTo>
                  <a:lnTo>
                    <a:pt x="108205" y="86953"/>
                  </a:lnTo>
                  <a:lnTo>
                    <a:pt x="108205" y="53924"/>
                  </a:lnTo>
                  <a:lnTo>
                    <a:pt x="54102" y="0"/>
                  </a:lnTo>
                  <a:close/>
                </a:path>
                <a:path w="108584" h="144145">
                  <a:moveTo>
                    <a:pt x="108205" y="86953"/>
                  </a:moveTo>
                  <a:lnTo>
                    <a:pt x="68980" y="86953"/>
                  </a:lnTo>
                  <a:lnTo>
                    <a:pt x="68980" y="143574"/>
                  </a:lnTo>
                  <a:lnTo>
                    <a:pt x="105499" y="143574"/>
                  </a:lnTo>
                  <a:lnTo>
                    <a:pt x="108205" y="140877"/>
                  </a:lnTo>
                  <a:lnTo>
                    <a:pt x="108205" y="86953"/>
                  </a:lnTo>
                  <a:close/>
                </a:path>
              </a:pathLst>
            </a:custGeom>
            <a:solidFill>
              <a:srgbClr val="005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733157" y="4583163"/>
              <a:ext cx="171139" cy="1137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4"/>
            <p:cNvSpPr/>
            <p:nvPr/>
          </p:nvSpPr>
          <p:spPr>
            <a:xfrm>
              <a:off x="502630" y="1617309"/>
              <a:ext cx="8242907" cy="26318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6"/>
            <p:cNvSpPr txBox="1"/>
            <p:nvPr/>
          </p:nvSpPr>
          <p:spPr>
            <a:xfrm>
              <a:off x="673281" y="2933256"/>
              <a:ext cx="946150" cy="101917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257810">
                <a:lnSpc>
                  <a:spcPct val="100000"/>
                </a:lnSpc>
                <a:spcBef>
                  <a:spcPts val="130"/>
                </a:spcBef>
              </a:pPr>
              <a:r>
                <a:rPr sz="1100" spc="5" dirty="0">
                  <a:solidFill>
                    <a:srgbClr val="FFFFFF"/>
                  </a:solidFill>
                  <a:latin typeface="Arial"/>
                  <a:cs typeface="Arial"/>
                </a:rPr>
                <a:t>1990s</a:t>
              </a:r>
              <a:endParaRPr sz="1100" dirty="0">
                <a:latin typeface="Arial"/>
                <a:cs typeface="Arial"/>
              </a:endParaRPr>
            </a:p>
            <a:p>
              <a:pPr marL="267970">
                <a:lnSpc>
                  <a:spcPts val="2370"/>
                </a:lnSpc>
                <a:spcBef>
                  <a:spcPts val="115"/>
                </a:spcBef>
              </a:pPr>
              <a:r>
                <a:rPr sz="2000" b="1" spc="10" dirty="0">
                  <a:solidFill>
                    <a:srgbClr val="F04C37"/>
                  </a:solidFill>
                  <a:latin typeface="Arial"/>
                  <a:cs typeface="Arial"/>
                </a:rPr>
                <a:t>2G</a:t>
              </a:r>
              <a:endParaRPr sz="2000" dirty="0">
                <a:latin typeface="Arial"/>
                <a:cs typeface="Arial"/>
              </a:endParaRPr>
            </a:p>
            <a:p>
              <a:pPr marL="127000" indent="-114300">
                <a:lnSpc>
                  <a:spcPts val="994"/>
                </a:lnSpc>
                <a:buChar char="•"/>
                <a:tabLst>
                  <a:tab pos="127000" algn="l"/>
                </a:tabLst>
              </a:pP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Digital</a:t>
              </a:r>
              <a:endParaRPr sz="900" dirty="0">
                <a:latin typeface="Arial"/>
                <a:cs typeface="Arial"/>
              </a:endParaRPr>
            </a:p>
            <a:p>
              <a:pPr marL="127000" marR="5080" indent="-114300">
                <a:lnSpc>
                  <a:spcPts val="969"/>
                </a:lnSpc>
                <a:spcBef>
                  <a:spcPts val="65"/>
                </a:spcBef>
                <a:buChar char="•"/>
                <a:tabLst>
                  <a:tab pos="127000" algn="l"/>
                </a:tabLst>
              </a:pP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GSM, 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IS-95,</a:t>
              </a:r>
              <a:r>
                <a:rPr sz="900" spc="-8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IS-  136</a:t>
              </a:r>
              <a:endParaRPr sz="900" dirty="0">
                <a:latin typeface="Arial"/>
                <a:cs typeface="Arial"/>
              </a:endParaRPr>
            </a:p>
            <a:p>
              <a:pPr marL="127000" indent="-114300">
                <a:lnSpc>
                  <a:spcPts val="980"/>
                </a:lnSpc>
                <a:buChar char="•"/>
                <a:tabLst>
                  <a:tab pos="127000" algn="l"/>
                </a:tabLst>
              </a:pP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Voice</a:t>
              </a:r>
              <a:r>
                <a:rPr sz="900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capacity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32" name="object 27"/>
            <p:cNvSpPr txBox="1"/>
            <p:nvPr/>
          </p:nvSpPr>
          <p:spPr>
            <a:xfrm>
              <a:off x="2415813" y="2857930"/>
              <a:ext cx="788035" cy="975360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218440">
                <a:lnSpc>
                  <a:spcPct val="100000"/>
                </a:lnSpc>
                <a:spcBef>
                  <a:spcPts val="295"/>
                </a:spcBef>
              </a:pPr>
              <a:r>
                <a:rPr sz="1100" spc="5" dirty="0">
                  <a:solidFill>
                    <a:srgbClr val="FFFFFF"/>
                  </a:solidFill>
                  <a:latin typeface="Arial"/>
                  <a:cs typeface="Arial"/>
                </a:rPr>
                <a:t>2000s</a:t>
              </a:r>
              <a:endParaRPr sz="1100" dirty="0">
                <a:latin typeface="Arial"/>
                <a:cs typeface="Arial"/>
              </a:endParaRPr>
            </a:p>
            <a:p>
              <a:pPr marL="241300">
                <a:lnSpc>
                  <a:spcPct val="100000"/>
                </a:lnSpc>
                <a:spcBef>
                  <a:spcPts val="335"/>
                </a:spcBef>
              </a:pPr>
              <a:r>
                <a:rPr sz="2000" b="1" spc="10" dirty="0">
                  <a:solidFill>
                    <a:srgbClr val="0B6B75"/>
                  </a:solidFill>
                  <a:latin typeface="Arial"/>
                  <a:cs typeface="Arial"/>
                </a:rPr>
                <a:t>3G</a:t>
              </a:r>
              <a:endParaRPr sz="2000" dirty="0">
                <a:latin typeface="Arial"/>
                <a:cs typeface="Arial"/>
              </a:endParaRPr>
            </a:p>
            <a:p>
              <a:pPr marL="127000" marR="62230" indent="-114300">
                <a:lnSpc>
                  <a:spcPts val="969"/>
                </a:lnSpc>
                <a:spcBef>
                  <a:spcPts val="340"/>
                </a:spcBef>
                <a:buChar char="•"/>
                <a:tabLst>
                  <a:tab pos="127000" algn="l"/>
                </a:tabLst>
              </a:pP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WCDMA, 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CDM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A200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  <a:endParaRPr sz="900" dirty="0">
                <a:latin typeface="Arial"/>
                <a:cs typeface="Arial"/>
              </a:endParaRPr>
            </a:p>
            <a:p>
              <a:pPr marL="127000" indent="-114300">
                <a:lnSpc>
                  <a:spcPts val="950"/>
                </a:lnSpc>
                <a:buChar char="•"/>
                <a:tabLst>
                  <a:tab pos="127000" algn="l"/>
                </a:tabLst>
              </a:pP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Voice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&amp;</a:t>
              </a:r>
              <a:r>
                <a:rPr sz="900" spc="-6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data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33" name="object 28"/>
            <p:cNvSpPr txBox="1"/>
            <p:nvPr/>
          </p:nvSpPr>
          <p:spPr>
            <a:xfrm>
              <a:off x="3995936" y="2636912"/>
              <a:ext cx="952500" cy="102044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292100">
                <a:lnSpc>
                  <a:spcPct val="100000"/>
                </a:lnSpc>
                <a:spcBef>
                  <a:spcPts val="130"/>
                </a:spcBef>
              </a:pPr>
              <a:r>
                <a:rPr sz="1100" spc="5" dirty="0">
                  <a:solidFill>
                    <a:srgbClr val="FFFFFF"/>
                  </a:solidFill>
                  <a:latin typeface="Arial"/>
                  <a:cs typeface="Arial"/>
                </a:rPr>
                <a:t>2010s</a:t>
              </a:r>
              <a:endParaRPr sz="1100" dirty="0">
                <a:latin typeface="Arial"/>
                <a:cs typeface="Arial"/>
              </a:endParaRPr>
            </a:p>
            <a:p>
              <a:pPr marL="315595">
                <a:lnSpc>
                  <a:spcPct val="100000"/>
                </a:lnSpc>
                <a:spcBef>
                  <a:spcPts val="15"/>
                </a:spcBef>
              </a:pPr>
              <a:r>
                <a:rPr sz="2000" b="1" spc="10" dirty="0">
                  <a:solidFill>
                    <a:srgbClr val="D7D7D8"/>
                  </a:solidFill>
                  <a:latin typeface="Arial"/>
                  <a:cs typeface="Arial"/>
                </a:rPr>
                <a:t>4G</a:t>
              </a:r>
              <a:endParaRPr sz="2000" dirty="0">
                <a:latin typeface="Arial"/>
                <a:cs typeface="Arial"/>
              </a:endParaRPr>
            </a:p>
            <a:p>
              <a:pPr marL="127000" marR="220345" indent="-114300">
                <a:lnSpc>
                  <a:spcPts val="969"/>
                </a:lnSpc>
                <a:spcBef>
                  <a:spcPts val="175"/>
                </a:spcBef>
                <a:buChar char="•"/>
                <a:tabLst>
                  <a:tab pos="127000" algn="l"/>
                </a:tabLst>
              </a:pP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E/L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-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A,  802.16m</a:t>
              </a:r>
              <a:endParaRPr sz="900" dirty="0">
                <a:latin typeface="Arial"/>
                <a:cs typeface="Arial"/>
              </a:endParaRPr>
            </a:p>
            <a:p>
              <a:pPr marL="127000" indent="-114300">
                <a:lnSpc>
                  <a:spcPts val="910"/>
                </a:lnSpc>
                <a:buChar char="•"/>
                <a:tabLst>
                  <a:tab pos="127000" algn="l"/>
                </a:tabLst>
              </a:pP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Broadband</a:t>
              </a:r>
              <a:r>
                <a:rPr sz="900" spc="-6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data</a:t>
              </a:r>
              <a:endParaRPr sz="900" dirty="0">
                <a:latin typeface="Arial"/>
                <a:cs typeface="Arial"/>
              </a:endParaRPr>
            </a:p>
            <a:p>
              <a:pPr marL="127000">
                <a:lnSpc>
                  <a:spcPts val="1040"/>
                </a:lnSpc>
              </a:pP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&amp;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video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34" name="object 29"/>
            <p:cNvSpPr txBox="1"/>
            <p:nvPr/>
          </p:nvSpPr>
          <p:spPr>
            <a:xfrm>
              <a:off x="5989489" y="2371551"/>
              <a:ext cx="414655" cy="19812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100" spc="5" dirty="0">
                  <a:solidFill>
                    <a:srgbClr val="FFFFFF"/>
                  </a:solidFill>
                  <a:latin typeface="Arial"/>
                  <a:cs typeface="Arial"/>
                </a:rPr>
                <a:t>2020s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5" name="object 31"/>
            <p:cNvSpPr txBox="1"/>
            <p:nvPr/>
          </p:nvSpPr>
          <p:spPr>
            <a:xfrm>
              <a:off x="5747355" y="2420888"/>
              <a:ext cx="984885" cy="1003935"/>
            </a:xfrm>
            <a:prstGeom prst="rect">
              <a:avLst/>
            </a:prstGeom>
          </p:spPr>
          <p:txBody>
            <a:bodyPr vert="horz" wrap="square" lIns="0" tIns="107314" rIns="0" bIns="0" rtlCol="0">
              <a:spAutoFit/>
            </a:bodyPr>
            <a:lstStyle/>
            <a:p>
              <a:pPr marL="130810">
                <a:lnSpc>
                  <a:spcPct val="100000"/>
                </a:lnSpc>
                <a:spcBef>
                  <a:spcPts val="844"/>
                </a:spcBef>
              </a:pPr>
              <a:r>
                <a:rPr sz="3950" b="1" spc="15" dirty="0">
                  <a:solidFill>
                    <a:srgbClr val="FFFFFF"/>
                  </a:solidFill>
                  <a:latin typeface="Arial"/>
                  <a:cs typeface="Arial"/>
                </a:rPr>
                <a:t>5G</a:t>
              </a:r>
              <a:endParaRPr sz="3950" dirty="0">
                <a:latin typeface="Arial"/>
                <a:cs typeface="Arial"/>
              </a:endParaRPr>
            </a:p>
            <a:p>
              <a:pPr marL="127000" indent="-114300">
                <a:lnSpc>
                  <a:spcPts val="1025"/>
                </a:lnSpc>
                <a:spcBef>
                  <a:spcPts val="170"/>
                </a:spcBef>
                <a:buChar char="•"/>
                <a:tabLst>
                  <a:tab pos="127000" algn="l"/>
                </a:tabLst>
              </a:pP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User</a:t>
              </a:r>
              <a:r>
                <a:rPr sz="900" spc="-6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Experience</a:t>
              </a:r>
              <a:endParaRPr sz="900" dirty="0">
                <a:latin typeface="Arial"/>
                <a:cs typeface="Arial"/>
              </a:endParaRPr>
            </a:p>
            <a:p>
              <a:pPr marL="127000" indent="-114300">
                <a:lnSpc>
                  <a:spcPts val="1025"/>
                </a:lnSpc>
                <a:buChar char="•"/>
                <a:tabLst>
                  <a:tab pos="127000" algn="l"/>
                </a:tabLst>
              </a:pP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AR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/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VR</a:t>
              </a:r>
              <a:endParaRPr sz="900" dirty="0">
                <a:latin typeface="Arial"/>
                <a:cs typeface="Arial"/>
              </a:endParaRPr>
            </a:p>
          </p:txBody>
        </p:sp>
      </p:grpSp>
      <p:sp>
        <p:nvSpPr>
          <p:cNvPr id="36" name="object 31"/>
          <p:cNvSpPr txBox="1"/>
          <p:nvPr/>
        </p:nvSpPr>
        <p:spPr>
          <a:xfrm>
            <a:off x="7494656" y="1869583"/>
            <a:ext cx="1181800" cy="1126589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844"/>
              </a:spcBef>
            </a:pPr>
            <a:r>
              <a:rPr lang="uk-UA" sz="3950" b="1" spc="1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950" b="1" spc="1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3950" dirty="0">
              <a:latin typeface="Arial"/>
              <a:cs typeface="Arial"/>
            </a:endParaRPr>
          </a:p>
          <a:p>
            <a:pPr marL="127000" indent="-114300">
              <a:lnSpc>
                <a:spcPts val="1025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lang="en-US" sz="900" spc="-5" dirty="0" smtClean="0">
                <a:solidFill>
                  <a:srgbClr val="FFFFFF"/>
                </a:solidFill>
                <a:latin typeface="Arial"/>
                <a:cs typeface="Arial"/>
              </a:rPr>
              <a:t>300-400 GHz</a:t>
            </a:r>
            <a:endParaRPr sz="900" dirty="0">
              <a:latin typeface="Arial"/>
              <a:cs typeface="Arial"/>
            </a:endParaRPr>
          </a:p>
          <a:p>
            <a:pPr marL="127000" indent="-114300">
              <a:lnSpc>
                <a:spcPts val="1025"/>
              </a:lnSpc>
              <a:buChar char="•"/>
              <a:tabLst>
                <a:tab pos="127000" algn="l"/>
              </a:tabLst>
            </a:pPr>
            <a:r>
              <a:rPr lang="it-IT" sz="900" spc="-5" dirty="0">
                <a:solidFill>
                  <a:srgbClr val="FFFFFF"/>
                </a:solidFill>
                <a:latin typeface="Arial"/>
                <a:cs typeface="Arial"/>
              </a:rPr>
              <a:t>Internet of Everything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7" name="object 29"/>
          <p:cNvSpPr txBox="1"/>
          <p:nvPr/>
        </p:nvSpPr>
        <p:spPr>
          <a:xfrm>
            <a:off x="7740352" y="1770523"/>
            <a:ext cx="414655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en-US" sz="1100" spc="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0s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7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814536"/>
            <a:ext cx="87725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496" y="116632"/>
            <a:ext cx="9037098" cy="778098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Впровадження </a:t>
            </a:r>
            <a:r>
              <a:rPr lang="uk-UA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технологій мобільного зв'язку</a:t>
            </a:r>
          </a:p>
        </p:txBody>
      </p:sp>
      <p:sp>
        <p:nvSpPr>
          <p:cNvPr id="6" name="Овал 5"/>
          <p:cNvSpPr/>
          <p:nvPr/>
        </p:nvSpPr>
        <p:spPr>
          <a:xfrm>
            <a:off x="8429652" y="62150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3600" i="1" smtClean="0">
                <a:solidFill>
                  <a:schemeClr val="tx1"/>
                </a:solidFill>
              </a:rPr>
              <a:pPr algn="ctr"/>
              <a:t>7</a:t>
            </a:fld>
            <a:endParaRPr lang="ru-RU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9" y="1268760"/>
            <a:ext cx="8718961" cy="533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680" y="476672"/>
            <a:ext cx="8686800" cy="7780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провадження </a:t>
            </a:r>
            <a:r>
              <a:rPr lang="uk-UA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гетерогенної архітектури мережі </a:t>
            </a:r>
          </a:p>
        </p:txBody>
      </p:sp>
      <p:sp>
        <p:nvSpPr>
          <p:cNvPr id="6" name="Овал 5"/>
          <p:cNvSpPr/>
          <p:nvPr/>
        </p:nvSpPr>
        <p:spPr>
          <a:xfrm>
            <a:off x="8429652" y="62150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3600" i="1" smtClean="0">
                <a:solidFill>
                  <a:schemeClr val="tx1"/>
                </a:solidFill>
              </a:rPr>
              <a:pPr algn="ctr"/>
              <a:t>8</a:t>
            </a:fld>
            <a:endParaRPr lang="ru-RU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680" y="188640"/>
            <a:ext cx="8686800" cy="778098"/>
          </a:xfrm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Ключова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lang="ru-RU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OFDM</a:t>
            </a:r>
            <a:endParaRPr lang="uk-UA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9307"/>
            <a:ext cx="8688013" cy="585869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429652" y="62150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0F4F3D5-3E4C-4116-8D81-8840ED5725B0}" type="slidenum">
              <a:rPr lang="uk-UA" sz="3600" i="1" smtClean="0">
                <a:solidFill>
                  <a:schemeClr val="tx1"/>
                </a:solidFill>
              </a:rPr>
              <a:pPr algn="ctr"/>
              <a:t>9</a:t>
            </a:fld>
            <a:endParaRPr lang="ru-RU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7160</TotalTime>
  <Words>1456</Words>
  <Application>Microsoft Office PowerPoint</Application>
  <PresentationFormat>Экран (4:3)</PresentationFormat>
  <Paragraphs>150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PowerPoint</vt:lpstr>
      <vt:lpstr>Цифрова трансформація</vt:lpstr>
      <vt:lpstr>Відкриття великих можливостей</vt:lpstr>
      <vt:lpstr>Сектори діджиталізації</vt:lpstr>
      <vt:lpstr>Сектори діджиталізації в цифровій трансформації держави</vt:lpstr>
      <vt:lpstr>Покоління технологій мобільного зв'язку</vt:lpstr>
      <vt:lpstr>Впровадження технологій мобільного зв'язку</vt:lpstr>
      <vt:lpstr>Впровадження гетерогенної архітектури мережі </vt:lpstr>
      <vt:lpstr>Ключова роль технології OFDM</vt:lpstr>
      <vt:lpstr>5G-технології – рушійна сила цифрової трансформації держави</vt:lpstr>
      <vt:lpstr>Вплив та застозування технологій мобільного зв'язку</vt:lpstr>
      <vt:lpstr>Застосування технологій мобільного зв'язку в цифровій трансформації держави</vt:lpstr>
      <vt:lpstr>Висновки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</dc:creator>
  <cp:lastModifiedBy>ДУТ</cp:lastModifiedBy>
  <cp:revision>456</cp:revision>
  <cp:lastPrinted>2019-09-06T06:16:52Z</cp:lastPrinted>
  <dcterms:created xsi:type="dcterms:W3CDTF">2017-04-20T20:12:27Z</dcterms:created>
  <dcterms:modified xsi:type="dcterms:W3CDTF">2021-12-13T10:40:42Z</dcterms:modified>
</cp:coreProperties>
</file>