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 id="2147483924" r:id="rId2"/>
    <p:sldMasterId id="2147483936" r:id="rId3"/>
  </p:sldMasterIdLst>
  <p:notesMasterIdLst>
    <p:notesMasterId r:id="rId20"/>
  </p:notesMasterIdLst>
  <p:handoutMasterIdLst>
    <p:handoutMasterId r:id="rId21"/>
  </p:handoutMasterIdLst>
  <p:sldIdLst>
    <p:sldId id="256" r:id="rId4"/>
    <p:sldId id="472" r:id="rId5"/>
    <p:sldId id="476" r:id="rId6"/>
    <p:sldId id="477" r:id="rId7"/>
    <p:sldId id="479" r:id="rId8"/>
    <p:sldId id="311" r:id="rId9"/>
    <p:sldId id="437" r:id="rId10"/>
    <p:sldId id="438" r:id="rId11"/>
    <p:sldId id="441" r:id="rId12"/>
    <p:sldId id="430" r:id="rId13"/>
    <p:sldId id="443" r:id="rId14"/>
    <p:sldId id="463" r:id="rId15"/>
    <p:sldId id="451" r:id="rId16"/>
    <p:sldId id="466" r:id="rId17"/>
    <p:sldId id="471" r:id="rId18"/>
    <p:sldId id="473" r:id="rId19"/>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Розділ за промовчанням" id="{8A754644-EBBC-4689-913C-BE704DE8B580}">
          <p14:sldIdLst>
            <p14:sldId id="256"/>
          </p14:sldIdLst>
        </p14:section>
        <p14:section name="Раздел без заголовка" id="{ABAC9A2A-A15C-4D76-A026-9D086C3C1E86}">
          <p14:sldIdLst>
            <p14:sldId id="472"/>
            <p14:sldId id="476"/>
            <p14:sldId id="477"/>
            <p14:sldId id="479"/>
            <p14:sldId id="311"/>
            <p14:sldId id="437"/>
            <p14:sldId id="438"/>
            <p14:sldId id="441"/>
            <p14:sldId id="430"/>
            <p14:sldId id="443"/>
            <p14:sldId id="463"/>
            <p14:sldId id="451"/>
            <p14:sldId id="466"/>
            <p14:sldId id="471"/>
            <p14:sldId id="47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99FF"/>
    <a:srgbClr val="9966FF"/>
    <a:srgbClr val="E8F6FE"/>
    <a:srgbClr val="0066FF"/>
    <a:srgbClr val="BAEFB7"/>
    <a:srgbClr val="FFA7A7"/>
    <a:srgbClr val="F1E9FD"/>
    <a:srgbClr val="ECEAA8"/>
    <a:srgbClr val="FF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95" autoAdjust="0"/>
    <p:restoredTop sz="94966" autoAdjust="0"/>
  </p:normalViewPr>
  <p:slideViewPr>
    <p:cSldViewPr>
      <p:cViewPr>
        <p:scale>
          <a:sx n="86" d="100"/>
          <a:sy n="86" d="100"/>
        </p:scale>
        <p:origin x="-706" y="-1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850" y="-7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108743A-A414-4F86-B668-D678B83D1F39}" type="datetimeFigureOut">
              <a:rPr lang="ru-RU" smtClean="0"/>
              <a:pPr/>
              <a:t>17.12.2021</a:t>
            </a:fld>
            <a:endParaRPr lang="ru-RU"/>
          </a:p>
        </p:txBody>
      </p:sp>
      <p:sp>
        <p:nvSpPr>
          <p:cNvPr id="4" name="Нижний колонтитул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F12F952-9530-4784-8392-0A7F115BC1DF}" type="slidenum">
              <a:rPr lang="ru-RU" smtClean="0"/>
              <a:pPr/>
              <a:t>‹#›</a:t>
            </a:fld>
            <a:endParaRPr lang="ru-RU"/>
          </a:p>
        </p:txBody>
      </p:sp>
    </p:spTree>
    <p:extLst>
      <p:ext uri="{BB962C8B-B14F-4D97-AF65-F5344CB8AC3E}">
        <p14:creationId xmlns:p14="http://schemas.microsoft.com/office/powerpoint/2010/main" val="184761325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0992" tIns="45496" rIns="90992" bIns="45496" numCol="1" anchor="t" anchorCtr="0" compatLnSpc="1">
            <a:prstTxWarp prst="textNoShape">
              <a:avLst/>
            </a:prstTxWarp>
          </a:bodyPr>
          <a:lstStyle>
            <a:lvl1pPr>
              <a:defRPr sz="1200"/>
            </a:lvl1pPr>
          </a:lstStyle>
          <a:p>
            <a:pPr>
              <a:defRPr/>
            </a:pPr>
            <a:endParaRPr lang="ru-RU"/>
          </a:p>
        </p:txBody>
      </p:sp>
      <p:sp>
        <p:nvSpPr>
          <p:cNvPr id="28675"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0992" tIns="45496" rIns="90992" bIns="45496" numCol="1" anchor="t" anchorCtr="0" compatLnSpc="1">
            <a:prstTxWarp prst="textNoShape">
              <a:avLst/>
            </a:prstTxWarp>
          </a:bodyPr>
          <a:lstStyle>
            <a:lvl1pPr algn="r">
              <a:defRPr sz="1200"/>
            </a:lvl1pPr>
          </a:lstStyle>
          <a:p>
            <a:pPr>
              <a:defRPr/>
            </a:pPr>
            <a:endParaRPr lang="ru-RU"/>
          </a:p>
        </p:txBody>
      </p:sp>
      <p:sp>
        <p:nvSpPr>
          <p:cNvPr id="2867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0992" tIns="45496" rIns="90992" bIns="45496"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28678" name="Rectangle 6"/>
          <p:cNvSpPr>
            <a:spLocks noGrp="1" noChangeArrowheads="1"/>
          </p:cNvSpPr>
          <p:nvPr>
            <p:ph type="ftr" sz="quarter" idx="4"/>
          </p:nvPr>
        </p:nvSpPr>
        <p:spPr bwMode="auto">
          <a:xfrm>
            <a:off x="0" y="9429750"/>
            <a:ext cx="2946400" cy="495300"/>
          </a:xfrm>
          <a:prstGeom prst="rect">
            <a:avLst/>
          </a:prstGeom>
          <a:noFill/>
          <a:ln w="9525">
            <a:noFill/>
            <a:miter lim="800000"/>
            <a:headEnd/>
            <a:tailEnd/>
          </a:ln>
          <a:effectLst/>
        </p:spPr>
        <p:txBody>
          <a:bodyPr vert="horz" wrap="square" lIns="90992" tIns="45496" rIns="90992" bIns="45496" numCol="1" anchor="b" anchorCtr="0" compatLnSpc="1">
            <a:prstTxWarp prst="textNoShape">
              <a:avLst/>
            </a:prstTxWarp>
          </a:bodyPr>
          <a:lstStyle>
            <a:lvl1pPr>
              <a:defRPr sz="1200"/>
            </a:lvl1pPr>
          </a:lstStyle>
          <a:p>
            <a:pPr>
              <a:defRPr/>
            </a:pPr>
            <a:endParaRPr lang="ru-RU"/>
          </a:p>
        </p:txBody>
      </p:sp>
      <p:sp>
        <p:nvSpPr>
          <p:cNvPr id="28679" name="Rectangle 7"/>
          <p:cNvSpPr>
            <a:spLocks noGrp="1" noChangeArrowheads="1"/>
          </p:cNvSpPr>
          <p:nvPr>
            <p:ph type="sldNum" sz="quarter" idx="5"/>
          </p:nvPr>
        </p:nvSpPr>
        <p:spPr bwMode="auto">
          <a:xfrm>
            <a:off x="3849688" y="9429750"/>
            <a:ext cx="2946400" cy="495300"/>
          </a:xfrm>
          <a:prstGeom prst="rect">
            <a:avLst/>
          </a:prstGeom>
          <a:noFill/>
          <a:ln w="9525">
            <a:noFill/>
            <a:miter lim="800000"/>
            <a:headEnd/>
            <a:tailEnd/>
          </a:ln>
          <a:effectLst/>
        </p:spPr>
        <p:txBody>
          <a:bodyPr vert="horz" wrap="square" lIns="90992" tIns="45496" rIns="90992" bIns="45496" numCol="1" anchor="b" anchorCtr="0" compatLnSpc="1">
            <a:prstTxWarp prst="textNoShape">
              <a:avLst/>
            </a:prstTxWarp>
          </a:bodyPr>
          <a:lstStyle>
            <a:lvl1pPr algn="r">
              <a:defRPr sz="1200"/>
            </a:lvl1pPr>
          </a:lstStyle>
          <a:p>
            <a:pPr>
              <a:defRPr/>
            </a:pPr>
            <a:fld id="{EF252527-BB12-4825-957C-976871D7A47F}" type="slidenum">
              <a:rPr lang="ru-RU"/>
              <a:pPr>
                <a:defRPr/>
              </a:pPr>
              <a:t>‹#›</a:t>
            </a:fld>
            <a:endParaRPr lang="ru-RU"/>
          </a:p>
        </p:txBody>
      </p:sp>
    </p:spTree>
    <p:extLst>
      <p:ext uri="{BB962C8B-B14F-4D97-AF65-F5344CB8AC3E}">
        <p14:creationId xmlns:p14="http://schemas.microsoft.com/office/powerpoint/2010/main" val="98535564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uk-U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ru-RU" sz="1200" kern="1200" dirty="0">
              <a:solidFill>
                <a:schemeClr val="tx1"/>
              </a:solidFill>
              <a:effectLst/>
              <a:latin typeface="Arial" charset="0"/>
              <a:ea typeface="+mn-ea"/>
              <a:cs typeface="+mn-cs"/>
            </a:endParaRPr>
          </a:p>
          <a:p>
            <a:endParaRPr lang="ru-RU" dirty="0"/>
          </a:p>
        </p:txBody>
      </p:sp>
    </p:spTree>
    <p:extLst>
      <p:ext uri="{BB962C8B-B14F-4D97-AF65-F5344CB8AC3E}">
        <p14:creationId xmlns:p14="http://schemas.microsoft.com/office/powerpoint/2010/main" val="724825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sz="1200" kern="1200" dirty="0">
                <a:solidFill>
                  <a:schemeClr val="tx1"/>
                </a:solidFill>
                <a:effectLst/>
                <a:latin typeface="Arial" charset="0"/>
                <a:ea typeface="+mn-ea"/>
                <a:cs typeface="+mn-cs"/>
              </a:rPr>
              <a:t>	</a:t>
            </a:r>
            <a:endParaRPr lang="ru-RU" dirty="0"/>
          </a:p>
        </p:txBody>
      </p:sp>
    </p:spTree>
    <p:extLst>
      <p:ext uri="{BB962C8B-B14F-4D97-AF65-F5344CB8AC3E}">
        <p14:creationId xmlns:p14="http://schemas.microsoft.com/office/powerpoint/2010/main" val="186659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uk-UA" sz="1200" dirty="0">
              <a:latin typeface="Times New Roman" pitchFamily="18" charset="0"/>
              <a:cs typeface="Times New Roman" pitchFamily="18" charset="0"/>
            </a:endParaRPr>
          </a:p>
        </p:txBody>
      </p:sp>
    </p:spTree>
    <p:extLst>
      <p:ext uri="{BB962C8B-B14F-4D97-AF65-F5344CB8AC3E}">
        <p14:creationId xmlns:p14="http://schemas.microsoft.com/office/powerpoint/2010/main" val="1909023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uk-UA" dirty="0"/>
              <a:t>З огляду на те, що спостереження здійснюються дискретно, потрібна дискретна модель, яка в найпростішому випадку має вигляд (2):</a:t>
            </a:r>
          </a:p>
          <a:p>
            <a:endParaRPr lang="uk-UA" dirty="0"/>
          </a:p>
          <a:p>
            <a:r>
              <a:rPr lang="uk-UA" dirty="0"/>
              <a:t>Зрештою маємо моделювання з двовимірним вектором (</a:t>
            </a:r>
            <a:r>
              <a:rPr lang="uk-UA" i="1" dirty="0"/>
              <a:t>t</a:t>
            </a:r>
            <a:r>
              <a:rPr lang="uk-UA" dirty="0"/>
              <a:t>,τ).</a:t>
            </a:r>
          </a:p>
          <a:p>
            <a:endParaRPr lang="uk-UA" dirty="0"/>
          </a:p>
          <a:p>
            <a:r>
              <a:rPr lang="uk-UA" dirty="0"/>
              <a:t>Зазначимо, що самоорганізація моделей динамічних систем принципово не відрізняється від самоорганізації статичних моделей. Єдина відмінність — очевидне скорочення наявних у нашому розпорядженні точок за рахунок кількості </a:t>
            </a:r>
            <a:r>
              <a:rPr lang="uk-UA" i="1" dirty="0"/>
              <a:t>g </a:t>
            </a:r>
            <a:r>
              <a:rPr lang="uk-UA" dirty="0" err="1"/>
              <a:t>запам’ятовуваних</a:t>
            </a:r>
            <a:r>
              <a:rPr lang="uk-UA" dirty="0"/>
              <a:t> точок та використання відповідних шаблонів. Якщо ввести узагальнену змінну (3) та узяти (4) то можна скористатись алгоритмом самоорганізації.</a:t>
            </a:r>
          </a:p>
          <a:p>
            <a:endParaRPr lang="uk-UA" dirty="0"/>
          </a:p>
          <a:p>
            <a:r>
              <a:rPr lang="uk-UA" dirty="0"/>
              <a:t>Сучасні </a:t>
            </a:r>
            <a:r>
              <a:rPr lang="uk-UA" dirty="0" err="1"/>
              <a:t>інфокомунікації</a:t>
            </a:r>
            <a:r>
              <a:rPr lang="uk-UA" dirty="0"/>
              <a:t> конче потребують нових методів дослідження. Запропонована </a:t>
            </a:r>
            <a:r>
              <a:rPr lang="uk-UA" i="1" dirty="0"/>
              <a:t>методика самоорганізації моделі мережі на базі динамічних систем </a:t>
            </a:r>
            <a:r>
              <a:rPr lang="uk-UA" dirty="0"/>
              <a:t>найбільш адекватна і дає змогу визначити основні параметри мережі з необхідною точністю.</a:t>
            </a:r>
            <a:endParaRPr lang="ru-RU" dirty="0"/>
          </a:p>
          <a:p>
            <a:endParaRPr lang="ru-RU" dirty="0"/>
          </a:p>
          <a:p>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509636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sz="1200" kern="1200" dirty="0">
              <a:solidFill>
                <a:schemeClr val="tx1"/>
              </a:solidFill>
              <a:effectLst/>
              <a:latin typeface="Arial" charset="0"/>
              <a:ea typeface="+mn-ea"/>
              <a:cs typeface="+mn-cs"/>
            </a:endParaRPr>
          </a:p>
          <a:p>
            <a:endParaRPr lang="ru-RU" dirty="0"/>
          </a:p>
        </p:txBody>
      </p:sp>
      <p:sp>
        <p:nvSpPr>
          <p:cNvPr id="4" name="Номер слайда 3"/>
          <p:cNvSpPr>
            <a:spLocks noGrp="1"/>
          </p:cNvSpPr>
          <p:nvPr>
            <p:ph type="sldNum" sz="quarter" idx="5"/>
          </p:nvPr>
        </p:nvSpPr>
        <p:spPr/>
        <p:txBody>
          <a:bodyPr/>
          <a:lstStyle/>
          <a:p>
            <a:pPr>
              <a:defRPr/>
            </a:pPr>
            <a:fld id="{EF252527-BB12-4825-957C-976871D7A47F}" type="slidenum">
              <a:rPr lang="ru-RU" smtClean="0">
                <a:solidFill>
                  <a:prstClr val="black"/>
                </a:solidFill>
              </a:rPr>
              <a:pPr>
                <a:defRPr/>
              </a:pPr>
              <a:t>14</a:t>
            </a:fld>
            <a:endParaRPr lang="ru-RU">
              <a:solidFill>
                <a:prstClr val="black"/>
              </a:solidFill>
            </a:endParaRPr>
          </a:p>
        </p:txBody>
      </p:sp>
    </p:spTree>
    <p:extLst>
      <p:ext uri="{BB962C8B-B14F-4D97-AF65-F5344CB8AC3E}">
        <p14:creationId xmlns:p14="http://schemas.microsoft.com/office/powerpoint/2010/main" val="1612943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E5AE75BC-02DF-4985-B9F1-EA3351A64F88}"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FCBF315A-8C43-4547-BE57-7341A4A7AF66}"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7656576C-129E-4189-9152-F2C45180D3C8}" type="slidenum">
              <a:rPr lang="ru-RU" smtClean="0"/>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E5AE75BC-02DF-4985-B9F1-EA3351A64F88}"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077368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EA3CEE1A-DA42-4543-9798-A914A10A1F71}"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741013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A8D057B1-3859-48DC-9C3F-544A28DEB5E2}"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6680291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pPr>
              <a:defRPr/>
            </a:pPr>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pPr>
              <a:defRPr/>
            </a:pPr>
            <a:fld id="{7135316E-FBCC-4772-A5AE-96F87EF2E9B1}"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130648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pPr>
              <a:defRPr/>
            </a:pPr>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pPr>
              <a:defRPr/>
            </a:pPr>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pPr>
              <a:defRPr/>
            </a:pPr>
            <a:fld id="{04CF84EB-4BC7-4E1B-BAA7-F7D78761517A}"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25395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pPr>
              <a:defRPr/>
            </a:pPr>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pPr>
              <a:defRPr/>
            </a:pPr>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CAC8295B-2372-45CE-9433-BABE149CAD9D}"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22783074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pPr>
              <a:defRPr/>
            </a:pPr>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pPr>
              <a:defRPr/>
            </a:pPr>
            <a:fld id="{5A0DADE1-2943-4AC4-87BC-ED3DC8A7CCC3}"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25958530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a:defRPr/>
            </a:pPr>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pPr>
              <a:defRPr/>
            </a:pPr>
            <a:fld id="{62A64E84-3C6C-47A4-B558-4E801895B916}"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2563545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EA3CEE1A-DA42-4543-9798-A914A10A1F71}" type="slidenum">
              <a:rPr lang="ru-RU" smtClean="0"/>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a:defRPr/>
            </a:pPr>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pPr>
              <a:defRPr/>
            </a:pPr>
            <a:fld id="{310CEA6E-0511-4195-BF0D-975029DBAD97}"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42291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FCBF315A-8C43-4547-BE57-7341A4A7AF66}"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000847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7656576C-129E-4189-9152-F2C45180D3C8}"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5254748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E5AE75BC-02DF-4985-B9F1-EA3351A64F88}"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00930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EA3CEE1A-DA42-4543-9798-A914A10A1F71}"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9585410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A8D057B1-3859-48DC-9C3F-544A28DEB5E2}"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222506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pPr>
              <a:defRPr/>
            </a:pPr>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pPr>
              <a:defRPr/>
            </a:pPr>
            <a:fld id="{7135316E-FBCC-4772-A5AE-96F87EF2E9B1}"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4725336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pPr>
              <a:defRPr/>
            </a:pPr>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pPr>
              <a:defRPr/>
            </a:pPr>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pPr>
              <a:defRPr/>
            </a:pPr>
            <a:fld id="{04CF84EB-4BC7-4E1B-BAA7-F7D78761517A}"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1643163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pPr>
              <a:defRPr/>
            </a:pPr>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pPr>
              <a:defRPr/>
            </a:pPr>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pPr>
              <a:defRPr/>
            </a:pPr>
            <a:fld id="{CAC8295B-2372-45CE-9433-BABE149CAD9D}"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22973986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pPr>
              <a:defRPr/>
            </a:pPr>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pPr>
              <a:defRPr/>
            </a:pPr>
            <a:fld id="{5A0DADE1-2943-4AC4-87BC-ED3DC8A7CCC3}"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307945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pPr>
              <a:defRPr/>
            </a:pPr>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pPr>
              <a:defRPr/>
            </a:pPr>
            <a:fld id="{A8D057B1-3859-48DC-9C3F-544A28DEB5E2}" type="slidenum">
              <a:rPr lang="ru-RU" smtClean="0"/>
              <a:pPr>
                <a:defRPr/>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a:defRPr/>
            </a:pPr>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pPr>
              <a:defRPr/>
            </a:pPr>
            <a:fld id="{62A64E84-3C6C-47A4-B558-4E801895B916}"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4521928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a:defRPr/>
            </a:pPr>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pPr>
              <a:defRPr/>
            </a:pPr>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pPr>
              <a:defRPr/>
            </a:pPr>
            <a:fld id="{310CEA6E-0511-4195-BF0D-975029DBAD97}"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22318052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FCBF315A-8C43-4547-BE57-7341A4A7AF66}"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17986622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pPr>
              <a:defRPr/>
            </a:pPr>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pPr>
              <a:defRPr/>
            </a:pPr>
            <a:fld id="{7656576C-129E-4189-9152-F2C45180D3C8}" type="slidenum">
              <a:rPr lang="ru-RU" smtClean="0">
                <a:solidFill>
                  <a:prstClr val="black">
                    <a:tint val="75000"/>
                  </a:prstClr>
                </a:solidFill>
              </a:rPr>
              <a:pPr>
                <a:defRPr/>
              </a:pPr>
              <a:t>‹#›</a:t>
            </a:fld>
            <a:endParaRPr lang="ru-RU">
              <a:solidFill>
                <a:prstClr val="black">
                  <a:tint val="75000"/>
                </a:prstClr>
              </a:solidFill>
            </a:endParaRPr>
          </a:p>
        </p:txBody>
      </p:sp>
    </p:spTree>
    <p:extLst>
      <p:ext uri="{BB962C8B-B14F-4D97-AF65-F5344CB8AC3E}">
        <p14:creationId xmlns:p14="http://schemas.microsoft.com/office/powerpoint/2010/main" val="2183968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7135316E-FBCC-4772-A5AE-96F87EF2E9B1}" type="slidenum">
              <a:rPr lang="ru-RU" smtClean="0"/>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pPr>
              <a:defRPr/>
            </a:pPr>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pPr>
              <a:defRPr/>
            </a:pPr>
            <a:fld id="{04CF84EB-4BC7-4E1B-BAA7-F7D78761517A}" type="slidenum">
              <a:rPr lang="ru-RU" smtClean="0"/>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pPr>
              <a:defRPr/>
            </a:pPr>
            <a:endParaRPr lang="ru-RU"/>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CAC8295B-2372-45CE-9433-BABE149CAD9D}" type="slidenum">
              <a:rPr lang="ru-RU" smtClean="0"/>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pPr>
              <a:defRPr/>
            </a:pPr>
            <a:fld id="{5A0DADE1-2943-4AC4-87BC-ED3DC8A7CCC3}"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62A64E84-3C6C-47A4-B558-4E801895B916}" type="slidenum">
              <a:rPr lang="ru-RU" smtClean="0"/>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a:defRPr/>
            </a:pPr>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pPr>
              <a:defRPr/>
            </a:pPr>
            <a:fld id="{310CEA6E-0511-4195-BF0D-975029DBAD97}" type="slidenum">
              <a:rPr lang="ru-RU" smtClean="0"/>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67E4669-A9D3-4196-A00B-0750A8EDF7E6}" type="slidenum">
              <a:rPr lang="ru-RU" smtClean="0"/>
              <a:pPr>
                <a:defRPr/>
              </a:pPr>
              <a:t>‹#›</a:t>
            </a:fld>
            <a:endParaRPr lang="ru-RU"/>
          </a:p>
        </p:txBody>
      </p:sp>
      <p:sp>
        <p:nvSpPr>
          <p:cNvPr id="7" name="Овал 1"/>
          <p:cNvSpPr>
            <a:spLocks noChangeArrowheads="1"/>
          </p:cNvSpPr>
          <p:nvPr userDrawn="1"/>
        </p:nvSpPr>
        <p:spPr bwMode="auto">
          <a:xfrm>
            <a:off x="8707438" y="44450"/>
            <a:ext cx="401637" cy="4016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round/>
                <a:headEnd/>
                <a:tailEnd/>
              </a14:hiddenLine>
            </a:ext>
          </a:extLst>
        </p:spPr>
        <p:txBody>
          <a:bodyPr lIns="0" tIns="0" rIns="0" bIns="0" anchor="ctr" anchorCtr="1"/>
          <a:lstStyle/>
          <a:p>
            <a:pPr algn="ctr"/>
            <a:fld id="{4DCE36C7-1163-4258-B021-8C4D79EE68F9}" type="slidenum">
              <a:rPr lang="en-US" b="1">
                <a:solidFill>
                  <a:srgbClr val="000000"/>
                </a:solidFill>
                <a:latin typeface="Monotype Corsiva" pitchFamily="66" charset="0"/>
              </a:rPr>
              <a:pPr algn="ctr"/>
              <a:t>‹#›</a:t>
            </a:fld>
            <a:endParaRPr lang="ru-RU" b="1">
              <a:solidFill>
                <a:srgbClr val="000000"/>
              </a:solidFill>
              <a:latin typeface="Monotype Corsiva" pitchFamily="66"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67E4669-A9D3-4196-A00B-0750A8EDF7E6}" type="slidenum">
              <a:rPr lang="ru-RU" smtClean="0">
                <a:solidFill>
                  <a:prstClr val="black">
                    <a:tint val="75000"/>
                  </a:prstClr>
                </a:solidFill>
              </a:rPr>
              <a:pPr>
                <a:defRPr/>
              </a:pPr>
              <a:t>‹#›</a:t>
            </a:fld>
            <a:endParaRPr lang="ru-RU">
              <a:solidFill>
                <a:prstClr val="black">
                  <a:tint val="75000"/>
                </a:prstClr>
              </a:solidFill>
            </a:endParaRPr>
          </a:p>
        </p:txBody>
      </p:sp>
      <p:sp>
        <p:nvSpPr>
          <p:cNvPr id="7" name="Овал 1"/>
          <p:cNvSpPr>
            <a:spLocks noChangeArrowheads="1"/>
          </p:cNvSpPr>
          <p:nvPr userDrawn="1"/>
        </p:nvSpPr>
        <p:spPr bwMode="auto">
          <a:xfrm>
            <a:off x="8707438" y="44450"/>
            <a:ext cx="401637" cy="4016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round/>
                <a:headEnd/>
                <a:tailEnd/>
              </a14:hiddenLine>
            </a:ext>
          </a:extLst>
        </p:spPr>
        <p:txBody>
          <a:bodyPr lIns="0" tIns="0" rIns="0" bIns="0" anchor="ctr" anchorCtr="1"/>
          <a:lstStyle/>
          <a:p>
            <a:pPr algn="ctr"/>
            <a:fld id="{4DCE36C7-1163-4258-B021-8C4D79EE68F9}" type="slidenum">
              <a:rPr lang="en-US" b="1">
                <a:solidFill>
                  <a:srgbClr val="000000"/>
                </a:solidFill>
                <a:latin typeface="Monotype Corsiva" pitchFamily="66" charset="0"/>
              </a:rPr>
              <a:pPr algn="ctr"/>
              <a:t>‹#›</a:t>
            </a:fld>
            <a:endParaRPr lang="ru-RU" b="1">
              <a:solidFill>
                <a:srgbClr val="000000"/>
              </a:solidFill>
              <a:latin typeface="Monotype Corsiva" pitchFamily="66" charset="0"/>
            </a:endParaRPr>
          </a:p>
        </p:txBody>
      </p:sp>
    </p:spTree>
    <p:extLst>
      <p:ext uri="{BB962C8B-B14F-4D97-AF65-F5344CB8AC3E}">
        <p14:creationId xmlns:p14="http://schemas.microsoft.com/office/powerpoint/2010/main" val="83715715"/>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67E4669-A9D3-4196-A00B-0750A8EDF7E6}" type="slidenum">
              <a:rPr lang="ru-RU" smtClean="0">
                <a:solidFill>
                  <a:prstClr val="black">
                    <a:tint val="75000"/>
                  </a:prstClr>
                </a:solidFill>
              </a:rPr>
              <a:pPr>
                <a:defRPr/>
              </a:pPr>
              <a:t>‹#›</a:t>
            </a:fld>
            <a:endParaRPr lang="ru-RU">
              <a:solidFill>
                <a:prstClr val="black">
                  <a:tint val="75000"/>
                </a:prstClr>
              </a:solidFill>
            </a:endParaRPr>
          </a:p>
        </p:txBody>
      </p:sp>
      <p:sp>
        <p:nvSpPr>
          <p:cNvPr id="7" name="Овал 1"/>
          <p:cNvSpPr>
            <a:spLocks noChangeArrowheads="1"/>
          </p:cNvSpPr>
          <p:nvPr userDrawn="1"/>
        </p:nvSpPr>
        <p:spPr bwMode="auto">
          <a:xfrm>
            <a:off x="8707438" y="44450"/>
            <a:ext cx="401637" cy="4016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round/>
                <a:headEnd/>
                <a:tailEnd/>
              </a14:hiddenLine>
            </a:ext>
          </a:extLst>
        </p:spPr>
        <p:txBody>
          <a:bodyPr lIns="0" tIns="0" rIns="0" bIns="0" anchor="ctr" anchorCtr="1"/>
          <a:lstStyle/>
          <a:p>
            <a:pPr algn="ctr"/>
            <a:fld id="{4DCE36C7-1163-4258-B021-8C4D79EE68F9}" type="slidenum">
              <a:rPr lang="en-US" b="1">
                <a:solidFill>
                  <a:srgbClr val="000000"/>
                </a:solidFill>
                <a:latin typeface="Monotype Corsiva" pitchFamily="66" charset="0"/>
              </a:rPr>
              <a:pPr algn="ctr"/>
              <a:t>‹#›</a:t>
            </a:fld>
            <a:endParaRPr lang="ru-RU" b="1">
              <a:solidFill>
                <a:srgbClr val="000000"/>
              </a:solidFill>
              <a:latin typeface="Monotype Corsiva" pitchFamily="66" charset="0"/>
            </a:endParaRPr>
          </a:p>
        </p:txBody>
      </p:sp>
    </p:spTree>
    <p:extLst>
      <p:ext uri="{BB962C8B-B14F-4D97-AF65-F5344CB8AC3E}">
        <p14:creationId xmlns:p14="http://schemas.microsoft.com/office/powerpoint/2010/main" val="4181003896"/>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11"/>
          <p:cNvSpPr>
            <a:spLocks noChangeArrowheads="1"/>
          </p:cNvSpPr>
          <p:nvPr/>
        </p:nvSpPr>
        <p:spPr bwMode="auto">
          <a:xfrm>
            <a:off x="0" y="908050"/>
            <a:ext cx="91440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defRPr/>
            </a:pPr>
            <a:endParaRPr lang="en-US" sz="2400" dirty="0">
              <a:latin typeface="Times New Roman" pitchFamily="18" charset="0"/>
            </a:endParaRPr>
          </a:p>
          <a:p>
            <a:pPr algn="ctr">
              <a:defRPr/>
            </a:pPr>
            <a:endParaRPr lang="uk-UA" sz="2400" b="1" dirty="0"/>
          </a:p>
          <a:p>
            <a:pPr algn="ctr">
              <a:defRPr/>
            </a:pPr>
            <a:endParaRPr lang="uk-UA" sz="2400" b="1" dirty="0" smtClean="0">
              <a:latin typeface="Times New Roman" panose="02020603050405020304" pitchFamily="18" charset="0"/>
              <a:cs typeface="Times New Roman" panose="02020603050405020304" pitchFamily="18" charset="0"/>
            </a:endParaRPr>
          </a:p>
          <a:p>
            <a:pPr algn="ctr">
              <a:defRPr/>
            </a:pPr>
            <a:endParaRPr lang="uk-UA" sz="2400" b="1" dirty="0">
              <a:latin typeface="Times New Roman" panose="02020603050405020304" pitchFamily="18" charset="0"/>
              <a:cs typeface="Times New Roman" panose="02020603050405020304" pitchFamily="18" charset="0"/>
            </a:endParaRPr>
          </a:p>
          <a:p>
            <a:pPr algn="ctr">
              <a:defRPr/>
            </a:pPr>
            <a:endParaRPr lang="uk-UA" sz="2400" b="1" dirty="0" smtClean="0">
              <a:latin typeface="Times New Roman" panose="02020603050405020304" pitchFamily="18" charset="0"/>
              <a:cs typeface="Times New Roman" panose="02020603050405020304" pitchFamily="18" charset="0"/>
            </a:endParaRPr>
          </a:p>
          <a:p>
            <a:pPr algn="ctr">
              <a:defRPr/>
            </a:pPr>
            <a:endParaRPr lang="uk-UA" sz="2400" b="1" dirty="0" smtClean="0">
              <a:latin typeface="Times New Roman" panose="02020603050405020304" pitchFamily="18" charset="0"/>
              <a:cs typeface="Times New Roman" panose="02020603050405020304" pitchFamily="18" charset="0"/>
            </a:endParaRPr>
          </a:p>
          <a:p>
            <a:pPr algn="ctr">
              <a:defRPr/>
            </a:pPr>
            <a:r>
              <a:rPr lang="en-US" sz="2400" b="1" dirty="0">
                <a:latin typeface="Times New Roman" pitchFamily="18" charset="0"/>
              </a:rPr>
              <a:t>«</a:t>
            </a:r>
            <a:r>
              <a:rPr lang="en-US" sz="2800" b="1" dirty="0">
                <a:latin typeface="Times New Roman" pitchFamily="18" charset="0"/>
              </a:rPr>
              <a:t>Methods of creating management of infocommunication networks in emergency </a:t>
            </a:r>
            <a:r>
              <a:rPr lang="en-US" sz="2800" b="1" dirty="0" smtClean="0">
                <a:latin typeface="Times New Roman" pitchFamily="18" charset="0"/>
              </a:rPr>
              <a:t>systems</a:t>
            </a:r>
            <a:r>
              <a:rPr lang="uk-UA" sz="2800" b="1" dirty="0" smtClean="0">
                <a:latin typeface="Times New Roman" pitchFamily="18" charset="0"/>
              </a:rPr>
              <a:t> </a:t>
            </a:r>
            <a:r>
              <a:rPr lang="en-US" sz="2800" b="1" dirty="0" smtClean="0">
                <a:latin typeface="Times New Roman" pitchFamily="18" charset="0"/>
              </a:rPr>
              <a:t>during </a:t>
            </a:r>
            <a:r>
              <a:rPr lang="en-US" sz="2800" b="1" dirty="0">
                <a:latin typeface="Times New Roman" pitchFamily="18" charset="0"/>
              </a:rPr>
              <a:t>the digital transformation of the state»</a:t>
            </a:r>
          </a:p>
          <a:p>
            <a:pPr algn="ctr">
              <a:defRPr/>
            </a:pPr>
            <a:endParaRPr lang="uk-UA" sz="2800" b="1" dirty="0" smtClean="0">
              <a:latin typeface="Times New Roman" pitchFamily="18" charset="0"/>
            </a:endParaRPr>
          </a:p>
          <a:p>
            <a:pPr algn="r">
              <a:defRPr/>
            </a:pPr>
            <a:endParaRPr lang="uk-UA" b="1" dirty="0">
              <a:latin typeface="Times New Roman" pitchFamily="18" charset="0"/>
            </a:endParaRPr>
          </a:p>
          <a:p>
            <a:pPr algn="r">
              <a:defRPr/>
            </a:pPr>
            <a:r>
              <a:rPr lang="en-GB" sz="2000" b="1" dirty="0" err="1">
                <a:latin typeface="Times New Roman" pitchFamily="18" charset="0"/>
              </a:rPr>
              <a:t>Andrii</a:t>
            </a:r>
            <a:r>
              <a:rPr lang="en-GB" sz="2000" b="1" dirty="0">
                <a:latin typeface="Times New Roman" pitchFamily="18" charset="0"/>
              </a:rPr>
              <a:t> </a:t>
            </a:r>
            <a:r>
              <a:rPr lang="en-GB" sz="2000" b="1" dirty="0" err="1" smtClean="0">
                <a:latin typeface="Times New Roman" pitchFamily="18" charset="0"/>
              </a:rPr>
              <a:t>Zakharzhevsky</a:t>
            </a:r>
            <a:r>
              <a:rPr lang="en-US" sz="2000" b="1" dirty="0" err="1" smtClean="0">
                <a:latin typeface="Times New Roman" pitchFamily="18" charset="0"/>
              </a:rPr>
              <a:t>i</a:t>
            </a:r>
            <a:r>
              <a:rPr lang="uk-UA" b="1" dirty="0" smtClean="0">
                <a:latin typeface="Times New Roman" pitchFamily="18" charset="0"/>
              </a:rPr>
              <a:t>	</a:t>
            </a:r>
          </a:p>
          <a:p>
            <a:pPr algn="r">
              <a:defRPr/>
            </a:pPr>
            <a:r>
              <a:rPr lang="en-GB" b="1" dirty="0" smtClean="0">
                <a:latin typeface="Times New Roman" pitchFamily="18" charset="0"/>
              </a:rPr>
              <a:t>Candidate </a:t>
            </a:r>
            <a:r>
              <a:rPr lang="en-GB" b="1" dirty="0">
                <a:latin typeface="Times New Roman" pitchFamily="18" charset="0"/>
              </a:rPr>
              <a:t>of Technical </a:t>
            </a:r>
            <a:r>
              <a:rPr lang="en-GB" b="1" dirty="0" smtClean="0">
                <a:latin typeface="Times New Roman" pitchFamily="18" charset="0"/>
              </a:rPr>
              <a:t>Sciences</a:t>
            </a:r>
            <a:r>
              <a:rPr lang="uk-UA" b="1" dirty="0" smtClean="0">
                <a:latin typeface="Times New Roman" pitchFamily="18" charset="0"/>
              </a:rPr>
              <a:t> </a:t>
            </a:r>
            <a:r>
              <a:rPr lang="en-GB" b="1" dirty="0" smtClean="0">
                <a:latin typeface="Times New Roman" pitchFamily="18" charset="0"/>
              </a:rPr>
              <a:t>(</a:t>
            </a:r>
            <a:r>
              <a:rPr lang="en-GB" b="1" dirty="0">
                <a:latin typeface="Times New Roman" pitchFamily="18" charset="0"/>
              </a:rPr>
              <a:t>Ph. D</a:t>
            </a:r>
            <a:r>
              <a:rPr lang="en-GB" b="1" dirty="0" smtClean="0">
                <a:latin typeface="Times New Roman" pitchFamily="18" charset="0"/>
              </a:rPr>
              <a:t>.)</a:t>
            </a:r>
            <a:r>
              <a:rPr lang="uk-UA" b="1" dirty="0" smtClean="0">
                <a:latin typeface="Times New Roman" pitchFamily="18" charset="0"/>
              </a:rPr>
              <a:t>,</a:t>
            </a:r>
            <a:r>
              <a:rPr lang="en-US" b="1" dirty="0" smtClean="0">
                <a:latin typeface="Times New Roman" pitchFamily="18" charset="0"/>
              </a:rPr>
              <a:t>  </a:t>
            </a:r>
            <a:r>
              <a:rPr lang="en-US" b="1" dirty="0">
                <a:latin typeface="Times New Roman" pitchFamily="18" charset="0"/>
              </a:rPr>
              <a:t>Doctoral student </a:t>
            </a:r>
            <a:endParaRPr lang="uk-UA" b="1" dirty="0" smtClean="0">
              <a:latin typeface="Times New Roman" pitchFamily="18" charset="0"/>
            </a:endParaRPr>
          </a:p>
          <a:p>
            <a:pPr algn="r">
              <a:defRPr/>
            </a:pPr>
            <a:r>
              <a:rPr lang="en-US" b="1" dirty="0" smtClean="0">
                <a:latin typeface="Times New Roman" pitchFamily="18" charset="0"/>
              </a:rPr>
              <a:t>of </a:t>
            </a:r>
            <a:r>
              <a:rPr lang="en-US" b="1" dirty="0">
                <a:latin typeface="Times New Roman" pitchFamily="18" charset="0"/>
              </a:rPr>
              <a:t>the State University of </a:t>
            </a:r>
            <a:r>
              <a:rPr lang="en-US" b="1" dirty="0" smtClean="0">
                <a:latin typeface="Times New Roman" pitchFamily="18" charset="0"/>
              </a:rPr>
              <a:t>Telecommunications</a:t>
            </a:r>
            <a:r>
              <a:rPr lang="uk-UA" b="1" dirty="0" smtClean="0">
                <a:latin typeface="Times New Roman" pitchFamily="18" charset="0"/>
              </a:rPr>
              <a:t> </a:t>
            </a:r>
            <a:endParaRPr lang="en-US" sz="2400" dirty="0">
              <a:latin typeface="Times New Roman" pitchFamily="18" charset="0"/>
            </a:endParaRPr>
          </a:p>
          <a:p>
            <a:pPr algn="ctr">
              <a:defRPr/>
            </a:pPr>
            <a:r>
              <a:rPr lang="en-US" sz="1600" dirty="0" smtClean="0">
                <a:latin typeface="Times New Roman" pitchFamily="18" charset="0"/>
              </a:rPr>
              <a:t>Kyiv</a:t>
            </a:r>
            <a:r>
              <a:rPr lang="uk-UA" sz="1600" dirty="0" smtClean="0">
                <a:latin typeface="Times New Roman" pitchFamily="18" charset="0"/>
              </a:rPr>
              <a:t> </a:t>
            </a:r>
            <a:r>
              <a:rPr lang="uk-UA" sz="1600" dirty="0">
                <a:latin typeface="Times New Roman" pitchFamily="18" charset="0"/>
              </a:rPr>
              <a:t>- </a:t>
            </a:r>
            <a:r>
              <a:rPr lang="uk-UA" sz="1600" dirty="0" smtClean="0">
                <a:latin typeface="Times New Roman" pitchFamily="18" charset="0"/>
              </a:rPr>
              <a:t>2021</a:t>
            </a:r>
            <a:endParaRPr lang="uk-UA" sz="1600" dirty="0">
              <a:latin typeface="Times New Roman" pitchFamily="18" charset="0"/>
            </a:endParaRPr>
          </a:p>
        </p:txBody>
      </p:sp>
      <p:grpSp>
        <p:nvGrpSpPr>
          <p:cNvPr id="2053" name="Группа 1"/>
          <p:cNvGrpSpPr>
            <a:grpSpLocks/>
          </p:cNvGrpSpPr>
          <p:nvPr/>
        </p:nvGrpSpPr>
        <p:grpSpPr bwMode="auto">
          <a:xfrm>
            <a:off x="0" y="908050"/>
            <a:ext cx="9144000" cy="87313"/>
            <a:chOff x="0" y="1012983"/>
            <a:chExt cx="9144000" cy="96386"/>
          </a:xfrm>
        </p:grpSpPr>
        <p:sp>
          <p:nvSpPr>
            <p:cNvPr id="2054"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2055"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grpSp>
      <p:pic>
        <p:nvPicPr>
          <p:cNvPr id="7" name="Рисунок 6"/>
          <p:cNvPicPr>
            <a:picLocks noChangeAspect="1"/>
          </p:cNvPicPr>
          <p:nvPr/>
        </p:nvPicPr>
        <p:blipFill>
          <a:blip r:embed="rId3"/>
          <a:stretch>
            <a:fillRect/>
          </a:stretch>
        </p:blipFill>
        <p:spPr>
          <a:xfrm>
            <a:off x="107504" y="3024"/>
            <a:ext cx="2388514" cy="2284899"/>
          </a:xfrm>
          <a:prstGeom prst="rect">
            <a:avLst/>
          </a:prstGeom>
          <a:noFill/>
          <a:ln w="9525">
            <a:noFill/>
          </a:ln>
        </p:spPr>
      </p:pic>
      <p:pic>
        <p:nvPicPr>
          <p:cNvPr id="2" name="Рисунок 1"/>
          <p:cNvPicPr>
            <a:picLocks noChangeAspect="1"/>
          </p:cNvPicPr>
          <p:nvPr/>
        </p:nvPicPr>
        <p:blipFill>
          <a:blip r:embed="rId4"/>
          <a:stretch>
            <a:fillRect/>
          </a:stretch>
        </p:blipFill>
        <p:spPr>
          <a:xfrm>
            <a:off x="7056784" y="3024"/>
            <a:ext cx="2087216" cy="2385391"/>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5"/>
          <p:cNvGrpSpPr>
            <a:grpSpLocks/>
          </p:cNvGrpSpPr>
          <p:nvPr/>
        </p:nvGrpSpPr>
        <p:grpSpPr bwMode="auto">
          <a:xfrm>
            <a:off x="0" y="759549"/>
            <a:ext cx="9144000" cy="87312"/>
            <a:chOff x="0" y="1012983"/>
            <a:chExt cx="9144000" cy="96386"/>
          </a:xfrm>
        </p:grpSpPr>
        <p:sp>
          <p:nvSpPr>
            <p:cNvPr id="7"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8"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grpSp>
      <p:sp>
        <p:nvSpPr>
          <p:cNvPr id="15872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158724" name="Rectangle 4"/>
          <p:cNvSpPr>
            <a:spLocks noChangeArrowheads="1"/>
          </p:cNvSpPr>
          <p:nvPr/>
        </p:nvSpPr>
        <p:spPr bwMode="auto">
          <a:xfrm>
            <a:off x="-71470" y="1190607"/>
            <a:ext cx="936061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ru-RU">
              <a:solidFill>
                <a:prstClr val="black"/>
              </a:solidFill>
              <a:latin typeface="Arial" pitchFamily="34" charset="0"/>
            </a:endParaRPr>
          </a:p>
        </p:txBody>
      </p:sp>
      <p:sp>
        <p:nvSpPr>
          <p:cNvPr id="158725" name="Rectangle 5"/>
          <p:cNvSpPr>
            <a:spLocks noChangeArrowheads="1"/>
          </p:cNvSpPr>
          <p:nvPr/>
        </p:nvSpPr>
        <p:spPr bwMode="auto">
          <a:xfrm>
            <a:off x="-71470" y="2200257"/>
            <a:ext cx="936061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ru-RU">
              <a:solidFill>
                <a:prstClr val="black"/>
              </a:solidFill>
              <a:latin typeface="Arial" pitchFamily="34" charset="0"/>
            </a:endParaRPr>
          </a:p>
        </p:txBody>
      </p:sp>
      <p:sp>
        <p:nvSpPr>
          <p:cNvPr id="2682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2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2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29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300"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301" name="Rectangle 13"/>
          <p:cNvSpPr>
            <a:spLocks noChangeArrowheads="1"/>
          </p:cNvSpPr>
          <p:nvPr/>
        </p:nvSpPr>
        <p:spPr bwMode="auto">
          <a:xfrm>
            <a:off x="-71470" y="857232"/>
            <a:ext cx="936061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ru-RU">
              <a:solidFill>
                <a:prstClr val="black"/>
              </a:solidFill>
              <a:latin typeface="Arial" pitchFamily="34" charset="0"/>
            </a:endParaRPr>
          </a:p>
        </p:txBody>
      </p:sp>
      <p:sp>
        <p:nvSpPr>
          <p:cNvPr id="268304"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305" name="Rectangle 17"/>
          <p:cNvSpPr>
            <a:spLocks noChangeArrowheads="1"/>
          </p:cNvSpPr>
          <p:nvPr/>
        </p:nvSpPr>
        <p:spPr bwMode="auto">
          <a:xfrm>
            <a:off x="-71470" y="857232"/>
            <a:ext cx="936061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ru-RU">
              <a:solidFill>
                <a:prstClr val="black"/>
              </a:solidFill>
              <a:latin typeface="Arial" pitchFamily="34" charset="0"/>
            </a:endParaRPr>
          </a:p>
        </p:txBody>
      </p:sp>
      <p:sp>
        <p:nvSpPr>
          <p:cNvPr id="268307"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3" name="Rectangle 2">
            <a:extLst>
              <a:ext uri="{FF2B5EF4-FFF2-40B4-BE49-F238E27FC236}">
                <a16:creationId xmlns="" xmlns:a16="http://schemas.microsoft.com/office/drawing/2014/main" id="{EF82E70A-18ED-B440-9318-35C1CBF4449F}"/>
              </a:ext>
            </a:extLst>
          </p:cNvPr>
          <p:cNvSpPr>
            <a:spLocks noChangeArrowheads="1"/>
          </p:cNvSpPr>
          <p:nvPr/>
        </p:nvSpPr>
        <p:spPr bwMode="auto">
          <a:xfrm>
            <a:off x="1547664" y="113061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5" name="Прямоугольник 4">
            <a:extLst>
              <a:ext uri="{FF2B5EF4-FFF2-40B4-BE49-F238E27FC236}">
                <a16:creationId xmlns="" xmlns:a16="http://schemas.microsoft.com/office/drawing/2014/main" id="{2C0F0529-0A63-7540-A3AB-65DCF415CDC5}"/>
              </a:ext>
            </a:extLst>
          </p:cNvPr>
          <p:cNvSpPr/>
          <p:nvPr/>
        </p:nvSpPr>
        <p:spPr>
          <a:xfrm>
            <a:off x="160088" y="14758"/>
            <a:ext cx="8488732" cy="830997"/>
          </a:xfrm>
          <a:prstGeom prst="rect">
            <a:avLst/>
          </a:prstGeom>
        </p:spPr>
        <p:txBody>
          <a:bodyPr wrap="square">
            <a:spAutoFit/>
          </a:bodyPr>
          <a:lstStyle/>
          <a:p>
            <a:pPr algn="ctr"/>
            <a:r>
              <a:rPr lang="en-GB" sz="2400" b="1" dirty="0" smtClean="0">
                <a:solidFill>
                  <a:srgbClr val="0070C0"/>
                </a:solidFill>
                <a:latin typeface="Times New Roman" panose="02020603050405020304" pitchFamily="18" charset="0"/>
                <a:cs typeface="Times New Roman" panose="02020603050405020304" pitchFamily="18" charset="0"/>
              </a:rPr>
              <a:t>SERVICE-ORIENTED </a:t>
            </a:r>
            <a:r>
              <a:rPr lang="en-GB" sz="2400" b="1" dirty="0">
                <a:solidFill>
                  <a:srgbClr val="0070C0"/>
                </a:solidFill>
                <a:latin typeface="Times New Roman" panose="02020603050405020304" pitchFamily="18" charset="0"/>
                <a:cs typeface="Times New Roman" panose="02020603050405020304" pitchFamily="18" charset="0"/>
              </a:rPr>
              <a:t>ARCHITECTURE FOR DIGITAL TRANSFORMATION</a:t>
            </a:r>
            <a:endParaRPr lang="ru-RU" sz="2400" b="1" dirty="0">
              <a:solidFill>
                <a:srgbClr val="0070C0"/>
              </a:solidFill>
              <a:latin typeface="Times New Roman" panose="02020603050405020304" pitchFamily="18" charset="0"/>
              <a:cs typeface="Times New Roman" panose="02020603050405020304" pitchFamily="18" charset="0"/>
            </a:endParaRPr>
          </a:p>
        </p:txBody>
      </p:sp>
      <p:sp>
        <p:nvSpPr>
          <p:cNvPr id="6" name="Rectangle 193"/>
          <p:cNvSpPr>
            <a:spLocks noChangeArrowheads="1"/>
          </p:cNvSpPr>
          <p:nvPr/>
        </p:nvSpPr>
        <p:spPr bwMode="auto">
          <a:xfrm>
            <a:off x="-1475313" y="1465649"/>
            <a:ext cx="1293380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solidFill>
                <a:prstClr val="black"/>
              </a:solidFill>
            </a:endParaRPr>
          </a:p>
        </p:txBody>
      </p:sp>
      <p:grpSp>
        <p:nvGrpSpPr>
          <p:cNvPr id="26" name="Групувати 25"/>
          <p:cNvGrpSpPr>
            <a:grpSpLocks/>
          </p:cNvGrpSpPr>
          <p:nvPr/>
        </p:nvGrpSpPr>
        <p:grpSpPr bwMode="auto">
          <a:xfrm>
            <a:off x="71374" y="957110"/>
            <a:ext cx="8956911" cy="5801202"/>
            <a:chOff x="1420" y="1320"/>
            <a:chExt cx="9380" cy="5560"/>
          </a:xfrm>
        </p:grpSpPr>
        <p:sp>
          <p:nvSpPr>
            <p:cNvPr id="27" name="Rectangle 36"/>
            <p:cNvSpPr>
              <a:spLocks noChangeArrowheads="1"/>
            </p:cNvSpPr>
            <p:nvPr/>
          </p:nvSpPr>
          <p:spPr bwMode="auto">
            <a:xfrm>
              <a:off x="1420" y="1320"/>
              <a:ext cx="9380" cy="5560"/>
            </a:xfrm>
            <a:prstGeom prst="rect">
              <a:avLst/>
            </a:prstGeom>
            <a:noFill/>
            <a:ln w="9525">
              <a:solidFill>
                <a:srgbClr val="000000"/>
              </a:solidFill>
              <a:miter lim="800000"/>
              <a:headEnd/>
              <a:tailEnd/>
            </a:ln>
          </p:spPr>
          <p:txBody>
            <a:bodyPr rot="0" vert="horz" wrap="square" lIns="18000" tIns="10800" rIns="18000" bIns="10800" anchor="t" anchorCtr="0" upright="1">
              <a:noAutofit/>
            </a:bodyPr>
            <a:lstStyle/>
            <a:p>
              <a:endParaRPr lang="ru-RU">
                <a:solidFill>
                  <a:prstClr val="black"/>
                </a:solidFill>
              </a:endParaRPr>
            </a:p>
          </p:txBody>
        </p:sp>
        <p:sp>
          <p:nvSpPr>
            <p:cNvPr id="28" name="Text Box 37"/>
            <p:cNvSpPr txBox="1">
              <a:spLocks noChangeArrowheads="1"/>
            </p:cNvSpPr>
            <p:nvPr/>
          </p:nvSpPr>
          <p:spPr bwMode="auto">
            <a:xfrm>
              <a:off x="1863" y="1382"/>
              <a:ext cx="8505" cy="540"/>
            </a:xfrm>
            <a:prstGeom prst="rect">
              <a:avLst/>
            </a:prstGeom>
            <a:solidFill>
              <a:srgbClr val="BAEFB7"/>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0"/>
                </a:spcAft>
              </a:pPr>
              <a:r>
                <a:rPr lang="en-US" b="1" dirty="0" smtClean="0">
                  <a:solidFill>
                    <a:prstClr val="black"/>
                  </a:solidFill>
                  <a:latin typeface="Times New Roman" panose="02020603050405020304" pitchFamily="18" charset="0"/>
                  <a:ea typeface="Times New Roman" panose="02020603050405020304" pitchFamily="18" charset="0"/>
                </a:rPr>
                <a:t> </a:t>
              </a:r>
              <a:r>
                <a:rPr lang="en-US" b="1" dirty="0">
                  <a:solidFill>
                    <a:prstClr val="black"/>
                  </a:solidFill>
                  <a:latin typeface="Times New Roman" panose="02020603050405020304" pitchFamily="18" charset="0"/>
                  <a:ea typeface="Times New Roman" panose="02020603050405020304" pitchFamily="18" charset="0"/>
                </a:rPr>
                <a:t>Subscriber interface (Initiator of service request and recipient of service)</a:t>
              </a:r>
              <a:endParaRPr lang="ru-RU" dirty="0">
                <a:solidFill>
                  <a:prstClr val="black"/>
                </a:solidFill>
                <a:latin typeface="Times New Roman" panose="02020603050405020304" pitchFamily="18" charset="0"/>
                <a:ea typeface="Times New Roman" panose="02020603050405020304" pitchFamily="18" charset="0"/>
              </a:endParaRPr>
            </a:p>
          </p:txBody>
        </p:sp>
        <p:sp>
          <p:nvSpPr>
            <p:cNvPr id="30" name="Text Box 38"/>
            <p:cNvSpPr txBox="1">
              <a:spLocks noChangeArrowheads="1"/>
            </p:cNvSpPr>
            <p:nvPr/>
          </p:nvSpPr>
          <p:spPr bwMode="auto">
            <a:xfrm>
              <a:off x="3342" y="2442"/>
              <a:ext cx="1434" cy="1077"/>
            </a:xfrm>
            <a:prstGeom prst="rect">
              <a:avLst/>
            </a:prstGeom>
            <a:solidFill>
              <a:srgbClr val="ECEAA8"/>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600"/>
                </a:spcAft>
              </a:pPr>
              <a:r>
                <a:rPr lang="en-GB" sz="1600" dirty="0" smtClean="0">
                  <a:solidFill>
                    <a:prstClr val="black"/>
                  </a:solidFill>
                  <a:latin typeface="Times New Roman" panose="02020603050405020304" pitchFamily="18" charset="0"/>
                  <a:ea typeface="Times New Roman" panose="02020603050405020304" pitchFamily="18" charset="0"/>
                </a:rPr>
                <a:t>Message </a:t>
              </a:r>
              <a:r>
                <a:rPr lang="en-GB" sz="1600" dirty="0">
                  <a:solidFill>
                    <a:prstClr val="black"/>
                  </a:solidFill>
                  <a:latin typeface="Times New Roman" panose="02020603050405020304" pitchFamily="18" charset="0"/>
                  <a:ea typeface="Times New Roman" panose="02020603050405020304" pitchFamily="18" charset="0"/>
                </a:rPr>
                <a:t>conversion</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31" name="Text Box 39"/>
            <p:cNvSpPr txBox="1">
              <a:spLocks noChangeArrowheads="1"/>
            </p:cNvSpPr>
            <p:nvPr/>
          </p:nvSpPr>
          <p:spPr bwMode="auto">
            <a:xfrm>
              <a:off x="1599" y="2422"/>
              <a:ext cx="1541" cy="1077"/>
            </a:xfrm>
            <a:prstGeom prst="rect">
              <a:avLst/>
            </a:prstGeom>
            <a:solidFill>
              <a:srgbClr val="ECEAA8"/>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600"/>
                </a:spcAft>
              </a:pPr>
              <a:r>
                <a:rPr lang="en-GB" sz="1600" dirty="0" smtClean="0">
                  <a:solidFill>
                    <a:prstClr val="black"/>
                  </a:solidFill>
                  <a:latin typeface="Times New Roman" panose="02020603050405020304" pitchFamily="18" charset="0"/>
                  <a:ea typeface="Times New Roman" panose="02020603050405020304" pitchFamily="18" charset="0"/>
                </a:rPr>
                <a:t>Message </a:t>
              </a:r>
              <a:r>
                <a:rPr lang="en-GB" sz="1600" dirty="0">
                  <a:solidFill>
                    <a:prstClr val="black"/>
                  </a:solidFill>
                  <a:latin typeface="Times New Roman" panose="02020603050405020304" pitchFamily="18" charset="0"/>
                  <a:ea typeface="Times New Roman" panose="02020603050405020304" pitchFamily="18" charset="0"/>
                </a:rPr>
                <a:t>routing</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32" name="Text Box 40"/>
            <p:cNvSpPr txBox="1">
              <a:spLocks noChangeArrowheads="1"/>
            </p:cNvSpPr>
            <p:nvPr/>
          </p:nvSpPr>
          <p:spPr bwMode="auto">
            <a:xfrm>
              <a:off x="5006" y="2438"/>
              <a:ext cx="1336" cy="1086"/>
            </a:xfrm>
            <a:prstGeom prst="rect">
              <a:avLst/>
            </a:prstGeom>
            <a:solidFill>
              <a:srgbClr val="ECEAA8"/>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0"/>
                </a:spcAft>
              </a:pPr>
              <a:r>
                <a:rPr lang="en-GB" sz="1600" dirty="0" smtClean="0">
                  <a:solidFill>
                    <a:prstClr val="black"/>
                  </a:solidFill>
                  <a:latin typeface="Times New Roman" panose="02020603050405020304" pitchFamily="18" charset="0"/>
                  <a:ea typeface="Times New Roman" panose="02020603050405020304" pitchFamily="18" charset="0"/>
                </a:rPr>
                <a:t>Means  management</a:t>
              </a:r>
              <a:r>
                <a:rPr lang="uk-UA" sz="1600" dirty="0" smtClean="0">
                  <a:solidFill>
                    <a:prstClr val="black"/>
                  </a:solidFill>
                  <a:latin typeface="Times New Roman" panose="02020603050405020304" pitchFamily="18" charset="0"/>
                  <a:ea typeface="Times New Roman" panose="02020603050405020304" pitchFamily="18" charset="0"/>
                </a:rPr>
                <a:t> </a:t>
              </a:r>
              <a:r>
                <a:rPr lang="en-GB" sz="1600" dirty="0" smtClean="0">
                  <a:solidFill>
                    <a:prstClr val="black"/>
                  </a:solidFill>
                  <a:latin typeface="Times New Roman" panose="02020603050405020304" pitchFamily="18" charset="0"/>
                  <a:ea typeface="Times New Roman" panose="02020603050405020304" pitchFamily="18" charset="0"/>
                </a:rPr>
                <a:t>events</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33" name="Text Box 41"/>
            <p:cNvSpPr txBox="1">
              <a:spLocks noChangeArrowheads="1"/>
            </p:cNvSpPr>
            <p:nvPr/>
          </p:nvSpPr>
          <p:spPr bwMode="auto">
            <a:xfrm>
              <a:off x="6569" y="2450"/>
              <a:ext cx="2457" cy="1086"/>
            </a:xfrm>
            <a:prstGeom prst="rect">
              <a:avLst/>
            </a:prstGeom>
            <a:solidFill>
              <a:srgbClr val="ECEAA8"/>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marL="7938" indent="-7938" algn="ctr">
                <a:spcAft>
                  <a:spcPts val="0"/>
                </a:spcAft>
                <a:tabLst>
                  <a:tab pos="685800" algn="l"/>
                  <a:tab pos="449580" algn="l"/>
                </a:tabLst>
              </a:pPr>
              <a:r>
                <a:rPr lang="en-US" sz="1600" kern="0" dirty="0" smtClean="0">
                  <a:solidFill>
                    <a:prstClr val="black"/>
                  </a:solidFill>
                  <a:latin typeface="Times New Roman" panose="02020603050405020304" pitchFamily="18" charset="0"/>
                  <a:ea typeface="Times New Roman" panose="02020603050405020304" pitchFamily="18" charset="0"/>
                </a:rPr>
                <a:t>Execution </a:t>
              </a:r>
              <a:r>
                <a:rPr lang="en-US" sz="1600" kern="0" dirty="0">
                  <a:solidFill>
                    <a:prstClr val="black"/>
                  </a:solidFill>
                  <a:latin typeface="Times New Roman" panose="02020603050405020304" pitchFamily="18" charset="0"/>
                  <a:ea typeface="Times New Roman" panose="02020603050405020304" pitchFamily="18" charset="0"/>
                </a:rPr>
                <a:t>of control commands with the help of additional software</a:t>
              </a:r>
              <a:endParaRPr lang="ru-RU" sz="1600" b="1" kern="0" dirty="0">
                <a:solidFill>
                  <a:prstClr val="black"/>
                </a:solidFill>
                <a:latin typeface="Times New Roman" panose="02020603050405020304" pitchFamily="18" charset="0"/>
                <a:ea typeface="Times New Roman" panose="02020603050405020304" pitchFamily="18" charset="0"/>
              </a:endParaRPr>
            </a:p>
          </p:txBody>
        </p:sp>
        <p:sp>
          <p:nvSpPr>
            <p:cNvPr id="34" name="Text Box 42"/>
            <p:cNvSpPr txBox="1">
              <a:spLocks noChangeArrowheads="1"/>
            </p:cNvSpPr>
            <p:nvPr/>
          </p:nvSpPr>
          <p:spPr bwMode="auto">
            <a:xfrm>
              <a:off x="9176" y="2464"/>
              <a:ext cx="1502" cy="1086"/>
            </a:xfrm>
            <a:prstGeom prst="rect">
              <a:avLst/>
            </a:prstGeom>
            <a:solidFill>
              <a:srgbClr val="ECEAA8"/>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0"/>
                </a:spcAft>
              </a:pPr>
              <a:r>
                <a:rPr lang="en-GB" sz="1600" dirty="0" err="1" smtClean="0">
                  <a:solidFill>
                    <a:prstClr val="black"/>
                  </a:solidFill>
                  <a:latin typeface="Times New Roman" panose="02020603050405020304" pitchFamily="18" charset="0"/>
                  <a:ea typeface="Times New Roman" panose="02020603050405020304" pitchFamily="18" charset="0"/>
                </a:rPr>
                <a:t>Modeling</a:t>
              </a:r>
              <a:r>
                <a:rPr lang="en-GB" sz="1600" dirty="0" smtClean="0">
                  <a:solidFill>
                    <a:prstClr val="black"/>
                  </a:solidFill>
                  <a:latin typeface="Times New Roman" panose="02020603050405020304" pitchFamily="18" charset="0"/>
                  <a:ea typeface="Times New Roman" panose="02020603050405020304" pitchFamily="18" charset="0"/>
                </a:rPr>
                <a:t> </a:t>
              </a:r>
              <a:r>
                <a:rPr lang="en-GB" sz="1600" dirty="0">
                  <a:solidFill>
                    <a:prstClr val="black"/>
                  </a:solidFill>
                  <a:latin typeface="Times New Roman" panose="02020603050405020304" pitchFamily="18" charset="0"/>
                  <a:ea typeface="Times New Roman" panose="02020603050405020304" pitchFamily="18" charset="0"/>
                </a:rPr>
                <a:t>and </a:t>
              </a:r>
              <a:r>
                <a:rPr lang="en-GB" sz="1600" dirty="0" smtClean="0">
                  <a:solidFill>
                    <a:prstClr val="black"/>
                  </a:solidFill>
                  <a:latin typeface="Times New Roman" panose="02020603050405020304" pitchFamily="18" charset="0"/>
                  <a:ea typeface="Times New Roman" panose="02020603050405020304" pitchFamily="18" charset="0"/>
                </a:rPr>
                <a:t>construction</a:t>
              </a:r>
              <a:r>
                <a:rPr lang="uk-UA" sz="1600" dirty="0" smtClean="0">
                  <a:solidFill>
                    <a:prstClr val="black"/>
                  </a:solidFill>
                  <a:latin typeface="Times New Roman" panose="02020603050405020304" pitchFamily="18" charset="0"/>
                  <a:ea typeface="Times New Roman" panose="02020603050405020304" pitchFamily="18" charset="0"/>
                </a:rPr>
                <a:t> </a:t>
              </a:r>
              <a:r>
                <a:rPr lang="en-GB" sz="1600" dirty="0" smtClean="0">
                  <a:solidFill>
                    <a:prstClr val="black"/>
                  </a:solidFill>
                  <a:latin typeface="Times New Roman" panose="02020603050405020304" pitchFamily="18" charset="0"/>
                  <a:ea typeface="Times New Roman" panose="02020603050405020304" pitchFamily="18" charset="0"/>
                </a:rPr>
                <a:t>management </a:t>
              </a:r>
              <a:r>
                <a:rPr lang="en-GB" sz="1600" dirty="0">
                  <a:solidFill>
                    <a:prstClr val="black"/>
                  </a:solidFill>
                  <a:latin typeface="Times New Roman" panose="02020603050405020304" pitchFamily="18" charset="0"/>
                  <a:ea typeface="Times New Roman" panose="02020603050405020304" pitchFamily="18" charset="0"/>
                </a:rPr>
                <a:t>processes</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35" name="Text Box 43"/>
            <p:cNvSpPr txBox="1">
              <a:spLocks noChangeArrowheads="1"/>
            </p:cNvSpPr>
            <p:nvPr/>
          </p:nvSpPr>
          <p:spPr bwMode="auto">
            <a:xfrm>
              <a:off x="8970" y="4004"/>
              <a:ext cx="1720" cy="466"/>
            </a:xfrm>
            <a:prstGeom prst="rect">
              <a:avLst/>
            </a:prstGeom>
            <a:solidFill>
              <a:srgbClr val="FFE5E5"/>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Bef>
                  <a:spcPts val="1800"/>
                </a:spcBef>
                <a:spcAft>
                  <a:spcPts val="0"/>
                </a:spcAft>
              </a:pPr>
              <a:r>
                <a:rPr lang="en-GB" sz="1600" b="1" dirty="0" smtClean="0">
                  <a:solidFill>
                    <a:prstClr val="black"/>
                  </a:solidFill>
                  <a:latin typeface="Times New Roman" panose="02020603050405020304" pitchFamily="18" charset="0"/>
                  <a:ea typeface="Times New Roman" panose="02020603050405020304" pitchFamily="18" charset="0"/>
                </a:rPr>
                <a:t>Register</a:t>
              </a:r>
              <a:r>
                <a:rPr lang="uk-UA" sz="1600" b="1" dirty="0">
                  <a:solidFill>
                    <a:prstClr val="black"/>
                  </a:solidFill>
                  <a:latin typeface="Times New Roman" panose="02020603050405020304" pitchFamily="18" charset="0"/>
                  <a:ea typeface="Times New Roman" panose="02020603050405020304" pitchFamily="18" charset="0"/>
                </a:rPr>
                <a:t> </a:t>
              </a:r>
              <a:r>
                <a:rPr lang="en-GB" sz="1600" b="1" dirty="0" smtClean="0">
                  <a:solidFill>
                    <a:prstClr val="black"/>
                  </a:solidFill>
                  <a:latin typeface="Times New Roman" panose="02020603050405020304" pitchFamily="18" charset="0"/>
                  <a:ea typeface="Times New Roman" panose="02020603050405020304" pitchFamily="18" charset="0"/>
                </a:rPr>
                <a:t>services</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36" name="Text Box 44"/>
            <p:cNvSpPr txBox="1">
              <a:spLocks noChangeArrowheads="1"/>
            </p:cNvSpPr>
            <p:nvPr/>
          </p:nvSpPr>
          <p:spPr bwMode="auto">
            <a:xfrm>
              <a:off x="1576" y="4004"/>
              <a:ext cx="7035" cy="450"/>
            </a:xfrm>
            <a:prstGeom prst="rect">
              <a:avLst/>
            </a:prstGeom>
            <a:solidFill>
              <a:srgbClr val="F1E9FD"/>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0"/>
                </a:spcAft>
              </a:pPr>
              <a:r>
                <a:rPr lang="en-US" sz="1600" b="1" dirty="0" smtClean="0">
                  <a:solidFill>
                    <a:prstClr val="black"/>
                  </a:solidFill>
                  <a:latin typeface="Times New Roman" panose="02020603050405020304" pitchFamily="18" charset="0"/>
                  <a:ea typeface="Times New Roman" panose="02020603050405020304" pitchFamily="18" charset="0"/>
                </a:rPr>
                <a:t>Bus </a:t>
              </a:r>
              <a:r>
                <a:rPr lang="en-US" sz="1600" b="1" dirty="0">
                  <a:solidFill>
                    <a:prstClr val="black"/>
                  </a:solidFill>
                  <a:latin typeface="Times New Roman" panose="02020603050405020304" pitchFamily="18" charset="0"/>
                  <a:ea typeface="Times New Roman" panose="02020603050405020304" pitchFamily="18" charset="0"/>
                </a:rPr>
                <a:t>of distributed messages and requests </a:t>
              </a:r>
              <a:r>
                <a:rPr lang="en-US" sz="1600" b="1" dirty="0" smtClean="0">
                  <a:solidFill>
                    <a:prstClr val="black"/>
                  </a:solidFill>
                  <a:latin typeface="Times New Roman" panose="02020603050405020304" pitchFamily="18" charset="0"/>
                  <a:ea typeface="Times New Roman" panose="02020603050405020304" pitchFamily="18" charset="0"/>
                </a:rPr>
                <a:t>/responses</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37" name="Text Box 45"/>
            <p:cNvSpPr txBox="1">
              <a:spLocks noChangeArrowheads="1"/>
            </p:cNvSpPr>
            <p:nvPr/>
          </p:nvSpPr>
          <p:spPr bwMode="auto">
            <a:xfrm>
              <a:off x="3630" y="4770"/>
              <a:ext cx="5250" cy="720"/>
            </a:xfrm>
            <a:prstGeom prst="rect">
              <a:avLst/>
            </a:prstGeom>
            <a:solidFill>
              <a:srgbClr val="BAEFB7"/>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marL="455930" indent="-274320" algn="ctr">
                <a:spcAft>
                  <a:spcPts val="0"/>
                </a:spcAft>
                <a:tabLst>
                  <a:tab pos="685800" algn="l"/>
                  <a:tab pos="449580" algn="l"/>
                </a:tabLst>
              </a:pPr>
              <a:r>
                <a:rPr lang="en-US" sz="1600" b="1" kern="0" dirty="0" smtClean="0">
                  <a:solidFill>
                    <a:prstClr val="black"/>
                  </a:solidFill>
                  <a:latin typeface="Times New Roman" panose="02020603050405020304" pitchFamily="18" charset="0"/>
                  <a:ea typeface="Times New Roman" panose="02020603050405020304" pitchFamily="18" charset="0"/>
                </a:rPr>
                <a:t>Connectors </a:t>
              </a:r>
              <a:r>
                <a:rPr lang="en-US" sz="1600" b="1" kern="0" dirty="0">
                  <a:solidFill>
                    <a:prstClr val="black"/>
                  </a:solidFill>
                  <a:latin typeface="Times New Roman" panose="02020603050405020304" pitchFamily="18" charset="0"/>
                  <a:ea typeface="Times New Roman" panose="02020603050405020304" pitchFamily="18" charset="0"/>
                </a:rPr>
                <a:t>to the execution environment</a:t>
              </a:r>
            </a:p>
            <a:p>
              <a:pPr marL="455930" indent="-274320" algn="ctr">
                <a:spcAft>
                  <a:spcPts val="0"/>
                </a:spcAft>
                <a:tabLst>
                  <a:tab pos="685800" algn="l"/>
                  <a:tab pos="449580" algn="l"/>
                </a:tabLst>
              </a:pPr>
              <a:r>
                <a:rPr lang="en-US" sz="1600" b="1" dirty="0" smtClean="0">
                  <a:solidFill>
                    <a:prstClr val="black"/>
                  </a:solidFill>
                  <a:latin typeface="Times New Roman" panose="02020603050405020304" pitchFamily="18" charset="0"/>
                  <a:ea typeface="Times New Roman" panose="02020603050405020304" pitchFamily="18" charset="0"/>
                </a:rPr>
                <a:t>Adapters </a:t>
              </a:r>
              <a:r>
                <a:rPr lang="en-US" sz="1600" b="1" dirty="0">
                  <a:solidFill>
                    <a:prstClr val="black"/>
                  </a:solidFill>
                  <a:latin typeface="Times New Roman" panose="02020603050405020304" pitchFamily="18" charset="0"/>
                  <a:ea typeface="Times New Roman" panose="02020603050405020304" pitchFamily="18" charset="0"/>
                </a:rPr>
                <a:t>for access to  applications and data</a:t>
              </a:r>
              <a:endParaRPr lang="ru-RU" sz="1600" dirty="0">
                <a:solidFill>
                  <a:prstClr val="black"/>
                </a:solidFill>
                <a:latin typeface="Times New Roman" panose="02020603050405020304" pitchFamily="18" charset="0"/>
                <a:ea typeface="Times New Roman" panose="02020603050405020304" pitchFamily="18" charset="0"/>
              </a:endParaRPr>
            </a:p>
          </p:txBody>
        </p:sp>
        <p:grpSp>
          <p:nvGrpSpPr>
            <p:cNvPr id="38" name="Group 46"/>
            <p:cNvGrpSpPr>
              <a:grpSpLocks/>
            </p:cNvGrpSpPr>
            <p:nvPr/>
          </p:nvGrpSpPr>
          <p:grpSpPr bwMode="auto">
            <a:xfrm>
              <a:off x="1576" y="5685"/>
              <a:ext cx="3584" cy="1080"/>
              <a:chOff x="1741" y="6345"/>
              <a:chExt cx="3584" cy="1080"/>
            </a:xfrm>
          </p:grpSpPr>
          <p:sp>
            <p:nvSpPr>
              <p:cNvPr id="54" name="Text Box 47"/>
              <p:cNvSpPr txBox="1">
                <a:spLocks noChangeArrowheads="1"/>
              </p:cNvSpPr>
              <p:nvPr/>
            </p:nvSpPr>
            <p:spPr bwMode="auto">
              <a:xfrm>
                <a:off x="1741" y="6345"/>
                <a:ext cx="3584" cy="1080"/>
              </a:xfrm>
              <a:prstGeom prst="rect">
                <a:avLst/>
              </a:prstGeom>
              <a:solidFill>
                <a:srgbClr val="F1E9FD"/>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t" anchorCtr="0" upright="1">
                <a:noAutofit/>
              </a:bodyPr>
              <a:lstStyle/>
              <a:p>
                <a:pPr algn="ctr">
                  <a:spcAft>
                    <a:spcPts val="0"/>
                  </a:spcAft>
                </a:pPr>
                <a:r>
                  <a:rPr lang="en-US" sz="1400" b="1" spc="-30" dirty="0" smtClean="0">
                    <a:solidFill>
                      <a:prstClr val="black"/>
                    </a:solidFill>
                    <a:latin typeface="Times New Roman" panose="02020603050405020304" pitchFamily="18" charset="0"/>
                    <a:ea typeface="Times New Roman" panose="02020603050405020304" pitchFamily="18" charset="0"/>
                  </a:rPr>
                  <a:t>OS </a:t>
                </a:r>
                <a:r>
                  <a:rPr lang="en-US" sz="1400" b="1" spc="-30" dirty="0">
                    <a:solidFill>
                      <a:prstClr val="black"/>
                    </a:solidFill>
                    <a:latin typeface="Times New Roman" panose="02020603050405020304" pitchFamily="18" charset="0"/>
                    <a:ea typeface="Times New Roman" panose="02020603050405020304" pitchFamily="18" charset="0"/>
                  </a:rPr>
                  <a:t>and </a:t>
                </a:r>
                <a:r>
                  <a:rPr lang="en-US" sz="1400" b="1" spc="-30" dirty="0" smtClean="0">
                    <a:solidFill>
                      <a:prstClr val="black"/>
                    </a:solidFill>
                    <a:latin typeface="Times New Roman" panose="02020603050405020304" pitchFamily="18" charset="0"/>
                    <a:ea typeface="Times New Roman" panose="02020603050405020304" pitchFamily="18" charset="0"/>
                  </a:rPr>
                  <a:t>application</a:t>
                </a:r>
                <a:r>
                  <a:rPr lang="ru-RU" sz="1400" b="1" spc="-30" dirty="0" smtClean="0">
                    <a:solidFill>
                      <a:prstClr val="black"/>
                    </a:solidFill>
                    <a:latin typeface="Times New Roman" panose="02020603050405020304" pitchFamily="18" charset="0"/>
                    <a:ea typeface="Times New Roman" panose="02020603050405020304" pitchFamily="18" charset="0"/>
                  </a:rPr>
                  <a:t> </a:t>
                </a:r>
                <a:r>
                  <a:rPr lang="en-US" sz="1400" b="1" spc="-30" dirty="0" smtClean="0">
                    <a:solidFill>
                      <a:prstClr val="black"/>
                    </a:solidFill>
                    <a:latin typeface="Times New Roman" panose="02020603050405020304" pitchFamily="18" charset="0"/>
                    <a:ea typeface="Times New Roman" panose="02020603050405020304" pitchFamily="18" charset="0"/>
                  </a:rPr>
                  <a:t>execution </a:t>
                </a:r>
                <a:r>
                  <a:rPr lang="en-US" sz="1400" b="1" spc="-30" dirty="0">
                    <a:solidFill>
                      <a:prstClr val="black"/>
                    </a:solidFill>
                    <a:latin typeface="Times New Roman" panose="02020603050405020304" pitchFamily="18" charset="0"/>
                    <a:ea typeface="Times New Roman" panose="02020603050405020304" pitchFamily="18" charset="0"/>
                  </a:rPr>
                  <a:t>environment  in stationary mode</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55" name="Text Box 48"/>
              <p:cNvSpPr txBox="1">
                <a:spLocks noChangeArrowheads="1"/>
              </p:cNvSpPr>
              <p:nvPr/>
            </p:nvSpPr>
            <p:spPr bwMode="auto">
              <a:xfrm>
                <a:off x="1809" y="6814"/>
                <a:ext cx="1470" cy="548"/>
              </a:xfrm>
              <a:prstGeom prst="rect">
                <a:avLst/>
              </a:prstGeom>
              <a:solidFill>
                <a:srgbClr val="92D050"/>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0"/>
                  </a:spcAft>
                </a:pPr>
                <a:r>
                  <a:rPr lang="en-US" sz="1400" b="1" dirty="0" smtClean="0">
                    <a:solidFill>
                      <a:prstClr val="black"/>
                    </a:solidFill>
                    <a:latin typeface="Times New Roman" panose="02020603050405020304" pitchFamily="18" charset="0"/>
                    <a:ea typeface="Times New Roman" panose="02020603050405020304" pitchFamily="18" charset="0"/>
                  </a:rPr>
                  <a:t>Application</a:t>
                </a:r>
                <a:endParaRPr lang="ru-RU" sz="1400" b="1" dirty="0">
                  <a:solidFill>
                    <a:prstClr val="black"/>
                  </a:solidFill>
                  <a:latin typeface="Times New Roman" panose="02020603050405020304" pitchFamily="18" charset="0"/>
                  <a:ea typeface="Times New Roman" panose="02020603050405020304" pitchFamily="18" charset="0"/>
                </a:endParaRPr>
              </a:p>
            </p:txBody>
          </p:sp>
          <p:sp>
            <p:nvSpPr>
              <p:cNvPr id="56" name="Text Box 49"/>
              <p:cNvSpPr txBox="1">
                <a:spLocks noChangeArrowheads="1"/>
              </p:cNvSpPr>
              <p:nvPr/>
            </p:nvSpPr>
            <p:spPr bwMode="auto">
              <a:xfrm>
                <a:off x="3530" y="6814"/>
                <a:ext cx="1470" cy="566"/>
              </a:xfrm>
              <a:prstGeom prst="rect">
                <a:avLst/>
              </a:prstGeom>
              <a:solidFill>
                <a:srgbClr val="FFA7A7"/>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0"/>
                  </a:spcAft>
                </a:pPr>
                <a:r>
                  <a:rPr lang="en-GB" sz="1400" b="1" dirty="0" smtClean="0">
                    <a:solidFill>
                      <a:prstClr val="black"/>
                    </a:solidFill>
                    <a:latin typeface="Times New Roman" panose="02020603050405020304" pitchFamily="18" charset="0"/>
                    <a:ea typeface="Times New Roman" panose="02020603050405020304" pitchFamily="18" charset="0"/>
                  </a:rPr>
                  <a:t>Data </a:t>
                </a:r>
                <a:r>
                  <a:rPr lang="en-GB" sz="1400" b="1" dirty="0">
                    <a:solidFill>
                      <a:prstClr val="black"/>
                    </a:solidFill>
                    <a:latin typeface="Times New Roman" panose="02020603050405020304" pitchFamily="18" charset="0"/>
                    <a:ea typeface="Times New Roman" panose="02020603050405020304" pitchFamily="18" charset="0"/>
                  </a:rPr>
                  <a:t>management</a:t>
                </a:r>
                <a:endParaRPr lang="ru-RU" sz="1400" dirty="0">
                  <a:solidFill>
                    <a:prstClr val="black"/>
                  </a:solidFill>
                  <a:latin typeface="Times New Roman" panose="02020603050405020304" pitchFamily="18" charset="0"/>
                  <a:ea typeface="Times New Roman" panose="02020603050405020304" pitchFamily="18" charset="0"/>
                </a:endParaRPr>
              </a:p>
            </p:txBody>
          </p:sp>
        </p:grpSp>
        <p:grpSp>
          <p:nvGrpSpPr>
            <p:cNvPr id="39" name="Group 50"/>
            <p:cNvGrpSpPr>
              <a:grpSpLocks/>
            </p:cNvGrpSpPr>
            <p:nvPr/>
          </p:nvGrpSpPr>
          <p:grpSpPr bwMode="auto">
            <a:xfrm>
              <a:off x="7020" y="5679"/>
              <a:ext cx="3645" cy="1078"/>
              <a:chOff x="1665" y="6369"/>
              <a:chExt cx="3645" cy="1078"/>
            </a:xfrm>
          </p:grpSpPr>
          <p:sp>
            <p:nvSpPr>
              <p:cNvPr id="51" name="Text Box 51"/>
              <p:cNvSpPr txBox="1">
                <a:spLocks noChangeArrowheads="1"/>
              </p:cNvSpPr>
              <p:nvPr/>
            </p:nvSpPr>
            <p:spPr bwMode="auto">
              <a:xfrm>
                <a:off x="1665" y="6369"/>
                <a:ext cx="3645" cy="1078"/>
              </a:xfrm>
              <a:prstGeom prst="rect">
                <a:avLst/>
              </a:prstGeom>
              <a:solidFill>
                <a:srgbClr val="F1E9FD"/>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t" anchorCtr="0" upright="1">
                <a:noAutofit/>
              </a:bodyPr>
              <a:lstStyle/>
              <a:p>
                <a:pPr algn="ctr">
                  <a:spcAft>
                    <a:spcPts val="0"/>
                  </a:spcAft>
                </a:pPr>
                <a:r>
                  <a:rPr lang="en-US" sz="1400" b="1" spc="-30" dirty="0" smtClean="0">
                    <a:solidFill>
                      <a:prstClr val="black"/>
                    </a:solidFill>
                    <a:latin typeface="Times New Roman" panose="02020603050405020304" pitchFamily="18" charset="0"/>
                    <a:ea typeface="Times New Roman" panose="02020603050405020304" pitchFamily="18" charset="0"/>
                  </a:rPr>
                  <a:t>OS </a:t>
                </a:r>
                <a:r>
                  <a:rPr lang="en-US" sz="1400" b="1" spc="-30" dirty="0">
                    <a:solidFill>
                      <a:prstClr val="black"/>
                    </a:solidFill>
                    <a:latin typeface="Times New Roman" panose="02020603050405020304" pitchFamily="18" charset="0"/>
                    <a:ea typeface="Times New Roman" panose="02020603050405020304" pitchFamily="18" charset="0"/>
                  </a:rPr>
                  <a:t>and </a:t>
                </a:r>
                <a:r>
                  <a:rPr lang="en-US" sz="1400" b="1" spc="-30" dirty="0" smtClean="0">
                    <a:solidFill>
                      <a:prstClr val="black"/>
                    </a:solidFill>
                    <a:latin typeface="Times New Roman" panose="02020603050405020304" pitchFamily="18" charset="0"/>
                    <a:ea typeface="Times New Roman" panose="02020603050405020304" pitchFamily="18" charset="0"/>
                  </a:rPr>
                  <a:t>application</a:t>
                </a:r>
                <a:r>
                  <a:rPr lang="uk-UA" sz="1400" b="1" spc="-30" dirty="0" smtClean="0">
                    <a:solidFill>
                      <a:prstClr val="black"/>
                    </a:solidFill>
                    <a:latin typeface="Times New Roman" panose="02020603050405020304" pitchFamily="18" charset="0"/>
                    <a:ea typeface="Times New Roman" panose="02020603050405020304" pitchFamily="18" charset="0"/>
                  </a:rPr>
                  <a:t> </a:t>
                </a:r>
                <a:r>
                  <a:rPr lang="en-US" sz="1400" b="1" spc="-30" dirty="0" smtClean="0">
                    <a:solidFill>
                      <a:prstClr val="black"/>
                    </a:solidFill>
                    <a:latin typeface="Times New Roman" panose="02020603050405020304" pitchFamily="18" charset="0"/>
                    <a:ea typeface="Times New Roman" panose="02020603050405020304" pitchFamily="18" charset="0"/>
                  </a:rPr>
                  <a:t>execution </a:t>
                </a:r>
                <a:r>
                  <a:rPr lang="en-US" sz="1400" b="1" spc="-30" dirty="0">
                    <a:solidFill>
                      <a:prstClr val="black"/>
                    </a:solidFill>
                    <a:latin typeface="Times New Roman" panose="02020603050405020304" pitchFamily="18" charset="0"/>
                    <a:ea typeface="Times New Roman" panose="02020603050405020304" pitchFamily="18" charset="0"/>
                  </a:rPr>
                  <a:t>environment   in emergencies</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52" name="Text Box 52"/>
              <p:cNvSpPr txBox="1">
                <a:spLocks noChangeArrowheads="1"/>
              </p:cNvSpPr>
              <p:nvPr/>
            </p:nvSpPr>
            <p:spPr bwMode="auto">
              <a:xfrm>
                <a:off x="1836" y="6850"/>
                <a:ext cx="1470" cy="535"/>
              </a:xfrm>
              <a:prstGeom prst="rect">
                <a:avLst/>
              </a:prstGeom>
              <a:solidFill>
                <a:srgbClr val="92D050"/>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0"/>
                  </a:spcAft>
                </a:pPr>
                <a:r>
                  <a:rPr lang="en-US" sz="1400" b="1" dirty="0" smtClean="0">
                    <a:solidFill>
                      <a:prstClr val="black"/>
                    </a:solidFill>
                    <a:latin typeface="Times New Roman" panose="02020603050405020304" pitchFamily="18" charset="0"/>
                    <a:ea typeface="Times New Roman" panose="02020603050405020304" pitchFamily="18" charset="0"/>
                  </a:rPr>
                  <a:t>Application</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53" name="Text Box 53"/>
              <p:cNvSpPr txBox="1">
                <a:spLocks noChangeArrowheads="1"/>
              </p:cNvSpPr>
              <p:nvPr/>
            </p:nvSpPr>
            <p:spPr bwMode="auto">
              <a:xfrm>
                <a:off x="3556" y="6850"/>
                <a:ext cx="1470" cy="548"/>
              </a:xfrm>
              <a:prstGeom prst="rect">
                <a:avLst/>
              </a:prstGeom>
              <a:solidFill>
                <a:srgbClr val="FFA7A7"/>
              </a:solidFill>
              <a:ln w="9525">
                <a:solidFill>
                  <a:srgbClr val="000000"/>
                </a:solidFill>
                <a:miter lim="800000"/>
                <a:headEnd/>
                <a:tailEnd/>
              </a:ln>
              <a:effectLst>
                <a:outerShdw dist="35921" dir="2700000" algn="ctr" rotWithShape="0">
                  <a:srgbClr val="808080"/>
                </a:outerShdw>
              </a:effectLst>
            </p:spPr>
            <p:txBody>
              <a:bodyPr rot="0" vert="horz" wrap="square" lIns="18000" tIns="10800" rIns="18000" bIns="10800" anchor="ctr" anchorCtr="0" upright="1">
                <a:noAutofit/>
              </a:bodyPr>
              <a:lstStyle/>
              <a:p>
                <a:pPr algn="ctr">
                  <a:spcAft>
                    <a:spcPts val="0"/>
                  </a:spcAft>
                </a:pPr>
                <a:r>
                  <a:rPr lang="en-GB" sz="1400" b="1" dirty="0" smtClean="0">
                    <a:solidFill>
                      <a:prstClr val="black"/>
                    </a:solidFill>
                    <a:latin typeface="Times New Roman" panose="02020603050405020304" pitchFamily="18" charset="0"/>
                    <a:ea typeface="Times New Roman" panose="02020603050405020304" pitchFamily="18" charset="0"/>
                  </a:rPr>
                  <a:t>Data </a:t>
                </a:r>
                <a:r>
                  <a:rPr lang="en-GB" sz="1400" b="1" dirty="0">
                    <a:solidFill>
                      <a:prstClr val="black"/>
                    </a:solidFill>
                    <a:latin typeface="Times New Roman" panose="02020603050405020304" pitchFamily="18" charset="0"/>
                    <a:ea typeface="Times New Roman" panose="02020603050405020304" pitchFamily="18" charset="0"/>
                  </a:rPr>
                  <a:t>management</a:t>
                </a:r>
                <a:endParaRPr lang="ru-RU" sz="1400" dirty="0">
                  <a:solidFill>
                    <a:prstClr val="black"/>
                  </a:solidFill>
                  <a:latin typeface="Times New Roman" panose="02020603050405020304" pitchFamily="18" charset="0"/>
                  <a:ea typeface="Times New Roman" panose="02020603050405020304" pitchFamily="18" charset="0"/>
                </a:endParaRPr>
              </a:p>
            </p:txBody>
          </p:sp>
        </p:grpSp>
        <p:sp>
          <p:nvSpPr>
            <p:cNvPr id="40" name="AutoShape 54"/>
            <p:cNvSpPr>
              <a:spLocks noChangeArrowheads="1"/>
            </p:cNvSpPr>
            <p:nvPr/>
          </p:nvSpPr>
          <p:spPr bwMode="auto">
            <a:xfrm>
              <a:off x="5483" y="1970"/>
              <a:ext cx="347" cy="428"/>
            </a:xfrm>
            <a:prstGeom prst="upDownArrow">
              <a:avLst>
                <a:gd name="adj1" fmla="val 50000"/>
                <a:gd name="adj2" fmla="val 20000"/>
              </a:avLst>
            </a:prstGeom>
            <a:solidFill>
              <a:schemeClr val="bg1">
                <a:lumMod val="95000"/>
              </a:schemeClr>
            </a:solidFill>
            <a:ln w="9525">
              <a:solidFill>
                <a:srgbClr val="000000"/>
              </a:solidFill>
              <a:miter lim="800000"/>
              <a:headEnd/>
              <a:tailEnd/>
            </a:ln>
          </p:spPr>
          <p:txBody>
            <a:bodyPr rot="0" vert="horz" wrap="square" lIns="18000" tIns="10800" rIns="18000" bIns="10800" anchor="t" anchorCtr="0" upright="1">
              <a:noAutofit/>
            </a:bodyPr>
            <a:lstStyle/>
            <a:p>
              <a:endParaRPr lang="ru-RU" dirty="0">
                <a:solidFill>
                  <a:prstClr val="black"/>
                </a:solidFill>
              </a:endParaRPr>
            </a:p>
          </p:txBody>
        </p:sp>
        <p:sp>
          <p:nvSpPr>
            <p:cNvPr id="41" name="AutoShape 55"/>
            <p:cNvSpPr>
              <a:spLocks noChangeArrowheads="1"/>
            </p:cNvSpPr>
            <p:nvPr/>
          </p:nvSpPr>
          <p:spPr bwMode="auto">
            <a:xfrm>
              <a:off x="2189" y="3546"/>
              <a:ext cx="452" cy="455"/>
            </a:xfrm>
            <a:prstGeom prst="upDownArrow">
              <a:avLst>
                <a:gd name="adj1" fmla="val 50000"/>
                <a:gd name="adj2" fmla="val 20000"/>
              </a:avLst>
            </a:prstGeom>
            <a:solidFill>
              <a:schemeClr val="bg1">
                <a:lumMod val="95000"/>
              </a:schemeClr>
            </a:solidFill>
            <a:ln w="9525">
              <a:solidFill>
                <a:srgbClr val="000000"/>
              </a:solidFill>
              <a:miter lim="800000"/>
              <a:headEnd/>
              <a:tailEnd/>
            </a:ln>
          </p:spPr>
          <p:txBody>
            <a:bodyPr rot="0" vert="horz" wrap="square" lIns="18000" tIns="10800" rIns="18000" bIns="10800" anchor="t" anchorCtr="0" upright="1">
              <a:noAutofit/>
            </a:bodyPr>
            <a:lstStyle/>
            <a:p>
              <a:endParaRPr lang="ru-RU" dirty="0">
                <a:solidFill>
                  <a:prstClr val="black"/>
                </a:solidFill>
              </a:endParaRPr>
            </a:p>
          </p:txBody>
        </p:sp>
        <p:sp>
          <p:nvSpPr>
            <p:cNvPr id="42" name="AutoShape 56"/>
            <p:cNvSpPr>
              <a:spLocks noChangeArrowheads="1"/>
            </p:cNvSpPr>
            <p:nvPr/>
          </p:nvSpPr>
          <p:spPr bwMode="auto">
            <a:xfrm>
              <a:off x="3854" y="3550"/>
              <a:ext cx="452" cy="443"/>
            </a:xfrm>
            <a:prstGeom prst="upDownArrow">
              <a:avLst>
                <a:gd name="adj1" fmla="val 50000"/>
                <a:gd name="adj2" fmla="val 20000"/>
              </a:avLst>
            </a:prstGeom>
            <a:solidFill>
              <a:schemeClr val="bg1">
                <a:lumMod val="95000"/>
              </a:schemeClr>
            </a:solidFill>
            <a:ln w="9525">
              <a:solidFill>
                <a:srgbClr val="000000"/>
              </a:solidFill>
              <a:miter lim="800000"/>
              <a:headEnd/>
              <a:tailEnd/>
            </a:ln>
          </p:spPr>
          <p:txBody>
            <a:bodyPr rot="0" vert="horz" wrap="square" lIns="18000" tIns="10800" rIns="18000" bIns="10800" anchor="t" anchorCtr="0" upright="1">
              <a:noAutofit/>
            </a:bodyPr>
            <a:lstStyle/>
            <a:p>
              <a:endParaRPr lang="ru-RU" dirty="0">
                <a:solidFill>
                  <a:prstClr val="black"/>
                </a:solidFill>
              </a:endParaRPr>
            </a:p>
          </p:txBody>
        </p:sp>
        <p:sp>
          <p:nvSpPr>
            <p:cNvPr id="43" name="AutoShape 57"/>
            <p:cNvSpPr>
              <a:spLocks noChangeArrowheads="1"/>
            </p:cNvSpPr>
            <p:nvPr/>
          </p:nvSpPr>
          <p:spPr bwMode="auto">
            <a:xfrm>
              <a:off x="5501" y="3550"/>
              <a:ext cx="452" cy="443"/>
            </a:xfrm>
            <a:prstGeom prst="upDownArrow">
              <a:avLst>
                <a:gd name="adj1" fmla="val 50000"/>
                <a:gd name="adj2" fmla="val 20000"/>
              </a:avLst>
            </a:prstGeom>
            <a:solidFill>
              <a:schemeClr val="bg1">
                <a:lumMod val="95000"/>
              </a:schemeClr>
            </a:solidFill>
            <a:ln w="9525">
              <a:solidFill>
                <a:srgbClr val="000000"/>
              </a:solidFill>
              <a:miter lim="800000"/>
              <a:headEnd/>
              <a:tailEnd/>
            </a:ln>
          </p:spPr>
          <p:txBody>
            <a:bodyPr rot="0" vert="horz" wrap="square" lIns="18000" tIns="10800" rIns="18000" bIns="10800" anchor="t" anchorCtr="0" upright="1">
              <a:noAutofit/>
            </a:bodyPr>
            <a:lstStyle/>
            <a:p>
              <a:endParaRPr lang="ru-RU" dirty="0">
                <a:solidFill>
                  <a:prstClr val="black"/>
                </a:solidFill>
              </a:endParaRPr>
            </a:p>
          </p:txBody>
        </p:sp>
        <p:sp>
          <p:nvSpPr>
            <p:cNvPr id="44" name="AutoShape 58"/>
            <p:cNvSpPr>
              <a:spLocks noChangeArrowheads="1"/>
            </p:cNvSpPr>
            <p:nvPr/>
          </p:nvSpPr>
          <p:spPr bwMode="auto">
            <a:xfrm>
              <a:off x="7573" y="3546"/>
              <a:ext cx="380" cy="446"/>
            </a:xfrm>
            <a:prstGeom prst="upDownArrow">
              <a:avLst>
                <a:gd name="adj1" fmla="val 50000"/>
                <a:gd name="adj2" fmla="val 20000"/>
              </a:avLst>
            </a:prstGeom>
            <a:solidFill>
              <a:schemeClr val="bg1">
                <a:lumMod val="95000"/>
              </a:schemeClr>
            </a:solidFill>
            <a:ln w="9525">
              <a:solidFill>
                <a:srgbClr val="000000"/>
              </a:solidFill>
              <a:miter lim="800000"/>
              <a:headEnd/>
              <a:tailEnd/>
            </a:ln>
          </p:spPr>
          <p:txBody>
            <a:bodyPr rot="0" vert="horz" wrap="square" lIns="18000" tIns="10800" rIns="18000" bIns="10800" anchor="t" anchorCtr="0" upright="1">
              <a:noAutofit/>
            </a:bodyPr>
            <a:lstStyle/>
            <a:p>
              <a:endParaRPr lang="ru-RU" dirty="0">
                <a:solidFill>
                  <a:prstClr val="black"/>
                </a:solidFill>
              </a:endParaRPr>
            </a:p>
          </p:txBody>
        </p:sp>
        <p:sp>
          <p:nvSpPr>
            <p:cNvPr id="45" name="AutoShape 59"/>
            <p:cNvSpPr>
              <a:spLocks noChangeArrowheads="1"/>
            </p:cNvSpPr>
            <p:nvPr/>
          </p:nvSpPr>
          <p:spPr bwMode="auto">
            <a:xfrm>
              <a:off x="9680" y="3588"/>
              <a:ext cx="375" cy="404"/>
            </a:xfrm>
            <a:prstGeom prst="upDownArrow">
              <a:avLst>
                <a:gd name="adj1" fmla="val 50000"/>
                <a:gd name="adj2" fmla="val 20000"/>
              </a:avLst>
            </a:prstGeom>
            <a:solidFill>
              <a:schemeClr val="bg1">
                <a:lumMod val="95000"/>
              </a:schemeClr>
            </a:solidFill>
            <a:ln w="9525">
              <a:solidFill>
                <a:srgbClr val="000000"/>
              </a:solidFill>
              <a:miter lim="800000"/>
              <a:headEnd/>
              <a:tailEnd/>
            </a:ln>
          </p:spPr>
          <p:txBody>
            <a:bodyPr rot="0" vert="horz" wrap="square" lIns="18000" tIns="10800" rIns="18000" bIns="10800" anchor="t" anchorCtr="0" upright="1">
              <a:noAutofit/>
            </a:bodyPr>
            <a:lstStyle/>
            <a:p>
              <a:endParaRPr lang="ru-RU" dirty="0">
                <a:solidFill>
                  <a:prstClr val="black"/>
                </a:solidFill>
              </a:endParaRPr>
            </a:p>
          </p:txBody>
        </p:sp>
        <p:sp>
          <p:nvSpPr>
            <p:cNvPr id="46" name="AutoShape 60"/>
            <p:cNvSpPr>
              <a:spLocks noChangeArrowheads="1"/>
            </p:cNvSpPr>
            <p:nvPr/>
          </p:nvSpPr>
          <p:spPr bwMode="auto">
            <a:xfrm rot="5400000">
              <a:off x="8659" y="4069"/>
              <a:ext cx="276" cy="345"/>
            </a:xfrm>
            <a:prstGeom prst="upDownArrow">
              <a:avLst>
                <a:gd name="adj1" fmla="val 50000"/>
                <a:gd name="adj2" fmla="val 20000"/>
              </a:avLst>
            </a:prstGeom>
            <a:solidFill>
              <a:schemeClr val="bg1">
                <a:lumMod val="95000"/>
              </a:schemeClr>
            </a:solidFill>
            <a:ln w="9525">
              <a:solidFill>
                <a:srgbClr val="000000"/>
              </a:solidFill>
              <a:miter lim="800000"/>
              <a:headEnd/>
              <a:tailEnd/>
            </a:ln>
          </p:spPr>
          <p:txBody>
            <a:bodyPr rot="0" vert="horz" wrap="square" lIns="18000" tIns="10800" rIns="18000" bIns="10800" anchor="t" anchorCtr="0" upright="1">
              <a:noAutofit/>
            </a:bodyPr>
            <a:lstStyle/>
            <a:p>
              <a:endParaRPr lang="ru-RU" dirty="0">
                <a:solidFill>
                  <a:prstClr val="black"/>
                </a:solidFill>
              </a:endParaRPr>
            </a:p>
          </p:txBody>
        </p:sp>
        <p:sp>
          <p:nvSpPr>
            <p:cNvPr id="47" name="AutoShape 61"/>
            <p:cNvSpPr>
              <a:spLocks noChangeArrowheads="1"/>
            </p:cNvSpPr>
            <p:nvPr/>
          </p:nvSpPr>
          <p:spPr bwMode="auto">
            <a:xfrm>
              <a:off x="5871" y="4470"/>
              <a:ext cx="435" cy="284"/>
            </a:xfrm>
            <a:prstGeom prst="upDownArrow">
              <a:avLst>
                <a:gd name="adj1" fmla="val 50000"/>
                <a:gd name="adj2" fmla="val 20000"/>
              </a:avLst>
            </a:prstGeom>
            <a:solidFill>
              <a:schemeClr val="bg1">
                <a:lumMod val="95000"/>
              </a:schemeClr>
            </a:solidFill>
            <a:ln w="9525">
              <a:solidFill>
                <a:srgbClr val="000000"/>
              </a:solidFill>
              <a:miter lim="800000"/>
              <a:headEnd/>
              <a:tailEnd/>
            </a:ln>
          </p:spPr>
          <p:txBody>
            <a:bodyPr rot="0" vert="horz" wrap="square" lIns="18000" tIns="10800" rIns="18000" bIns="10800" anchor="t" anchorCtr="0" upright="1">
              <a:noAutofit/>
            </a:bodyPr>
            <a:lstStyle/>
            <a:p>
              <a:endParaRPr lang="ru-RU" dirty="0">
                <a:solidFill>
                  <a:prstClr val="black"/>
                </a:solidFill>
              </a:endParaRPr>
            </a:p>
          </p:txBody>
        </p:sp>
        <p:sp>
          <p:nvSpPr>
            <p:cNvPr id="48" name="AutoShape 62"/>
            <p:cNvSpPr>
              <a:spLocks noChangeArrowheads="1"/>
            </p:cNvSpPr>
            <p:nvPr/>
          </p:nvSpPr>
          <p:spPr bwMode="auto">
            <a:xfrm flipH="1" flipV="1">
              <a:off x="2415" y="5011"/>
              <a:ext cx="1215" cy="675"/>
            </a:xfrm>
            <a:custGeom>
              <a:avLst/>
              <a:gdLst>
                <a:gd name="T0" fmla="*/ 868 w 21600"/>
                <a:gd name="T1" fmla="*/ 0 h 21600"/>
                <a:gd name="T2" fmla="*/ 521 w 21600"/>
                <a:gd name="T3" fmla="*/ 193 h 21600"/>
                <a:gd name="T4" fmla="*/ 347 w 21600"/>
                <a:gd name="T5" fmla="*/ 289 h 21600"/>
                <a:gd name="T6" fmla="*/ 0 w 21600"/>
                <a:gd name="T7" fmla="*/ 482 h 21600"/>
                <a:gd name="T8" fmla="*/ 347 w 21600"/>
                <a:gd name="T9" fmla="*/ 675 h 21600"/>
                <a:gd name="T10" fmla="*/ 694 w 21600"/>
                <a:gd name="T11" fmla="*/ 579 h 21600"/>
                <a:gd name="T12" fmla="*/ 1041 w 21600"/>
                <a:gd name="T13" fmla="*/ 386 h 21600"/>
                <a:gd name="T14" fmla="*/ 1215 w 21600"/>
                <a:gd name="T15" fmla="*/ 193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93 w 21600"/>
                <a:gd name="T25" fmla="*/ 12352 h 21600"/>
                <a:gd name="T26" fmla="*/ 18507 w 21600"/>
                <a:gd name="T27" fmla="*/ 1852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chemeClr val="bg1">
                <a:lumMod val="95000"/>
              </a:schemeClr>
            </a:solidFill>
            <a:ln w="9525">
              <a:solidFill>
                <a:srgbClr val="000000"/>
              </a:solidFill>
              <a:miter lim="800000"/>
              <a:headEnd/>
              <a:tailEnd/>
            </a:ln>
          </p:spPr>
          <p:txBody>
            <a:bodyPr rot="0" vert="horz" wrap="square" lIns="91440" tIns="45720" rIns="91440" bIns="45720" anchor="t" anchorCtr="0" upright="1">
              <a:noAutofit/>
            </a:bodyPr>
            <a:lstStyle/>
            <a:p>
              <a:endParaRPr lang="ru-RU" dirty="0">
                <a:solidFill>
                  <a:prstClr val="black"/>
                </a:solidFill>
              </a:endParaRPr>
            </a:p>
          </p:txBody>
        </p:sp>
        <p:sp>
          <p:nvSpPr>
            <p:cNvPr id="49" name="AutoShape 63"/>
            <p:cNvSpPr>
              <a:spLocks noChangeArrowheads="1"/>
            </p:cNvSpPr>
            <p:nvPr/>
          </p:nvSpPr>
          <p:spPr bwMode="auto">
            <a:xfrm flipV="1">
              <a:off x="8903" y="5002"/>
              <a:ext cx="1215" cy="675"/>
            </a:xfrm>
            <a:custGeom>
              <a:avLst/>
              <a:gdLst>
                <a:gd name="T0" fmla="*/ 868 w 21600"/>
                <a:gd name="T1" fmla="*/ 0 h 21600"/>
                <a:gd name="T2" fmla="*/ 521 w 21600"/>
                <a:gd name="T3" fmla="*/ 193 h 21600"/>
                <a:gd name="T4" fmla="*/ 347 w 21600"/>
                <a:gd name="T5" fmla="*/ 289 h 21600"/>
                <a:gd name="T6" fmla="*/ 0 w 21600"/>
                <a:gd name="T7" fmla="*/ 482 h 21600"/>
                <a:gd name="T8" fmla="*/ 347 w 21600"/>
                <a:gd name="T9" fmla="*/ 675 h 21600"/>
                <a:gd name="T10" fmla="*/ 694 w 21600"/>
                <a:gd name="T11" fmla="*/ 579 h 21600"/>
                <a:gd name="T12" fmla="*/ 1041 w 21600"/>
                <a:gd name="T13" fmla="*/ 386 h 21600"/>
                <a:gd name="T14" fmla="*/ 1215 w 21600"/>
                <a:gd name="T15" fmla="*/ 193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93 w 21600"/>
                <a:gd name="T25" fmla="*/ 12352 h 21600"/>
                <a:gd name="T26" fmla="*/ 18507 w 21600"/>
                <a:gd name="T27" fmla="*/ 18528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chemeClr val="bg1">
                <a:lumMod val="95000"/>
              </a:schemeClr>
            </a:solidFill>
            <a:ln w="9525">
              <a:solidFill>
                <a:srgbClr val="000000"/>
              </a:solidFill>
              <a:miter lim="800000"/>
              <a:headEnd/>
              <a:tailEnd/>
            </a:ln>
          </p:spPr>
          <p:txBody>
            <a:bodyPr rot="0" vert="horz" wrap="square" lIns="91440" tIns="45720" rIns="91440" bIns="45720" anchor="t" anchorCtr="0" upright="1">
              <a:noAutofit/>
            </a:bodyPr>
            <a:lstStyle/>
            <a:p>
              <a:endParaRPr lang="ru-RU" dirty="0">
                <a:solidFill>
                  <a:prstClr val="black"/>
                </a:solidFill>
              </a:endParaRPr>
            </a:p>
          </p:txBody>
        </p:sp>
        <p:sp>
          <p:nvSpPr>
            <p:cNvPr id="50" name="AutoShape 64"/>
            <p:cNvSpPr>
              <a:spLocks noChangeArrowheads="1"/>
            </p:cNvSpPr>
            <p:nvPr/>
          </p:nvSpPr>
          <p:spPr bwMode="auto">
            <a:xfrm>
              <a:off x="5196" y="5511"/>
              <a:ext cx="1815" cy="1050"/>
            </a:xfrm>
            <a:custGeom>
              <a:avLst/>
              <a:gdLst>
                <a:gd name="T0" fmla="*/ 908 w 21600"/>
                <a:gd name="T1" fmla="*/ 0 h 21600"/>
                <a:gd name="T2" fmla="*/ 0 w 21600"/>
                <a:gd name="T3" fmla="*/ 750 h 21600"/>
                <a:gd name="T4" fmla="*/ 908 w 21600"/>
                <a:gd name="T5" fmla="*/ 900 h 21600"/>
                <a:gd name="T6" fmla="*/ 1815 w 21600"/>
                <a:gd name="T7" fmla="*/ 750 h 21600"/>
                <a:gd name="T8" fmla="*/ 17694720 60000 65536"/>
                <a:gd name="T9" fmla="*/ 11796480 60000 65536"/>
                <a:gd name="T10" fmla="*/ 5898240 60000 65536"/>
                <a:gd name="T11" fmla="*/ 0 60000 65536"/>
                <a:gd name="T12" fmla="*/ 2154 w 21600"/>
                <a:gd name="T13" fmla="*/ 12343 h 21600"/>
                <a:gd name="T14" fmla="*/ 19446 w 21600"/>
                <a:gd name="T15" fmla="*/ 18514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lnTo>
                    <a:pt x="10800" y="0"/>
                  </a:lnTo>
                  <a:close/>
                </a:path>
              </a:pathLst>
            </a:custGeom>
            <a:solidFill>
              <a:schemeClr val="bg1">
                <a:lumMod val="95000"/>
              </a:schemeClr>
            </a:solidFill>
            <a:ln w="9525">
              <a:solidFill>
                <a:srgbClr val="000000"/>
              </a:solidFill>
              <a:miter lim="800000"/>
              <a:headEnd/>
              <a:tailEnd/>
            </a:ln>
          </p:spPr>
          <p:txBody>
            <a:bodyPr rot="0" vert="horz" wrap="square" lIns="91440" tIns="45720" rIns="91440" bIns="45720" anchor="t" anchorCtr="0" upright="1">
              <a:noAutofit/>
            </a:bodyPr>
            <a:lstStyle/>
            <a:p>
              <a:endParaRPr lang="ru-RU" dirty="0">
                <a:solidFill>
                  <a:prstClr val="black"/>
                </a:solidFill>
              </a:endParaRPr>
            </a:p>
          </p:txBody>
        </p:sp>
      </p:grpSp>
      <p:sp>
        <p:nvSpPr>
          <p:cNvPr id="9" name="Rectangle 209"/>
          <p:cNvSpPr>
            <a:spLocks noChangeArrowheads="1"/>
          </p:cNvSpPr>
          <p:nvPr/>
        </p:nvSpPr>
        <p:spPr bwMode="auto">
          <a:xfrm>
            <a:off x="-1475313" y="1922849"/>
            <a:ext cx="1293380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dirty="0">
              <a:solidFill>
                <a:prstClr val="black"/>
              </a:solidFill>
            </a:endParaRPr>
          </a:p>
        </p:txBody>
      </p:sp>
    </p:spTree>
    <p:extLst>
      <p:ext uri="{BB962C8B-B14F-4D97-AF65-F5344CB8AC3E}">
        <p14:creationId xmlns:p14="http://schemas.microsoft.com/office/powerpoint/2010/main" val="268095784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Номер слайда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FB7C6BD-A9AF-4F82-894A-7648B2AE3848}" type="slidenum">
              <a:rPr lang="ru-RU" smtClean="0">
                <a:solidFill>
                  <a:srgbClr val="000000"/>
                </a:solidFill>
              </a:rPr>
              <a:pPr eaLnBrk="1" hangingPunct="1"/>
              <a:t>10</a:t>
            </a:fld>
            <a:endParaRPr lang="ru-RU" dirty="0">
              <a:solidFill>
                <a:srgbClr val="000000"/>
              </a:solidFill>
            </a:endParaRPr>
          </a:p>
        </p:txBody>
      </p:sp>
      <p:sp>
        <p:nvSpPr>
          <p:cNvPr id="1741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dirty="0">
              <a:solidFill>
                <a:srgbClr val="000000"/>
              </a:solidFill>
            </a:endParaRPr>
          </a:p>
        </p:txBody>
      </p:sp>
      <p:sp>
        <p:nvSpPr>
          <p:cNvPr id="17412"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dirty="0">
              <a:solidFill>
                <a:srgbClr val="000000"/>
              </a:solidFill>
            </a:endParaRPr>
          </a:p>
        </p:txBody>
      </p:sp>
      <p:sp>
        <p:nvSpPr>
          <p:cNvPr id="17413"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dirty="0">
              <a:solidFill>
                <a:srgbClr val="000000"/>
              </a:solidFill>
            </a:endParaRPr>
          </a:p>
        </p:txBody>
      </p:sp>
      <p:pic>
        <p:nvPicPr>
          <p:cNvPr id="60426" name="Picture 10" descr="http://masters.donntu.edu.ua/2013/fkita/klimov/diss/images/animation.gif"/>
          <p:cNvPicPr>
            <a:picLocks noChangeAspect="1" noChangeArrowheads="1" noCrop="1"/>
          </p:cNvPicPr>
          <p:nvPr/>
        </p:nvPicPr>
        <p:blipFill>
          <a:blip r:embed="rId3" cstate="print"/>
          <a:srcRect/>
          <a:stretch>
            <a:fillRect/>
          </a:stretch>
        </p:blipFill>
        <p:spPr bwMode="auto">
          <a:xfrm>
            <a:off x="457200" y="1042833"/>
            <a:ext cx="8204583" cy="5815167"/>
          </a:xfrm>
          <a:prstGeom prst="rect">
            <a:avLst/>
          </a:prstGeom>
          <a:ln>
            <a:solidFill>
              <a:schemeClr val="tx1"/>
            </a:solidFill>
          </a:ln>
          <a:effectLst>
            <a:outerShdw blurRad="292100" dist="139700" dir="2700000" algn="tl" rotWithShape="0">
              <a:srgbClr val="333333">
                <a:alpha val="65000"/>
              </a:srgbClr>
            </a:outerShdw>
          </a:effectLst>
        </p:spPr>
      </p:pic>
      <p:sp>
        <p:nvSpPr>
          <p:cNvPr id="17415" name="Прямоугольник 38"/>
          <p:cNvSpPr>
            <a:spLocks noChangeArrowheads="1"/>
          </p:cNvSpPr>
          <p:nvPr/>
        </p:nvSpPr>
        <p:spPr bwMode="auto">
          <a:xfrm>
            <a:off x="311780" y="52320"/>
            <a:ext cx="86899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uk-UA" sz="2000" dirty="0">
                <a:solidFill>
                  <a:srgbClr val="000000"/>
                </a:solidFill>
                <a:latin typeface="Times New Roman" pitchFamily="18" charset="0"/>
                <a:cs typeface="Times New Roman" pitchFamily="18" charset="0"/>
              </a:rPr>
              <a:t> </a:t>
            </a:r>
            <a:r>
              <a:rPr lang="uk-UA" sz="2000" b="1" dirty="0" smtClean="0">
                <a:solidFill>
                  <a:srgbClr val="0070C0"/>
                </a:solidFill>
                <a:latin typeface="Times New Roman" pitchFamily="18" charset="0"/>
                <a:cs typeface="Times New Roman" pitchFamily="18" charset="0"/>
              </a:rPr>
              <a:t> </a:t>
            </a:r>
            <a:r>
              <a:rPr lang="en-GB" sz="2000" b="1" dirty="0">
                <a:solidFill>
                  <a:srgbClr val="0070C0"/>
                </a:solidFill>
                <a:latin typeface="Times New Roman" pitchFamily="18" charset="0"/>
                <a:cs typeface="Times New Roman" pitchFamily="18" charset="0"/>
              </a:rPr>
              <a:t>SERVICE-ORIENTED ARCHITECTURE IN DIGITAL TRANSFORMATION</a:t>
            </a:r>
            <a:endParaRPr lang="ru-RU" sz="2000" b="1" dirty="0">
              <a:solidFill>
                <a:srgbClr val="0070C0"/>
              </a:solidFill>
              <a:latin typeface="Times New Roman" pitchFamily="18" charset="0"/>
              <a:cs typeface="Times New Roman" pitchFamily="18" charset="0"/>
            </a:endParaRPr>
          </a:p>
        </p:txBody>
      </p:sp>
      <p:grpSp>
        <p:nvGrpSpPr>
          <p:cNvPr id="9" name="Группа 5"/>
          <p:cNvGrpSpPr>
            <a:grpSpLocks/>
          </p:cNvGrpSpPr>
          <p:nvPr/>
        </p:nvGrpSpPr>
        <p:grpSpPr bwMode="auto">
          <a:xfrm>
            <a:off x="0" y="812525"/>
            <a:ext cx="9144000" cy="87312"/>
            <a:chOff x="0" y="1012983"/>
            <a:chExt cx="9144000" cy="96386"/>
          </a:xfrm>
        </p:grpSpPr>
        <p:sp>
          <p:nvSpPr>
            <p:cNvPr id="10"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uk-UA" sz="1700" b="0" i="0" u="none" strike="noStrike" kern="0" cap="none" spc="0" normalizeH="0" baseline="0" noProof="0" dirty="0">
                <a:ln>
                  <a:noFill/>
                </a:ln>
                <a:solidFill>
                  <a:srgbClr val="000000"/>
                </a:solidFill>
                <a:effectLst/>
                <a:uLnTx/>
                <a:uFillTx/>
              </a:endParaRPr>
            </a:p>
          </p:txBody>
        </p:sp>
        <p:sp>
          <p:nvSpPr>
            <p:cNvPr id="11"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uk-UA" sz="1700" b="0" i="0" u="none" strike="noStrike" kern="0" cap="none" spc="0" normalizeH="0" baseline="0" noProof="0" dirty="0">
                <a:ln>
                  <a:noFill/>
                </a:ln>
                <a:solidFill>
                  <a:srgbClr val="000000"/>
                </a:solidFill>
                <a:effectLst/>
                <a:uLnTx/>
                <a:uFillTx/>
              </a:endParaRPr>
            </a:p>
          </p:txBody>
        </p:sp>
      </p:grpSp>
    </p:spTree>
    <p:extLst>
      <p:ext uri="{BB962C8B-B14F-4D97-AF65-F5344CB8AC3E}">
        <p14:creationId xmlns:p14="http://schemas.microsoft.com/office/powerpoint/2010/main" val="2786109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222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3347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334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3348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3348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3348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344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345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345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406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406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406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4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41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grpSp>
        <p:nvGrpSpPr>
          <p:cNvPr id="17" name="Группа 16"/>
          <p:cNvGrpSpPr>
            <a:grpSpLocks/>
          </p:cNvGrpSpPr>
          <p:nvPr/>
        </p:nvGrpSpPr>
        <p:grpSpPr bwMode="auto">
          <a:xfrm>
            <a:off x="0" y="604539"/>
            <a:ext cx="9144000" cy="87312"/>
            <a:chOff x="0" y="1012983"/>
            <a:chExt cx="9144000" cy="96386"/>
          </a:xfrm>
        </p:grpSpPr>
        <p:sp>
          <p:nvSpPr>
            <p:cNvPr id="18"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19"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grpSp>
      <p:sp>
        <p:nvSpPr>
          <p:cNvPr id="2" name="TextBox 1"/>
          <p:cNvSpPr txBox="1"/>
          <p:nvPr/>
        </p:nvSpPr>
        <p:spPr>
          <a:xfrm>
            <a:off x="-108520" y="-34508"/>
            <a:ext cx="9144000" cy="707886"/>
          </a:xfrm>
          <a:prstGeom prst="rect">
            <a:avLst/>
          </a:prstGeom>
          <a:noFill/>
        </p:spPr>
        <p:txBody>
          <a:bodyPr wrap="square" rtlCol="0">
            <a:spAutoFit/>
          </a:bodyPr>
          <a:lstStyle/>
          <a:p>
            <a:pPr algn="ctr"/>
            <a:r>
              <a:rPr lang="en-US" sz="2000" b="1" dirty="0" smtClean="0">
                <a:solidFill>
                  <a:srgbClr val="0070C0"/>
                </a:solidFill>
                <a:latin typeface="Times New Roman" pitchFamily="18" charset="0"/>
                <a:cs typeface="Times New Roman" pitchFamily="18" charset="0"/>
              </a:rPr>
              <a:t>OBJECT </a:t>
            </a:r>
            <a:r>
              <a:rPr lang="en-US" sz="2000" b="1" dirty="0">
                <a:solidFill>
                  <a:srgbClr val="0070C0"/>
                </a:solidFill>
                <a:latin typeface="Times New Roman" pitchFamily="18" charset="0"/>
                <a:cs typeface="Times New Roman" pitchFamily="18" charset="0"/>
              </a:rPr>
              <a:t>MODEL OF INFOCOMMUNICATIONS NETWORK MANAGEMENT SYSTEM</a:t>
            </a:r>
            <a:endParaRPr lang="ru-RU" sz="2000" b="1" dirty="0">
              <a:solidFill>
                <a:srgbClr val="0070C0"/>
              </a:solidFill>
              <a:latin typeface="Times New Roman" pitchFamily="18" charset="0"/>
              <a:cs typeface="Times New Roman"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graphicFrame>
        <p:nvGraphicFramePr>
          <p:cNvPr id="4" name="Объект 3"/>
          <p:cNvGraphicFramePr>
            <a:graphicFrameLocks noChangeAspect="1"/>
          </p:cNvGraphicFramePr>
          <p:nvPr>
            <p:extLst>
              <p:ext uri="{D42A27DB-BD31-4B8C-83A1-F6EECF244321}">
                <p14:modId xmlns:p14="http://schemas.microsoft.com/office/powerpoint/2010/main" val="2134905906"/>
              </p:ext>
            </p:extLst>
          </p:nvPr>
        </p:nvGraphicFramePr>
        <p:xfrm>
          <a:off x="1691680" y="990626"/>
          <a:ext cx="6902138" cy="5953524"/>
        </p:xfrm>
        <a:graphic>
          <a:graphicData uri="http://schemas.openxmlformats.org/presentationml/2006/ole">
            <mc:AlternateContent xmlns:mc="http://schemas.openxmlformats.org/markup-compatibility/2006">
              <mc:Choice xmlns:v="urn:schemas-microsoft-com:vml" Requires="v">
                <p:oleObj spid="_x0000_s330970" r:id="rId4" imgW="6037478" imgH="5273345" progId="Visio.Drawing.11">
                  <p:embed/>
                </p:oleObj>
              </mc:Choice>
              <mc:Fallback>
                <p:oleObj r:id="rId4" imgW="6037478" imgH="5273345" progId="Visio.Drawing.11">
                  <p:embed/>
                  <p:pic>
                    <p:nvPicPr>
                      <p:cNvPr id="0" name="Picture 10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990626"/>
                        <a:ext cx="6902138" cy="5953524"/>
                      </a:xfrm>
                      <a:prstGeom prst="rect">
                        <a:avLst/>
                      </a:prstGeom>
                      <a:noFill/>
                      <a:extLst/>
                    </p:spPr>
                  </p:pic>
                </p:oleObj>
              </mc:Fallback>
            </mc:AlternateContent>
          </a:graphicData>
        </a:graphic>
      </p:graphicFrame>
    </p:spTree>
    <p:extLst>
      <p:ext uri="{BB962C8B-B14F-4D97-AF65-F5344CB8AC3E}">
        <p14:creationId xmlns:p14="http://schemas.microsoft.com/office/powerpoint/2010/main" val="109615655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Прямоугольник 10"/>
          <p:cNvSpPr>
            <a:spLocks noChangeArrowheads="1"/>
          </p:cNvSpPr>
          <p:nvPr/>
        </p:nvSpPr>
        <p:spPr bwMode="auto">
          <a:xfrm>
            <a:off x="0" y="133819"/>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2000" b="1" dirty="0" smtClean="0">
                <a:solidFill>
                  <a:srgbClr val="0070C0"/>
                </a:solidFill>
                <a:latin typeface="Times New Roman" pitchFamily="18" charset="0"/>
                <a:cs typeface="Times New Roman" pitchFamily="18" charset="0"/>
              </a:rPr>
              <a:t>THE </a:t>
            </a:r>
            <a:r>
              <a:rPr lang="en-US" sz="2000" b="1" dirty="0">
                <a:solidFill>
                  <a:srgbClr val="0070C0"/>
                </a:solidFill>
                <a:latin typeface="Times New Roman" pitchFamily="18" charset="0"/>
                <a:cs typeface="Times New Roman" pitchFamily="18" charset="0"/>
              </a:rPr>
              <a:t>INFLUENCE OF THE LEVEL OF DECOMPOSITION ON THE COMPLEXITY OF ANALYSIS OF THE CONTROLLED OBJECT</a:t>
            </a:r>
            <a:endParaRPr lang="uk-UA" sz="2000" b="1" dirty="0">
              <a:solidFill>
                <a:srgbClr val="0070C0"/>
              </a:solidFill>
              <a:latin typeface="Times New Roman" pitchFamily="18" charset="0"/>
              <a:cs typeface="Times New Roman" pitchFamily="18" charset="0"/>
            </a:endParaRPr>
          </a:p>
        </p:txBody>
      </p:sp>
      <p:pic>
        <p:nvPicPr>
          <p:cNvPr id="3246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960661"/>
            <a:ext cx="914400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403648" y="4415857"/>
            <a:ext cx="6984776" cy="2031325"/>
          </a:xfrm>
          <a:prstGeom prst="rect">
            <a:avLst/>
          </a:prstGeom>
          <a:noFill/>
        </p:spPr>
        <p:txBody>
          <a:bodyPr wrap="square" rtlCol="0">
            <a:spAutoFit/>
          </a:bodyPr>
          <a:lstStyle/>
          <a:p>
            <a:r>
              <a:rPr lang="uk-UA" i="1" dirty="0" err="1">
                <a:latin typeface="Times New Roman" pitchFamily="18" charset="0"/>
                <a:ea typeface="Times New Roman" panose="02020603050405020304" pitchFamily="18" charset="0"/>
                <a:cs typeface="Times New Roman" pitchFamily="18" charset="0"/>
              </a:rPr>
              <a:t>L</a:t>
            </a:r>
            <a:r>
              <a:rPr lang="uk-UA" i="1" baseline="-25000" dirty="0" err="1">
                <a:latin typeface="Times New Roman" pitchFamily="18" charset="0"/>
                <a:ea typeface="Times New Roman" panose="02020603050405020304" pitchFamily="18" charset="0"/>
                <a:cs typeface="Times New Roman" pitchFamily="18" charset="0"/>
              </a:rPr>
              <a:t>i</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complexity of each network element</a:t>
            </a:r>
            <a:endParaRPr lang="uk-UA" dirty="0">
              <a:latin typeface="Times New Roman" pitchFamily="18" charset="0"/>
              <a:cs typeface="Times New Roman" pitchFamily="18" charset="0"/>
            </a:endParaRPr>
          </a:p>
          <a:p>
            <a:r>
              <a:rPr lang="en-US" i="1" dirty="0">
                <a:latin typeface="Times New Roman" pitchFamily="18" charset="0"/>
                <a:cs typeface="Times New Roman" pitchFamily="18" charset="0"/>
              </a:rPr>
              <a:t>q   </a:t>
            </a:r>
            <a:r>
              <a:rPr lang="uk-UA" i="1" dirty="0">
                <a:latin typeface="Times New Roman" pitchFamily="18" charset="0"/>
                <a:cs typeface="Times New Roman" pitchFamily="18" charset="0"/>
              </a:rPr>
              <a:t>  </a:t>
            </a:r>
            <a:r>
              <a:rPr lang="en-US" dirty="0">
                <a:latin typeface="Times New Roman" pitchFamily="18" charset="0"/>
                <a:cs typeface="Times New Roman" pitchFamily="18" charset="0"/>
              </a:rPr>
              <a:t>–  number of elements</a:t>
            </a:r>
            <a:endParaRPr lang="uk-UA" dirty="0">
              <a:latin typeface="Times New Roman" pitchFamily="18" charset="0"/>
              <a:cs typeface="Times New Roman" pitchFamily="18" charset="0"/>
            </a:endParaRPr>
          </a:p>
          <a:p>
            <a:r>
              <a:rPr lang="uk-UA" i="1" dirty="0" smtClean="0">
                <a:latin typeface="Times New Roman" pitchFamily="18" charset="0"/>
                <a:ea typeface="Times New Roman" panose="02020603050405020304" pitchFamily="18" charset="0"/>
                <a:cs typeface="Times New Roman" pitchFamily="18" charset="0"/>
              </a:rPr>
              <a:t>L</a:t>
            </a:r>
            <a:r>
              <a:rPr lang="en-US" i="1" baseline="-25000" dirty="0">
                <a:latin typeface="Times New Roman" pitchFamily="18" charset="0"/>
                <a:ea typeface="Times New Roman" panose="02020603050405020304" pitchFamily="18" charset="0"/>
                <a:cs typeface="Times New Roman" pitchFamily="18" charset="0"/>
              </a:rPr>
              <a:t>D</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complexity of the controlled network object</a:t>
            </a:r>
            <a:endParaRPr lang="uk-UA" dirty="0">
              <a:latin typeface="Times New Roman" pitchFamily="18" charset="0"/>
              <a:cs typeface="Times New Roman" pitchFamily="18" charset="0"/>
            </a:endParaRPr>
          </a:p>
          <a:p>
            <a:r>
              <a:rPr lang="uk-UA" i="1" dirty="0">
                <a:latin typeface="Times New Roman" pitchFamily="18" charset="0"/>
                <a:ea typeface="Times New Roman" panose="02020603050405020304" pitchFamily="18" charset="0"/>
                <a:cs typeface="Times New Roman" pitchFamily="18" charset="0"/>
              </a:rPr>
              <a:t>L</a:t>
            </a:r>
            <a:r>
              <a:rPr lang="en-US" i="1" baseline="-25000" dirty="0">
                <a:latin typeface="Times New Roman" pitchFamily="18" charset="0"/>
                <a:ea typeface="Times New Roman" panose="02020603050405020304" pitchFamily="18" charset="0"/>
                <a:cs typeface="Times New Roman" pitchFamily="18" charset="0"/>
              </a:rPr>
              <a:t>D</a:t>
            </a:r>
            <a:r>
              <a:rPr lang="uk-UA" i="1" dirty="0">
                <a:latin typeface="Times New Roman" pitchFamily="18" charset="0"/>
                <a:ea typeface="Times New Roman" panose="02020603050405020304" pitchFamily="18" charset="0"/>
                <a:cs typeface="Times New Roman" pitchFamily="18" charset="0"/>
              </a:rPr>
              <a:t>* </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minimal </a:t>
            </a:r>
            <a:r>
              <a:rPr lang="en-US" dirty="0">
                <a:latin typeface="Times New Roman" pitchFamily="18" charset="0"/>
                <a:cs typeface="Times New Roman" pitchFamily="18" charset="0"/>
              </a:rPr>
              <a:t>complexity under given conditions and restrictions</a:t>
            </a:r>
            <a:endParaRPr lang="uk-UA" dirty="0">
              <a:latin typeface="Times New Roman" pitchFamily="18" charset="0"/>
              <a:cs typeface="Times New Roman" pitchFamily="18" charset="0"/>
            </a:endParaRPr>
          </a:p>
          <a:p>
            <a:r>
              <a:rPr lang="en-US" i="1" dirty="0">
                <a:latin typeface="Times New Roman" pitchFamily="18" charset="0"/>
                <a:cs typeface="Times New Roman" pitchFamily="18" charset="0"/>
              </a:rPr>
              <a:t>D </a:t>
            </a:r>
            <a:r>
              <a:rPr lang="uk-UA" i="1" dirty="0">
                <a:latin typeface="Times New Roman" pitchFamily="18" charset="0"/>
                <a:cs typeface="Times New Roman" pitchFamily="18" charset="0"/>
              </a:rPr>
              <a:t>  </a:t>
            </a:r>
            <a:r>
              <a:rPr lang="en-US" dirty="0">
                <a:latin typeface="Times New Roman" pitchFamily="18" charset="0"/>
                <a:cs typeface="Times New Roman" pitchFamily="18" charset="0"/>
              </a:rPr>
              <a:t> –  </a:t>
            </a:r>
            <a:r>
              <a:rPr lang="en-GB" dirty="0" smtClean="0">
                <a:latin typeface="Times New Roman" pitchFamily="18" charset="0"/>
                <a:cs typeface="Times New Roman" pitchFamily="18" charset="0"/>
              </a:rPr>
              <a:t>level </a:t>
            </a:r>
            <a:r>
              <a:rPr lang="en-GB" dirty="0">
                <a:latin typeface="Times New Roman" pitchFamily="18" charset="0"/>
                <a:cs typeface="Times New Roman" pitchFamily="18" charset="0"/>
              </a:rPr>
              <a:t>of decomposition</a:t>
            </a:r>
            <a:endParaRPr lang="uk-UA" dirty="0">
              <a:latin typeface="Times New Roman" pitchFamily="18" charset="0"/>
              <a:cs typeface="Times New Roman" pitchFamily="18" charset="0"/>
            </a:endParaRPr>
          </a:p>
          <a:p>
            <a:r>
              <a:rPr lang="en-US" i="1" dirty="0">
                <a:latin typeface="Times New Roman" pitchFamily="18" charset="0"/>
                <a:cs typeface="Times New Roman" pitchFamily="18" charset="0"/>
              </a:rPr>
              <a:t>D</a:t>
            </a:r>
            <a:r>
              <a:rPr lang="uk-UA" i="1" dirty="0">
                <a:latin typeface="Times New Roman" pitchFamily="18" charset="0"/>
                <a:cs typeface="Times New Roman" pitchFamily="18" charset="0"/>
              </a:rPr>
              <a:t>*</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the optimal level of decomposition which provides the minimum</a:t>
            </a:r>
          </a:p>
          <a:p>
            <a:r>
              <a:rPr lang="en-US" dirty="0">
                <a:latin typeface="Times New Roman" pitchFamily="18" charset="0"/>
                <a:cs typeface="Times New Roman" pitchFamily="18" charset="0"/>
              </a:rPr>
              <a:t>           complexity under given conditions and </a:t>
            </a:r>
            <a:r>
              <a:rPr lang="en-US" dirty="0" smtClean="0">
                <a:latin typeface="Times New Roman" pitchFamily="18" charset="0"/>
                <a:cs typeface="Times New Roman" pitchFamily="18" charset="0"/>
              </a:rPr>
              <a:t>restrictions</a:t>
            </a:r>
            <a:endParaRPr lang="uk-UA" dirty="0" smtClean="0">
              <a:latin typeface="Times New Roman" pitchFamily="18" charset="0"/>
              <a:cs typeface="Times New Roman" pitchFamily="18" charset="0"/>
            </a:endParaRPr>
          </a:p>
        </p:txBody>
      </p:sp>
      <p:pic>
        <p:nvPicPr>
          <p:cNvPr id="3" name="Рисунок 2">
            <a:extLst>
              <a:ext uri="{FF2B5EF4-FFF2-40B4-BE49-F238E27FC236}">
                <a16:creationId xmlns="" xmlns:a16="http://schemas.microsoft.com/office/drawing/2014/main" id="{873D7892-F849-4C01-93C1-10BD8F5EF2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592" y="1129523"/>
            <a:ext cx="7613274" cy="3059939"/>
          </a:xfrm>
          <a:prstGeom prst="rect">
            <a:avLst/>
          </a:prstGeom>
        </p:spPr>
      </p:pic>
    </p:spTree>
    <p:extLst>
      <p:ext uri="{BB962C8B-B14F-4D97-AF65-F5344CB8AC3E}">
        <p14:creationId xmlns:p14="http://schemas.microsoft.com/office/powerpoint/2010/main" val="86030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a:solidFill>
                <a:prstClr val="black"/>
              </a:solidFill>
            </a:endParaRPr>
          </a:p>
        </p:txBody>
      </p:sp>
      <p:sp>
        <p:nvSpPr>
          <p:cNvPr id="6" name="Rectangle 2"/>
          <p:cNvSpPr txBox="1">
            <a:spLocks noChangeArrowheads="1"/>
          </p:cNvSpPr>
          <p:nvPr/>
        </p:nvSpPr>
        <p:spPr bwMode="auto">
          <a:xfrm>
            <a:off x="-145860" y="16421"/>
            <a:ext cx="9144000" cy="863689"/>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anchor="ctr"/>
          <a:lstStyle/>
          <a:p>
            <a:pPr algn="ctr">
              <a:defRPr/>
            </a:pPr>
            <a:r>
              <a:rPr lang="en-US" sz="1600" b="1" dirty="0">
                <a:solidFill>
                  <a:srgbClr val="0070C0"/>
                </a:solidFill>
                <a:latin typeface="Times New Roman" pitchFamily="18" charset="0"/>
                <a:cs typeface="Times New Roman" pitchFamily="18" charset="0"/>
              </a:rPr>
              <a:t>BLOCK - SCHEME OF THE ALGORITHM OF DETERMINATION OF THE OPTIMAL MANAGEMENT SYSTEM BASED ON THE METHOD OF MULTICRITERIAL OPTIMIZATION</a:t>
            </a:r>
            <a:endParaRPr lang="ru-RU" sz="1600" b="1" dirty="0">
              <a:solidFill>
                <a:srgbClr val="0070C0"/>
              </a:solidFill>
              <a:latin typeface="Times New Roman" pitchFamily="18" charset="0"/>
              <a:cs typeface="Times New Roman" pitchFamily="18" charset="0"/>
            </a:endParaRPr>
          </a:p>
        </p:txBody>
      </p:sp>
      <p:sp>
        <p:nvSpPr>
          <p:cNvPr id="18442" name="Rectangle 4"/>
          <p:cNvSpPr>
            <a:spLocks noChangeArrowheads="1"/>
          </p:cNvSpPr>
          <p:nvPr/>
        </p:nvSpPr>
        <p:spPr bwMode="auto">
          <a:xfrm>
            <a:off x="0" y="740908"/>
            <a:ext cx="9144000" cy="40103"/>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18443" name="Rectangle 5"/>
          <p:cNvSpPr>
            <a:spLocks noChangeArrowheads="1"/>
          </p:cNvSpPr>
          <p:nvPr/>
        </p:nvSpPr>
        <p:spPr bwMode="auto">
          <a:xfrm>
            <a:off x="0" y="696872"/>
            <a:ext cx="9144000" cy="4277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18512" name="Text Box 80"/>
          <p:cNvSpPr txBox="1">
            <a:spLocks noChangeArrowheads="1"/>
          </p:cNvSpPr>
          <p:nvPr/>
        </p:nvSpPr>
        <p:spPr bwMode="auto">
          <a:xfrm>
            <a:off x="5191056" y="2595509"/>
            <a:ext cx="335617" cy="166634"/>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spcAft>
                <a:spcPts val="1000"/>
              </a:spcAft>
            </a:pPr>
            <a:r>
              <a:rPr lang="en-US" sz="1400" b="1" dirty="0" smtClean="0">
                <a:solidFill>
                  <a:prstClr val="black"/>
                </a:solidFill>
                <a:latin typeface="Times New Roman" panose="02020603050405020304" pitchFamily="18" charset="0"/>
                <a:cs typeface="Times New Roman" panose="02020603050405020304" pitchFamily="18" charset="0"/>
              </a:rPr>
              <a:t>Yes</a:t>
            </a:r>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18514" name="Text Box 82"/>
          <p:cNvSpPr txBox="1">
            <a:spLocks noChangeArrowheads="1"/>
          </p:cNvSpPr>
          <p:nvPr/>
        </p:nvSpPr>
        <p:spPr bwMode="auto">
          <a:xfrm>
            <a:off x="6402903" y="4981895"/>
            <a:ext cx="288032" cy="216023"/>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lgn="ctr">
              <a:spcAft>
                <a:spcPts val="1000"/>
              </a:spcAft>
            </a:pPr>
            <a:endParaRPr lang="uk-UA" sz="1050" dirty="0">
              <a:solidFill>
                <a:prstClr val="black"/>
              </a:solidFill>
              <a:latin typeface="Times New Roman" panose="02020603050405020304" pitchFamily="18" charset="0"/>
              <a:cs typeface="Times New Roman" panose="02020603050405020304" pitchFamily="18" charset="0"/>
            </a:endParaRPr>
          </a:p>
        </p:txBody>
      </p:sp>
      <p:sp>
        <p:nvSpPr>
          <p:cNvPr id="18507" name="Line 75"/>
          <p:cNvSpPr>
            <a:spLocks noChangeShapeType="1"/>
          </p:cNvSpPr>
          <p:nvPr/>
        </p:nvSpPr>
        <p:spPr bwMode="auto">
          <a:xfrm flipV="1">
            <a:off x="253568" y="4038600"/>
            <a:ext cx="431" cy="79474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22" name="Line 90"/>
          <p:cNvSpPr>
            <a:spLocks noChangeShapeType="1"/>
          </p:cNvSpPr>
          <p:nvPr/>
        </p:nvSpPr>
        <p:spPr bwMode="auto">
          <a:xfrm>
            <a:off x="7015818" y="4200132"/>
            <a:ext cx="222" cy="27439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34" name="Text Box 102"/>
          <p:cNvSpPr txBox="1">
            <a:spLocks noChangeArrowheads="1"/>
          </p:cNvSpPr>
          <p:nvPr/>
        </p:nvSpPr>
        <p:spPr bwMode="auto">
          <a:xfrm>
            <a:off x="775637" y="3077190"/>
            <a:ext cx="234808" cy="120250"/>
          </a:xfrm>
          <a:prstGeom prst="rect">
            <a:avLst/>
          </a:prstGeom>
          <a:noFill/>
          <a:ln w="9525">
            <a:noFill/>
            <a:miter lim="800000"/>
            <a:headEnd/>
            <a:tailEnd/>
          </a:ln>
        </p:spPr>
        <p:txBody>
          <a:bodyPr vert="horz" wrap="square" lIns="0" tIns="10800" rIns="0" bIns="10800" numCol="1" anchor="t" anchorCtr="0" compatLnSpc="1">
            <a:prstTxWarp prst="textNoShape">
              <a:avLst/>
            </a:prstTxWarp>
          </a:bodyPr>
          <a:lstStyle/>
          <a:p>
            <a:pPr>
              <a:spcAft>
                <a:spcPts val="1000"/>
              </a:spcAft>
            </a:pPr>
            <a:r>
              <a:rPr lang="en-US" sz="1050" b="1" dirty="0" smtClean="0">
                <a:solidFill>
                  <a:prstClr val="black"/>
                </a:solidFill>
                <a:latin typeface="Times New Roman" panose="02020603050405020304" pitchFamily="18" charset="0"/>
                <a:cs typeface="Times New Roman" panose="02020603050405020304" pitchFamily="18" charset="0"/>
              </a:rPr>
              <a:t>No</a:t>
            </a:r>
            <a:endParaRPr lang="ru-RU" sz="1050" b="1" dirty="0">
              <a:solidFill>
                <a:prstClr val="black"/>
              </a:solidFill>
              <a:latin typeface="Times New Roman" panose="02020603050405020304" pitchFamily="18" charset="0"/>
              <a:cs typeface="Times New Roman" panose="02020603050405020304" pitchFamily="18" charset="0"/>
            </a:endParaRPr>
          </a:p>
        </p:txBody>
      </p:sp>
      <p:sp>
        <p:nvSpPr>
          <p:cNvPr id="18467" name="Line 35"/>
          <p:cNvSpPr>
            <a:spLocks noChangeShapeType="1"/>
          </p:cNvSpPr>
          <p:nvPr/>
        </p:nvSpPr>
        <p:spPr bwMode="auto">
          <a:xfrm>
            <a:off x="2267157" y="1181549"/>
            <a:ext cx="0" cy="17119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470" name="Text Box 38"/>
          <p:cNvSpPr txBox="1">
            <a:spLocks noChangeArrowheads="1"/>
          </p:cNvSpPr>
          <p:nvPr/>
        </p:nvSpPr>
        <p:spPr bwMode="auto">
          <a:xfrm>
            <a:off x="425719" y="1355509"/>
            <a:ext cx="3682876" cy="495337"/>
          </a:xfrm>
          <a:prstGeom prst="rect">
            <a:avLst/>
          </a:prstGeom>
          <a:noFill/>
          <a:ln w="3175">
            <a:solidFill>
              <a:schemeClr val="tx1"/>
            </a:solidFill>
            <a:miter lim="800000"/>
            <a:headEnd/>
            <a:tailEnd/>
          </a:ln>
        </p:spPr>
        <p:txBody>
          <a:bodyPr vert="horz" wrap="square" lIns="18000" tIns="10800" rIns="18000" bIns="10800" numCol="1" anchor="t" anchorCtr="0" compatLnSpc="1">
            <a:prstTxWarp prst="textNoShape">
              <a:avLst/>
            </a:prstTxWarp>
          </a:bodyPr>
          <a:lstStyle/>
          <a:p>
            <a:pPr algn="ctr"/>
            <a:r>
              <a:rPr lang="ru-RU" sz="1400" b="1" dirty="0">
                <a:solidFill>
                  <a:prstClr val="black"/>
                </a:solidFill>
                <a:latin typeface="Times New Roman" panose="02020603050405020304" pitchFamily="18" charset="0"/>
                <a:cs typeface="Times New Roman" pitchFamily="18" charset="0"/>
              </a:rPr>
              <a:t> </a:t>
            </a:r>
            <a:r>
              <a:rPr lang="en-US" sz="1400" b="1" dirty="0" smtClean="0">
                <a:solidFill>
                  <a:prstClr val="black"/>
                </a:solidFill>
                <a:latin typeface="Times New Roman" panose="02020603050405020304" pitchFamily="18" charset="0"/>
                <a:cs typeface="Times New Roman" pitchFamily="18" charset="0"/>
              </a:rPr>
              <a:t>Initialization </a:t>
            </a:r>
            <a:r>
              <a:rPr lang="en-US" sz="1400" b="1" dirty="0">
                <a:solidFill>
                  <a:prstClr val="black"/>
                </a:solidFill>
                <a:latin typeface="Times New Roman" panose="02020603050405020304" pitchFamily="18" charset="0"/>
                <a:cs typeface="Times New Roman" pitchFamily="18" charset="0"/>
              </a:rPr>
              <a:t>of the maximum allowable quality indicators</a:t>
            </a:r>
            <a:endParaRPr lang="ru-RU" sz="1400" b="1" dirty="0">
              <a:solidFill>
                <a:prstClr val="black"/>
              </a:solidFill>
              <a:latin typeface="Times New Roman" panose="02020603050405020304" pitchFamily="18" charset="0"/>
              <a:cs typeface="Times New Roman" pitchFamily="18" charset="0"/>
            </a:endParaRPr>
          </a:p>
        </p:txBody>
      </p:sp>
      <p:sp>
        <p:nvSpPr>
          <p:cNvPr id="100" name="Rectangle 43"/>
          <p:cNvSpPr>
            <a:spLocks noChangeArrowheads="1"/>
          </p:cNvSpPr>
          <p:nvPr/>
        </p:nvSpPr>
        <p:spPr bwMode="auto">
          <a:xfrm>
            <a:off x="428996" y="4162568"/>
            <a:ext cx="3689325" cy="2444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55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18486" name="Text Box 54"/>
          <p:cNvSpPr txBox="1">
            <a:spLocks noChangeArrowheads="1"/>
          </p:cNvSpPr>
          <p:nvPr/>
        </p:nvSpPr>
        <p:spPr bwMode="auto">
          <a:xfrm>
            <a:off x="2364175" y="6345931"/>
            <a:ext cx="335617" cy="166634"/>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spcAft>
                <a:spcPts val="1000"/>
              </a:spcAft>
            </a:pPr>
            <a:r>
              <a:rPr lang="en-US" sz="1400" b="1" dirty="0" smtClean="0">
                <a:solidFill>
                  <a:prstClr val="black"/>
                </a:solidFill>
                <a:latin typeface="Times New Roman" panose="02020603050405020304" pitchFamily="18" charset="0"/>
                <a:cs typeface="Times New Roman" panose="02020603050405020304" pitchFamily="18" charset="0"/>
              </a:rPr>
              <a:t>Yes</a:t>
            </a:r>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18511" name="Text Box 79"/>
          <p:cNvSpPr txBox="1">
            <a:spLocks noChangeArrowheads="1"/>
          </p:cNvSpPr>
          <p:nvPr/>
        </p:nvSpPr>
        <p:spPr bwMode="auto">
          <a:xfrm>
            <a:off x="8532440" y="2629537"/>
            <a:ext cx="287672" cy="195614"/>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spcAft>
                <a:spcPts val="1000"/>
              </a:spcAft>
            </a:pPr>
            <a:r>
              <a:rPr lang="en-US" sz="1400" b="1" dirty="0" smtClean="0">
                <a:solidFill>
                  <a:prstClr val="black"/>
                </a:solidFill>
                <a:latin typeface="Times New Roman" panose="02020603050405020304" pitchFamily="18" charset="0"/>
                <a:cs typeface="Times New Roman" panose="02020603050405020304" pitchFamily="18" charset="0"/>
              </a:rPr>
              <a:t>No</a:t>
            </a:r>
            <a:endParaRPr lang="uk-UA" sz="1400" b="1" dirty="0">
              <a:solidFill>
                <a:prstClr val="black"/>
              </a:solidFill>
              <a:latin typeface="Times New Roman" panose="02020603050405020304" pitchFamily="18" charset="0"/>
              <a:cs typeface="Times New Roman" panose="02020603050405020304" pitchFamily="18" charset="0"/>
            </a:endParaRPr>
          </a:p>
        </p:txBody>
      </p:sp>
      <p:sp>
        <p:nvSpPr>
          <p:cNvPr id="18533" name="Text Box 101"/>
          <p:cNvSpPr txBox="1">
            <a:spLocks noChangeArrowheads="1"/>
          </p:cNvSpPr>
          <p:nvPr/>
        </p:nvSpPr>
        <p:spPr bwMode="auto">
          <a:xfrm>
            <a:off x="2389032" y="3447773"/>
            <a:ext cx="440020" cy="62682"/>
          </a:xfrm>
          <a:prstGeom prst="rect">
            <a:avLst/>
          </a:prstGeom>
          <a:noFill/>
          <a:ln w="9525">
            <a:noFill/>
            <a:miter lim="800000"/>
            <a:headEnd/>
            <a:tailEnd/>
          </a:ln>
        </p:spPr>
        <p:txBody>
          <a:bodyPr vert="horz" wrap="square" lIns="0" tIns="10800" rIns="0" bIns="10800" numCol="1" anchor="t" anchorCtr="0" compatLnSpc="1">
            <a:prstTxWarp prst="textNoShape">
              <a:avLst/>
            </a:prstTxWarp>
          </a:bodyPr>
          <a:lstStyle/>
          <a:p>
            <a:pPr>
              <a:spcAft>
                <a:spcPts val="1000"/>
              </a:spcAft>
            </a:pPr>
            <a:r>
              <a:rPr lang="en-US" sz="1400" b="1" dirty="0" smtClean="0">
                <a:solidFill>
                  <a:prstClr val="black"/>
                </a:solidFill>
                <a:latin typeface="Times New Roman" panose="02020603050405020304" pitchFamily="18" charset="0"/>
                <a:cs typeface="Times New Roman" panose="02020603050405020304" pitchFamily="18" charset="0"/>
              </a:rPr>
              <a:t>Yes</a:t>
            </a:r>
            <a:endParaRPr lang="ru-RU" sz="1050" b="1" dirty="0">
              <a:solidFill>
                <a:prstClr val="black"/>
              </a:solidFill>
              <a:latin typeface="Times New Roman" panose="02020603050405020304" pitchFamily="18" charset="0"/>
              <a:cs typeface="Times New Roman" panose="02020603050405020304" pitchFamily="18" charset="0"/>
            </a:endParaRPr>
          </a:p>
        </p:txBody>
      </p:sp>
      <p:sp>
        <p:nvSpPr>
          <p:cNvPr id="18535" name="Text Box 103"/>
          <p:cNvSpPr txBox="1">
            <a:spLocks noChangeArrowheads="1"/>
          </p:cNvSpPr>
          <p:nvPr/>
        </p:nvSpPr>
        <p:spPr bwMode="auto">
          <a:xfrm>
            <a:off x="2433662" y="5002407"/>
            <a:ext cx="309578" cy="159043"/>
          </a:xfrm>
          <a:prstGeom prst="rect">
            <a:avLst/>
          </a:prstGeom>
          <a:noFill/>
          <a:ln w="9525">
            <a:noFill/>
            <a:miter lim="800000"/>
            <a:headEnd/>
            <a:tailEnd/>
          </a:ln>
        </p:spPr>
        <p:txBody>
          <a:bodyPr vert="horz" wrap="square" lIns="0" tIns="10800" rIns="0" bIns="10800" numCol="1" anchor="t" anchorCtr="0" compatLnSpc="1">
            <a:prstTxWarp prst="textNoShape">
              <a:avLst/>
            </a:prstTxWarp>
          </a:bodyPr>
          <a:lstStyle/>
          <a:p>
            <a:pPr>
              <a:spcAft>
                <a:spcPts val="1000"/>
              </a:spcAft>
            </a:pPr>
            <a:r>
              <a:rPr lang="en-US" sz="1400" b="1" dirty="0" smtClean="0">
                <a:solidFill>
                  <a:prstClr val="black"/>
                </a:solidFill>
                <a:latin typeface="Times New Roman" panose="02020603050405020304" pitchFamily="18" charset="0"/>
                <a:cs typeface="Times New Roman" panose="02020603050405020304" pitchFamily="18" charset="0"/>
              </a:rPr>
              <a:t>Yes</a:t>
            </a:r>
            <a:r>
              <a:rPr lang="uk-UA" sz="1400" b="1" dirty="0" smtClean="0">
                <a:solidFill>
                  <a:prstClr val="black"/>
                </a:solidFill>
                <a:latin typeface="Times New Roman" panose="02020603050405020304" pitchFamily="18" charset="0"/>
                <a:cs typeface="Times New Roman" panose="02020603050405020304" pitchFamily="18" charset="0"/>
              </a:rPr>
              <a:t>к</a:t>
            </a:r>
            <a:endParaRPr lang="ru-RU" sz="1050" b="1" dirty="0">
              <a:solidFill>
                <a:prstClr val="black"/>
              </a:solidFill>
              <a:latin typeface="Times New Roman" panose="02020603050405020304" pitchFamily="18" charset="0"/>
              <a:cs typeface="Times New Roman" panose="02020603050405020304" pitchFamily="18" charset="0"/>
            </a:endParaRPr>
          </a:p>
        </p:txBody>
      </p:sp>
      <p:sp>
        <p:nvSpPr>
          <p:cNvPr id="18532" name="Line 100"/>
          <p:cNvSpPr>
            <a:spLocks noChangeShapeType="1"/>
          </p:cNvSpPr>
          <p:nvPr/>
        </p:nvSpPr>
        <p:spPr bwMode="auto">
          <a:xfrm>
            <a:off x="8789670" y="2838450"/>
            <a:ext cx="2973" cy="59055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21" name="Line 89"/>
          <p:cNvSpPr>
            <a:spLocks noChangeShapeType="1"/>
          </p:cNvSpPr>
          <p:nvPr/>
        </p:nvSpPr>
        <p:spPr bwMode="auto">
          <a:xfrm>
            <a:off x="8424248" y="2833925"/>
            <a:ext cx="369232" cy="715"/>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482" name="AutoShape 50"/>
          <p:cNvSpPr>
            <a:spLocks noChangeArrowheads="1"/>
          </p:cNvSpPr>
          <p:nvPr/>
        </p:nvSpPr>
        <p:spPr bwMode="auto">
          <a:xfrm>
            <a:off x="978296" y="3094322"/>
            <a:ext cx="2573192" cy="404932"/>
          </a:xfrm>
          <a:prstGeom prst="diamond">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483" name="Text Box 51"/>
          <p:cNvSpPr txBox="1">
            <a:spLocks noChangeArrowheads="1"/>
          </p:cNvSpPr>
          <p:nvPr/>
        </p:nvSpPr>
        <p:spPr bwMode="auto">
          <a:xfrm>
            <a:off x="978296" y="3169006"/>
            <a:ext cx="2573192" cy="264784"/>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lgn="ctr">
              <a:spcAft>
                <a:spcPts val="1000"/>
              </a:spcAft>
            </a:pPr>
            <a:r>
              <a:rPr lang="uk-UA" sz="1400" b="1" dirty="0">
                <a:solidFill>
                  <a:prstClr val="black"/>
                </a:solidFill>
                <a:latin typeface="Times New Roman" panose="02020603050405020304" pitchFamily="18" charset="0"/>
                <a:cs typeface="Times New Roman" panose="02020603050405020304" pitchFamily="18" charset="0"/>
              </a:rPr>
              <a:t>k</a:t>
            </a:r>
            <a:r>
              <a:rPr lang="uk-UA" sz="1400" b="1" baseline="-25000" dirty="0">
                <a:solidFill>
                  <a:prstClr val="black"/>
                </a:solidFill>
                <a:latin typeface="Times New Roman" panose="02020603050405020304" pitchFamily="18" charset="0"/>
                <a:cs typeface="Times New Roman" panose="02020603050405020304" pitchFamily="18" charset="0"/>
              </a:rPr>
              <a:t>1</a:t>
            </a:r>
            <a:r>
              <a:rPr lang="uk-UA" sz="1400" b="1" dirty="0">
                <a:solidFill>
                  <a:prstClr val="black"/>
                </a:solidFill>
                <a:latin typeface="Times New Roman" panose="02020603050405020304" pitchFamily="18" charset="0"/>
                <a:cs typeface="Times New Roman" panose="02020603050405020304" pitchFamily="18" charset="0"/>
                <a:sym typeface="Symbol" pitchFamily="18" charset="2"/>
              </a:rPr>
              <a:t></a:t>
            </a:r>
            <a:r>
              <a:rPr lang="uk-UA" sz="1400" b="1" dirty="0">
                <a:solidFill>
                  <a:prstClr val="black"/>
                </a:solidFill>
                <a:latin typeface="Times New Roman" panose="02020603050405020304" pitchFamily="18" charset="0"/>
                <a:cs typeface="Times New Roman" panose="02020603050405020304" pitchFamily="18" charset="0"/>
              </a:rPr>
              <a:t>k</a:t>
            </a:r>
            <a:r>
              <a:rPr lang="uk-UA" sz="1400" b="1" baseline="-25000" dirty="0">
                <a:solidFill>
                  <a:prstClr val="black"/>
                </a:solidFill>
                <a:latin typeface="Times New Roman" panose="02020603050405020304" pitchFamily="18" charset="0"/>
                <a:cs typeface="Times New Roman" panose="02020603050405020304" pitchFamily="18" charset="0"/>
              </a:rPr>
              <a:t>1min </a:t>
            </a:r>
            <a:r>
              <a:rPr lang="en-US" sz="1400" b="1" dirty="0">
                <a:solidFill>
                  <a:prstClr val="black"/>
                </a:solidFill>
                <a:latin typeface="Times New Roman" panose="02020603050405020304" pitchFamily="18" charset="0"/>
                <a:cs typeface="Times New Roman" panose="02020603050405020304" pitchFamily="18" charset="0"/>
              </a:rPr>
              <a:t>?</a:t>
            </a:r>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18485" name="Text Box 53"/>
          <p:cNvSpPr txBox="1">
            <a:spLocks noChangeArrowheads="1"/>
          </p:cNvSpPr>
          <p:nvPr/>
        </p:nvSpPr>
        <p:spPr bwMode="auto">
          <a:xfrm>
            <a:off x="3641139" y="5781961"/>
            <a:ext cx="287672" cy="195614"/>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spcAft>
                <a:spcPts val="1000"/>
              </a:spcAft>
            </a:pPr>
            <a:r>
              <a:rPr lang="en-US" sz="1400" b="1" dirty="0" smtClean="0">
                <a:solidFill>
                  <a:prstClr val="black"/>
                </a:solidFill>
                <a:latin typeface="Times New Roman" panose="02020603050405020304" pitchFamily="18" charset="0"/>
                <a:cs typeface="Times New Roman" panose="02020603050405020304" pitchFamily="18" charset="0"/>
              </a:rPr>
              <a:t>No</a:t>
            </a:r>
            <a:endParaRPr lang="uk-UA" sz="1050" b="1" dirty="0">
              <a:solidFill>
                <a:prstClr val="black"/>
              </a:solidFill>
              <a:latin typeface="Times New Roman" panose="02020603050405020304" pitchFamily="18" charset="0"/>
              <a:cs typeface="Times New Roman" panose="02020603050405020304" pitchFamily="18" charset="0"/>
            </a:endParaRPr>
          </a:p>
        </p:txBody>
      </p:sp>
      <p:sp>
        <p:nvSpPr>
          <p:cNvPr id="18491" name="AutoShape 59"/>
          <p:cNvSpPr>
            <a:spLocks noChangeArrowheads="1"/>
          </p:cNvSpPr>
          <p:nvPr/>
        </p:nvSpPr>
        <p:spPr bwMode="auto">
          <a:xfrm>
            <a:off x="876764" y="5746189"/>
            <a:ext cx="2728910" cy="630460"/>
          </a:xfrm>
          <a:prstGeom prst="diamond">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a:r>
              <a:rPr lang="uk-UA" sz="1400" b="1" dirty="0">
                <a:solidFill>
                  <a:prstClr val="black"/>
                </a:solidFill>
                <a:latin typeface="Times New Roman" panose="02020603050405020304" pitchFamily="18" charset="0"/>
                <a:cs typeface="Times New Roman" panose="02020603050405020304" pitchFamily="18" charset="0"/>
              </a:rPr>
              <a:t> </a:t>
            </a:r>
            <a:r>
              <a:rPr lang="en-US" sz="1400" b="1" dirty="0" smtClean="0">
                <a:solidFill>
                  <a:prstClr val="black"/>
                </a:solidFill>
                <a:latin typeface="Times New Roman" panose="02020603050405020304" pitchFamily="18" charset="0"/>
                <a:cs typeface="Times New Roman" panose="02020603050405020304" pitchFamily="18" charset="0"/>
              </a:rPr>
              <a:t> </a:t>
            </a:r>
            <a:r>
              <a:rPr lang="en-US" sz="1200" b="1" dirty="0">
                <a:solidFill>
                  <a:prstClr val="black"/>
                </a:solidFill>
                <a:latin typeface="Times New Roman" panose="02020603050405020304" pitchFamily="18" charset="0"/>
                <a:cs typeface="Times New Roman" panose="02020603050405020304" pitchFamily="18" charset="0"/>
              </a:rPr>
              <a:t>Have all the elements been surveyed </a:t>
            </a:r>
            <a:r>
              <a:rPr lang="en-US" sz="1400" b="1" dirty="0">
                <a:solidFill>
                  <a:prstClr val="black"/>
                </a:solidFill>
                <a:latin typeface="Times New Roman" panose="02020603050405020304" pitchFamily="18" charset="0"/>
                <a:cs typeface="Times New Roman" panose="02020603050405020304" pitchFamily="18" charset="0"/>
              </a:rPr>
              <a:t>?</a:t>
            </a:r>
            <a:endParaRPr lang="ru-RU" sz="1400" dirty="0">
              <a:solidFill>
                <a:prstClr val="black"/>
              </a:solidFill>
              <a:latin typeface="Times New Roman" panose="02020603050405020304" pitchFamily="18" charset="0"/>
              <a:cs typeface="Times New Roman" panose="02020603050405020304" pitchFamily="18" charset="0"/>
            </a:endParaRPr>
          </a:p>
        </p:txBody>
      </p:sp>
      <p:sp>
        <p:nvSpPr>
          <p:cNvPr id="18494" name="Rectangle 62"/>
          <p:cNvSpPr>
            <a:spLocks noChangeArrowheads="1"/>
          </p:cNvSpPr>
          <p:nvPr/>
        </p:nvSpPr>
        <p:spPr bwMode="auto">
          <a:xfrm>
            <a:off x="419506" y="5249305"/>
            <a:ext cx="3698815" cy="2868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495" name="Text Box 63"/>
          <p:cNvSpPr txBox="1">
            <a:spLocks noChangeArrowheads="1"/>
          </p:cNvSpPr>
          <p:nvPr/>
        </p:nvSpPr>
        <p:spPr bwMode="auto">
          <a:xfrm>
            <a:off x="419505" y="5256573"/>
            <a:ext cx="3698811" cy="310833"/>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lgn="ctr">
              <a:spcAft>
                <a:spcPts val="600"/>
              </a:spcAft>
            </a:pPr>
            <a:r>
              <a:rPr lang="ru-RU" sz="1400" b="1" dirty="0">
                <a:solidFill>
                  <a:prstClr val="black"/>
                </a:solidFill>
                <a:latin typeface="Times New Roman" panose="02020603050405020304" pitchFamily="18" charset="0"/>
                <a:cs typeface="Times New Roman" panose="02020603050405020304" pitchFamily="18" charset="0"/>
              </a:rPr>
              <a:t>k</a:t>
            </a:r>
            <a:r>
              <a:rPr lang="en-US" sz="1400" b="1" baseline="-25000" dirty="0">
                <a:solidFill>
                  <a:prstClr val="black"/>
                </a:solidFill>
                <a:latin typeface="Times New Roman" panose="02020603050405020304" pitchFamily="18" charset="0"/>
                <a:cs typeface="Times New Roman" panose="02020603050405020304" pitchFamily="18" charset="0"/>
              </a:rPr>
              <a:t>2</a:t>
            </a:r>
            <a:r>
              <a:rPr lang="ru-RU" sz="1400" b="1" baseline="-25000" dirty="0" err="1">
                <a:solidFill>
                  <a:prstClr val="black"/>
                </a:solidFill>
                <a:latin typeface="Times New Roman" panose="02020603050405020304" pitchFamily="18" charset="0"/>
                <a:cs typeface="Times New Roman" panose="02020603050405020304" pitchFamily="18" charset="0"/>
              </a:rPr>
              <a:t>min</a:t>
            </a:r>
            <a:r>
              <a:rPr lang="en-US" sz="1400" b="1" dirty="0">
                <a:solidFill>
                  <a:prstClr val="black"/>
                </a:solidFill>
                <a:latin typeface="Times New Roman" panose="02020603050405020304" pitchFamily="18" charset="0"/>
                <a:cs typeface="Times New Roman" panose="02020603050405020304" pitchFamily="18" charset="0"/>
              </a:rPr>
              <a:t>=</a:t>
            </a:r>
            <a:r>
              <a:rPr lang="ru-RU" sz="1400" b="1" baseline="-25000" dirty="0">
                <a:solidFill>
                  <a:prstClr val="black"/>
                </a:solidFill>
                <a:latin typeface="Times New Roman" panose="02020603050405020304" pitchFamily="18" charset="0"/>
                <a:cs typeface="Times New Roman" panose="02020603050405020304" pitchFamily="18" charset="0"/>
              </a:rPr>
              <a:t> </a:t>
            </a:r>
            <a:r>
              <a:rPr lang="ru-RU" sz="1400" b="1" dirty="0">
                <a:solidFill>
                  <a:prstClr val="black"/>
                </a:solidFill>
                <a:latin typeface="Times New Roman" panose="02020603050405020304" pitchFamily="18" charset="0"/>
                <a:cs typeface="Times New Roman" panose="02020603050405020304" pitchFamily="18" charset="0"/>
              </a:rPr>
              <a:t>k</a:t>
            </a:r>
            <a:r>
              <a:rPr lang="en-US" sz="1400" b="1" baseline="-25000" dirty="0">
                <a:solidFill>
                  <a:prstClr val="black"/>
                </a:solidFill>
                <a:latin typeface="Times New Roman" panose="02020603050405020304" pitchFamily="18" charset="0"/>
                <a:cs typeface="Times New Roman" panose="02020603050405020304" pitchFamily="18" charset="0"/>
              </a:rPr>
              <a:t>2</a:t>
            </a:r>
            <a:endParaRPr lang="en-US" sz="1400" b="1" dirty="0">
              <a:solidFill>
                <a:prstClr val="black"/>
              </a:solidFill>
              <a:latin typeface="Times New Roman" panose="02020603050405020304" pitchFamily="18" charset="0"/>
              <a:cs typeface="Times New Roman" panose="02020603050405020304" pitchFamily="18" charset="0"/>
            </a:endParaRPr>
          </a:p>
        </p:txBody>
      </p:sp>
      <p:grpSp>
        <p:nvGrpSpPr>
          <p:cNvPr id="12" name="Group 65"/>
          <p:cNvGrpSpPr>
            <a:grpSpLocks/>
          </p:cNvGrpSpPr>
          <p:nvPr/>
        </p:nvGrpSpPr>
        <p:grpSpPr bwMode="auto">
          <a:xfrm>
            <a:off x="984965" y="4623337"/>
            <a:ext cx="2588023" cy="410652"/>
            <a:chOff x="3902" y="7595"/>
            <a:chExt cx="3972" cy="947"/>
          </a:xfrm>
        </p:grpSpPr>
        <p:sp>
          <p:nvSpPr>
            <p:cNvPr id="18498" name="AutoShape 66"/>
            <p:cNvSpPr>
              <a:spLocks noChangeArrowheads="1"/>
            </p:cNvSpPr>
            <p:nvPr/>
          </p:nvSpPr>
          <p:spPr bwMode="auto">
            <a:xfrm>
              <a:off x="3902" y="7595"/>
              <a:ext cx="3914" cy="947"/>
            </a:xfrm>
            <a:prstGeom prst="diamond">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499" name="Text Box 67"/>
            <p:cNvSpPr txBox="1">
              <a:spLocks noChangeArrowheads="1"/>
            </p:cNvSpPr>
            <p:nvPr/>
          </p:nvSpPr>
          <p:spPr bwMode="auto">
            <a:xfrm>
              <a:off x="3960" y="7769"/>
              <a:ext cx="3914" cy="512"/>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lgn="ctr">
                <a:spcAft>
                  <a:spcPts val="1000"/>
                </a:spcAft>
              </a:pPr>
              <a:r>
                <a:rPr lang="uk-UA" sz="1400" b="1" dirty="0">
                  <a:solidFill>
                    <a:prstClr val="black"/>
                  </a:solidFill>
                  <a:latin typeface="Times New Roman" panose="02020603050405020304" pitchFamily="18" charset="0"/>
                  <a:cs typeface="Times New Roman" panose="02020603050405020304" pitchFamily="18" charset="0"/>
                </a:rPr>
                <a:t>k</a:t>
              </a:r>
              <a:r>
                <a:rPr lang="uk-UA" sz="1400" b="1" baseline="-25000" dirty="0">
                  <a:solidFill>
                    <a:prstClr val="black"/>
                  </a:solidFill>
                  <a:latin typeface="Times New Roman" panose="02020603050405020304" pitchFamily="18" charset="0"/>
                  <a:cs typeface="Times New Roman" panose="02020603050405020304" pitchFamily="18" charset="0"/>
                </a:rPr>
                <a:t>2</a:t>
              </a:r>
              <a:r>
                <a:rPr lang="uk-UA" sz="1400" b="1" dirty="0">
                  <a:solidFill>
                    <a:prstClr val="black"/>
                  </a:solidFill>
                  <a:latin typeface="Times New Roman" panose="02020603050405020304" pitchFamily="18" charset="0"/>
                  <a:cs typeface="Times New Roman" panose="02020603050405020304" pitchFamily="18" charset="0"/>
                  <a:sym typeface="Symbol" pitchFamily="18" charset="2"/>
                </a:rPr>
                <a:t></a:t>
              </a:r>
              <a:r>
                <a:rPr lang="uk-UA" sz="1400" b="1" dirty="0">
                  <a:solidFill>
                    <a:prstClr val="black"/>
                  </a:solidFill>
                  <a:latin typeface="Times New Roman" panose="02020603050405020304" pitchFamily="18" charset="0"/>
                  <a:cs typeface="Times New Roman" panose="02020603050405020304" pitchFamily="18" charset="0"/>
                </a:rPr>
                <a:t>k</a:t>
              </a:r>
              <a:r>
                <a:rPr lang="uk-UA" sz="1400" b="1" baseline="-25000" dirty="0">
                  <a:solidFill>
                    <a:prstClr val="black"/>
                  </a:solidFill>
                  <a:latin typeface="Times New Roman" panose="02020603050405020304" pitchFamily="18" charset="0"/>
                  <a:cs typeface="Times New Roman" panose="02020603050405020304" pitchFamily="18" charset="0"/>
                </a:rPr>
                <a:t>2min </a:t>
              </a:r>
              <a:r>
                <a:rPr lang="en-US" sz="1400" b="1" dirty="0">
                  <a:solidFill>
                    <a:prstClr val="black"/>
                  </a:solidFill>
                  <a:latin typeface="Times New Roman" panose="02020603050405020304" pitchFamily="18" charset="0"/>
                  <a:cs typeface="Times New Roman" panose="02020603050405020304" pitchFamily="18" charset="0"/>
                </a:rPr>
                <a:t>?</a:t>
              </a:r>
              <a:endParaRPr lang="ru-RU" sz="1400" b="1" dirty="0">
                <a:solidFill>
                  <a:prstClr val="black"/>
                </a:solidFill>
                <a:latin typeface="Times New Roman" panose="02020603050405020304" pitchFamily="18" charset="0"/>
                <a:cs typeface="Times New Roman" panose="02020603050405020304" pitchFamily="18" charset="0"/>
              </a:endParaRPr>
            </a:p>
          </p:txBody>
        </p:sp>
      </p:grpSp>
      <p:sp>
        <p:nvSpPr>
          <p:cNvPr id="18502" name="Line 70"/>
          <p:cNvSpPr>
            <a:spLocks noChangeShapeType="1"/>
          </p:cNvSpPr>
          <p:nvPr/>
        </p:nvSpPr>
        <p:spPr bwMode="auto">
          <a:xfrm flipH="1" flipV="1">
            <a:off x="253365" y="3297555"/>
            <a:ext cx="72009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03" name="Line 71"/>
          <p:cNvSpPr>
            <a:spLocks noChangeShapeType="1"/>
          </p:cNvSpPr>
          <p:nvPr/>
        </p:nvSpPr>
        <p:spPr bwMode="auto">
          <a:xfrm>
            <a:off x="250254" y="2430202"/>
            <a:ext cx="6921" cy="86735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04" name="Line 72"/>
          <p:cNvSpPr>
            <a:spLocks noChangeShapeType="1"/>
          </p:cNvSpPr>
          <p:nvPr/>
        </p:nvSpPr>
        <p:spPr bwMode="auto">
          <a:xfrm>
            <a:off x="251460" y="2432685"/>
            <a:ext cx="2023787" cy="241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05" name="Line 73"/>
          <p:cNvSpPr>
            <a:spLocks noChangeShapeType="1"/>
          </p:cNvSpPr>
          <p:nvPr/>
        </p:nvSpPr>
        <p:spPr bwMode="auto">
          <a:xfrm flipH="1" flipV="1">
            <a:off x="253999" y="4826000"/>
            <a:ext cx="775491" cy="734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06" name="Line 74"/>
          <p:cNvSpPr>
            <a:spLocks noChangeShapeType="1"/>
          </p:cNvSpPr>
          <p:nvPr/>
        </p:nvSpPr>
        <p:spPr bwMode="auto">
          <a:xfrm flipV="1">
            <a:off x="259080" y="4031632"/>
            <a:ext cx="1992752" cy="6968"/>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13" name="AutoShape 81"/>
          <p:cNvSpPr>
            <a:spLocks noChangeArrowheads="1"/>
          </p:cNvSpPr>
          <p:nvPr/>
        </p:nvSpPr>
        <p:spPr bwMode="auto">
          <a:xfrm>
            <a:off x="5438709" y="2551872"/>
            <a:ext cx="3024991" cy="567537"/>
          </a:xfrm>
          <a:prstGeom prst="diamond">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28" name="Line 96"/>
          <p:cNvSpPr>
            <a:spLocks noChangeShapeType="1"/>
          </p:cNvSpPr>
          <p:nvPr/>
        </p:nvSpPr>
        <p:spPr bwMode="auto">
          <a:xfrm flipV="1">
            <a:off x="5128258" y="4206240"/>
            <a:ext cx="1724661" cy="9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536" name="Text Box 104"/>
          <p:cNvSpPr txBox="1">
            <a:spLocks noChangeArrowheads="1"/>
          </p:cNvSpPr>
          <p:nvPr/>
        </p:nvSpPr>
        <p:spPr bwMode="auto">
          <a:xfrm>
            <a:off x="828100" y="4602272"/>
            <a:ext cx="231736" cy="115920"/>
          </a:xfrm>
          <a:prstGeom prst="rect">
            <a:avLst/>
          </a:prstGeom>
          <a:noFill/>
          <a:ln w="9525">
            <a:noFill/>
            <a:miter lim="800000"/>
            <a:headEnd/>
            <a:tailEnd/>
          </a:ln>
        </p:spPr>
        <p:txBody>
          <a:bodyPr vert="horz" wrap="square" lIns="0" tIns="10800" rIns="0" bIns="10800" numCol="1" anchor="t" anchorCtr="0" compatLnSpc="1">
            <a:prstTxWarp prst="textNoShape">
              <a:avLst/>
            </a:prstTxWarp>
          </a:bodyPr>
          <a:lstStyle/>
          <a:p>
            <a:pPr>
              <a:spcAft>
                <a:spcPts val="1000"/>
              </a:spcAft>
            </a:pPr>
            <a:r>
              <a:rPr lang="en-US" sz="1400" b="1" dirty="0" smtClean="0">
                <a:solidFill>
                  <a:prstClr val="black"/>
                </a:solidFill>
                <a:latin typeface="Times New Roman" panose="02020603050405020304" pitchFamily="18" charset="0"/>
                <a:cs typeface="Times New Roman" panose="02020603050405020304" pitchFamily="18" charset="0"/>
              </a:rPr>
              <a:t>No</a:t>
            </a:r>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18537" name="Oval 105"/>
          <p:cNvSpPr>
            <a:spLocks noChangeArrowheads="1"/>
          </p:cNvSpPr>
          <p:nvPr/>
        </p:nvSpPr>
        <p:spPr bwMode="auto">
          <a:xfrm>
            <a:off x="6181530" y="4545553"/>
            <a:ext cx="1871098" cy="347461"/>
          </a:xfrm>
          <a:prstGeom prst="ellipse">
            <a:avLst/>
          </a:prstGeom>
          <a:solidFill>
            <a:srgbClr val="FFFFFF"/>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algn="ctr">
              <a:spcAft>
                <a:spcPts val="1000"/>
              </a:spcAft>
            </a:pPr>
            <a:r>
              <a:rPr lang="en-GB" sz="1400" b="1" dirty="0" smtClean="0">
                <a:solidFill>
                  <a:prstClr val="black"/>
                </a:solidFill>
                <a:latin typeface="Times New Roman" panose="02020603050405020304" pitchFamily="18" charset="0"/>
                <a:cs typeface="Times New Roman" panose="02020603050405020304" pitchFamily="18" charset="0"/>
              </a:rPr>
              <a:t>FINISH</a:t>
            </a:r>
            <a:endParaRPr lang="ru-RU" sz="1050" b="1" dirty="0">
              <a:solidFill>
                <a:prstClr val="black"/>
              </a:solidFill>
              <a:latin typeface="Times New Roman" panose="02020603050405020304" pitchFamily="18" charset="0"/>
              <a:cs typeface="Times New Roman" panose="02020603050405020304" pitchFamily="18" charset="0"/>
            </a:endParaRPr>
          </a:p>
        </p:txBody>
      </p:sp>
      <p:sp>
        <p:nvSpPr>
          <p:cNvPr id="18516" name="Rectangle 84"/>
          <p:cNvSpPr>
            <a:spLocks noChangeArrowheads="1"/>
          </p:cNvSpPr>
          <p:nvPr/>
        </p:nvSpPr>
        <p:spPr bwMode="auto">
          <a:xfrm>
            <a:off x="4913569" y="3422837"/>
            <a:ext cx="1677737" cy="48095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a:spcAft>
                <a:spcPts val="600"/>
              </a:spcAft>
            </a:pPr>
            <a:r>
              <a:rPr lang="ru-RU" sz="1400" b="1" dirty="0">
                <a:solidFill>
                  <a:prstClr val="black"/>
                </a:solidFill>
                <a:latin typeface="Times New Roman" panose="02020603050405020304" pitchFamily="18" charset="0"/>
                <a:cs typeface="Times New Roman" panose="02020603050405020304" pitchFamily="18" charset="0"/>
              </a:rPr>
              <a:t> </a:t>
            </a:r>
            <a:r>
              <a:rPr lang="en-US" sz="1400" b="1" dirty="0" smtClean="0">
                <a:solidFill>
                  <a:prstClr val="black"/>
                </a:solidFill>
                <a:latin typeface="Times New Roman" panose="02020603050405020304" pitchFamily="18" charset="0"/>
                <a:cs typeface="Times New Roman" panose="02020603050405020304" pitchFamily="18" charset="0"/>
              </a:rPr>
              <a:t>System</a:t>
            </a:r>
            <a:r>
              <a:rPr lang="ru-RU" sz="1400" b="1" dirty="0" smtClean="0">
                <a:solidFill>
                  <a:prstClr val="black"/>
                </a:solidFill>
                <a:latin typeface="Times New Roman" panose="02020603050405020304" pitchFamily="18" charset="0"/>
                <a:cs typeface="Times New Roman" panose="02020603050405020304" pitchFamily="18" charset="0"/>
              </a:rPr>
              <a:t> </a:t>
            </a:r>
            <a:r>
              <a:rPr lang="uk-UA" sz="1400" b="1" dirty="0">
                <a:solidFill>
                  <a:prstClr val="black"/>
                </a:solidFill>
                <a:latin typeface="Times New Roman" panose="02020603050405020304" pitchFamily="18" charset="0"/>
                <a:cs typeface="Times New Roman" panose="02020603050405020304" pitchFamily="18" charset="0"/>
              </a:rPr>
              <a:t>S</a:t>
            </a:r>
            <a:r>
              <a:rPr lang="uk-UA" sz="1400" b="1" dirty="0" smtClean="0">
                <a:solidFill>
                  <a:prstClr val="black"/>
                </a:solidFill>
                <a:latin typeface="Times New Roman" panose="02020603050405020304" pitchFamily="18" charset="0"/>
                <a:cs typeface="Times New Roman" panose="02020603050405020304" pitchFamily="18" charset="0"/>
              </a:rPr>
              <a:t>’</a:t>
            </a:r>
            <a:r>
              <a:rPr lang="en-US" sz="1400" b="1" dirty="0" smtClean="0">
                <a:solidFill>
                  <a:prstClr val="black"/>
                </a:solidFill>
                <a:latin typeface="Times New Roman" panose="02020603050405020304" pitchFamily="18" charset="0"/>
                <a:cs typeface="Times New Roman" panose="02020603050405020304" pitchFamily="18" charset="0"/>
              </a:rPr>
              <a:t> is better than</a:t>
            </a:r>
            <a:r>
              <a:rPr lang="uk-UA" sz="1400" b="1" dirty="0" smtClean="0">
                <a:solidFill>
                  <a:prstClr val="black"/>
                </a:solidFill>
                <a:latin typeface="Times New Roman" panose="02020603050405020304" pitchFamily="18" charset="0"/>
                <a:cs typeface="Times New Roman" panose="02020603050405020304" pitchFamily="18" charset="0"/>
              </a:rPr>
              <a:t> </a:t>
            </a:r>
            <a:r>
              <a:rPr lang="ru-RU" sz="1400" b="1" dirty="0" smtClean="0">
                <a:solidFill>
                  <a:prstClr val="black"/>
                </a:solidFill>
                <a:latin typeface="Times New Roman" panose="02020603050405020304" pitchFamily="18" charset="0"/>
                <a:cs typeface="Times New Roman" panose="02020603050405020304" pitchFamily="18" charset="0"/>
              </a:rPr>
              <a:t> </a:t>
            </a:r>
            <a:r>
              <a:rPr lang="en-US" sz="1400" b="1" dirty="0" smtClean="0">
                <a:solidFill>
                  <a:prstClr val="black"/>
                </a:solidFill>
                <a:latin typeface="Times New Roman" panose="02020603050405020304" pitchFamily="18" charset="0"/>
                <a:cs typeface="Times New Roman" panose="02020603050405020304" pitchFamily="18" charset="0"/>
              </a:rPr>
              <a:t>system</a:t>
            </a:r>
            <a:r>
              <a:rPr lang="ru-RU" sz="1400" b="1" dirty="0" smtClean="0">
                <a:solidFill>
                  <a:prstClr val="black"/>
                </a:solidFill>
                <a:latin typeface="Times New Roman" panose="02020603050405020304" pitchFamily="18" charset="0"/>
                <a:cs typeface="Times New Roman" panose="02020603050405020304" pitchFamily="18" charset="0"/>
              </a:rPr>
              <a:t> </a:t>
            </a:r>
            <a:r>
              <a:rPr lang="en-US" sz="1400" b="1" dirty="0">
                <a:solidFill>
                  <a:prstClr val="black"/>
                </a:solidFill>
                <a:latin typeface="Times New Roman" panose="02020603050405020304" pitchFamily="18" charset="0"/>
                <a:cs typeface="Times New Roman" panose="02020603050405020304" pitchFamily="18" charset="0"/>
              </a:rPr>
              <a:t>S</a:t>
            </a:r>
            <a:r>
              <a:rPr lang="ru-RU" sz="1400" b="1" dirty="0" smtClean="0">
                <a:solidFill>
                  <a:prstClr val="black"/>
                </a:solidFill>
                <a:latin typeface="Times New Roman" panose="02020603050405020304" pitchFamily="18" charset="0"/>
                <a:cs typeface="Times New Roman" panose="02020603050405020304" pitchFamily="18" charset="0"/>
              </a:rPr>
              <a:t>”</a:t>
            </a:r>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18465" name="Oval 33"/>
          <p:cNvSpPr>
            <a:spLocks noChangeArrowheads="1"/>
          </p:cNvSpPr>
          <p:nvPr/>
        </p:nvSpPr>
        <p:spPr bwMode="auto">
          <a:xfrm>
            <a:off x="1375585" y="871095"/>
            <a:ext cx="1783145" cy="317076"/>
          </a:xfrm>
          <a:prstGeom prst="ellipse">
            <a:avLst/>
          </a:prstGeom>
          <a:solidFill>
            <a:srgbClr val="BAEFB7"/>
          </a:solidFill>
          <a:ln w="9525">
            <a:solidFill>
              <a:srgbClr val="000000"/>
            </a:solidFill>
            <a:round/>
            <a:headEnd/>
            <a:tailEnd/>
          </a:ln>
        </p:spPr>
        <p:txBody>
          <a:bodyPr vert="horz" wrap="square" lIns="91440" tIns="45720" rIns="91440" bIns="45720" numCol="1" anchor="ctr" anchorCtr="0" compatLnSpc="1">
            <a:prstTxWarp prst="textNoShape">
              <a:avLst/>
            </a:prstTxWarp>
          </a:bodyPr>
          <a:lstStyle/>
          <a:p>
            <a:pPr algn="ctr">
              <a:spcAft>
                <a:spcPts val="1000"/>
              </a:spcAft>
            </a:pPr>
            <a:r>
              <a:rPr lang="en-GB" sz="1400" b="1">
                <a:solidFill>
                  <a:prstClr val="black"/>
                </a:solidFill>
                <a:latin typeface="Times New Roman" panose="02020603050405020304" pitchFamily="18" charset="0"/>
                <a:cs typeface="Times New Roman" panose="02020603050405020304" pitchFamily="18" charset="0"/>
              </a:rPr>
              <a:t>BEGINNING</a:t>
            </a:r>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93" name="Line 75"/>
          <p:cNvSpPr>
            <a:spLocks noChangeShapeType="1"/>
          </p:cNvSpPr>
          <p:nvPr/>
        </p:nvSpPr>
        <p:spPr bwMode="auto">
          <a:xfrm flipH="1" flipV="1">
            <a:off x="4266162" y="1935960"/>
            <a:ext cx="26438" cy="412193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94" name="Line 73"/>
          <p:cNvSpPr>
            <a:spLocks noChangeShapeType="1"/>
          </p:cNvSpPr>
          <p:nvPr/>
        </p:nvSpPr>
        <p:spPr bwMode="auto">
          <a:xfrm flipH="1">
            <a:off x="3617528" y="6055360"/>
            <a:ext cx="675071" cy="740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01" name="Text Box 44"/>
          <p:cNvSpPr txBox="1">
            <a:spLocks noChangeArrowheads="1"/>
          </p:cNvSpPr>
          <p:nvPr/>
        </p:nvSpPr>
        <p:spPr bwMode="auto">
          <a:xfrm>
            <a:off x="455339" y="4154477"/>
            <a:ext cx="3685261" cy="232391"/>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lgn="ctr">
              <a:spcAft>
                <a:spcPts val="600"/>
              </a:spcAft>
            </a:pPr>
            <a:r>
              <a:rPr lang="en-US" sz="1400" b="1" dirty="0" smtClean="0">
                <a:solidFill>
                  <a:prstClr val="black"/>
                </a:solidFill>
                <a:latin typeface="Times New Roman" panose="02020603050405020304" pitchFamily="18" charset="0"/>
                <a:cs typeface="Times New Roman" panose="02020603050405020304" pitchFamily="18" charset="0"/>
              </a:rPr>
              <a:t>Selection </a:t>
            </a:r>
            <a:r>
              <a:rPr lang="en-US" sz="1400" b="1" dirty="0">
                <a:solidFill>
                  <a:prstClr val="black"/>
                </a:solidFill>
                <a:latin typeface="Times New Roman" panose="02020603050405020304" pitchFamily="18" charset="0"/>
                <a:cs typeface="Times New Roman" panose="02020603050405020304" pitchFamily="18" charset="0"/>
              </a:rPr>
              <a:t>of the value of </a:t>
            </a:r>
            <a:r>
              <a:rPr lang="en-US" sz="1400" b="1" dirty="0" smtClean="0">
                <a:solidFill>
                  <a:prstClr val="black"/>
                </a:solidFill>
                <a:latin typeface="Times New Roman" panose="02020603050405020304" pitchFamily="18" charset="0"/>
                <a:cs typeface="Times New Roman" panose="02020603050405020304" pitchFamily="18" charset="0"/>
              </a:rPr>
              <a:t>K2</a:t>
            </a:r>
            <a:r>
              <a:rPr lang="uk-UA" sz="1400" b="1" baseline="-25000" dirty="0" smtClean="0">
                <a:solidFill>
                  <a:prstClr val="black"/>
                </a:solidFill>
                <a:latin typeface="Times New Roman" panose="02020603050405020304" pitchFamily="18" charset="0"/>
                <a:cs typeface="Times New Roman" panose="02020603050405020304" pitchFamily="18" charset="0"/>
              </a:rPr>
              <a:t> </a:t>
            </a:r>
            <a:endParaRPr lang="uk-UA" sz="1400" b="1" dirty="0">
              <a:solidFill>
                <a:prstClr val="black"/>
              </a:solidFill>
              <a:latin typeface="Times New Roman" panose="02020603050405020304" pitchFamily="18" charset="0"/>
              <a:cs typeface="Times New Roman" panose="02020603050405020304" pitchFamily="18" charset="0"/>
            </a:endParaRPr>
          </a:p>
          <a:p>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108" name="Line 39"/>
          <p:cNvSpPr>
            <a:spLocks noChangeShapeType="1"/>
          </p:cNvSpPr>
          <p:nvPr/>
        </p:nvSpPr>
        <p:spPr bwMode="auto">
          <a:xfrm flipH="1" flipV="1">
            <a:off x="2264046" y="1935962"/>
            <a:ext cx="1997058" cy="866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pic>
        <p:nvPicPr>
          <p:cNvPr id="1556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390726" y="2689432"/>
            <a:ext cx="1362201" cy="380149"/>
          </a:xfrm>
          <a:prstGeom prst="rect">
            <a:avLst/>
          </a:prstGeom>
          <a:noFill/>
        </p:spPr>
      </p:pic>
      <p:sp>
        <p:nvSpPr>
          <p:cNvPr id="118" name="Line 100"/>
          <p:cNvSpPr>
            <a:spLocks noChangeShapeType="1"/>
          </p:cNvSpPr>
          <p:nvPr/>
        </p:nvSpPr>
        <p:spPr bwMode="auto">
          <a:xfrm flipH="1" flipV="1">
            <a:off x="7163181" y="4202842"/>
            <a:ext cx="1634108" cy="1329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19" name="Line 89"/>
          <p:cNvSpPr>
            <a:spLocks noChangeShapeType="1"/>
          </p:cNvSpPr>
          <p:nvPr/>
        </p:nvSpPr>
        <p:spPr bwMode="auto">
          <a:xfrm flipH="1" flipV="1">
            <a:off x="8790466" y="3917778"/>
            <a:ext cx="3014" cy="29989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21" name="Rectangle 43"/>
          <p:cNvSpPr>
            <a:spLocks noChangeArrowheads="1"/>
          </p:cNvSpPr>
          <p:nvPr/>
        </p:nvSpPr>
        <p:spPr bwMode="auto">
          <a:xfrm>
            <a:off x="425719" y="2067841"/>
            <a:ext cx="3689081" cy="2940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22" name="Прямоугольник 121"/>
          <p:cNvSpPr/>
          <p:nvPr/>
        </p:nvSpPr>
        <p:spPr>
          <a:xfrm>
            <a:off x="419506" y="2054832"/>
            <a:ext cx="3689080" cy="307777"/>
          </a:xfrm>
          <a:prstGeom prst="rect">
            <a:avLst/>
          </a:prstGeom>
        </p:spPr>
        <p:txBody>
          <a:bodyPr wrap="square">
            <a:spAutoFit/>
          </a:bodyPr>
          <a:lstStyle/>
          <a:p>
            <a:pPr algn="ctr"/>
            <a:r>
              <a:rPr lang="en-GB" sz="1400" b="1" dirty="0">
                <a:solidFill>
                  <a:prstClr val="black"/>
                </a:solidFill>
                <a:latin typeface="Times New Roman" panose="02020603050405020304" pitchFamily="18" charset="0"/>
                <a:cs typeface="Times New Roman" pitchFamily="18" charset="0"/>
              </a:rPr>
              <a:t>Network element </a:t>
            </a:r>
            <a:r>
              <a:rPr lang="en-GB" sz="1400" b="1" dirty="0" smtClean="0">
                <a:solidFill>
                  <a:prstClr val="black"/>
                </a:solidFill>
                <a:latin typeface="Times New Roman" panose="02020603050405020304" pitchFamily="18" charset="0"/>
                <a:cs typeface="Times New Roman" pitchFamily="18" charset="0"/>
              </a:rPr>
              <a:t>selection</a:t>
            </a:r>
            <a:endParaRPr lang="ru-RU" sz="1400" b="1" dirty="0">
              <a:solidFill>
                <a:prstClr val="black"/>
              </a:solidFill>
              <a:latin typeface="Times New Roman" panose="02020603050405020304" pitchFamily="18" charset="0"/>
              <a:cs typeface="Times New Roman" pitchFamily="18" charset="0"/>
            </a:endParaRPr>
          </a:p>
        </p:txBody>
      </p:sp>
      <p:sp>
        <p:nvSpPr>
          <p:cNvPr id="123" name="Line 35"/>
          <p:cNvSpPr>
            <a:spLocks noChangeShapeType="1"/>
          </p:cNvSpPr>
          <p:nvPr/>
        </p:nvSpPr>
        <p:spPr bwMode="auto">
          <a:xfrm>
            <a:off x="2267157" y="1850846"/>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77" name="Line 89"/>
          <p:cNvSpPr>
            <a:spLocks noChangeShapeType="1"/>
          </p:cNvSpPr>
          <p:nvPr/>
        </p:nvSpPr>
        <p:spPr bwMode="auto">
          <a:xfrm>
            <a:off x="5101590" y="2838450"/>
            <a:ext cx="342899"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78" name="Line 100"/>
          <p:cNvSpPr>
            <a:spLocks noChangeShapeType="1"/>
          </p:cNvSpPr>
          <p:nvPr/>
        </p:nvSpPr>
        <p:spPr bwMode="auto">
          <a:xfrm>
            <a:off x="5095704" y="2831180"/>
            <a:ext cx="7193" cy="60590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79" name="Line 89"/>
          <p:cNvSpPr>
            <a:spLocks noChangeShapeType="1"/>
          </p:cNvSpPr>
          <p:nvPr/>
        </p:nvSpPr>
        <p:spPr bwMode="auto">
          <a:xfrm flipH="1" flipV="1">
            <a:off x="5128259" y="3909060"/>
            <a:ext cx="3811" cy="3048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2" name="Line 35">
            <a:extLst>
              <a:ext uri="{FF2B5EF4-FFF2-40B4-BE49-F238E27FC236}">
                <a16:creationId xmlns="" xmlns:a16="http://schemas.microsoft.com/office/drawing/2014/main" id="{4B4DB48B-6601-4486-8946-DAEAD7C7F22B}"/>
              </a:ext>
            </a:extLst>
          </p:cNvPr>
          <p:cNvSpPr>
            <a:spLocks noChangeShapeType="1"/>
          </p:cNvSpPr>
          <p:nvPr/>
        </p:nvSpPr>
        <p:spPr bwMode="auto">
          <a:xfrm>
            <a:off x="2266416" y="2365883"/>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3" name="Rectangle 43">
            <a:extLst>
              <a:ext uri="{FF2B5EF4-FFF2-40B4-BE49-F238E27FC236}">
                <a16:creationId xmlns="" xmlns:a16="http://schemas.microsoft.com/office/drawing/2014/main" id="{3E1660E7-2740-4BDC-8C51-224CFBC10902}"/>
              </a:ext>
            </a:extLst>
          </p:cNvPr>
          <p:cNvSpPr>
            <a:spLocks noChangeArrowheads="1"/>
          </p:cNvSpPr>
          <p:nvPr/>
        </p:nvSpPr>
        <p:spPr bwMode="auto">
          <a:xfrm>
            <a:off x="430705" y="2585446"/>
            <a:ext cx="3689081" cy="2940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8480" name="Text Box 48"/>
          <p:cNvSpPr txBox="1">
            <a:spLocks noChangeArrowheads="1"/>
          </p:cNvSpPr>
          <p:nvPr/>
        </p:nvSpPr>
        <p:spPr bwMode="auto">
          <a:xfrm>
            <a:off x="430705" y="2599599"/>
            <a:ext cx="3684095" cy="204141"/>
          </a:xfrm>
          <a:prstGeom prst="rect">
            <a:avLst/>
          </a:prstGeom>
          <a:noFill/>
          <a:ln w="9525">
            <a:noFill/>
            <a:miter lim="800000"/>
            <a:headEnd/>
            <a:tailEnd/>
          </a:ln>
        </p:spPr>
        <p:txBody>
          <a:bodyPr vert="horz" wrap="square" lIns="18000" tIns="10800" rIns="18000" bIns="10800" numCol="1" anchor="t" anchorCtr="0" compatLnSpc="1">
            <a:prstTxWarp prst="textNoShape">
              <a:avLst/>
            </a:prstTxWarp>
          </a:bodyPr>
          <a:lstStyle/>
          <a:p>
            <a:pPr algn="ctr">
              <a:spcAft>
                <a:spcPts val="1000"/>
              </a:spcAft>
            </a:pPr>
            <a:r>
              <a:rPr lang="en-US" sz="1400" b="1">
                <a:solidFill>
                  <a:prstClr val="black"/>
                </a:solidFill>
                <a:latin typeface="Times New Roman" panose="02020603050405020304" pitchFamily="18" charset="0"/>
                <a:cs typeface="Times New Roman" pitchFamily="18" charset="0"/>
              </a:rPr>
              <a:t>Selection of the value of K1</a:t>
            </a:r>
            <a:endParaRPr lang="ru-RU" sz="1400" b="1" dirty="0">
              <a:solidFill>
                <a:prstClr val="black"/>
              </a:solidFill>
              <a:latin typeface="Times New Roman" panose="02020603050405020304" pitchFamily="18" charset="0"/>
              <a:cs typeface="Times New Roman" pitchFamily="18" charset="0"/>
            </a:endParaRPr>
          </a:p>
        </p:txBody>
      </p:sp>
      <p:sp>
        <p:nvSpPr>
          <p:cNvPr id="4" name="Line 35">
            <a:extLst>
              <a:ext uri="{FF2B5EF4-FFF2-40B4-BE49-F238E27FC236}">
                <a16:creationId xmlns="" xmlns:a16="http://schemas.microsoft.com/office/drawing/2014/main" id="{32827A85-47AF-4DFA-9E85-5C4B6D27CBFF}"/>
              </a:ext>
            </a:extLst>
          </p:cNvPr>
          <p:cNvSpPr>
            <a:spLocks noChangeShapeType="1"/>
          </p:cNvSpPr>
          <p:nvPr/>
        </p:nvSpPr>
        <p:spPr bwMode="auto">
          <a:xfrm>
            <a:off x="2264046" y="2879507"/>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5" name="Line 35">
            <a:extLst>
              <a:ext uri="{FF2B5EF4-FFF2-40B4-BE49-F238E27FC236}">
                <a16:creationId xmlns="" xmlns:a16="http://schemas.microsoft.com/office/drawing/2014/main" id="{4350C7E4-B7FA-4BD7-9174-B65475EC9B0E}"/>
              </a:ext>
            </a:extLst>
          </p:cNvPr>
          <p:cNvSpPr>
            <a:spLocks noChangeShapeType="1"/>
          </p:cNvSpPr>
          <p:nvPr/>
        </p:nvSpPr>
        <p:spPr bwMode="auto">
          <a:xfrm>
            <a:off x="2264046" y="3495103"/>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7" name="Rectangle 43">
            <a:extLst>
              <a:ext uri="{FF2B5EF4-FFF2-40B4-BE49-F238E27FC236}">
                <a16:creationId xmlns="" xmlns:a16="http://schemas.microsoft.com/office/drawing/2014/main" id="{894484C9-7A9D-4977-8C45-85E095E67C22}"/>
              </a:ext>
            </a:extLst>
          </p:cNvPr>
          <p:cNvSpPr>
            <a:spLocks noChangeArrowheads="1"/>
          </p:cNvSpPr>
          <p:nvPr/>
        </p:nvSpPr>
        <p:spPr bwMode="auto">
          <a:xfrm>
            <a:off x="430705" y="3712296"/>
            <a:ext cx="3689081" cy="244498"/>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a:r>
              <a:rPr lang="ru-RU" sz="1400" b="1" dirty="0">
                <a:solidFill>
                  <a:prstClr val="black"/>
                </a:solidFill>
                <a:latin typeface="Times New Roman" panose="02020603050405020304" pitchFamily="18" charset="0"/>
                <a:cs typeface="Times New Roman" panose="02020603050405020304" pitchFamily="18" charset="0"/>
              </a:rPr>
              <a:t>k</a:t>
            </a:r>
            <a:r>
              <a:rPr lang="ru-RU" sz="1400" b="1" baseline="-25000" dirty="0">
                <a:solidFill>
                  <a:prstClr val="black"/>
                </a:solidFill>
                <a:latin typeface="Times New Roman" panose="02020603050405020304" pitchFamily="18" charset="0"/>
                <a:cs typeface="Times New Roman" panose="02020603050405020304" pitchFamily="18" charset="0"/>
              </a:rPr>
              <a:t>1min</a:t>
            </a:r>
            <a:r>
              <a:rPr lang="en-US" sz="1400" b="1" dirty="0">
                <a:solidFill>
                  <a:prstClr val="black"/>
                </a:solidFill>
                <a:latin typeface="Times New Roman" panose="02020603050405020304" pitchFamily="18" charset="0"/>
                <a:cs typeface="Times New Roman" panose="02020603050405020304" pitchFamily="18" charset="0"/>
              </a:rPr>
              <a:t>=</a:t>
            </a:r>
            <a:r>
              <a:rPr lang="ru-RU" sz="1400" b="1" dirty="0">
                <a:solidFill>
                  <a:prstClr val="black"/>
                </a:solidFill>
                <a:latin typeface="Times New Roman" panose="02020603050405020304" pitchFamily="18" charset="0"/>
                <a:cs typeface="Times New Roman" panose="02020603050405020304" pitchFamily="18" charset="0"/>
              </a:rPr>
              <a:t>k</a:t>
            </a:r>
            <a:r>
              <a:rPr lang="ru-RU" sz="1400" b="1" baseline="-25000" dirty="0">
                <a:solidFill>
                  <a:prstClr val="black"/>
                </a:solidFill>
                <a:latin typeface="Times New Roman" panose="02020603050405020304" pitchFamily="18" charset="0"/>
                <a:cs typeface="Times New Roman" panose="02020603050405020304" pitchFamily="18" charset="0"/>
              </a:rPr>
              <a:t>1</a:t>
            </a:r>
            <a:endParaRPr lang="ru-RU" sz="1400" dirty="0">
              <a:solidFill>
                <a:prstClr val="black"/>
              </a:solidFill>
              <a:latin typeface="Times New Roman" panose="02020603050405020304" pitchFamily="18" charset="0"/>
              <a:cs typeface="Times New Roman" panose="02020603050405020304" pitchFamily="18" charset="0"/>
            </a:endParaRPr>
          </a:p>
        </p:txBody>
      </p:sp>
      <p:sp>
        <p:nvSpPr>
          <p:cNvPr id="8" name="Line 35">
            <a:extLst>
              <a:ext uri="{FF2B5EF4-FFF2-40B4-BE49-F238E27FC236}">
                <a16:creationId xmlns="" xmlns:a16="http://schemas.microsoft.com/office/drawing/2014/main" id="{8A6BA7D6-687C-4B2E-97FC-7641BB62A311}"/>
              </a:ext>
            </a:extLst>
          </p:cNvPr>
          <p:cNvSpPr>
            <a:spLocks noChangeShapeType="1"/>
          </p:cNvSpPr>
          <p:nvPr/>
        </p:nvSpPr>
        <p:spPr bwMode="auto">
          <a:xfrm>
            <a:off x="2257332" y="3956794"/>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9" name="Line 35">
            <a:extLst>
              <a:ext uri="{FF2B5EF4-FFF2-40B4-BE49-F238E27FC236}">
                <a16:creationId xmlns="" xmlns:a16="http://schemas.microsoft.com/office/drawing/2014/main" id="{2D2CBADA-6162-43D1-A25D-718EB19634FB}"/>
              </a:ext>
            </a:extLst>
          </p:cNvPr>
          <p:cNvSpPr>
            <a:spLocks noChangeShapeType="1"/>
          </p:cNvSpPr>
          <p:nvPr/>
        </p:nvSpPr>
        <p:spPr bwMode="auto">
          <a:xfrm>
            <a:off x="2264046" y="4407063"/>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0" name="Line 35">
            <a:extLst>
              <a:ext uri="{FF2B5EF4-FFF2-40B4-BE49-F238E27FC236}">
                <a16:creationId xmlns="" xmlns:a16="http://schemas.microsoft.com/office/drawing/2014/main" id="{833D9C19-7664-4F73-A506-58881B7569C6}"/>
              </a:ext>
            </a:extLst>
          </p:cNvPr>
          <p:cNvSpPr>
            <a:spLocks noChangeShapeType="1"/>
          </p:cNvSpPr>
          <p:nvPr/>
        </p:nvSpPr>
        <p:spPr bwMode="auto">
          <a:xfrm>
            <a:off x="2251832" y="5033989"/>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1" name="Line 35">
            <a:extLst>
              <a:ext uri="{FF2B5EF4-FFF2-40B4-BE49-F238E27FC236}">
                <a16:creationId xmlns="" xmlns:a16="http://schemas.microsoft.com/office/drawing/2014/main" id="{938BB123-0E77-4BD4-933E-48DCCC0D8690}"/>
              </a:ext>
            </a:extLst>
          </p:cNvPr>
          <p:cNvSpPr>
            <a:spLocks noChangeShapeType="1"/>
          </p:cNvSpPr>
          <p:nvPr/>
        </p:nvSpPr>
        <p:spPr bwMode="auto">
          <a:xfrm>
            <a:off x="2251832" y="5536187"/>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3" name="Text Box 38">
            <a:extLst>
              <a:ext uri="{FF2B5EF4-FFF2-40B4-BE49-F238E27FC236}">
                <a16:creationId xmlns="" xmlns:a16="http://schemas.microsoft.com/office/drawing/2014/main" id="{CA6F8646-754B-4E88-A581-B567C56DCFBB}"/>
              </a:ext>
            </a:extLst>
          </p:cNvPr>
          <p:cNvSpPr txBox="1">
            <a:spLocks noChangeArrowheads="1"/>
          </p:cNvSpPr>
          <p:nvPr/>
        </p:nvSpPr>
        <p:spPr bwMode="auto">
          <a:xfrm>
            <a:off x="5109767" y="1115203"/>
            <a:ext cx="3682876" cy="495337"/>
          </a:xfrm>
          <a:prstGeom prst="rect">
            <a:avLst/>
          </a:prstGeom>
          <a:noFill/>
          <a:ln w="3175">
            <a:solidFill>
              <a:schemeClr val="tx1"/>
            </a:solidFill>
            <a:miter lim="800000"/>
            <a:headEnd/>
            <a:tailEnd/>
          </a:ln>
        </p:spPr>
        <p:txBody>
          <a:bodyPr vert="horz" wrap="square" lIns="18000" tIns="10800" rIns="18000" bIns="10800" numCol="1" anchor="t" anchorCtr="0" compatLnSpc="1">
            <a:prstTxWarp prst="textNoShape">
              <a:avLst/>
            </a:prstTxWarp>
          </a:bodyPr>
          <a:lstStyle/>
          <a:p>
            <a:pPr algn="ctr">
              <a:spcAft>
                <a:spcPts val="0"/>
              </a:spcAft>
            </a:pPr>
            <a:r>
              <a:rPr lang="uk-UA" sz="1400" b="1" dirty="0">
                <a:solidFill>
                  <a:prstClr val="black"/>
                </a:solidFill>
                <a:latin typeface="Times New Roman" panose="02020603050405020304" pitchFamily="18" charset="0"/>
                <a:cs typeface="Times New Roman" panose="02020603050405020304" pitchFamily="18" charset="0"/>
              </a:rPr>
              <a:t> </a:t>
            </a:r>
            <a:r>
              <a:rPr lang="en-US" sz="1400" b="1" dirty="0" smtClean="0">
                <a:solidFill>
                  <a:prstClr val="black"/>
                </a:solidFill>
                <a:latin typeface="Times New Roman" panose="02020603050405020304" pitchFamily="18" charset="0"/>
                <a:cs typeface="Times New Roman" panose="02020603050405020304" pitchFamily="18" charset="0"/>
              </a:rPr>
              <a:t>Determination </a:t>
            </a:r>
            <a:r>
              <a:rPr lang="en-US" sz="1400" b="1" dirty="0">
                <a:solidFill>
                  <a:prstClr val="black"/>
                </a:solidFill>
                <a:latin typeface="Times New Roman" panose="02020603050405020304" pitchFamily="18" charset="0"/>
                <a:cs typeface="Times New Roman" panose="02020603050405020304" pitchFamily="18" charset="0"/>
              </a:rPr>
              <a:t>of intervals of admissible values ​​of indicators</a:t>
            </a:r>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14" name="Line 35">
            <a:extLst>
              <a:ext uri="{FF2B5EF4-FFF2-40B4-BE49-F238E27FC236}">
                <a16:creationId xmlns="" xmlns:a16="http://schemas.microsoft.com/office/drawing/2014/main" id="{C66A4193-C865-4FAF-8D8F-678F9029EBF0}"/>
              </a:ext>
            </a:extLst>
          </p:cNvPr>
          <p:cNvSpPr>
            <a:spLocks noChangeShapeType="1"/>
          </p:cNvSpPr>
          <p:nvPr/>
        </p:nvSpPr>
        <p:spPr bwMode="auto">
          <a:xfrm>
            <a:off x="6968609" y="1603177"/>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7" name="Text Box 38">
            <a:extLst>
              <a:ext uri="{FF2B5EF4-FFF2-40B4-BE49-F238E27FC236}">
                <a16:creationId xmlns="" xmlns:a16="http://schemas.microsoft.com/office/drawing/2014/main" id="{B2FD174B-BB41-4E7E-B727-D2C841ED99A7}"/>
              </a:ext>
            </a:extLst>
          </p:cNvPr>
          <p:cNvSpPr txBox="1">
            <a:spLocks noChangeArrowheads="1"/>
          </p:cNvSpPr>
          <p:nvPr/>
        </p:nvSpPr>
        <p:spPr bwMode="auto">
          <a:xfrm>
            <a:off x="5109767" y="1818443"/>
            <a:ext cx="3682876" cy="495337"/>
          </a:xfrm>
          <a:prstGeom prst="rect">
            <a:avLst/>
          </a:prstGeom>
          <a:noFill/>
          <a:ln w="3175">
            <a:solidFill>
              <a:schemeClr val="tx1"/>
            </a:solidFill>
            <a:miter lim="800000"/>
            <a:headEnd/>
            <a:tailEnd/>
          </a:ln>
        </p:spPr>
        <p:txBody>
          <a:bodyPr vert="horz" wrap="square" lIns="18000" tIns="10800" rIns="18000" bIns="10800" numCol="1" anchor="t" anchorCtr="0" compatLnSpc="1">
            <a:prstTxWarp prst="textNoShape">
              <a:avLst/>
            </a:prstTxWarp>
          </a:bodyPr>
          <a:lstStyle/>
          <a:p>
            <a:pPr algn="ctr">
              <a:spcAft>
                <a:spcPts val="600"/>
              </a:spcAft>
            </a:pPr>
            <a:r>
              <a:rPr lang="ru-RU" sz="1400" b="1" dirty="0">
                <a:solidFill>
                  <a:prstClr val="black"/>
                </a:solidFill>
                <a:latin typeface="Times New Roman" panose="02020603050405020304" pitchFamily="18" charset="0"/>
                <a:cs typeface="Times New Roman" panose="02020603050405020304" pitchFamily="18" charset="0"/>
              </a:rPr>
              <a:t> </a:t>
            </a:r>
            <a:r>
              <a:rPr lang="en-US" sz="1400" b="1" dirty="0" smtClean="0">
                <a:solidFill>
                  <a:prstClr val="black"/>
                </a:solidFill>
                <a:latin typeface="Times New Roman" panose="02020603050405020304" pitchFamily="18" charset="0"/>
                <a:cs typeface="Times New Roman" panose="02020603050405020304" pitchFamily="18" charset="0"/>
              </a:rPr>
              <a:t>Application </a:t>
            </a:r>
            <a:r>
              <a:rPr lang="en-US" sz="1400" b="1" dirty="0">
                <a:solidFill>
                  <a:prstClr val="black"/>
                </a:solidFill>
                <a:latin typeface="Times New Roman" panose="02020603050405020304" pitchFamily="18" charset="0"/>
                <a:cs typeface="Times New Roman" panose="02020603050405020304" pitchFamily="18" charset="0"/>
              </a:rPr>
              <a:t>of the conditional coefficient of preference</a:t>
            </a:r>
            <a:endParaRPr lang="ru-RU" sz="1400" b="1" dirty="0">
              <a:solidFill>
                <a:prstClr val="black"/>
              </a:solidFill>
              <a:latin typeface="Times New Roman" panose="02020603050405020304" pitchFamily="18" charset="0"/>
              <a:cs typeface="Times New Roman" panose="02020603050405020304" pitchFamily="18" charset="0"/>
            </a:endParaRPr>
          </a:p>
        </p:txBody>
      </p:sp>
      <p:sp>
        <p:nvSpPr>
          <p:cNvPr id="18" name="Line 35">
            <a:extLst>
              <a:ext uri="{FF2B5EF4-FFF2-40B4-BE49-F238E27FC236}">
                <a16:creationId xmlns="" xmlns:a16="http://schemas.microsoft.com/office/drawing/2014/main" id="{74154CF5-2B2D-4018-A75B-E69A4B659765}"/>
              </a:ext>
            </a:extLst>
          </p:cNvPr>
          <p:cNvSpPr>
            <a:spLocks noChangeShapeType="1"/>
          </p:cNvSpPr>
          <p:nvPr/>
        </p:nvSpPr>
        <p:spPr bwMode="auto">
          <a:xfrm>
            <a:off x="6951205" y="2325201"/>
            <a:ext cx="0" cy="21000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19" name="Rectangle 84">
            <a:extLst>
              <a:ext uri="{FF2B5EF4-FFF2-40B4-BE49-F238E27FC236}">
                <a16:creationId xmlns="" xmlns:a16="http://schemas.microsoft.com/office/drawing/2014/main" id="{8F659DDD-B9F7-40C5-A753-CB37A1CC9E18}"/>
              </a:ext>
            </a:extLst>
          </p:cNvPr>
          <p:cNvSpPr>
            <a:spLocks noChangeArrowheads="1"/>
          </p:cNvSpPr>
          <p:nvPr/>
        </p:nvSpPr>
        <p:spPr bwMode="auto">
          <a:xfrm>
            <a:off x="7303847" y="3435166"/>
            <a:ext cx="1677737" cy="48095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a:spcAft>
                <a:spcPts val="600"/>
              </a:spcAft>
            </a:pPr>
            <a:r>
              <a:rPr lang="ru-RU" sz="1400" b="1" dirty="0">
                <a:solidFill>
                  <a:prstClr val="black"/>
                </a:solidFill>
                <a:latin typeface="Times New Roman" panose="02020603050405020304" pitchFamily="18" charset="0"/>
                <a:cs typeface="Times New Roman" panose="02020603050405020304" pitchFamily="18" charset="0"/>
              </a:rPr>
              <a:t> </a:t>
            </a:r>
            <a:r>
              <a:rPr lang="en-US" sz="1400" b="1" dirty="0" smtClean="0">
                <a:solidFill>
                  <a:prstClr val="black"/>
                </a:solidFill>
                <a:latin typeface="Times New Roman" panose="02020603050405020304" pitchFamily="18" charset="0"/>
                <a:cs typeface="Times New Roman" panose="02020603050405020304" pitchFamily="18" charset="0"/>
              </a:rPr>
              <a:t>System</a:t>
            </a:r>
            <a:r>
              <a:rPr lang="ru-RU" sz="1400" b="1" dirty="0" smtClean="0">
                <a:solidFill>
                  <a:prstClr val="black"/>
                </a:solidFill>
                <a:latin typeface="Times New Roman" panose="02020603050405020304" pitchFamily="18" charset="0"/>
                <a:cs typeface="Times New Roman" panose="02020603050405020304" pitchFamily="18" charset="0"/>
              </a:rPr>
              <a:t> </a:t>
            </a:r>
            <a:r>
              <a:rPr lang="en-US" sz="1400" b="1" dirty="0">
                <a:solidFill>
                  <a:prstClr val="black"/>
                </a:solidFill>
                <a:latin typeface="Times New Roman" panose="02020603050405020304" pitchFamily="18" charset="0"/>
                <a:cs typeface="Times New Roman" panose="02020603050405020304" pitchFamily="18" charset="0"/>
              </a:rPr>
              <a:t>S</a:t>
            </a:r>
            <a:r>
              <a:rPr lang="ru-RU" sz="1400" b="1" dirty="0" smtClean="0">
                <a:solidFill>
                  <a:prstClr val="black"/>
                </a:solidFill>
                <a:latin typeface="Times New Roman" panose="02020603050405020304" pitchFamily="18" charset="0"/>
                <a:cs typeface="Times New Roman" panose="02020603050405020304" pitchFamily="18" charset="0"/>
              </a:rPr>
              <a:t>’</a:t>
            </a:r>
            <a:r>
              <a:rPr lang="en-US" sz="1400" b="1" dirty="0" smtClean="0">
                <a:solidFill>
                  <a:prstClr val="black"/>
                </a:solidFill>
                <a:latin typeface="Times New Roman" panose="02020603050405020304" pitchFamily="18" charset="0"/>
                <a:cs typeface="Times New Roman" panose="02020603050405020304" pitchFamily="18" charset="0"/>
              </a:rPr>
              <a:t> is worse</a:t>
            </a:r>
            <a:r>
              <a:rPr lang="ru-RU" sz="1400" b="1" dirty="0" smtClean="0">
                <a:solidFill>
                  <a:prstClr val="black"/>
                </a:solidFill>
                <a:latin typeface="Times New Roman" panose="02020603050405020304" pitchFamily="18" charset="0"/>
                <a:cs typeface="Times New Roman" panose="02020603050405020304" pitchFamily="18" charset="0"/>
              </a:rPr>
              <a:t> </a:t>
            </a:r>
            <a:r>
              <a:rPr lang="en-US" sz="1400" b="1" dirty="0" smtClean="0">
                <a:solidFill>
                  <a:prstClr val="black"/>
                </a:solidFill>
                <a:latin typeface="Times New Roman" panose="02020603050405020304" pitchFamily="18" charset="0"/>
                <a:cs typeface="Times New Roman" panose="02020603050405020304" pitchFamily="18" charset="0"/>
              </a:rPr>
              <a:t>than system</a:t>
            </a:r>
            <a:r>
              <a:rPr lang="ru-RU" sz="1400" b="1" dirty="0" smtClean="0">
                <a:solidFill>
                  <a:prstClr val="black"/>
                </a:solidFill>
                <a:latin typeface="Times New Roman" panose="02020603050405020304" pitchFamily="18" charset="0"/>
                <a:cs typeface="Times New Roman" panose="02020603050405020304" pitchFamily="18" charset="0"/>
              </a:rPr>
              <a:t> </a:t>
            </a:r>
            <a:r>
              <a:rPr lang="en-US" sz="1400" b="1" dirty="0">
                <a:solidFill>
                  <a:prstClr val="black"/>
                </a:solidFill>
                <a:latin typeface="Times New Roman" panose="02020603050405020304" pitchFamily="18" charset="0"/>
                <a:cs typeface="Times New Roman" panose="02020603050405020304" pitchFamily="18" charset="0"/>
              </a:rPr>
              <a:t>S</a:t>
            </a:r>
            <a:r>
              <a:rPr lang="ru-RU" sz="1400" b="1" dirty="0">
                <a:solidFill>
                  <a:prstClr val="black"/>
                </a:solidFill>
                <a:latin typeface="Times New Roman" panose="02020603050405020304" pitchFamily="18" charset="0"/>
                <a:cs typeface="Times New Roman" panose="02020603050405020304" pitchFamily="18" charset="0"/>
              </a:rPr>
              <a:t>”</a:t>
            </a:r>
          </a:p>
        </p:txBody>
      </p:sp>
      <p:sp>
        <p:nvSpPr>
          <p:cNvPr id="20" name="Line 75">
            <a:extLst>
              <a:ext uri="{FF2B5EF4-FFF2-40B4-BE49-F238E27FC236}">
                <a16:creationId xmlns="" xmlns:a16="http://schemas.microsoft.com/office/drawing/2014/main" id="{8CD683FE-867C-471D-91C2-BEFA94261503}"/>
              </a:ext>
            </a:extLst>
          </p:cNvPr>
          <p:cNvSpPr>
            <a:spLocks noChangeShapeType="1"/>
          </p:cNvSpPr>
          <p:nvPr/>
        </p:nvSpPr>
        <p:spPr bwMode="auto">
          <a:xfrm flipH="1" flipV="1">
            <a:off x="4673600" y="883920"/>
            <a:ext cx="20320" cy="5689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21" name="Line 35">
            <a:extLst>
              <a:ext uri="{FF2B5EF4-FFF2-40B4-BE49-F238E27FC236}">
                <a16:creationId xmlns="" xmlns:a16="http://schemas.microsoft.com/office/drawing/2014/main" id="{B8452AE7-E841-49E3-97E7-46C3D8353C79}"/>
              </a:ext>
            </a:extLst>
          </p:cNvPr>
          <p:cNvSpPr>
            <a:spLocks noChangeShapeType="1"/>
          </p:cNvSpPr>
          <p:nvPr/>
        </p:nvSpPr>
        <p:spPr bwMode="auto">
          <a:xfrm>
            <a:off x="6968490" y="887730"/>
            <a:ext cx="119" cy="22199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22" name="Line 89">
            <a:extLst>
              <a:ext uri="{FF2B5EF4-FFF2-40B4-BE49-F238E27FC236}">
                <a16:creationId xmlns="" xmlns:a16="http://schemas.microsoft.com/office/drawing/2014/main" id="{790ED0BB-7E9B-4055-B8E0-A18450182F1A}"/>
              </a:ext>
            </a:extLst>
          </p:cNvPr>
          <p:cNvSpPr>
            <a:spLocks noChangeShapeType="1"/>
          </p:cNvSpPr>
          <p:nvPr/>
        </p:nvSpPr>
        <p:spPr bwMode="auto">
          <a:xfrm>
            <a:off x="4673600" y="883920"/>
            <a:ext cx="2298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23" name="Line 89">
            <a:extLst>
              <a:ext uri="{FF2B5EF4-FFF2-40B4-BE49-F238E27FC236}">
                <a16:creationId xmlns="" xmlns:a16="http://schemas.microsoft.com/office/drawing/2014/main" id="{E56D5B10-650A-41D8-A40F-D19094441762}"/>
              </a:ext>
            </a:extLst>
          </p:cNvPr>
          <p:cNvSpPr>
            <a:spLocks noChangeShapeType="1"/>
          </p:cNvSpPr>
          <p:nvPr/>
        </p:nvSpPr>
        <p:spPr bwMode="auto">
          <a:xfrm flipV="1">
            <a:off x="2247900" y="6573520"/>
            <a:ext cx="2452938" cy="1016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
        <p:nvSpPr>
          <p:cNvPr id="24" name="Line 75">
            <a:extLst>
              <a:ext uri="{FF2B5EF4-FFF2-40B4-BE49-F238E27FC236}">
                <a16:creationId xmlns="" xmlns:a16="http://schemas.microsoft.com/office/drawing/2014/main" id="{AD6FC580-11E3-40A8-95DB-53F750C4C9A4}"/>
              </a:ext>
            </a:extLst>
          </p:cNvPr>
          <p:cNvSpPr>
            <a:spLocks noChangeShapeType="1"/>
          </p:cNvSpPr>
          <p:nvPr/>
        </p:nvSpPr>
        <p:spPr bwMode="auto">
          <a:xfrm flipH="1" flipV="1">
            <a:off x="2250440" y="6377940"/>
            <a:ext cx="0" cy="19812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sz="105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7910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1187624" y="33573"/>
            <a:ext cx="7195964" cy="371092"/>
          </a:xfrm>
        </p:spPr>
        <p:txBody>
          <a:bodyPr>
            <a:noAutofit/>
          </a:bodyPr>
          <a:lstStyle/>
          <a:p>
            <a:r>
              <a:rPr lang="en-GB" sz="2000" b="1" dirty="0">
                <a:solidFill>
                  <a:srgbClr val="0070C0"/>
                </a:solidFill>
                <a:latin typeface="Times New Roman" panose="02020603050405020304" pitchFamily="18" charset="0"/>
                <a:cs typeface="Times New Roman" panose="02020603050405020304" pitchFamily="18" charset="0"/>
              </a:rPr>
              <a:t>CONCLUSIONS</a:t>
            </a:r>
            <a:endParaRPr lang="ru-RU" sz="2000" b="1" dirty="0">
              <a:solidFill>
                <a:srgbClr val="0070C0"/>
              </a:solidFill>
              <a:latin typeface="Times New Roman" panose="02020603050405020304" pitchFamily="18" charset="0"/>
              <a:cs typeface="Times New Roman" panose="02020603050405020304" pitchFamily="18" charset="0"/>
            </a:endParaRPr>
          </a:p>
        </p:txBody>
      </p:sp>
      <p:sp>
        <p:nvSpPr>
          <p:cNvPr id="22532" name="Rectangle 4"/>
          <p:cNvSpPr>
            <a:spLocks noChangeArrowheads="1"/>
          </p:cNvSpPr>
          <p:nvPr/>
        </p:nvSpPr>
        <p:spPr bwMode="auto">
          <a:xfrm>
            <a:off x="0" y="2492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uk-UA">
              <a:solidFill>
                <a:prstClr val="black"/>
              </a:solidFill>
            </a:endParaRPr>
          </a:p>
        </p:txBody>
      </p:sp>
      <p:grpSp>
        <p:nvGrpSpPr>
          <p:cNvPr id="2" name="Группа 1"/>
          <p:cNvGrpSpPr>
            <a:grpSpLocks/>
          </p:cNvGrpSpPr>
          <p:nvPr/>
        </p:nvGrpSpPr>
        <p:grpSpPr bwMode="auto">
          <a:xfrm>
            <a:off x="0" y="404665"/>
            <a:ext cx="9144000" cy="87312"/>
            <a:chOff x="0" y="1012983"/>
            <a:chExt cx="9144000" cy="96386"/>
          </a:xfrm>
        </p:grpSpPr>
        <p:sp>
          <p:nvSpPr>
            <p:cNvPr id="22534"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22535"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grpSp>
      <p:sp>
        <p:nvSpPr>
          <p:cNvPr id="4" name="TextBox 3"/>
          <p:cNvSpPr txBox="1"/>
          <p:nvPr/>
        </p:nvSpPr>
        <p:spPr>
          <a:xfrm>
            <a:off x="403200" y="980728"/>
            <a:ext cx="8489279" cy="5355312"/>
          </a:xfrm>
          <a:prstGeom prst="rect">
            <a:avLst/>
          </a:prstGeom>
          <a:noFill/>
        </p:spPr>
        <p:txBody>
          <a:bodyPr wrap="square" rtlCol="0">
            <a:spAutoFit/>
          </a:bodyPr>
          <a:lstStyle/>
          <a:p>
            <a:pPr algn="just"/>
            <a:r>
              <a:rPr lang="en-US" dirty="0">
                <a:latin typeface="Times New Roman" panose="02020603050405020304" pitchFamily="18" charset="0"/>
                <a:ea typeface="Times New Roman" panose="02020603050405020304" pitchFamily="18" charset="0"/>
              </a:rPr>
              <a:t>To  achieve a high level of creation of a management system in emergencies in digital </a:t>
            </a:r>
            <a:r>
              <a:rPr lang="en-US" dirty="0" smtClean="0">
                <a:latin typeface="Times New Roman" panose="02020603050405020304" pitchFamily="18" charset="0"/>
                <a:ea typeface="Times New Roman" panose="02020603050405020304" pitchFamily="18" charset="0"/>
              </a:rPr>
              <a:t>transformation </a:t>
            </a:r>
            <a:r>
              <a:rPr lang="en-US" dirty="0">
                <a:latin typeface="Times New Roman" panose="02020603050405020304" pitchFamily="18" charset="0"/>
                <a:ea typeface="Times New Roman" panose="02020603050405020304" pitchFamily="18" charset="0"/>
              </a:rPr>
              <a:t>a developed </a:t>
            </a:r>
            <a:r>
              <a:rPr lang="en-US" dirty="0" smtClean="0">
                <a:latin typeface="Times New Roman" panose="02020603050405020304" pitchFamily="18" charset="0"/>
                <a:ea typeface="Times New Roman" panose="02020603050405020304" pitchFamily="18" charset="0"/>
              </a:rPr>
              <a:t>system</a:t>
            </a:r>
            <a:r>
              <a:rPr lang="uk-UA" dirty="0" smtClean="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is </a:t>
            </a:r>
            <a:r>
              <a:rPr lang="en-US" dirty="0">
                <a:latin typeface="Times New Roman" panose="02020603050405020304" pitchFamily="18" charset="0"/>
                <a:ea typeface="Times New Roman" panose="02020603050405020304" pitchFamily="18" charset="0"/>
              </a:rPr>
              <a:t>needed that would ensure the effective use of infocommunication networks and new information technologies.</a:t>
            </a:r>
          </a:p>
          <a:p>
            <a:pPr algn="just"/>
            <a:r>
              <a:rPr lang="en-US" dirty="0">
                <a:latin typeface="Times New Roman" panose="02020603050405020304" pitchFamily="18" charset="0"/>
                <a:ea typeface="Times New Roman" panose="02020603050405020304" pitchFamily="18" charset="0"/>
              </a:rPr>
              <a:t>It </a:t>
            </a:r>
            <a:r>
              <a:rPr lang="en-US" dirty="0" smtClean="0">
                <a:latin typeface="Times New Roman" panose="02020603050405020304" pitchFamily="18" charset="0"/>
                <a:ea typeface="Times New Roman" panose="02020603050405020304" pitchFamily="18" charset="0"/>
              </a:rPr>
              <a:t>is important </a:t>
            </a:r>
            <a:r>
              <a:rPr lang="en-US" dirty="0">
                <a:latin typeface="Times New Roman" panose="02020603050405020304" pitchFamily="18" charset="0"/>
                <a:ea typeface="Times New Roman" panose="02020603050405020304" pitchFamily="18" charset="0"/>
              </a:rPr>
              <a:t>to identify and solve problems and tasks of readiness to manage infocommunication networks in emergency situations, state of emergency and special period. The difficulty of solving these problems is in the suddenness of emergencies. Arising, they change the usual conditions of the infocommunication network</a:t>
            </a:r>
            <a:r>
              <a:rPr lang="en-US" dirty="0" smtClean="0">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For creating a system of emergency management in the digital transformation of the state, it is necessary to perform the main tasks to ensure the implementation of state policy in the field:</a:t>
            </a:r>
          </a:p>
          <a:p>
            <a:pPr algn="just"/>
            <a:r>
              <a:rPr lang="en-US" dirty="0">
                <a:latin typeface="Times New Roman" panose="02020603050405020304" pitchFamily="18" charset="0"/>
                <a:ea typeface="Times New Roman" panose="02020603050405020304" pitchFamily="18" charset="0"/>
              </a:rPr>
              <a:t>• digitalization, digital development;</a:t>
            </a:r>
          </a:p>
          <a:p>
            <a:pPr algn="just"/>
            <a:r>
              <a:rPr lang="en-US" dirty="0">
                <a:latin typeface="Times New Roman" panose="02020603050405020304" pitchFamily="18" charset="0"/>
                <a:ea typeface="Times New Roman" panose="02020603050405020304" pitchFamily="18" charset="0"/>
              </a:rPr>
              <a:t>• digital economy, digital innovation and technology;</a:t>
            </a:r>
          </a:p>
          <a:p>
            <a:pPr algn="just"/>
            <a:r>
              <a:rPr lang="en-US" dirty="0">
                <a:latin typeface="Times New Roman" panose="02020603050405020304" pitchFamily="18" charset="0"/>
                <a:ea typeface="Times New Roman" panose="02020603050405020304" pitchFamily="18" charset="0"/>
              </a:rPr>
              <a:t>• e-government and e-democracy;</a:t>
            </a:r>
          </a:p>
          <a:p>
            <a:pPr algn="just"/>
            <a:r>
              <a:rPr lang="en-US" dirty="0">
                <a:latin typeface="Times New Roman" panose="02020603050405020304" pitchFamily="18" charset="0"/>
                <a:ea typeface="Times New Roman" panose="02020603050405020304" pitchFamily="18" charset="0"/>
              </a:rPr>
              <a:t>• development of digital skills and digital rights of citizens;</a:t>
            </a:r>
          </a:p>
          <a:p>
            <a:pPr algn="just"/>
            <a:r>
              <a:rPr lang="en-US" dirty="0">
                <a:latin typeface="Times New Roman" panose="02020603050405020304" pitchFamily="18" charset="0"/>
                <a:ea typeface="Times New Roman" panose="02020603050405020304" pitchFamily="18" charset="0"/>
              </a:rPr>
              <a:t>• open data, development of regional electronic information resources and interoperability;</a:t>
            </a:r>
          </a:p>
          <a:p>
            <a:pPr algn="just"/>
            <a:r>
              <a:rPr lang="en-US" dirty="0">
                <a:latin typeface="Times New Roman" panose="02020603050405020304" pitchFamily="18" charset="0"/>
                <a:ea typeface="Times New Roman" panose="02020603050405020304" pitchFamily="18" charset="0"/>
              </a:rPr>
              <a:t>• security of information, communication, telecommunications, development of broadband Internet access and telecommunications </a:t>
            </a:r>
            <a:r>
              <a:rPr lang="en-US" dirty="0" smtClean="0">
                <a:latin typeface="Times New Roman" panose="02020603050405020304" pitchFamily="18" charset="0"/>
                <a:ea typeface="Times New Roman" panose="02020603050405020304" pitchFamily="18" charset="0"/>
              </a:rPr>
              <a:t>infrastructure;</a:t>
            </a:r>
            <a:endParaRPr lang="en-US"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 provision of electronic and administrative services;</a:t>
            </a:r>
          </a:p>
          <a:p>
            <a:pPr algn="just"/>
            <a:r>
              <a:rPr lang="en-US" dirty="0">
                <a:latin typeface="Times New Roman" panose="02020603050405020304" pitchFamily="18" charset="0"/>
                <a:ea typeface="Times New Roman" panose="02020603050405020304" pitchFamily="18" charset="0"/>
              </a:rPr>
              <a:t>• development of the IT industry.</a:t>
            </a:r>
          </a:p>
        </p:txBody>
      </p:sp>
    </p:spTree>
    <p:extLst>
      <p:ext uri="{BB962C8B-B14F-4D97-AF65-F5344CB8AC3E}">
        <p14:creationId xmlns:p14="http://schemas.microsoft.com/office/powerpoint/2010/main" val="318111611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1"/>
            <a:ext cx="7355160" cy="1828800"/>
          </a:xfrm>
        </p:spPr>
        <p:txBody>
          <a:bodyPr/>
          <a:lstStyle/>
          <a:p>
            <a:pPr marL="177800" indent="0" algn="ctr">
              <a:lnSpc>
                <a:spcPct val="116000"/>
              </a:lnSpc>
              <a:spcAft>
                <a:spcPts val="0"/>
              </a:spcAft>
              <a:buNone/>
            </a:pPr>
            <a:endParaRPr lang="uk-UA" b="1" dirty="0" smtClean="0">
              <a:latin typeface="Times New Roman" panose="02020603050405020304" pitchFamily="18" charset="0"/>
              <a:ea typeface="Times New Roman" panose="02020603050405020304" pitchFamily="18" charset="0"/>
            </a:endParaRPr>
          </a:p>
          <a:p>
            <a:pPr marL="0" indent="0" algn="ctr">
              <a:buNone/>
            </a:pPr>
            <a:r>
              <a:rPr lang="en-US" dirty="0" smtClean="0">
                <a:solidFill>
                  <a:srgbClr val="002060"/>
                </a:solidFill>
              </a:rPr>
              <a:t>     </a:t>
            </a:r>
            <a:r>
              <a:rPr lang="en-US" sz="4400" dirty="0" smtClean="0">
                <a:solidFill>
                  <a:srgbClr val="002060"/>
                </a:solidFill>
              </a:rPr>
              <a:t>Thank </a:t>
            </a:r>
            <a:r>
              <a:rPr lang="en-US" sz="4400" dirty="0">
                <a:solidFill>
                  <a:srgbClr val="002060"/>
                </a:solidFill>
              </a:rPr>
              <a:t>you for your attention!</a:t>
            </a:r>
            <a:endParaRPr lang="ru-RU" sz="4400" dirty="0">
              <a:solidFill>
                <a:srgbClr val="002060"/>
              </a:solidFill>
            </a:endParaRPr>
          </a:p>
        </p:txBody>
      </p:sp>
      <p:sp>
        <p:nvSpPr>
          <p:cNvPr id="4" name="Номер слайда 3"/>
          <p:cNvSpPr>
            <a:spLocks noGrp="1"/>
          </p:cNvSpPr>
          <p:nvPr>
            <p:ph type="sldNum" sz="quarter" idx="12"/>
          </p:nvPr>
        </p:nvSpPr>
        <p:spPr/>
        <p:txBody>
          <a:bodyPr/>
          <a:lstStyle/>
          <a:p>
            <a:pPr>
              <a:defRPr/>
            </a:pPr>
            <a:fld id="{EA3CEE1A-DA42-4543-9798-A914A10A1F71}" type="slidenum">
              <a:rPr lang="ru-RU" smtClean="0">
                <a:solidFill>
                  <a:prstClr val="black">
                    <a:tint val="75000"/>
                  </a:prstClr>
                </a:solidFill>
              </a:rPr>
              <a:pPr>
                <a:defRPr/>
              </a:pPr>
              <a:t>15</a:t>
            </a:fld>
            <a:endParaRPr lang="ru-RU">
              <a:solidFill>
                <a:prstClr val="black">
                  <a:tint val="75000"/>
                </a:prstClr>
              </a:solidFill>
            </a:endParaRPr>
          </a:p>
        </p:txBody>
      </p:sp>
    </p:spTree>
    <p:extLst>
      <p:ext uri="{BB962C8B-B14F-4D97-AF65-F5344CB8AC3E}">
        <p14:creationId xmlns:p14="http://schemas.microsoft.com/office/powerpoint/2010/main" val="23244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EA3CEE1A-DA42-4543-9798-A914A10A1F71}" type="slidenum">
              <a:rPr lang="ru-RU" smtClean="0"/>
              <a:pPr>
                <a:defRPr/>
              </a:pPr>
              <a:t>1</a:t>
            </a:fld>
            <a:endParaRPr lang="ru-RU"/>
          </a:p>
        </p:txBody>
      </p:sp>
      <p:pic>
        <p:nvPicPr>
          <p:cNvPr id="8" name="Місце для вмісту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548680"/>
            <a:ext cx="8784976" cy="5976664"/>
          </a:xfrm>
        </p:spPr>
      </p:pic>
    </p:spTree>
    <p:extLst>
      <p:ext uri="{BB962C8B-B14F-4D97-AF65-F5344CB8AC3E}">
        <p14:creationId xmlns:p14="http://schemas.microsoft.com/office/powerpoint/2010/main" val="2818649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Скругленный прямоугольник 10"/>
          <p:cNvSpPr/>
          <p:nvPr/>
        </p:nvSpPr>
        <p:spPr>
          <a:xfrm>
            <a:off x="251520" y="620688"/>
            <a:ext cx="8712967" cy="120032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dirty="0"/>
          </a:p>
        </p:txBody>
      </p:sp>
      <p:sp>
        <p:nvSpPr>
          <p:cNvPr id="4" name="TextBox 3"/>
          <p:cNvSpPr txBox="1"/>
          <p:nvPr/>
        </p:nvSpPr>
        <p:spPr>
          <a:xfrm>
            <a:off x="251520" y="644495"/>
            <a:ext cx="8712967" cy="1200329"/>
          </a:xfrm>
          <a:prstGeom prst="rect">
            <a:avLst/>
          </a:prstGeom>
          <a:noFill/>
        </p:spPr>
        <p:txBody>
          <a:bodyPr wrap="square" rtlCol="0">
            <a:spAutoFit/>
          </a:bodyPr>
          <a:lstStyle/>
          <a:p>
            <a:pPr algn="just"/>
            <a:r>
              <a:rPr lang="uk-UA" dirty="0" smtClean="0">
                <a:latin typeface="Times New Roman" pitchFamily="18" charset="0"/>
                <a:cs typeface="Times New Roman" pitchFamily="18" charset="0"/>
              </a:rPr>
              <a:t>	</a:t>
            </a:r>
            <a:r>
              <a:rPr lang="en-US" b="1" dirty="0">
                <a:latin typeface="Times New Roman" pitchFamily="18" charset="0"/>
                <a:cs typeface="Times New Roman" pitchFamily="18" charset="0"/>
              </a:rPr>
              <a:t>Emergency</a:t>
            </a:r>
            <a:r>
              <a:rPr lang="en-US" dirty="0">
                <a:latin typeface="Times New Roman" pitchFamily="18" charset="0"/>
                <a:cs typeface="Times New Roman" pitchFamily="18" charset="0"/>
              </a:rPr>
              <a:t> - violation of normal living conditions and activities of people on objects or territories, caused by an accident, catastrophe, epidemic, natural </a:t>
            </a:r>
            <a:r>
              <a:rPr lang="en-US" dirty="0" smtClean="0">
                <a:latin typeface="Times New Roman" pitchFamily="18" charset="0"/>
                <a:cs typeface="Times New Roman" pitchFamily="18" charset="0"/>
              </a:rPr>
              <a:t>disaster</a:t>
            </a:r>
            <a:r>
              <a:rPr lang="ru-RU"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epizootic, large fire, use of means of destruction that have caused or may lead to human and material </a:t>
            </a:r>
            <a:r>
              <a:rPr lang="en-US" dirty="0" smtClean="0">
                <a:latin typeface="Times New Roman" pitchFamily="18" charset="0"/>
                <a:cs typeface="Times New Roman" pitchFamily="18" charset="0"/>
              </a:rPr>
              <a:t>losses</a:t>
            </a:r>
            <a:endParaRPr lang="uk-UA" dirty="0" smtClean="0">
              <a:latin typeface="Times New Roman" pitchFamily="18" charset="0"/>
              <a:cs typeface="Times New Roman" pitchFamily="18" charset="0"/>
            </a:endParaRPr>
          </a:p>
        </p:txBody>
      </p:sp>
      <p:sp>
        <p:nvSpPr>
          <p:cNvPr id="5" name="Скругленный прямоугольник 4"/>
          <p:cNvSpPr/>
          <p:nvPr/>
        </p:nvSpPr>
        <p:spPr>
          <a:xfrm>
            <a:off x="2797310" y="1988840"/>
            <a:ext cx="3646898" cy="1872208"/>
          </a:xfrm>
          <a:prstGeom prst="roundRect">
            <a:avLst/>
          </a:prstGeom>
          <a:solidFill>
            <a:srgbClr val="BAEFB7"/>
          </a:solidFill>
          <a:ln>
            <a:solidFill>
              <a:srgbClr val="BAEFB7"/>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000" b="1" i="1" dirty="0" smtClean="0">
                <a:latin typeface="Times New Roman" pitchFamily="18" charset="0"/>
                <a:cs typeface="Times New Roman" pitchFamily="18" charset="0"/>
              </a:rPr>
              <a:t>E</a:t>
            </a:r>
            <a:r>
              <a:rPr lang="en-GB" sz="4000" b="1" i="1" dirty="0" err="1" smtClean="0">
                <a:latin typeface="Times New Roman" pitchFamily="18" charset="0"/>
                <a:cs typeface="Times New Roman" pitchFamily="18" charset="0"/>
              </a:rPr>
              <a:t>mergency</a:t>
            </a:r>
            <a:r>
              <a:rPr lang="en-GB" sz="4000" b="1" i="1" dirty="0" smtClean="0">
                <a:latin typeface="Times New Roman" pitchFamily="18" charset="0"/>
                <a:cs typeface="Times New Roman" pitchFamily="18" charset="0"/>
              </a:rPr>
              <a:t> </a:t>
            </a:r>
            <a:r>
              <a:rPr lang="en-GB" sz="4000" b="1" i="1" dirty="0">
                <a:latin typeface="Times New Roman" pitchFamily="18" charset="0"/>
                <a:cs typeface="Times New Roman" pitchFamily="18" charset="0"/>
              </a:rPr>
              <a:t>situation</a:t>
            </a:r>
            <a:endParaRPr lang="ru-RU" sz="4000" b="1" i="1" dirty="0">
              <a:latin typeface="Times New Roman" pitchFamily="18" charset="0"/>
              <a:cs typeface="Times New Roman" pitchFamily="18" charset="0"/>
            </a:endParaRPr>
          </a:p>
        </p:txBody>
      </p:sp>
      <p:sp>
        <p:nvSpPr>
          <p:cNvPr id="6" name="Прямоугольник 5"/>
          <p:cNvSpPr/>
          <p:nvPr/>
        </p:nvSpPr>
        <p:spPr>
          <a:xfrm>
            <a:off x="179512" y="4330656"/>
            <a:ext cx="2016224" cy="19066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dirty="0" smtClean="0">
                <a:latin typeface="Times New Roman" pitchFamily="18" charset="0"/>
                <a:cs typeface="Times New Roman" pitchFamily="18" charset="0"/>
              </a:rPr>
              <a:t>N</a:t>
            </a:r>
            <a:r>
              <a:rPr lang="en-GB" sz="2400" dirty="0" err="1" smtClean="0">
                <a:latin typeface="Times New Roman" pitchFamily="18" charset="0"/>
                <a:cs typeface="Times New Roman" pitchFamily="18" charset="0"/>
              </a:rPr>
              <a:t>atural</a:t>
            </a:r>
            <a:r>
              <a:rPr lang="en-GB" sz="2400" dirty="0" smtClean="0">
                <a:latin typeface="Times New Roman" pitchFamily="18" charset="0"/>
                <a:cs typeface="Times New Roman" pitchFamily="18" charset="0"/>
              </a:rPr>
              <a:t> </a:t>
            </a:r>
            <a:r>
              <a:rPr lang="en-GB" sz="2400" dirty="0">
                <a:latin typeface="Times New Roman" pitchFamily="18" charset="0"/>
                <a:cs typeface="Times New Roman" pitchFamily="18" charset="0"/>
              </a:rPr>
              <a:t>nature</a:t>
            </a:r>
            <a:endParaRPr lang="ru-RU" sz="2400" dirty="0">
              <a:latin typeface="Times New Roman" pitchFamily="18" charset="0"/>
              <a:cs typeface="Times New Roman" pitchFamily="18" charset="0"/>
            </a:endParaRPr>
          </a:p>
        </p:txBody>
      </p:sp>
      <p:sp>
        <p:nvSpPr>
          <p:cNvPr id="7" name="Прямоугольник 6"/>
          <p:cNvSpPr/>
          <p:nvPr/>
        </p:nvSpPr>
        <p:spPr>
          <a:xfrm>
            <a:off x="2411760" y="4330656"/>
            <a:ext cx="2304256" cy="19066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a:latin typeface="Times New Roman" pitchFamily="18" charset="0"/>
                <a:cs typeface="Times New Roman" pitchFamily="18" charset="0"/>
              </a:rPr>
              <a:t>Man-made nature</a:t>
            </a:r>
            <a:endParaRPr lang="ru-RU" sz="2400" dirty="0">
              <a:latin typeface="Times New Roman" pitchFamily="18" charset="0"/>
              <a:cs typeface="Times New Roman" pitchFamily="18" charset="0"/>
            </a:endParaRPr>
          </a:p>
        </p:txBody>
      </p:sp>
      <p:sp>
        <p:nvSpPr>
          <p:cNvPr id="8" name="Прямоугольник 7"/>
          <p:cNvSpPr/>
          <p:nvPr/>
        </p:nvSpPr>
        <p:spPr>
          <a:xfrm>
            <a:off x="4836783" y="4321452"/>
            <a:ext cx="2448270" cy="19066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a:latin typeface="Times New Roman" pitchFamily="18" charset="0"/>
                <a:cs typeface="Times New Roman" pitchFamily="18" charset="0"/>
              </a:rPr>
              <a:t>Unconstitutional orientation</a:t>
            </a:r>
            <a:endParaRPr lang="ru-RU" sz="2400" dirty="0">
              <a:latin typeface="Times New Roman" pitchFamily="18" charset="0"/>
              <a:cs typeface="Times New Roman" pitchFamily="18" charset="0"/>
            </a:endParaRPr>
          </a:p>
        </p:txBody>
      </p:sp>
      <p:sp>
        <p:nvSpPr>
          <p:cNvPr id="9" name="Прямоугольник 8"/>
          <p:cNvSpPr/>
          <p:nvPr/>
        </p:nvSpPr>
        <p:spPr>
          <a:xfrm>
            <a:off x="7380310" y="4330656"/>
            <a:ext cx="1584178" cy="19066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2400">
                <a:latin typeface="Times New Roman" pitchFamily="18" charset="0"/>
                <a:cs typeface="Times New Roman" pitchFamily="18" charset="0"/>
              </a:rPr>
              <a:t>Military nature</a:t>
            </a:r>
            <a:endParaRPr lang="ru-RU" sz="2400" dirty="0">
              <a:latin typeface="Times New Roman" pitchFamily="18" charset="0"/>
              <a:cs typeface="Times New Roman" pitchFamily="18" charset="0"/>
            </a:endParaRPr>
          </a:p>
        </p:txBody>
      </p:sp>
      <p:cxnSp>
        <p:nvCxnSpPr>
          <p:cNvPr id="19" name="Прямая со стрелкой 18"/>
          <p:cNvCxnSpPr>
            <a:stCxn id="5" idx="2"/>
            <a:endCxn id="8" idx="0"/>
          </p:cNvCxnSpPr>
          <p:nvPr/>
        </p:nvCxnSpPr>
        <p:spPr>
          <a:xfrm>
            <a:off x="4620759" y="3861048"/>
            <a:ext cx="1440159" cy="460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5" idx="2"/>
            <a:endCxn id="9" idx="0"/>
          </p:cNvCxnSpPr>
          <p:nvPr/>
        </p:nvCxnSpPr>
        <p:spPr>
          <a:xfrm>
            <a:off x="4620759" y="3861048"/>
            <a:ext cx="3551640" cy="4696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a:stCxn id="5" idx="2"/>
            <a:endCxn id="7" idx="0"/>
          </p:cNvCxnSpPr>
          <p:nvPr/>
        </p:nvCxnSpPr>
        <p:spPr>
          <a:xfrm flipH="1">
            <a:off x="3563888" y="3861048"/>
            <a:ext cx="1056871" cy="4696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a:stCxn id="5" idx="2"/>
            <a:endCxn id="6" idx="0"/>
          </p:cNvCxnSpPr>
          <p:nvPr/>
        </p:nvCxnSpPr>
        <p:spPr>
          <a:xfrm flipH="1">
            <a:off x="1187624" y="3861048"/>
            <a:ext cx="3433135" cy="4696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69574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547664" y="1124744"/>
            <a:ext cx="6192688" cy="936104"/>
          </a:xfrm>
          <a:prstGeom prst="roundRect">
            <a:avLst/>
          </a:prstGeom>
          <a:solidFill>
            <a:srgbClr val="9966FF"/>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3200" dirty="0">
                <a:latin typeface="Times New Roman" pitchFamily="18" charset="0"/>
                <a:cs typeface="Times New Roman" pitchFamily="18" charset="0"/>
              </a:rPr>
              <a:t>SIGNS OF EMERGENCY SITUATIONS</a:t>
            </a:r>
            <a:endParaRPr lang="ru-RU" sz="3200" dirty="0">
              <a:latin typeface="Times New Roman" pitchFamily="18" charset="0"/>
              <a:cs typeface="Times New Roman" pitchFamily="18" charset="0"/>
            </a:endParaRPr>
          </a:p>
        </p:txBody>
      </p:sp>
      <p:sp>
        <p:nvSpPr>
          <p:cNvPr id="7" name="Овал 6"/>
          <p:cNvSpPr/>
          <p:nvPr/>
        </p:nvSpPr>
        <p:spPr>
          <a:xfrm>
            <a:off x="1547664" y="2276872"/>
            <a:ext cx="2232248" cy="223224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sz="2000" dirty="0"/>
          </a:p>
        </p:txBody>
      </p:sp>
      <p:sp>
        <p:nvSpPr>
          <p:cNvPr id="8" name="Овал 7"/>
          <p:cNvSpPr/>
          <p:nvPr/>
        </p:nvSpPr>
        <p:spPr>
          <a:xfrm>
            <a:off x="5508104" y="2276872"/>
            <a:ext cx="2232248" cy="223224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2000" i="1" dirty="0">
                <a:latin typeface="Times New Roman" pitchFamily="18" charset="0"/>
                <a:cs typeface="Times New Roman" pitchFamily="18" charset="0"/>
              </a:rPr>
              <a:t>Violation of ecological balance</a:t>
            </a:r>
            <a:endParaRPr lang="ru-RU" sz="2000" i="1" dirty="0">
              <a:latin typeface="Times New Roman" pitchFamily="18" charset="0"/>
              <a:cs typeface="Times New Roman" pitchFamily="18" charset="0"/>
            </a:endParaRPr>
          </a:p>
        </p:txBody>
      </p:sp>
      <p:sp>
        <p:nvSpPr>
          <p:cNvPr id="9" name="Овал 8"/>
          <p:cNvSpPr/>
          <p:nvPr/>
        </p:nvSpPr>
        <p:spPr>
          <a:xfrm>
            <a:off x="1619672" y="4581128"/>
            <a:ext cx="2232248" cy="223224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i="1" dirty="0">
                <a:latin typeface="Times New Roman" pitchFamily="18" charset="0"/>
                <a:cs typeface="Times New Roman" pitchFamily="18" charset="0"/>
              </a:rPr>
              <a:t>Complete or </a:t>
            </a:r>
            <a:r>
              <a:rPr lang="en-US" sz="2000" i="1" dirty="0">
                <a:latin typeface="Times New Roman" pitchFamily="18" charset="0"/>
                <a:cs typeface="Times New Roman" pitchFamily="18" charset="0"/>
              </a:rPr>
              <a:t>partial</a:t>
            </a:r>
            <a:r>
              <a:rPr lang="en-US" i="1" dirty="0">
                <a:latin typeface="Times New Roman" pitchFamily="18" charset="0"/>
                <a:cs typeface="Times New Roman" pitchFamily="18" charset="0"/>
              </a:rPr>
              <a:t> cessation of IT-activities</a:t>
            </a:r>
          </a:p>
        </p:txBody>
      </p:sp>
      <p:sp>
        <p:nvSpPr>
          <p:cNvPr id="10" name="Овал 9"/>
          <p:cNvSpPr/>
          <p:nvPr/>
        </p:nvSpPr>
        <p:spPr>
          <a:xfrm>
            <a:off x="5508104" y="4625752"/>
            <a:ext cx="2232248" cy="223224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2000" i="1" dirty="0">
                <a:latin typeface="Times New Roman" pitchFamily="18" charset="0"/>
                <a:cs typeface="Times New Roman" pitchFamily="18" charset="0"/>
              </a:rPr>
              <a:t>Material and economic damage</a:t>
            </a:r>
          </a:p>
        </p:txBody>
      </p:sp>
      <p:cxnSp>
        <p:nvCxnSpPr>
          <p:cNvPr id="12" name="Соединительная линия уступом 11"/>
          <p:cNvCxnSpPr>
            <a:stCxn id="5" idx="2"/>
            <a:endCxn id="8" idx="2"/>
          </p:cNvCxnSpPr>
          <p:nvPr/>
        </p:nvCxnSpPr>
        <p:spPr>
          <a:xfrm rot="16200000" flipH="1">
            <a:off x="4409982" y="2294874"/>
            <a:ext cx="1332148" cy="86409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Соединительная линия уступом 13"/>
          <p:cNvCxnSpPr/>
          <p:nvPr/>
        </p:nvCxnSpPr>
        <p:spPr>
          <a:xfrm rot="16200000" flipH="1">
            <a:off x="3235542" y="3427918"/>
            <a:ext cx="3681028" cy="86409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Соединительная линия уступом 21"/>
          <p:cNvCxnSpPr>
            <a:stCxn id="5" idx="2"/>
            <a:endCxn id="9" idx="6"/>
          </p:cNvCxnSpPr>
          <p:nvPr/>
        </p:nvCxnSpPr>
        <p:spPr>
          <a:xfrm rot="5400000">
            <a:off x="2429762" y="3483006"/>
            <a:ext cx="3636404" cy="79208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Соединительная линия уступом 23"/>
          <p:cNvCxnSpPr>
            <a:stCxn id="5" idx="2"/>
            <a:endCxn id="7" idx="6"/>
          </p:cNvCxnSpPr>
          <p:nvPr/>
        </p:nvCxnSpPr>
        <p:spPr>
          <a:xfrm rot="5400000">
            <a:off x="3545886" y="2294874"/>
            <a:ext cx="1332148" cy="864096"/>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023846" y="2726922"/>
            <a:ext cx="1404156" cy="1631216"/>
          </a:xfrm>
          <a:prstGeom prst="rect">
            <a:avLst/>
          </a:prstGeom>
          <a:noFill/>
        </p:spPr>
        <p:txBody>
          <a:bodyPr wrap="square" rtlCol="0">
            <a:spAutoFit/>
          </a:bodyPr>
          <a:lstStyle/>
          <a:p>
            <a:pPr algn="ctr"/>
            <a:r>
              <a:rPr lang="en-US" sz="2000" i="1" dirty="0">
                <a:latin typeface="Times New Roman" pitchFamily="18" charset="0"/>
                <a:cs typeface="Times New Roman" pitchFamily="18" charset="0"/>
              </a:rPr>
              <a:t>Danger to life and health of many people</a:t>
            </a:r>
          </a:p>
        </p:txBody>
      </p:sp>
      <p:sp>
        <p:nvSpPr>
          <p:cNvPr id="13" name="Прямоугольник 10"/>
          <p:cNvSpPr>
            <a:spLocks noChangeArrowheads="1"/>
          </p:cNvSpPr>
          <p:nvPr/>
        </p:nvSpPr>
        <p:spPr bwMode="auto">
          <a:xfrm>
            <a:off x="1403648" y="-30953"/>
            <a:ext cx="6143625" cy="677108"/>
          </a:xfrm>
          <a:prstGeom prst="rect">
            <a:avLst/>
          </a:prstGeom>
          <a:noFill/>
          <a:ln w="9525">
            <a:noFill/>
            <a:miter lim="800000"/>
            <a:headEnd/>
            <a:tailEnd/>
          </a:ln>
        </p:spPr>
        <p:txBody>
          <a:bodyPr>
            <a:spAutoFit/>
          </a:bodyPr>
          <a:lstStyle/>
          <a:p>
            <a:pPr algn="ctr"/>
            <a:r>
              <a:rPr lang="uk-UA" b="1" dirty="0">
                <a:solidFill>
                  <a:srgbClr val="0070C0"/>
                </a:solidFill>
                <a:latin typeface="Times New Roman" pitchFamily="18" charset="0"/>
                <a:cs typeface="Times New Roman" pitchFamily="18" charset="0"/>
              </a:rPr>
              <a:t/>
            </a:r>
            <a:br>
              <a:rPr lang="uk-UA" b="1" dirty="0">
                <a:solidFill>
                  <a:srgbClr val="0070C0"/>
                </a:solidFill>
                <a:latin typeface="Times New Roman" pitchFamily="18" charset="0"/>
                <a:cs typeface="Times New Roman" pitchFamily="18" charset="0"/>
              </a:rPr>
            </a:br>
            <a:endParaRPr lang="en-US" sz="2000" b="1" i="1" dirty="0">
              <a:solidFill>
                <a:srgbClr val="0070C0"/>
              </a:solidFill>
              <a:latin typeface="Times New Roman" pitchFamily="18" charset="0"/>
              <a:cs typeface="Times New Roman" pitchFamily="18" charset="0"/>
            </a:endParaRPr>
          </a:p>
        </p:txBody>
      </p:sp>
      <p:sp>
        <p:nvSpPr>
          <p:cNvPr id="6" name="Rectangle 2"/>
          <p:cNvSpPr>
            <a:spLocks noChangeArrowheads="1"/>
          </p:cNvSpPr>
          <p:nvPr/>
        </p:nvSpPr>
        <p:spPr bwMode="auto">
          <a:xfrm>
            <a:off x="323528" y="177363"/>
            <a:ext cx="7704856" cy="29111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5870" rIns="0" bIns="-1587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100" b="0" i="0" u="none" strike="noStrike" cap="none" normalizeH="0" baseline="0" dirty="0" smtClean="0">
                <a:ln>
                  <a:noFill/>
                </a:ln>
                <a:solidFill>
                  <a:srgbClr val="0000CC"/>
                </a:solidFill>
                <a:effectLst/>
                <a:latin typeface="inherit"/>
              </a:rPr>
              <a:t>,</a:t>
            </a:r>
            <a:endParaRPr kumimoji="0" lang="ru-RU" altLang="ru-RU" sz="1800" b="0" i="0" u="none" strike="noStrike" cap="none" normalizeH="0" baseline="0" dirty="0" smtClean="0">
              <a:ln>
                <a:noFill/>
              </a:ln>
              <a:solidFill>
                <a:srgbClr val="0000CC"/>
              </a:solidFill>
              <a:effectLst/>
              <a:latin typeface="Arial" panose="020B0604020202020204" pitchFamily="34" charset="0"/>
            </a:endParaRPr>
          </a:p>
        </p:txBody>
      </p:sp>
    </p:spTree>
    <p:extLst>
      <p:ext uri="{BB962C8B-B14F-4D97-AF65-F5344CB8AC3E}">
        <p14:creationId xmlns:p14="http://schemas.microsoft.com/office/powerpoint/2010/main" val="3737010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Скругленный прямоугольник 24"/>
          <p:cNvSpPr/>
          <p:nvPr/>
        </p:nvSpPr>
        <p:spPr>
          <a:xfrm>
            <a:off x="7164288" y="2204864"/>
            <a:ext cx="1907704" cy="451932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ru-RU"/>
          </a:p>
        </p:txBody>
      </p:sp>
      <p:sp>
        <p:nvSpPr>
          <p:cNvPr id="24" name="Скругленный прямоугольник 23"/>
          <p:cNvSpPr/>
          <p:nvPr/>
        </p:nvSpPr>
        <p:spPr>
          <a:xfrm>
            <a:off x="5058054" y="2204864"/>
            <a:ext cx="1890210" cy="45193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23" name="Скругленный прямоугольник 22"/>
          <p:cNvSpPr/>
          <p:nvPr/>
        </p:nvSpPr>
        <p:spPr>
          <a:xfrm>
            <a:off x="2987824" y="2204864"/>
            <a:ext cx="1870635" cy="451932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ru-RU"/>
          </a:p>
        </p:txBody>
      </p:sp>
      <p:sp>
        <p:nvSpPr>
          <p:cNvPr id="4" name="Скругленный прямоугольник 3"/>
          <p:cNvSpPr/>
          <p:nvPr/>
        </p:nvSpPr>
        <p:spPr>
          <a:xfrm>
            <a:off x="174841" y="2204864"/>
            <a:ext cx="2088232" cy="2124236"/>
          </a:xfrm>
          <a:prstGeom prst="roundRect">
            <a:avLst/>
          </a:prstGeom>
          <a:ln>
            <a:solidFill>
              <a:srgbClr val="9999FF"/>
            </a:solidFill>
          </a:ln>
        </p:spPr>
        <p:style>
          <a:lnRef idx="1">
            <a:schemeClr val="dk1"/>
          </a:lnRef>
          <a:fillRef idx="2">
            <a:schemeClr val="dk1"/>
          </a:fillRef>
          <a:effectRef idx="1">
            <a:schemeClr val="dk1"/>
          </a:effectRef>
          <a:fontRef idx="minor">
            <a:schemeClr val="dk1"/>
          </a:fontRef>
        </p:style>
        <p:txBody>
          <a:bodyPr rtlCol="0" anchor="ctr"/>
          <a:lstStyle/>
          <a:p>
            <a:pPr algn="ctr"/>
            <a:r>
              <a:rPr lang="en-GB" sz="2000" b="1" i="1" dirty="0">
                <a:latin typeface="Times New Roman" pitchFamily="18" charset="0"/>
                <a:cs typeface="Times New Roman" pitchFamily="18" charset="0"/>
              </a:rPr>
              <a:t>Classification of emergencies</a:t>
            </a:r>
            <a:endParaRPr lang="ru-RU" sz="2000" b="1" i="1" dirty="0">
              <a:latin typeface="Times New Roman" pitchFamily="18" charset="0"/>
              <a:cs typeface="Times New Roman" pitchFamily="18" charset="0"/>
            </a:endParaRPr>
          </a:p>
        </p:txBody>
      </p:sp>
      <p:sp>
        <p:nvSpPr>
          <p:cNvPr id="5" name="Прямоугольник с одним вырезанным углом 4"/>
          <p:cNvSpPr/>
          <p:nvPr/>
        </p:nvSpPr>
        <p:spPr>
          <a:xfrm>
            <a:off x="7362310" y="2341744"/>
            <a:ext cx="1584176" cy="727216"/>
          </a:xfrm>
          <a:prstGeom prst="snip1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a:latin typeface="Times New Roman" pitchFamily="18" charset="0"/>
                <a:cs typeface="Times New Roman" pitchFamily="18" charset="0"/>
              </a:rPr>
              <a:t>In the field of origin</a:t>
            </a:r>
            <a:endParaRPr lang="ru-RU" sz="1600" dirty="0">
              <a:latin typeface="Times New Roman" pitchFamily="18" charset="0"/>
              <a:cs typeface="Times New Roman" pitchFamily="18" charset="0"/>
            </a:endParaRPr>
          </a:p>
        </p:txBody>
      </p:sp>
      <p:sp>
        <p:nvSpPr>
          <p:cNvPr id="6" name="Прямоугольник 5"/>
          <p:cNvSpPr/>
          <p:nvPr/>
        </p:nvSpPr>
        <p:spPr>
          <a:xfrm>
            <a:off x="7362310" y="3205840"/>
            <a:ext cx="1584176" cy="727216"/>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Times New Roman" pitchFamily="18" charset="0"/>
                <a:cs typeface="Times New Roman" pitchFamily="18" charset="0"/>
              </a:rPr>
              <a:t>Man-made</a:t>
            </a:r>
            <a:endParaRPr lang="ru-RU" sz="1600" dirty="0">
              <a:latin typeface="Times New Roman" pitchFamily="18" charset="0"/>
              <a:cs typeface="Times New Roman" pitchFamily="18" charset="0"/>
            </a:endParaRPr>
          </a:p>
        </p:txBody>
      </p:sp>
      <p:sp>
        <p:nvSpPr>
          <p:cNvPr id="7" name="Прямоугольник 6"/>
          <p:cNvSpPr/>
          <p:nvPr/>
        </p:nvSpPr>
        <p:spPr>
          <a:xfrm>
            <a:off x="7362310" y="4069936"/>
            <a:ext cx="1584176" cy="727216"/>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Times New Roman" pitchFamily="18" charset="0"/>
                <a:cs typeface="Times New Roman" pitchFamily="18" charset="0"/>
              </a:rPr>
              <a:t>Natural</a:t>
            </a:r>
            <a:endParaRPr lang="ru-RU" sz="1600" dirty="0">
              <a:latin typeface="Times New Roman" pitchFamily="18" charset="0"/>
              <a:cs typeface="Times New Roman" pitchFamily="18" charset="0"/>
            </a:endParaRPr>
          </a:p>
        </p:txBody>
      </p:sp>
      <p:sp>
        <p:nvSpPr>
          <p:cNvPr id="8" name="Прямоугольник 7"/>
          <p:cNvSpPr/>
          <p:nvPr/>
        </p:nvSpPr>
        <p:spPr>
          <a:xfrm>
            <a:off x="7357241" y="4950372"/>
            <a:ext cx="1589245" cy="718012"/>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Times New Roman" pitchFamily="18" charset="0"/>
                <a:cs typeface="Times New Roman" pitchFamily="18" charset="0"/>
              </a:rPr>
              <a:t>Socio-political </a:t>
            </a:r>
            <a:r>
              <a:rPr lang="en-GB" sz="1600" dirty="0">
                <a:latin typeface="Times New Roman" pitchFamily="18" charset="0"/>
                <a:cs typeface="Times New Roman" pitchFamily="18" charset="0"/>
              </a:rPr>
              <a:t>nature</a:t>
            </a:r>
            <a:endParaRPr lang="ru-RU" sz="1600" dirty="0">
              <a:latin typeface="Times New Roman" pitchFamily="18" charset="0"/>
              <a:cs typeface="Times New Roman" pitchFamily="18" charset="0"/>
            </a:endParaRPr>
          </a:p>
        </p:txBody>
      </p:sp>
      <p:sp>
        <p:nvSpPr>
          <p:cNvPr id="10" name="Прямоугольник с одним вырезанным углом 9"/>
          <p:cNvSpPr/>
          <p:nvPr/>
        </p:nvSpPr>
        <p:spPr>
          <a:xfrm flipH="1" flipV="1">
            <a:off x="3125149" y="6043980"/>
            <a:ext cx="1584176" cy="338554"/>
          </a:xfrm>
          <a:prstGeom prst="snip1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sz="1600" dirty="0">
              <a:latin typeface="Times New Roman" pitchFamily="18" charset="0"/>
              <a:cs typeface="Times New Roman" pitchFamily="18" charset="0"/>
            </a:endParaRPr>
          </a:p>
        </p:txBody>
      </p:sp>
      <p:sp>
        <p:nvSpPr>
          <p:cNvPr id="11" name="Прямоугольник 10"/>
          <p:cNvSpPr/>
          <p:nvPr/>
        </p:nvSpPr>
        <p:spPr>
          <a:xfrm>
            <a:off x="5220072" y="2341744"/>
            <a:ext cx="1584176" cy="727216"/>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a:latin typeface="Times New Roman" pitchFamily="18" charset="0"/>
                <a:cs typeface="Times New Roman" pitchFamily="18" charset="0"/>
              </a:rPr>
              <a:t>On a sectoral basis</a:t>
            </a:r>
            <a:endParaRPr lang="ru-RU" sz="1600" dirty="0">
              <a:latin typeface="Times New Roman" pitchFamily="18" charset="0"/>
              <a:cs typeface="Times New Roman" pitchFamily="18" charset="0"/>
            </a:endParaRPr>
          </a:p>
        </p:txBody>
      </p:sp>
      <p:sp>
        <p:nvSpPr>
          <p:cNvPr id="12" name="Прямоугольник 11"/>
          <p:cNvSpPr/>
          <p:nvPr/>
        </p:nvSpPr>
        <p:spPr>
          <a:xfrm>
            <a:off x="5220072" y="3205840"/>
            <a:ext cx="1584176" cy="727216"/>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a:latin typeface="Times New Roman" pitchFamily="18" charset="0"/>
                <a:cs typeface="Times New Roman" pitchFamily="18" charset="0"/>
              </a:rPr>
              <a:t>I</a:t>
            </a:r>
            <a:r>
              <a:rPr lang="en-GB" sz="1600" dirty="0" smtClean="0">
                <a:latin typeface="Times New Roman" pitchFamily="18" charset="0"/>
                <a:cs typeface="Times New Roman" pitchFamily="18" charset="0"/>
              </a:rPr>
              <a:t>n  </a:t>
            </a:r>
            <a:r>
              <a:rPr lang="en-GB" sz="1600" dirty="0">
                <a:latin typeface="Times New Roman" pitchFamily="18" charset="0"/>
                <a:cs typeface="Times New Roman" pitchFamily="18" charset="0"/>
              </a:rPr>
              <a:t>the construction</a:t>
            </a:r>
            <a:endParaRPr lang="ru-RU" sz="1600" dirty="0">
              <a:latin typeface="Times New Roman" pitchFamily="18" charset="0"/>
              <a:cs typeface="Times New Roman" pitchFamily="18" charset="0"/>
            </a:endParaRPr>
          </a:p>
        </p:txBody>
      </p:sp>
      <p:sp>
        <p:nvSpPr>
          <p:cNvPr id="13" name="Прямоугольник 12"/>
          <p:cNvSpPr/>
          <p:nvPr/>
        </p:nvSpPr>
        <p:spPr>
          <a:xfrm>
            <a:off x="5230986" y="4069936"/>
            <a:ext cx="1584176" cy="727216"/>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Times New Roman" pitchFamily="18" charset="0"/>
                <a:cs typeface="Times New Roman" pitchFamily="18" charset="0"/>
              </a:rPr>
              <a:t>In </a:t>
            </a:r>
            <a:r>
              <a:rPr lang="en-GB" sz="1600" dirty="0">
                <a:latin typeface="Times New Roman" pitchFamily="18" charset="0"/>
                <a:cs typeface="Times New Roman" pitchFamily="18" charset="0"/>
              </a:rPr>
              <a:t>production</a:t>
            </a:r>
            <a:endParaRPr lang="ru-RU" sz="1600" dirty="0">
              <a:latin typeface="Times New Roman" pitchFamily="18" charset="0"/>
              <a:cs typeface="Times New Roman" pitchFamily="18" charset="0"/>
            </a:endParaRPr>
          </a:p>
        </p:txBody>
      </p:sp>
      <p:sp>
        <p:nvSpPr>
          <p:cNvPr id="14" name="Прямоугольник 13"/>
          <p:cNvSpPr/>
          <p:nvPr/>
        </p:nvSpPr>
        <p:spPr>
          <a:xfrm>
            <a:off x="5238074" y="4956124"/>
            <a:ext cx="1584176" cy="777132"/>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a:latin typeface="Times New Roman" pitchFamily="18" charset="0"/>
                <a:cs typeface="Times New Roman" pitchFamily="18" charset="0"/>
              </a:rPr>
              <a:t> </a:t>
            </a:r>
            <a:r>
              <a:rPr lang="en-GB" sz="1600" dirty="0" smtClean="0">
                <a:latin typeface="Times New Roman" pitchFamily="18" charset="0"/>
                <a:cs typeface="Times New Roman" pitchFamily="18" charset="0"/>
              </a:rPr>
              <a:t>Transport</a:t>
            </a:r>
            <a:endParaRPr lang="ru-RU" sz="1600" dirty="0">
              <a:latin typeface="Times New Roman" pitchFamily="18" charset="0"/>
              <a:cs typeface="Times New Roman" pitchFamily="18" charset="0"/>
            </a:endParaRPr>
          </a:p>
        </p:txBody>
      </p:sp>
      <p:sp>
        <p:nvSpPr>
          <p:cNvPr id="15" name="Прямоугольник 14"/>
          <p:cNvSpPr/>
          <p:nvPr/>
        </p:nvSpPr>
        <p:spPr>
          <a:xfrm>
            <a:off x="5220072" y="5895796"/>
            <a:ext cx="1584176" cy="727216"/>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Times New Roman" pitchFamily="18" charset="0"/>
                <a:cs typeface="Times New Roman" pitchFamily="18" charset="0"/>
              </a:rPr>
              <a:t>In </a:t>
            </a:r>
            <a:r>
              <a:rPr lang="en-GB" sz="1600" dirty="0">
                <a:latin typeface="Times New Roman" pitchFamily="18" charset="0"/>
                <a:cs typeface="Times New Roman" pitchFamily="18" charset="0"/>
              </a:rPr>
              <a:t>agriculture</a:t>
            </a:r>
            <a:endParaRPr lang="ru-RU" sz="1600" dirty="0">
              <a:latin typeface="Times New Roman" pitchFamily="18" charset="0"/>
              <a:cs typeface="Times New Roman" pitchFamily="18" charset="0"/>
            </a:endParaRPr>
          </a:p>
        </p:txBody>
      </p:sp>
      <p:sp>
        <p:nvSpPr>
          <p:cNvPr id="16" name="Прямоугольник 15"/>
          <p:cNvSpPr/>
          <p:nvPr/>
        </p:nvSpPr>
        <p:spPr>
          <a:xfrm>
            <a:off x="3131840" y="3212976"/>
            <a:ext cx="1584176" cy="720080"/>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latin typeface="Times New Roman" pitchFamily="18" charset="0"/>
                <a:cs typeface="Times New Roman" pitchFamily="18" charset="0"/>
              </a:rPr>
              <a:t>N</a:t>
            </a:r>
            <a:r>
              <a:rPr lang="en-GB" sz="1600" dirty="0" err="1" smtClean="0">
                <a:latin typeface="Times New Roman" pitchFamily="18" charset="0"/>
                <a:cs typeface="Times New Roman" pitchFamily="18" charset="0"/>
              </a:rPr>
              <a:t>ational</a:t>
            </a:r>
            <a:r>
              <a:rPr lang="en-GB" sz="1600" dirty="0" smtClean="0">
                <a:latin typeface="Times New Roman" pitchFamily="18" charset="0"/>
                <a:cs typeface="Times New Roman" pitchFamily="18" charset="0"/>
              </a:rPr>
              <a:t> </a:t>
            </a:r>
            <a:r>
              <a:rPr lang="en-GB" sz="1600" dirty="0">
                <a:latin typeface="Times New Roman" pitchFamily="18" charset="0"/>
                <a:cs typeface="Times New Roman" pitchFamily="18" charset="0"/>
              </a:rPr>
              <a:t>level</a:t>
            </a:r>
            <a:endParaRPr lang="ru-RU" sz="1600" dirty="0">
              <a:latin typeface="Times New Roman" pitchFamily="18" charset="0"/>
              <a:cs typeface="Times New Roman" pitchFamily="18" charset="0"/>
            </a:endParaRPr>
          </a:p>
        </p:txBody>
      </p:sp>
      <p:sp>
        <p:nvSpPr>
          <p:cNvPr id="17" name="Прямоугольник 16"/>
          <p:cNvSpPr/>
          <p:nvPr/>
        </p:nvSpPr>
        <p:spPr>
          <a:xfrm>
            <a:off x="3131840" y="4077072"/>
            <a:ext cx="1584176" cy="720080"/>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Times New Roman" pitchFamily="18" charset="0"/>
                <a:cs typeface="Times New Roman" pitchFamily="18" charset="0"/>
              </a:rPr>
              <a:t>Regional </a:t>
            </a:r>
            <a:r>
              <a:rPr lang="en-GB" sz="1600" dirty="0">
                <a:latin typeface="Times New Roman" pitchFamily="18" charset="0"/>
                <a:cs typeface="Times New Roman" pitchFamily="18" charset="0"/>
              </a:rPr>
              <a:t>level</a:t>
            </a:r>
            <a:endParaRPr lang="ru-RU" sz="1600" dirty="0">
              <a:latin typeface="Times New Roman" pitchFamily="18" charset="0"/>
              <a:cs typeface="Times New Roman" pitchFamily="18" charset="0"/>
            </a:endParaRPr>
          </a:p>
        </p:txBody>
      </p:sp>
      <p:sp>
        <p:nvSpPr>
          <p:cNvPr id="18" name="Прямоугольник 17"/>
          <p:cNvSpPr/>
          <p:nvPr/>
        </p:nvSpPr>
        <p:spPr>
          <a:xfrm>
            <a:off x="3131840" y="4941168"/>
            <a:ext cx="1584176" cy="792088"/>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Times New Roman" pitchFamily="18" charset="0"/>
                <a:cs typeface="Times New Roman" pitchFamily="18" charset="0"/>
              </a:rPr>
              <a:t>Local </a:t>
            </a:r>
            <a:r>
              <a:rPr lang="en-GB" sz="1600" dirty="0">
                <a:latin typeface="Times New Roman" pitchFamily="18" charset="0"/>
                <a:cs typeface="Times New Roman" pitchFamily="18" charset="0"/>
              </a:rPr>
              <a:t>level</a:t>
            </a:r>
            <a:endParaRPr lang="ru-RU" sz="1600" dirty="0">
              <a:latin typeface="Times New Roman" pitchFamily="18" charset="0"/>
              <a:cs typeface="Times New Roman" pitchFamily="18" charset="0"/>
            </a:endParaRPr>
          </a:p>
        </p:txBody>
      </p:sp>
      <p:sp>
        <p:nvSpPr>
          <p:cNvPr id="19" name="Прямоугольник с одним вырезанным углом 18"/>
          <p:cNvSpPr/>
          <p:nvPr/>
        </p:nvSpPr>
        <p:spPr>
          <a:xfrm flipH="1">
            <a:off x="3131053" y="2348880"/>
            <a:ext cx="1584176" cy="727216"/>
          </a:xfrm>
          <a:prstGeom prst="snip1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latin typeface="Times New Roman" pitchFamily="18" charset="0"/>
                <a:cs typeface="Times New Roman" pitchFamily="18" charset="0"/>
              </a:rPr>
              <a:t>On the scale of possible consequences</a:t>
            </a:r>
            <a:endParaRPr lang="ru-RU" sz="1600" dirty="0">
              <a:latin typeface="Times New Roman" pitchFamily="18" charset="0"/>
              <a:cs typeface="Times New Roman" pitchFamily="18" charset="0"/>
            </a:endParaRPr>
          </a:p>
        </p:txBody>
      </p:sp>
      <p:sp>
        <p:nvSpPr>
          <p:cNvPr id="20" name="Прямоугольник с одним вырезанным углом 19"/>
          <p:cNvSpPr/>
          <p:nvPr/>
        </p:nvSpPr>
        <p:spPr>
          <a:xfrm flipV="1">
            <a:off x="7362310" y="5895140"/>
            <a:ext cx="1584176" cy="727216"/>
          </a:xfrm>
          <a:prstGeom prst="snip1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sz="1600" dirty="0">
              <a:latin typeface="Times New Roman" pitchFamily="18" charset="0"/>
              <a:cs typeface="Times New Roman" pitchFamily="18" charset="0"/>
            </a:endParaRPr>
          </a:p>
        </p:txBody>
      </p:sp>
      <p:sp>
        <p:nvSpPr>
          <p:cNvPr id="21" name="TextBox 20"/>
          <p:cNvSpPr txBox="1"/>
          <p:nvPr/>
        </p:nvSpPr>
        <p:spPr>
          <a:xfrm>
            <a:off x="3131840" y="5877272"/>
            <a:ext cx="1577485" cy="338554"/>
          </a:xfrm>
          <a:prstGeom prst="rect">
            <a:avLst/>
          </a:prstGeom>
          <a:solidFill>
            <a:srgbClr val="E8F6FE"/>
          </a:solidFill>
        </p:spPr>
        <p:txBody>
          <a:bodyPr wrap="square" rtlCol="0">
            <a:spAutoFit/>
          </a:bodyPr>
          <a:lstStyle/>
          <a:p>
            <a:pPr algn="ctr"/>
            <a:r>
              <a:rPr lang="en-GB" sz="1600" dirty="0" smtClean="0">
                <a:latin typeface="Times New Roman" pitchFamily="18" charset="0"/>
                <a:cs typeface="Times New Roman" pitchFamily="18" charset="0"/>
              </a:rPr>
              <a:t>Objective </a:t>
            </a:r>
            <a:r>
              <a:rPr lang="en-GB" sz="1600" dirty="0">
                <a:latin typeface="Times New Roman" pitchFamily="18" charset="0"/>
                <a:cs typeface="Times New Roman" pitchFamily="18" charset="0"/>
              </a:rPr>
              <a:t>level</a:t>
            </a:r>
            <a:endParaRPr lang="ru-RU" sz="1600" dirty="0">
              <a:latin typeface="Times New Roman" pitchFamily="18" charset="0"/>
              <a:cs typeface="Times New Roman" pitchFamily="18" charset="0"/>
            </a:endParaRPr>
          </a:p>
        </p:txBody>
      </p:sp>
      <p:sp>
        <p:nvSpPr>
          <p:cNvPr id="22" name="TextBox 21"/>
          <p:cNvSpPr txBox="1"/>
          <p:nvPr/>
        </p:nvSpPr>
        <p:spPr>
          <a:xfrm>
            <a:off x="7362310" y="5973940"/>
            <a:ext cx="1584176" cy="338554"/>
          </a:xfrm>
          <a:prstGeom prst="rect">
            <a:avLst/>
          </a:prstGeom>
          <a:solidFill>
            <a:srgbClr val="E8F6FE"/>
          </a:solidFill>
        </p:spPr>
        <p:txBody>
          <a:bodyPr wrap="square" rtlCol="0">
            <a:spAutoFit/>
          </a:bodyPr>
          <a:lstStyle/>
          <a:p>
            <a:pPr algn="ctr"/>
            <a:r>
              <a:rPr lang="en-GB" sz="1600" dirty="0">
                <a:latin typeface="Times New Roman" pitchFamily="18" charset="0"/>
                <a:cs typeface="Times New Roman" pitchFamily="18" charset="0"/>
              </a:rPr>
              <a:t>military nature</a:t>
            </a:r>
            <a:endParaRPr lang="ru-RU" sz="1600" dirty="0">
              <a:latin typeface="Times New Roman" pitchFamily="18" charset="0"/>
              <a:cs typeface="Times New Roman" pitchFamily="18" charset="0"/>
            </a:endParaRPr>
          </a:p>
        </p:txBody>
      </p:sp>
      <p:sp>
        <p:nvSpPr>
          <p:cNvPr id="26" name="Стрелка вниз 25"/>
          <p:cNvSpPr/>
          <p:nvPr/>
        </p:nvSpPr>
        <p:spPr>
          <a:xfrm>
            <a:off x="3597131" y="1412776"/>
            <a:ext cx="720080" cy="792088"/>
          </a:xfrm>
          <a:prstGeom prst="downArrow">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7" name="Стрелка вниз 26"/>
          <p:cNvSpPr/>
          <p:nvPr/>
        </p:nvSpPr>
        <p:spPr>
          <a:xfrm>
            <a:off x="5670122" y="1412776"/>
            <a:ext cx="720080" cy="792088"/>
          </a:xfrm>
          <a:prstGeom prst="downArrow">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8" name="Стрелка вниз 27"/>
          <p:cNvSpPr/>
          <p:nvPr/>
        </p:nvSpPr>
        <p:spPr>
          <a:xfrm>
            <a:off x="7794358" y="1412776"/>
            <a:ext cx="720080" cy="792088"/>
          </a:xfrm>
          <a:prstGeom prst="downArrow">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1167998" y="1196752"/>
            <a:ext cx="7169467" cy="216024"/>
          </a:xfrm>
          <a:prstGeom prst="rect">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1168610" y="1412776"/>
            <a:ext cx="307658" cy="792088"/>
          </a:xfrm>
          <a:prstGeom prst="rect">
            <a:avLst/>
          </a:prstGeom>
          <a:solidFill>
            <a:srgbClr val="0066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31" name="Прямоугольник 10"/>
          <p:cNvSpPr>
            <a:spLocks noChangeArrowheads="1"/>
          </p:cNvSpPr>
          <p:nvPr/>
        </p:nvSpPr>
        <p:spPr bwMode="auto">
          <a:xfrm>
            <a:off x="1380703" y="44624"/>
            <a:ext cx="6143625" cy="707886"/>
          </a:xfrm>
          <a:prstGeom prst="rect">
            <a:avLst/>
          </a:prstGeom>
          <a:noFill/>
          <a:ln w="9525">
            <a:noFill/>
            <a:miter lim="800000"/>
            <a:headEnd/>
            <a:tailEnd/>
          </a:ln>
        </p:spPr>
        <p:txBody>
          <a:bodyPr>
            <a:spAutoFit/>
          </a:bodyPr>
          <a:lstStyle/>
          <a:p>
            <a:pPr algn="ctr"/>
            <a:r>
              <a:rPr lang="en-US" sz="2000" b="1" dirty="0">
                <a:solidFill>
                  <a:srgbClr val="0070C0"/>
                </a:solidFill>
                <a:latin typeface="Times New Roman" pitchFamily="18" charset="0"/>
                <a:cs typeface="Times New Roman" pitchFamily="18" charset="0"/>
              </a:rPr>
              <a:t>EMERGENCY SITUATIONS ON THE TERRITORY OF THE </a:t>
            </a:r>
            <a:r>
              <a:rPr lang="en-US" sz="2000" b="1" dirty="0" smtClean="0">
                <a:solidFill>
                  <a:srgbClr val="0070C0"/>
                </a:solidFill>
                <a:latin typeface="Times New Roman" pitchFamily="18" charset="0"/>
                <a:cs typeface="Times New Roman" pitchFamily="18" charset="0"/>
              </a:rPr>
              <a:t>STATE</a:t>
            </a:r>
            <a:endParaRPr lang="en-US" sz="2000" b="1" i="1" dirty="0">
              <a:solidFill>
                <a:srgbClr val="0070C0"/>
              </a:solidFill>
              <a:latin typeface="Times New Roman" pitchFamily="18" charset="0"/>
              <a:cs typeface="Times New Roman" pitchFamily="18" charset="0"/>
            </a:endParaRPr>
          </a:p>
        </p:txBody>
      </p:sp>
      <p:sp>
        <p:nvSpPr>
          <p:cNvPr id="32" name="Прямоугольник 7"/>
          <p:cNvSpPr/>
          <p:nvPr/>
        </p:nvSpPr>
        <p:spPr>
          <a:xfrm rot="10800000" flipV="1">
            <a:off x="7357241" y="5780252"/>
            <a:ext cx="1589244" cy="842103"/>
          </a:xfrm>
          <a:prstGeom prst="rect">
            <a:avLst/>
          </a:prstGeom>
          <a:solidFill>
            <a:srgbClr val="E8F6FE"/>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Times New Roman" pitchFamily="18" charset="0"/>
                <a:cs typeface="Times New Roman" pitchFamily="18" charset="0"/>
              </a:rPr>
              <a:t>Military </a:t>
            </a:r>
            <a:r>
              <a:rPr lang="en-GB" sz="1600" dirty="0">
                <a:latin typeface="Times New Roman" pitchFamily="18" charset="0"/>
                <a:cs typeface="Times New Roman" pitchFamily="18" charset="0"/>
              </a:rPr>
              <a:t>nature</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1592064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val 6"/>
          <p:cNvSpPr>
            <a:spLocks noChangeArrowheads="1"/>
          </p:cNvSpPr>
          <p:nvPr/>
        </p:nvSpPr>
        <p:spPr bwMode="auto">
          <a:xfrm>
            <a:off x="3314700" y="3973513"/>
            <a:ext cx="1863725" cy="823912"/>
          </a:xfrm>
          <a:prstGeom prst="ellipse">
            <a:avLst/>
          </a:prstGeom>
          <a:solidFill>
            <a:srgbClr val="E8F6FE"/>
          </a:solidFill>
          <a:ln w="10">
            <a:solidFill>
              <a:srgbClr val="000000"/>
            </a:solidFill>
            <a:round/>
            <a:headEnd/>
            <a:tailEnd/>
          </a:ln>
        </p:spPr>
        <p:txBody>
          <a:bodyPr/>
          <a:lstStyle/>
          <a:p>
            <a:endParaRPr lang="ru-RU"/>
          </a:p>
        </p:txBody>
      </p:sp>
      <p:sp>
        <p:nvSpPr>
          <p:cNvPr id="6147" name="Oval 6"/>
          <p:cNvSpPr>
            <a:spLocks noChangeArrowheads="1"/>
          </p:cNvSpPr>
          <p:nvPr/>
        </p:nvSpPr>
        <p:spPr bwMode="auto">
          <a:xfrm>
            <a:off x="3314700" y="3810000"/>
            <a:ext cx="1863725" cy="825500"/>
          </a:xfrm>
          <a:prstGeom prst="ellipse">
            <a:avLst/>
          </a:prstGeom>
          <a:solidFill>
            <a:srgbClr val="E8F6FE"/>
          </a:solidFill>
          <a:ln w="10">
            <a:solidFill>
              <a:srgbClr val="000000"/>
            </a:solidFill>
            <a:round/>
            <a:headEnd/>
            <a:tailEnd/>
          </a:ln>
        </p:spPr>
        <p:txBody>
          <a:bodyPr/>
          <a:lstStyle/>
          <a:p>
            <a:endParaRPr lang="ru-RU"/>
          </a:p>
        </p:txBody>
      </p:sp>
      <p:sp>
        <p:nvSpPr>
          <p:cNvPr id="6149" name="Прямоугольник 10"/>
          <p:cNvSpPr>
            <a:spLocks noChangeArrowheads="1"/>
          </p:cNvSpPr>
          <p:nvPr/>
        </p:nvSpPr>
        <p:spPr bwMode="auto">
          <a:xfrm>
            <a:off x="1547664" y="-99392"/>
            <a:ext cx="6143625" cy="954107"/>
          </a:xfrm>
          <a:prstGeom prst="rect">
            <a:avLst/>
          </a:prstGeom>
          <a:noFill/>
          <a:ln w="9525">
            <a:noFill/>
            <a:miter lim="800000"/>
            <a:headEnd/>
            <a:tailEnd/>
          </a:ln>
        </p:spPr>
        <p:txBody>
          <a:bodyPr>
            <a:spAutoFit/>
          </a:bodyPr>
          <a:lstStyle/>
          <a:p>
            <a:pPr algn="ctr"/>
            <a:endParaRPr lang="en-GB" b="1" dirty="0" smtClean="0">
              <a:solidFill>
                <a:srgbClr val="0070C0"/>
              </a:solidFill>
              <a:latin typeface="Times New Roman" pitchFamily="18" charset="0"/>
              <a:cs typeface="Times New Roman" pitchFamily="18" charset="0"/>
            </a:endParaRPr>
          </a:p>
          <a:p>
            <a:pPr algn="ctr"/>
            <a:r>
              <a:rPr lang="en-GB" b="1" dirty="0" smtClean="0">
                <a:solidFill>
                  <a:srgbClr val="0070C0"/>
                </a:solidFill>
                <a:latin typeface="Times New Roman" pitchFamily="18" charset="0"/>
                <a:cs typeface="Times New Roman" pitchFamily="18" charset="0"/>
              </a:rPr>
              <a:t>GLOBAL </a:t>
            </a:r>
            <a:r>
              <a:rPr lang="en-GB" b="1" dirty="0">
                <a:solidFill>
                  <a:srgbClr val="0070C0"/>
                </a:solidFill>
                <a:latin typeface="Times New Roman" pitchFamily="18" charset="0"/>
                <a:cs typeface="Times New Roman" pitchFamily="18" charset="0"/>
              </a:rPr>
              <a:t>INFORMATION INFRASTRUCTURE</a:t>
            </a:r>
            <a:r>
              <a:rPr lang="uk-UA" b="1" dirty="0">
                <a:solidFill>
                  <a:srgbClr val="0070C0"/>
                </a:solidFill>
                <a:latin typeface="Times New Roman" pitchFamily="18" charset="0"/>
                <a:cs typeface="Times New Roman" pitchFamily="18" charset="0"/>
              </a:rPr>
              <a:t/>
            </a:r>
            <a:br>
              <a:rPr lang="uk-UA" b="1" dirty="0">
                <a:solidFill>
                  <a:srgbClr val="0070C0"/>
                </a:solidFill>
                <a:latin typeface="Times New Roman" pitchFamily="18" charset="0"/>
                <a:cs typeface="Times New Roman" pitchFamily="18" charset="0"/>
              </a:rPr>
            </a:br>
            <a:endParaRPr lang="en-US" sz="2000" b="1" i="1" dirty="0">
              <a:solidFill>
                <a:srgbClr val="0070C0"/>
              </a:solidFill>
              <a:latin typeface="Times New Roman" pitchFamily="18" charset="0"/>
              <a:cs typeface="Times New Roman" pitchFamily="18" charset="0"/>
            </a:endParaRPr>
          </a:p>
        </p:txBody>
      </p:sp>
      <p:sp>
        <p:nvSpPr>
          <p:cNvPr id="6151" name="Oval 6"/>
          <p:cNvSpPr>
            <a:spLocks noChangeArrowheads="1"/>
          </p:cNvSpPr>
          <p:nvPr/>
        </p:nvSpPr>
        <p:spPr bwMode="auto">
          <a:xfrm>
            <a:off x="3311525" y="3644900"/>
            <a:ext cx="1862138" cy="825500"/>
          </a:xfrm>
          <a:prstGeom prst="ellipse">
            <a:avLst/>
          </a:prstGeom>
          <a:solidFill>
            <a:srgbClr val="E8F6FE"/>
          </a:solidFill>
          <a:ln w="10">
            <a:solidFill>
              <a:srgbClr val="000000"/>
            </a:solidFill>
            <a:round/>
            <a:headEnd/>
            <a:tailEnd/>
          </a:ln>
        </p:spPr>
        <p:txBody>
          <a:bodyPr/>
          <a:lstStyle/>
          <a:p>
            <a:endParaRPr lang="ru-RU"/>
          </a:p>
        </p:txBody>
      </p:sp>
      <p:sp>
        <p:nvSpPr>
          <p:cNvPr id="6152" name="Rectangle 5"/>
          <p:cNvSpPr>
            <a:spLocks noChangeArrowheads="1"/>
          </p:cNvSpPr>
          <p:nvPr/>
        </p:nvSpPr>
        <p:spPr bwMode="auto">
          <a:xfrm>
            <a:off x="534988" y="808038"/>
            <a:ext cx="190500" cy="441325"/>
          </a:xfrm>
          <a:prstGeom prst="rect">
            <a:avLst/>
          </a:prstGeom>
          <a:noFill/>
          <a:ln w="9525">
            <a:noFill/>
            <a:miter lim="800000"/>
            <a:headEnd/>
            <a:tailEnd/>
          </a:ln>
        </p:spPr>
        <p:txBody>
          <a:bodyPr wrap="none" lIns="0" tIns="0" rIns="0" bIns="0">
            <a:spAutoFit/>
          </a:bodyPr>
          <a:lstStyle/>
          <a:p>
            <a:r>
              <a:rPr lang="ru-RU" sz="2200">
                <a:solidFill>
                  <a:srgbClr val="000000"/>
                </a:solidFill>
                <a:latin typeface="Times New Roman" pitchFamily="18" charset="0"/>
              </a:rPr>
              <a:t> </a:t>
            </a:r>
            <a:endParaRPr lang="ru-RU"/>
          </a:p>
        </p:txBody>
      </p:sp>
      <p:sp>
        <p:nvSpPr>
          <p:cNvPr id="6153" name="Oval 6"/>
          <p:cNvSpPr>
            <a:spLocks noChangeArrowheads="1"/>
          </p:cNvSpPr>
          <p:nvPr/>
        </p:nvSpPr>
        <p:spPr bwMode="auto">
          <a:xfrm>
            <a:off x="3311525" y="3481388"/>
            <a:ext cx="1862138" cy="825500"/>
          </a:xfrm>
          <a:prstGeom prst="ellipse">
            <a:avLst/>
          </a:prstGeom>
          <a:solidFill>
            <a:srgbClr val="E8F6FE"/>
          </a:solidFill>
          <a:ln w="10">
            <a:solidFill>
              <a:srgbClr val="000000"/>
            </a:solidFill>
            <a:round/>
            <a:headEnd/>
            <a:tailEnd/>
          </a:ln>
        </p:spPr>
        <p:txBody>
          <a:bodyPr/>
          <a:lstStyle/>
          <a:p>
            <a:endParaRPr lang="ru-RU"/>
          </a:p>
        </p:txBody>
      </p:sp>
      <p:sp>
        <p:nvSpPr>
          <p:cNvPr id="6154" name="Oval 7"/>
          <p:cNvSpPr>
            <a:spLocks noChangeArrowheads="1"/>
          </p:cNvSpPr>
          <p:nvPr/>
        </p:nvSpPr>
        <p:spPr bwMode="auto">
          <a:xfrm>
            <a:off x="3322638" y="3303588"/>
            <a:ext cx="1862137" cy="823912"/>
          </a:xfrm>
          <a:prstGeom prst="ellipse">
            <a:avLst/>
          </a:prstGeom>
          <a:solidFill>
            <a:srgbClr val="E8F6FE"/>
          </a:solidFill>
          <a:ln w="10">
            <a:solidFill>
              <a:srgbClr val="000000"/>
            </a:solidFill>
            <a:round/>
            <a:headEnd/>
            <a:tailEnd/>
          </a:ln>
        </p:spPr>
        <p:txBody>
          <a:bodyPr/>
          <a:lstStyle/>
          <a:p>
            <a:endParaRPr lang="ru-RU"/>
          </a:p>
        </p:txBody>
      </p:sp>
      <p:grpSp>
        <p:nvGrpSpPr>
          <p:cNvPr id="2" name="Group 10"/>
          <p:cNvGrpSpPr>
            <a:grpSpLocks/>
          </p:cNvGrpSpPr>
          <p:nvPr/>
        </p:nvGrpSpPr>
        <p:grpSpPr bwMode="auto">
          <a:xfrm>
            <a:off x="2801938" y="1385888"/>
            <a:ext cx="1373187" cy="571500"/>
            <a:chOff x="1993" y="948"/>
            <a:chExt cx="767" cy="316"/>
          </a:xfrm>
          <a:solidFill>
            <a:srgbClr val="D7C9FF"/>
          </a:solidFill>
        </p:grpSpPr>
        <p:sp>
          <p:nvSpPr>
            <p:cNvPr id="6301" name="Freeform 8"/>
            <p:cNvSpPr>
              <a:spLocks/>
            </p:cNvSpPr>
            <p:nvPr/>
          </p:nvSpPr>
          <p:spPr bwMode="auto">
            <a:xfrm>
              <a:off x="1993" y="948"/>
              <a:ext cx="767" cy="316"/>
            </a:xfrm>
            <a:custGeom>
              <a:avLst/>
              <a:gdLst>
                <a:gd name="T0" fmla="*/ 50 w 767"/>
                <a:gd name="T1" fmla="*/ 0 h 316"/>
                <a:gd name="T2" fmla="*/ 40 w 767"/>
                <a:gd name="T3" fmla="*/ 2 h 316"/>
                <a:gd name="T4" fmla="*/ 31 w 767"/>
                <a:gd name="T5" fmla="*/ 4 h 316"/>
                <a:gd name="T6" fmla="*/ 23 w 767"/>
                <a:gd name="T7" fmla="*/ 9 h 316"/>
                <a:gd name="T8" fmla="*/ 15 w 767"/>
                <a:gd name="T9" fmla="*/ 16 h 316"/>
                <a:gd name="T10" fmla="*/ 8 w 767"/>
                <a:gd name="T11" fmla="*/ 24 h 316"/>
                <a:gd name="T12" fmla="*/ 4 w 767"/>
                <a:gd name="T13" fmla="*/ 33 h 316"/>
                <a:gd name="T14" fmla="*/ 2 w 767"/>
                <a:gd name="T15" fmla="*/ 43 h 316"/>
                <a:gd name="T16" fmla="*/ 0 w 767"/>
                <a:gd name="T17" fmla="*/ 54 h 316"/>
                <a:gd name="T18" fmla="*/ 0 w 767"/>
                <a:gd name="T19" fmla="*/ 264 h 316"/>
                <a:gd name="T20" fmla="*/ 2 w 767"/>
                <a:gd name="T21" fmla="*/ 275 h 316"/>
                <a:gd name="T22" fmla="*/ 4 w 767"/>
                <a:gd name="T23" fmla="*/ 285 h 316"/>
                <a:gd name="T24" fmla="*/ 8 w 767"/>
                <a:gd name="T25" fmla="*/ 294 h 316"/>
                <a:gd name="T26" fmla="*/ 15 w 767"/>
                <a:gd name="T27" fmla="*/ 301 h 316"/>
                <a:gd name="T28" fmla="*/ 23 w 767"/>
                <a:gd name="T29" fmla="*/ 308 h 316"/>
                <a:gd name="T30" fmla="*/ 31 w 767"/>
                <a:gd name="T31" fmla="*/ 313 h 316"/>
                <a:gd name="T32" fmla="*/ 40 w 767"/>
                <a:gd name="T33" fmla="*/ 314 h 316"/>
                <a:gd name="T34" fmla="*/ 50 w 767"/>
                <a:gd name="T35" fmla="*/ 316 h 316"/>
                <a:gd name="T36" fmla="*/ 720 w 767"/>
                <a:gd name="T37" fmla="*/ 316 h 316"/>
                <a:gd name="T38" fmla="*/ 729 w 767"/>
                <a:gd name="T39" fmla="*/ 314 h 316"/>
                <a:gd name="T40" fmla="*/ 739 w 767"/>
                <a:gd name="T41" fmla="*/ 313 h 316"/>
                <a:gd name="T42" fmla="*/ 747 w 767"/>
                <a:gd name="T43" fmla="*/ 308 h 316"/>
                <a:gd name="T44" fmla="*/ 753 w 767"/>
                <a:gd name="T45" fmla="*/ 301 h 316"/>
                <a:gd name="T46" fmla="*/ 759 w 767"/>
                <a:gd name="T47" fmla="*/ 294 h 316"/>
                <a:gd name="T48" fmla="*/ 764 w 767"/>
                <a:gd name="T49" fmla="*/ 285 h 316"/>
                <a:gd name="T50" fmla="*/ 766 w 767"/>
                <a:gd name="T51" fmla="*/ 275 h 316"/>
                <a:gd name="T52" fmla="*/ 767 w 767"/>
                <a:gd name="T53" fmla="*/ 264 h 316"/>
                <a:gd name="T54" fmla="*/ 767 w 767"/>
                <a:gd name="T55" fmla="*/ 54 h 316"/>
                <a:gd name="T56" fmla="*/ 766 w 767"/>
                <a:gd name="T57" fmla="*/ 43 h 316"/>
                <a:gd name="T58" fmla="*/ 764 w 767"/>
                <a:gd name="T59" fmla="*/ 33 h 316"/>
                <a:gd name="T60" fmla="*/ 759 w 767"/>
                <a:gd name="T61" fmla="*/ 24 h 316"/>
                <a:gd name="T62" fmla="*/ 753 w 767"/>
                <a:gd name="T63" fmla="*/ 16 h 316"/>
                <a:gd name="T64" fmla="*/ 747 w 767"/>
                <a:gd name="T65" fmla="*/ 9 h 316"/>
                <a:gd name="T66" fmla="*/ 739 w 767"/>
                <a:gd name="T67" fmla="*/ 4 h 316"/>
                <a:gd name="T68" fmla="*/ 729 w 767"/>
                <a:gd name="T69" fmla="*/ 2 h 316"/>
                <a:gd name="T70" fmla="*/ 720 w 767"/>
                <a:gd name="T71" fmla="*/ 0 h 316"/>
                <a:gd name="T72" fmla="*/ 50 w 767"/>
                <a:gd name="T73" fmla="*/ 0 h 31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7" h="316">
                  <a:moveTo>
                    <a:pt x="50" y="0"/>
                  </a:moveTo>
                  <a:lnTo>
                    <a:pt x="40" y="2"/>
                  </a:lnTo>
                  <a:lnTo>
                    <a:pt x="31" y="4"/>
                  </a:lnTo>
                  <a:lnTo>
                    <a:pt x="23" y="9"/>
                  </a:lnTo>
                  <a:lnTo>
                    <a:pt x="15" y="16"/>
                  </a:lnTo>
                  <a:lnTo>
                    <a:pt x="8" y="24"/>
                  </a:lnTo>
                  <a:lnTo>
                    <a:pt x="4" y="33"/>
                  </a:lnTo>
                  <a:lnTo>
                    <a:pt x="2" y="43"/>
                  </a:lnTo>
                  <a:lnTo>
                    <a:pt x="0" y="54"/>
                  </a:lnTo>
                  <a:lnTo>
                    <a:pt x="0" y="264"/>
                  </a:lnTo>
                  <a:lnTo>
                    <a:pt x="2" y="275"/>
                  </a:lnTo>
                  <a:lnTo>
                    <a:pt x="4" y="285"/>
                  </a:lnTo>
                  <a:lnTo>
                    <a:pt x="8" y="294"/>
                  </a:lnTo>
                  <a:lnTo>
                    <a:pt x="15" y="301"/>
                  </a:lnTo>
                  <a:lnTo>
                    <a:pt x="23" y="308"/>
                  </a:lnTo>
                  <a:lnTo>
                    <a:pt x="31" y="313"/>
                  </a:lnTo>
                  <a:lnTo>
                    <a:pt x="40" y="314"/>
                  </a:lnTo>
                  <a:lnTo>
                    <a:pt x="50" y="316"/>
                  </a:lnTo>
                  <a:lnTo>
                    <a:pt x="720" y="316"/>
                  </a:lnTo>
                  <a:lnTo>
                    <a:pt x="729" y="314"/>
                  </a:lnTo>
                  <a:lnTo>
                    <a:pt x="739" y="313"/>
                  </a:lnTo>
                  <a:lnTo>
                    <a:pt x="747" y="308"/>
                  </a:lnTo>
                  <a:lnTo>
                    <a:pt x="753" y="301"/>
                  </a:lnTo>
                  <a:lnTo>
                    <a:pt x="759" y="294"/>
                  </a:lnTo>
                  <a:lnTo>
                    <a:pt x="764" y="285"/>
                  </a:lnTo>
                  <a:lnTo>
                    <a:pt x="766" y="275"/>
                  </a:lnTo>
                  <a:lnTo>
                    <a:pt x="767" y="264"/>
                  </a:lnTo>
                  <a:lnTo>
                    <a:pt x="767" y="54"/>
                  </a:lnTo>
                  <a:lnTo>
                    <a:pt x="766" y="43"/>
                  </a:lnTo>
                  <a:lnTo>
                    <a:pt x="764" y="33"/>
                  </a:lnTo>
                  <a:lnTo>
                    <a:pt x="759" y="24"/>
                  </a:lnTo>
                  <a:lnTo>
                    <a:pt x="753" y="16"/>
                  </a:lnTo>
                  <a:lnTo>
                    <a:pt x="747" y="9"/>
                  </a:lnTo>
                  <a:lnTo>
                    <a:pt x="739" y="4"/>
                  </a:lnTo>
                  <a:lnTo>
                    <a:pt x="729" y="2"/>
                  </a:lnTo>
                  <a:lnTo>
                    <a:pt x="720" y="0"/>
                  </a:lnTo>
                  <a:lnTo>
                    <a:pt x="50" y="0"/>
                  </a:lnTo>
                  <a:close/>
                </a:path>
              </a:pathLst>
            </a:custGeom>
            <a:grpFill/>
            <a:ln w="10">
              <a:solidFill>
                <a:srgbClr val="000000"/>
              </a:solidFill>
              <a:prstDash val="solid"/>
              <a:round/>
              <a:headEnd/>
              <a:tailEnd/>
            </a:ln>
          </p:spPr>
          <p:txBody>
            <a:bodyPr/>
            <a:lstStyle/>
            <a:p>
              <a:endParaRPr lang="ru-RU"/>
            </a:p>
          </p:txBody>
        </p:sp>
        <p:sp>
          <p:nvSpPr>
            <p:cNvPr id="6302" name="Freeform 9"/>
            <p:cNvSpPr>
              <a:spLocks/>
            </p:cNvSpPr>
            <p:nvPr/>
          </p:nvSpPr>
          <p:spPr bwMode="auto">
            <a:xfrm>
              <a:off x="2011" y="967"/>
              <a:ext cx="732" cy="278"/>
            </a:xfrm>
            <a:custGeom>
              <a:avLst/>
              <a:gdLst>
                <a:gd name="T0" fmla="*/ 32 w 732"/>
                <a:gd name="T1" fmla="*/ 0 h 278"/>
                <a:gd name="T2" fmla="*/ 702 w 732"/>
                <a:gd name="T3" fmla="*/ 0 h 278"/>
                <a:gd name="T4" fmla="*/ 708 w 732"/>
                <a:gd name="T5" fmla="*/ 2 h 278"/>
                <a:gd name="T6" fmla="*/ 714 w 732"/>
                <a:gd name="T7" fmla="*/ 4 h 278"/>
                <a:gd name="T8" fmla="*/ 716 w 732"/>
                <a:gd name="T9" fmla="*/ 5 h 278"/>
                <a:gd name="T10" fmla="*/ 724 w 732"/>
                <a:gd name="T11" fmla="*/ 10 h 278"/>
                <a:gd name="T12" fmla="*/ 729 w 732"/>
                <a:gd name="T13" fmla="*/ 17 h 278"/>
                <a:gd name="T14" fmla="*/ 730 w 732"/>
                <a:gd name="T15" fmla="*/ 23 h 278"/>
                <a:gd name="T16" fmla="*/ 732 w 732"/>
                <a:gd name="T17" fmla="*/ 28 h 278"/>
                <a:gd name="T18" fmla="*/ 732 w 732"/>
                <a:gd name="T19" fmla="*/ 35 h 278"/>
                <a:gd name="T20" fmla="*/ 732 w 732"/>
                <a:gd name="T21" fmla="*/ 245 h 278"/>
                <a:gd name="T22" fmla="*/ 732 w 732"/>
                <a:gd name="T23" fmla="*/ 254 h 278"/>
                <a:gd name="T24" fmla="*/ 730 w 732"/>
                <a:gd name="T25" fmla="*/ 259 h 278"/>
                <a:gd name="T26" fmla="*/ 729 w 732"/>
                <a:gd name="T27" fmla="*/ 263 h 278"/>
                <a:gd name="T28" fmla="*/ 724 w 732"/>
                <a:gd name="T29" fmla="*/ 270 h 278"/>
                <a:gd name="T30" fmla="*/ 717 w 732"/>
                <a:gd name="T31" fmla="*/ 275 h 278"/>
                <a:gd name="T32" fmla="*/ 714 w 732"/>
                <a:gd name="T33" fmla="*/ 276 h 278"/>
                <a:gd name="T34" fmla="*/ 709 w 732"/>
                <a:gd name="T35" fmla="*/ 278 h 278"/>
                <a:gd name="T36" fmla="*/ 702 w 732"/>
                <a:gd name="T37" fmla="*/ 278 h 278"/>
                <a:gd name="T38" fmla="*/ 32 w 732"/>
                <a:gd name="T39" fmla="*/ 278 h 278"/>
                <a:gd name="T40" fmla="*/ 25 w 732"/>
                <a:gd name="T41" fmla="*/ 278 h 278"/>
                <a:gd name="T42" fmla="*/ 21 w 732"/>
                <a:gd name="T43" fmla="*/ 276 h 278"/>
                <a:gd name="T44" fmla="*/ 16 w 732"/>
                <a:gd name="T45" fmla="*/ 275 h 278"/>
                <a:gd name="T46" fmla="*/ 9 w 732"/>
                <a:gd name="T47" fmla="*/ 270 h 278"/>
                <a:gd name="T48" fmla="*/ 5 w 732"/>
                <a:gd name="T49" fmla="*/ 261 h 278"/>
                <a:gd name="T50" fmla="*/ 3 w 732"/>
                <a:gd name="T51" fmla="*/ 259 h 278"/>
                <a:gd name="T52" fmla="*/ 2 w 732"/>
                <a:gd name="T53" fmla="*/ 252 h 278"/>
                <a:gd name="T54" fmla="*/ 0 w 732"/>
                <a:gd name="T55" fmla="*/ 245 h 278"/>
                <a:gd name="T56" fmla="*/ 0 w 732"/>
                <a:gd name="T57" fmla="*/ 35 h 278"/>
                <a:gd name="T58" fmla="*/ 2 w 732"/>
                <a:gd name="T59" fmla="*/ 28 h 278"/>
                <a:gd name="T60" fmla="*/ 3 w 732"/>
                <a:gd name="T61" fmla="*/ 23 h 278"/>
                <a:gd name="T62" fmla="*/ 5 w 732"/>
                <a:gd name="T63" fmla="*/ 19 h 278"/>
                <a:gd name="T64" fmla="*/ 9 w 732"/>
                <a:gd name="T65" fmla="*/ 10 h 278"/>
                <a:gd name="T66" fmla="*/ 17 w 732"/>
                <a:gd name="T67" fmla="*/ 5 h 278"/>
                <a:gd name="T68" fmla="*/ 21 w 732"/>
                <a:gd name="T69" fmla="*/ 4 h 278"/>
                <a:gd name="T70" fmla="*/ 25 w 732"/>
                <a:gd name="T71" fmla="*/ 2 h 278"/>
                <a:gd name="T72" fmla="*/ 32 w 732"/>
                <a:gd name="T73" fmla="*/ 0 h 27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32" h="278">
                  <a:moveTo>
                    <a:pt x="32" y="0"/>
                  </a:moveTo>
                  <a:lnTo>
                    <a:pt x="702" y="0"/>
                  </a:lnTo>
                  <a:lnTo>
                    <a:pt x="708" y="2"/>
                  </a:lnTo>
                  <a:lnTo>
                    <a:pt x="714" y="4"/>
                  </a:lnTo>
                  <a:lnTo>
                    <a:pt x="716" y="5"/>
                  </a:lnTo>
                  <a:lnTo>
                    <a:pt x="724" y="10"/>
                  </a:lnTo>
                  <a:lnTo>
                    <a:pt x="729" y="17"/>
                  </a:lnTo>
                  <a:lnTo>
                    <a:pt x="730" y="23"/>
                  </a:lnTo>
                  <a:lnTo>
                    <a:pt x="732" y="28"/>
                  </a:lnTo>
                  <a:lnTo>
                    <a:pt x="732" y="35"/>
                  </a:lnTo>
                  <a:lnTo>
                    <a:pt x="732" y="245"/>
                  </a:lnTo>
                  <a:lnTo>
                    <a:pt x="732" y="254"/>
                  </a:lnTo>
                  <a:lnTo>
                    <a:pt x="730" y="259"/>
                  </a:lnTo>
                  <a:lnTo>
                    <a:pt x="729" y="263"/>
                  </a:lnTo>
                  <a:lnTo>
                    <a:pt x="724" y="270"/>
                  </a:lnTo>
                  <a:lnTo>
                    <a:pt x="717" y="275"/>
                  </a:lnTo>
                  <a:lnTo>
                    <a:pt x="714" y="276"/>
                  </a:lnTo>
                  <a:lnTo>
                    <a:pt x="709" y="278"/>
                  </a:lnTo>
                  <a:lnTo>
                    <a:pt x="702" y="278"/>
                  </a:lnTo>
                  <a:lnTo>
                    <a:pt x="32" y="278"/>
                  </a:lnTo>
                  <a:lnTo>
                    <a:pt x="25" y="278"/>
                  </a:lnTo>
                  <a:lnTo>
                    <a:pt x="21" y="276"/>
                  </a:lnTo>
                  <a:lnTo>
                    <a:pt x="16" y="275"/>
                  </a:lnTo>
                  <a:lnTo>
                    <a:pt x="9" y="270"/>
                  </a:lnTo>
                  <a:lnTo>
                    <a:pt x="5" y="261"/>
                  </a:lnTo>
                  <a:lnTo>
                    <a:pt x="3" y="259"/>
                  </a:lnTo>
                  <a:lnTo>
                    <a:pt x="2" y="252"/>
                  </a:lnTo>
                  <a:lnTo>
                    <a:pt x="0" y="245"/>
                  </a:lnTo>
                  <a:lnTo>
                    <a:pt x="0" y="35"/>
                  </a:lnTo>
                  <a:lnTo>
                    <a:pt x="2" y="28"/>
                  </a:lnTo>
                  <a:lnTo>
                    <a:pt x="3" y="23"/>
                  </a:lnTo>
                  <a:lnTo>
                    <a:pt x="5" y="19"/>
                  </a:lnTo>
                  <a:lnTo>
                    <a:pt x="9" y="10"/>
                  </a:lnTo>
                  <a:lnTo>
                    <a:pt x="17" y="5"/>
                  </a:lnTo>
                  <a:lnTo>
                    <a:pt x="21" y="4"/>
                  </a:lnTo>
                  <a:lnTo>
                    <a:pt x="25" y="2"/>
                  </a:lnTo>
                  <a:lnTo>
                    <a:pt x="32" y="0"/>
                  </a:lnTo>
                  <a:close/>
                </a:path>
              </a:pathLst>
            </a:custGeom>
            <a:grpFill/>
            <a:ln w="10">
              <a:solidFill>
                <a:srgbClr val="000000"/>
              </a:solidFill>
              <a:prstDash val="solid"/>
              <a:round/>
              <a:headEnd/>
              <a:tailEnd/>
            </a:ln>
          </p:spPr>
          <p:txBody>
            <a:bodyPr/>
            <a:lstStyle/>
            <a:p>
              <a:endParaRPr lang="ru-RU"/>
            </a:p>
          </p:txBody>
        </p:sp>
      </p:grpSp>
      <p:sp>
        <p:nvSpPr>
          <p:cNvPr id="6156" name="Rectangle 11"/>
          <p:cNvSpPr>
            <a:spLocks noChangeArrowheads="1"/>
          </p:cNvSpPr>
          <p:nvPr/>
        </p:nvSpPr>
        <p:spPr bwMode="auto">
          <a:xfrm>
            <a:off x="3036888" y="1506538"/>
            <a:ext cx="1044575" cy="230832"/>
          </a:xfrm>
          <a:prstGeom prst="rect">
            <a:avLst/>
          </a:prstGeom>
          <a:noFill/>
          <a:ln w="9525">
            <a:noFill/>
            <a:miter lim="800000"/>
            <a:headEnd/>
            <a:tailEnd/>
          </a:ln>
        </p:spPr>
        <p:txBody>
          <a:bodyPr wrap="square" lIns="0" tIns="0" rIns="0" bIns="0">
            <a:spAutoFit/>
          </a:bodyPr>
          <a:lstStyle/>
          <a:p>
            <a:r>
              <a:rPr lang="ru-RU" sz="1500" i="1" dirty="0" smtClean="0">
                <a:solidFill>
                  <a:srgbClr val="000000"/>
                </a:solidFill>
              </a:rPr>
              <a:t>   </a:t>
            </a:r>
            <a:r>
              <a:rPr lang="en-US" sz="1500" i="1" dirty="0" smtClean="0">
                <a:solidFill>
                  <a:srgbClr val="000000"/>
                </a:solidFill>
              </a:rPr>
              <a:t>Service 1</a:t>
            </a:r>
            <a:r>
              <a:rPr lang="ru-RU" sz="1500" i="1" dirty="0" smtClean="0">
                <a:solidFill>
                  <a:srgbClr val="000000"/>
                </a:solidFill>
              </a:rPr>
              <a:t>                </a:t>
            </a:r>
            <a:endParaRPr lang="ru-RU" dirty="0"/>
          </a:p>
        </p:txBody>
      </p:sp>
      <p:sp>
        <p:nvSpPr>
          <p:cNvPr id="6157" name="Rectangle 12"/>
          <p:cNvSpPr>
            <a:spLocks noChangeArrowheads="1"/>
          </p:cNvSpPr>
          <p:nvPr/>
        </p:nvSpPr>
        <p:spPr bwMode="auto">
          <a:xfrm>
            <a:off x="3941763" y="1506538"/>
            <a:ext cx="139700" cy="288925"/>
          </a:xfrm>
          <a:prstGeom prst="rect">
            <a:avLst/>
          </a:prstGeom>
          <a:noFill/>
          <a:ln w="9525">
            <a:noFill/>
            <a:miter lim="800000"/>
            <a:headEnd/>
            <a:tailEnd/>
          </a:ln>
        </p:spPr>
        <p:txBody>
          <a:bodyPr wrap="none" lIns="0" tIns="0" rIns="0" bIns="0">
            <a:spAutoFit/>
          </a:bodyPr>
          <a:lstStyle/>
          <a:p>
            <a:r>
              <a:rPr lang="ru-RU" sz="1500" i="1" dirty="0">
                <a:solidFill>
                  <a:srgbClr val="000000"/>
                </a:solidFill>
              </a:rPr>
              <a:t> </a:t>
            </a:r>
            <a:endParaRPr lang="ru-RU" dirty="0"/>
          </a:p>
        </p:txBody>
      </p:sp>
      <p:grpSp>
        <p:nvGrpSpPr>
          <p:cNvPr id="3" name="Group 15"/>
          <p:cNvGrpSpPr>
            <a:grpSpLocks/>
          </p:cNvGrpSpPr>
          <p:nvPr/>
        </p:nvGrpSpPr>
        <p:grpSpPr bwMode="auto">
          <a:xfrm>
            <a:off x="6748462" y="5321300"/>
            <a:ext cx="2175492" cy="134938"/>
            <a:chOff x="3881" y="3294"/>
            <a:chExt cx="1082" cy="74"/>
          </a:xfrm>
        </p:grpSpPr>
        <p:sp>
          <p:nvSpPr>
            <p:cNvPr id="6299" name="Line 13"/>
            <p:cNvSpPr>
              <a:spLocks noChangeShapeType="1"/>
            </p:cNvSpPr>
            <p:nvPr/>
          </p:nvSpPr>
          <p:spPr bwMode="auto">
            <a:xfrm>
              <a:off x="3946" y="3330"/>
              <a:ext cx="1017" cy="0"/>
            </a:xfrm>
            <a:prstGeom prst="line">
              <a:avLst/>
            </a:prstGeom>
            <a:noFill/>
            <a:ln w="10">
              <a:solidFill>
                <a:srgbClr val="000000"/>
              </a:solidFill>
              <a:round/>
              <a:headEnd/>
              <a:tailEnd/>
            </a:ln>
          </p:spPr>
          <p:txBody>
            <a:bodyPr/>
            <a:lstStyle/>
            <a:p>
              <a:endParaRPr lang="ru-RU"/>
            </a:p>
          </p:txBody>
        </p:sp>
        <p:sp>
          <p:nvSpPr>
            <p:cNvPr id="6300" name="Freeform 14"/>
            <p:cNvSpPr>
              <a:spLocks/>
            </p:cNvSpPr>
            <p:nvPr/>
          </p:nvSpPr>
          <p:spPr bwMode="auto">
            <a:xfrm>
              <a:off x="3881" y="3294"/>
              <a:ext cx="103" cy="74"/>
            </a:xfrm>
            <a:custGeom>
              <a:avLst/>
              <a:gdLst>
                <a:gd name="T0" fmla="*/ 103 w 103"/>
                <a:gd name="T1" fmla="*/ 0 h 74"/>
                <a:gd name="T2" fmla="*/ 0 w 103"/>
                <a:gd name="T3" fmla="*/ 36 h 74"/>
                <a:gd name="T4" fmla="*/ 103 w 103"/>
                <a:gd name="T5" fmla="*/ 74 h 74"/>
                <a:gd name="T6" fmla="*/ 70 w 103"/>
                <a:gd name="T7" fmla="*/ 36 h 74"/>
                <a:gd name="T8" fmla="*/ 103 w 103"/>
                <a:gd name="T9" fmla="*/ 0 h 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 h="74">
                  <a:moveTo>
                    <a:pt x="103" y="0"/>
                  </a:moveTo>
                  <a:lnTo>
                    <a:pt x="0" y="36"/>
                  </a:lnTo>
                  <a:lnTo>
                    <a:pt x="103" y="74"/>
                  </a:lnTo>
                  <a:lnTo>
                    <a:pt x="70" y="36"/>
                  </a:lnTo>
                  <a:lnTo>
                    <a:pt x="103" y="0"/>
                  </a:lnTo>
                  <a:close/>
                </a:path>
              </a:pathLst>
            </a:custGeom>
            <a:solidFill>
              <a:srgbClr val="000000"/>
            </a:solidFill>
            <a:ln w="9525">
              <a:noFill/>
              <a:round/>
              <a:headEnd/>
              <a:tailEnd/>
            </a:ln>
          </p:spPr>
          <p:txBody>
            <a:bodyPr/>
            <a:lstStyle/>
            <a:p>
              <a:endParaRPr lang="ru-RU"/>
            </a:p>
          </p:txBody>
        </p:sp>
      </p:grpSp>
      <p:grpSp>
        <p:nvGrpSpPr>
          <p:cNvPr id="4" name="Group 18"/>
          <p:cNvGrpSpPr>
            <a:grpSpLocks/>
          </p:cNvGrpSpPr>
          <p:nvPr/>
        </p:nvGrpSpPr>
        <p:grpSpPr bwMode="auto">
          <a:xfrm>
            <a:off x="220046" y="5321300"/>
            <a:ext cx="1742104" cy="126119"/>
            <a:chOff x="824" y="3294"/>
            <a:chExt cx="1031" cy="74"/>
          </a:xfrm>
        </p:grpSpPr>
        <p:sp>
          <p:nvSpPr>
            <p:cNvPr id="6297" name="Line 16"/>
            <p:cNvSpPr>
              <a:spLocks noChangeShapeType="1"/>
            </p:cNvSpPr>
            <p:nvPr/>
          </p:nvSpPr>
          <p:spPr bwMode="auto">
            <a:xfrm>
              <a:off x="824" y="3330"/>
              <a:ext cx="965" cy="0"/>
            </a:xfrm>
            <a:prstGeom prst="line">
              <a:avLst/>
            </a:prstGeom>
            <a:noFill/>
            <a:ln w="10">
              <a:solidFill>
                <a:srgbClr val="000000"/>
              </a:solidFill>
              <a:round/>
              <a:headEnd/>
              <a:tailEnd/>
            </a:ln>
          </p:spPr>
          <p:txBody>
            <a:bodyPr/>
            <a:lstStyle/>
            <a:p>
              <a:endParaRPr lang="ru-RU"/>
            </a:p>
          </p:txBody>
        </p:sp>
        <p:sp>
          <p:nvSpPr>
            <p:cNvPr id="6298" name="Freeform 17"/>
            <p:cNvSpPr>
              <a:spLocks/>
            </p:cNvSpPr>
            <p:nvPr/>
          </p:nvSpPr>
          <p:spPr bwMode="auto">
            <a:xfrm>
              <a:off x="1752" y="3294"/>
              <a:ext cx="103" cy="74"/>
            </a:xfrm>
            <a:custGeom>
              <a:avLst/>
              <a:gdLst>
                <a:gd name="T0" fmla="*/ 0 w 103"/>
                <a:gd name="T1" fmla="*/ 74 h 74"/>
                <a:gd name="T2" fmla="*/ 103 w 103"/>
                <a:gd name="T3" fmla="*/ 36 h 74"/>
                <a:gd name="T4" fmla="*/ 0 w 103"/>
                <a:gd name="T5" fmla="*/ 0 h 74"/>
                <a:gd name="T6" fmla="*/ 34 w 103"/>
                <a:gd name="T7" fmla="*/ 36 h 74"/>
                <a:gd name="T8" fmla="*/ 0 w 103"/>
                <a:gd name="T9" fmla="*/ 74 h 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 h="74">
                  <a:moveTo>
                    <a:pt x="0" y="74"/>
                  </a:moveTo>
                  <a:lnTo>
                    <a:pt x="103" y="36"/>
                  </a:lnTo>
                  <a:lnTo>
                    <a:pt x="0" y="0"/>
                  </a:lnTo>
                  <a:lnTo>
                    <a:pt x="34" y="36"/>
                  </a:lnTo>
                  <a:lnTo>
                    <a:pt x="0" y="74"/>
                  </a:lnTo>
                  <a:close/>
                </a:path>
              </a:pathLst>
            </a:custGeom>
            <a:solidFill>
              <a:srgbClr val="000000"/>
            </a:solidFill>
            <a:ln w="9525">
              <a:noFill/>
              <a:round/>
              <a:headEnd/>
              <a:tailEnd/>
            </a:ln>
          </p:spPr>
          <p:txBody>
            <a:bodyPr/>
            <a:lstStyle/>
            <a:p>
              <a:endParaRPr lang="ru-RU"/>
            </a:p>
          </p:txBody>
        </p:sp>
      </p:grpSp>
      <p:grpSp>
        <p:nvGrpSpPr>
          <p:cNvPr id="5" name="Group 21"/>
          <p:cNvGrpSpPr>
            <a:grpSpLocks/>
          </p:cNvGrpSpPr>
          <p:nvPr/>
        </p:nvGrpSpPr>
        <p:grpSpPr bwMode="auto">
          <a:xfrm>
            <a:off x="4518025" y="1385888"/>
            <a:ext cx="1376363" cy="571500"/>
            <a:chOff x="2952" y="948"/>
            <a:chExt cx="768" cy="316"/>
          </a:xfrm>
          <a:solidFill>
            <a:srgbClr val="D7C9FF"/>
          </a:solidFill>
        </p:grpSpPr>
        <p:sp>
          <p:nvSpPr>
            <p:cNvPr id="6295" name="Freeform 19"/>
            <p:cNvSpPr>
              <a:spLocks/>
            </p:cNvSpPr>
            <p:nvPr/>
          </p:nvSpPr>
          <p:spPr bwMode="auto">
            <a:xfrm>
              <a:off x="2952" y="948"/>
              <a:ext cx="768" cy="316"/>
            </a:xfrm>
            <a:custGeom>
              <a:avLst/>
              <a:gdLst>
                <a:gd name="T0" fmla="*/ 49 w 768"/>
                <a:gd name="T1" fmla="*/ 0 h 316"/>
                <a:gd name="T2" fmla="*/ 40 w 768"/>
                <a:gd name="T3" fmla="*/ 2 h 316"/>
                <a:gd name="T4" fmla="*/ 30 w 768"/>
                <a:gd name="T5" fmla="*/ 4 h 316"/>
                <a:gd name="T6" fmla="*/ 22 w 768"/>
                <a:gd name="T7" fmla="*/ 9 h 316"/>
                <a:gd name="T8" fmla="*/ 15 w 768"/>
                <a:gd name="T9" fmla="*/ 16 h 316"/>
                <a:gd name="T10" fmla="*/ 8 w 768"/>
                <a:gd name="T11" fmla="*/ 24 h 316"/>
                <a:gd name="T12" fmla="*/ 3 w 768"/>
                <a:gd name="T13" fmla="*/ 33 h 316"/>
                <a:gd name="T14" fmla="*/ 2 w 768"/>
                <a:gd name="T15" fmla="*/ 43 h 316"/>
                <a:gd name="T16" fmla="*/ 0 w 768"/>
                <a:gd name="T17" fmla="*/ 54 h 316"/>
                <a:gd name="T18" fmla="*/ 0 w 768"/>
                <a:gd name="T19" fmla="*/ 264 h 316"/>
                <a:gd name="T20" fmla="*/ 2 w 768"/>
                <a:gd name="T21" fmla="*/ 275 h 316"/>
                <a:gd name="T22" fmla="*/ 3 w 768"/>
                <a:gd name="T23" fmla="*/ 285 h 316"/>
                <a:gd name="T24" fmla="*/ 8 w 768"/>
                <a:gd name="T25" fmla="*/ 294 h 316"/>
                <a:gd name="T26" fmla="*/ 15 w 768"/>
                <a:gd name="T27" fmla="*/ 301 h 316"/>
                <a:gd name="T28" fmla="*/ 22 w 768"/>
                <a:gd name="T29" fmla="*/ 308 h 316"/>
                <a:gd name="T30" fmla="*/ 30 w 768"/>
                <a:gd name="T31" fmla="*/ 313 h 316"/>
                <a:gd name="T32" fmla="*/ 40 w 768"/>
                <a:gd name="T33" fmla="*/ 314 h 316"/>
                <a:gd name="T34" fmla="*/ 49 w 768"/>
                <a:gd name="T35" fmla="*/ 316 h 316"/>
                <a:gd name="T36" fmla="*/ 719 w 768"/>
                <a:gd name="T37" fmla="*/ 316 h 316"/>
                <a:gd name="T38" fmla="*/ 729 w 768"/>
                <a:gd name="T39" fmla="*/ 314 h 316"/>
                <a:gd name="T40" fmla="*/ 738 w 768"/>
                <a:gd name="T41" fmla="*/ 313 h 316"/>
                <a:gd name="T42" fmla="*/ 746 w 768"/>
                <a:gd name="T43" fmla="*/ 308 h 316"/>
                <a:gd name="T44" fmla="*/ 754 w 768"/>
                <a:gd name="T45" fmla="*/ 301 h 316"/>
                <a:gd name="T46" fmla="*/ 761 w 768"/>
                <a:gd name="T47" fmla="*/ 294 h 316"/>
                <a:gd name="T48" fmla="*/ 765 w 768"/>
                <a:gd name="T49" fmla="*/ 285 h 316"/>
                <a:gd name="T50" fmla="*/ 767 w 768"/>
                <a:gd name="T51" fmla="*/ 275 h 316"/>
                <a:gd name="T52" fmla="*/ 768 w 768"/>
                <a:gd name="T53" fmla="*/ 264 h 316"/>
                <a:gd name="T54" fmla="*/ 768 w 768"/>
                <a:gd name="T55" fmla="*/ 54 h 316"/>
                <a:gd name="T56" fmla="*/ 767 w 768"/>
                <a:gd name="T57" fmla="*/ 43 h 316"/>
                <a:gd name="T58" fmla="*/ 765 w 768"/>
                <a:gd name="T59" fmla="*/ 33 h 316"/>
                <a:gd name="T60" fmla="*/ 761 w 768"/>
                <a:gd name="T61" fmla="*/ 24 h 316"/>
                <a:gd name="T62" fmla="*/ 754 w 768"/>
                <a:gd name="T63" fmla="*/ 16 h 316"/>
                <a:gd name="T64" fmla="*/ 746 w 768"/>
                <a:gd name="T65" fmla="*/ 9 h 316"/>
                <a:gd name="T66" fmla="*/ 738 w 768"/>
                <a:gd name="T67" fmla="*/ 4 h 316"/>
                <a:gd name="T68" fmla="*/ 729 w 768"/>
                <a:gd name="T69" fmla="*/ 2 h 316"/>
                <a:gd name="T70" fmla="*/ 719 w 768"/>
                <a:gd name="T71" fmla="*/ 0 h 316"/>
                <a:gd name="T72" fmla="*/ 49 w 768"/>
                <a:gd name="T73" fmla="*/ 0 h 31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8" h="316">
                  <a:moveTo>
                    <a:pt x="49" y="0"/>
                  </a:moveTo>
                  <a:lnTo>
                    <a:pt x="40" y="2"/>
                  </a:lnTo>
                  <a:lnTo>
                    <a:pt x="30" y="4"/>
                  </a:lnTo>
                  <a:lnTo>
                    <a:pt x="22" y="9"/>
                  </a:lnTo>
                  <a:lnTo>
                    <a:pt x="15" y="16"/>
                  </a:lnTo>
                  <a:lnTo>
                    <a:pt x="8" y="24"/>
                  </a:lnTo>
                  <a:lnTo>
                    <a:pt x="3" y="33"/>
                  </a:lnTo>
                  <a:lnTo>
                    <a:pt x="2" y="43"/>
                  </a:lnTo>
                  <a:lnTo>
                    <a:pt x="0" y="54"/>
                  </a:lnTo>
                  <a:lnTo>
                    <a:pt x="0" y="264"/>
                  </a:lnTo>
                  <a:lnTo>
                    <a:pt x="2" y="275"/>
                  </a:lnTo>
                  <a:lnTo>
                    <a:pt x="3" y="285"/>
                  </a:lnTo>
                  <a:lnTo>
                    <a:pt x="8" y="294"/>
                  </a:lnTo>
                  <a:lnTo>
                    <a:pt x="15" y="301"/>
                  </a:lnTo>
                  <a:lnTo>
                    <a:pt x="22" y="308"/>
                  </a:lnTo>
                  <a:lnTo>
                    <a:pt x="30" y="313"/>
                  </a:lnTo>
                  <a:lnTo>
                    <a:pt x="40" y="314"/>
                  </a:lnTo>
                  <a:lnTo>
                    <a:pt x="49" y="316"/>
                  </a:lnTo>
                  <a:lnTo>
                    <a:pt x="719" y="316"/>
                  </a:lnTo>
                  <a:lnTo>
                    <a:pt x="729" y="314"/>
                  </a:lnTo>
                  <a:lnTo>
                    <a:pt x="738" y="313"/>
                  </a:lnTo>
                  <a:lnTo>
                    <a:pt x="746" y="308"/>
                  </a:lnTo>
                  <a:lnTo>
                    <a:pt x="754" y="301"/>
                  </a:lnTo>
                  <a:lnTo>
                    <a:pt x="761" y="294"/>
                  </a:lnTo>
                  <a:lnTo>
                    <a:pt x="765" y="285"/>
                  </a:lnTo>
                  <a:lnTo>
                    <a:pt x="767" y="275"/>
                  </a:lnTo>
                  <a:lnTo>
                    <a:pt x="768" y="264"/>
                  </a:lnTo>
                  <a:lnTo>
                    <a:pt x="768" y="54"/>
                  </a:lnTo>
                  <a:lnTo>
                    <a:pt x="767" y="43"/>
                  </a:lnTo>
                  <a:lnTo>
                    <a:pt x="765" y="33"/>
                  </a:lnTo>
                  <a:lnTo>
                    <a:pt x="761" y="24"/>
                  </a:lnTo>
                  <a:lnTo>
                    <a:pt x="754" y="16"/>
                  </a:lnTo>
                  <a:lnTo>
                    <a:pt x="746" y="9"/>
                  </a:lnTo>
                  <a:lnTo>
                    <a:pt x="738" y="4"/>
                  </a:lnTo>
                  <a:lnTo>
                    <a:pt x="729" y="2"/>
                  </a:lnTo>
                  <a:lnTo>
                    <a:pt x="719" y="0"/>
                  </a:lnTo>
                  <a:lnTo>
                    <a:pt x="49" y="0"/>
                  </a:lnTo>
                  <a:close/>
                </a:path>
              </a:pathLst>
            </a:custGeom>
            <a:grpFill/>
            <a:ln w="10">
              <a:solidFill>
                <a:srgbClr val="000000"/>
              </a:solidFill>
              <a:prstDash val="solid"/>
              <a:round/>
              <a:headEnd/>
              <a:tailEnd/>
            </a:ln>
          </p:spPr>
          <p:txBody>
            <a:bodyPr/>
            <a:lstStyle/>
            <a:p>
              <a:endParaRPr lang="ru-RU"/>
            </a:p>
          </p:txBody>
        </p:sp>
        <p:sp>
          <p:nvSpPr>
            <p:cNvPr id="6296" name="Freeform 20"/>
            <p:cNvSpPr>
              <a:spLocks/>
            </p:cNvSpPr>
            <p:nvPr/>
          </p:nvSpPr>
          <p:spPr bwMode="auto">
            <a:xfrm>
              <a:off x="2970" y="967"/>
              <a:ext cx="733" cy="278"/>
            </a:xfrm>
            <a:custGeom>
              <a:avLst/>
              <a:gdLst>
                <a:gd name="T0" fmla="*/ 31 w 733"/>
                <a:gd name="T1" fmla="*/ 0 h 278"/>
                <a:gd name="T2" fmla="*/ 701 w 733"/>
                <a:gd name="T3" fmla="*/ 0 h 278"/>
                <a:gd name="T4" fmla="*/ 709 w 733"/>
                <a:gd name="T5" fmla="*/ 2 h 278"/>
                <a:gd name="T6" fmla="*/ 714 w 733"/>
                <a:gd name="T7" fmla="*/ 4 h 278"/>
                <a:gd name="T8" fmla="*/ 717 w 733"/>
                <a:gd name="T9" fmla="*/ 5 h 278"/>
                <a:gd name="T10" fmla="*/ 723 w 733"/>
                <a:gd name="T11" fmla="*/ 10 h 278"/>
                <a:gd name="T12" fmla="*/ 730 w 733"/>
                <a:gd name="T13" fmla="*/ 19 h 278"/>
                <a:gd name="T14" fmla="*/ 731 w 733"/>
                <a:gd name="T15" fmla="*/ 23 h 278"/>
                <a:gd name="T16" fmla="*/ 733 w 733"/>
                <a:gd name="T17" fmla="*/ 28 h 278"/>
                <a:gd name="T18" fmla="*/ 733 w 733"/>
                <a:gd name="T19" fmla="*/ 35 h 278"/>
                <a:gd name="T20" fmla="*/ 733 w 733"/>
                <a:gd name="T21" fmla="*/ 245 h 278"/>
                <a:gd name="T22" fmla="*/ 733 w 733"/>
                <a:gd name="T23" fmla="*/ 252 h 278"/>
                <a:gd name="T24" fmla="*/ 731 w 733"/>
                <a:gd name="T25" fmla="*/ 259 h 278"/>
                <a:gd name="T26" fmla="*/ 730 w 733"/>
                <a:gd name="T27" fmla="*/ 261 h 278"/>
                <a:gd name="T28" fmla="*/ 723 w 733"/>
                <a:gd name="T29" fmla="*/ 270 h 278"/>
                <a:gd name="T30" fmla="*/ 717 w 733"/>
                <a:gd name="T31" fmla="*/ 275 h 278"/>
                <a:gd name="T32" fmla="*/ 714 w 733"/>
                <a:gd name="T33" fmla="*/ 276 h 278"/>
                <a:gd name="T34" fmla="*/ 709 w 733"/>
                <a:gd name="T35" fmla="*/ 278 h 278"/>
                <a:gd name="T36" fmla="*/ 701 w 733"/>
                <a:gd name="T37" fmla="*/ 278 h 278"/>
                <a:gd name="T38" fmla="*/ 31 w 733"/>
                <a:gd name="T39" fmla="*/ 278 h 278"/>
                <a:gd name="T40" fmla="*/ 25 w 733"/>
                <a:gd name="T41" fmla="*/ 278 h 278"/>
                <a:gd name="T42" fmla="*/ 20 w 733"/>
                <a:gd name="T43" fmla="*/ 276 h 278"/>
                <a:gd name="T44" fmla="*/ 16 w 733"/>
                <a:gd name="T45" fmla="*/ 275 h 278"/>
                <a:gd name="T46" fmla="*/ 9 w 733"/>
                <a:gd name="T47" fmla="*/ 270 h 278"/>
                <a:gd name="T48" fmla="*/ 4 w 733"/>
                <a:gd name="T49" fmla="*/ 261 h 278"/>
                <a:gd name="T50" fmla="*/ 3 w 733"/>
                <a:gd name="T51" fmla="*/ 259 h 278"/>
                <a:gd name="T52" fmla="*/ 1 w 733"/>
                <a:gd name="T53" fmla="*/ 252 h 278"/>
                <a:gd name="T54" fmla="*/ 0 w 733"/>
                <a:gd name="T55" fmla="*/ 245 h 278"/>
                <a:gd name="T56" fmla="*/ 0 w 733"/>
                <a:gd name="T57" fmla="*/ 35 h 278"/>
                <a:gd name="T58" fmla="*/ 1 w 733"/>
                <a:gd name="T59" fmla="*/ 28 h 278"/>
                <a:gd name="T60" fmla="*/ 3 w 733"/>
                <a:gd name="T61" fmla="*/ 23 h 278"/>
                <a:gd name="T62" fmla="*/ 4 w 733"/>
                <a:gd name="T63" fmla="*/ 19 h 278"/>
                <a:gd name="T64" fmla="*/ 9 w 733"/>
                <a:gd name="T65" fmla="*/ 10 h 278"/>
                <a:gd name="T66" fmla="*/ 17 w 733"/>
                <a:gd name="T67" fmla="*/ 5 h 278"/>
                <a:gd name="T68" fmla="*/ 20 w 733"/>
                <a:gd name="T69" fmla="*/ 4 h 278"/>
                <a:gd name="T70" fmla="*/ 25 w 733"/>
                <a:gd name="T71" fmla="*/ 2 h 278"/>
                <a:gd name="T72" fmla="*/ 31 w 733"/>
                <a:gd name="T73" fmla="*/ 0 h 27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33" h="278">
                  <a:moveTo>
                    <a:pt x="31" y="0"/>
                  </a:moveTo>
                  <a:lnTo>
                    <a:pt x="701" y="0"/>
                  </a:lnTo>
                  <a:lnTo>
                    <a:pt x="709" y="2"/>
                  </a:lnTo>
                  <a:lnTo>
                    <a:pt x="714" y="4"/>
                  </a:lnTo>
                  <a:lnTo>
                    <a:pt x="717" y="5"/>
                  </a:lnTo>
                  <a:lnTo>
                    <a:pt x="723" y="10"/>
                  </a:lnTo>
                  <a:lnTo>
                    <a:pt x="730" y="19"/>
                  </a:lnTo>
                  <a:lnTo>
                    <a:pt x="731" y="23"/>
                  </a:lnTo>
                  <a:lnTo>
                    <a:pt x="733" y="28"/>
                  </a:lnTo>
                  <a:lnTo>
                    <a:pt x="733" y="35"/>
                  </a:lnTo>
                  <a:lnTo>
                    <a:pt x="733" y="245"/>
                  </a:lnTo>
                  <a:lnTo>
                    <a:pt x="733" y="252"/>
                  </a:lnTo>
                  <a:lnTo>
                    <a:pt x="731" y="259"/>
                  </a:lnTo>
                  <a:lnTo>
                    <a:pt x="730" y="261"/>
                  </a:lnTo>
                  <a:lnTo>
                    <a:pt x="723" y="270"/>
                  </a:lnTo>
                  <a:lnTo>
                    <a:pt x="717" y="275"/>
                  </a:lnTo>
                  <a:lnTo>
                    <a:pt x="714" y="276"/>
                  </a:lnTo>
                  <a:lnTo>
                    <a:pt x="709" y="278"/>
                  </a:lnTo>
                  <a:lnTo>
                    <a:pt x="701" y="278"/>
                  </a:lnTo>
                  <a:lnTo>
                    <a:pt x="31" y="278"/>
                  </a:lnTo>
                  <a:lnTo>
                    <a:pt x="25" y="278"/>
                  </a:lnTo>
                  <a:lnTo>
                    <a:pt x="20" y="276"/>
                  </a:lnTo>
                  <a:lnTo>
                    <a:pt x="16" y="275"/>
                  </a:lnTo>
                  <a:lnTo>
                    <a:pt x="9" y="270"/>
                  </a:lnTo>
                  <a:lnTo>
                    <a:pt x="4" y="261"/>
                  </a:lnTo>
                  <a:lnTo>
                    <a:pt x="3" y="259"/>
                  </a:lnTo>
                  <a:lnTo>
                    <a:pt x="1" y="252"/>
                  </a:lnTo>
                  <a:lnTo>
                    <a:pt x="0" y="245"/>
                  </a:lnTo>
                  <a:lnTo>
                    <a:pt x="0" y="35"/>
                  </a:lnTo>
                  <a:lnTo>
                    <a:pt x="1" y="28"/>
                  </a:lnTo>
                  <a:lnTo>
                    <a:pt x="3" y="23"/>
                  </a:lnTo>
                  <a:lnTo>
                    <a:pt x="4" y="19"/>
                  </a:lnTo>
                  <a:lnTo>
                    <a:pt x="9" y="10"/>
                  </a:lnTo>
                  <a:lnTo>
                    <a:pt x="17" y="5"/>
                  </a:lnTo>
                  <a:lnTo>
                    <a:pt x="20" y="4"/>
                  </a:lnTo>
                  <a:lnTo>
                    <a:pt x="25" y="2"/>
                  </a:lnTo>
                  <a:lnTo>
                    <a:pt x="31" y="0"/>
                  </a:lnTo>
                  <a:close/>
                </a:path>
              </a:pathLst>
            </a:custGeom>
            <a:grpFill/>
            <a:ln w="10">
              <a:solidFill>
                <a:srgbClr val="000000"/>
              </a:solidFill>
              <a:prstDash val="solid"/>
              <a:round/>
              <a:headEnd/>
              <a:tailEnd/>
            </a:ln>
          </p:spPr>
          <p:txBody>
            <a:bodyPr/>
            <a:lstStyle/>
            <a:p>
              <a:endParaRPr lang="ru-RU"/>
            </a:p>
          </p:txBody>
        </p:sp>
      </p:grpSp>
      <p:sp>
        <p:nvSpPr>
          <p:cNvPr id="6161" name="Rectangle 22"/>
          <p:cNvSpPr>
            <a:spLocks noChangeArrowheads="1"/>
          </p:cNvSpPr>
          <p:nvPr/>
        </p:nvSpPr>
        <p:spPr bwMode="auto">
          <a:xfrm>
            <a:off x="4740275" y="1506538"/>
            <a:ext cx="695703" cy="230832"/>
          </a:xfrm>
          <a:prstGeom prst="rect">
            <a:avLst/>
          </a:prstGeom>
          <a:noFill/>
          <a:ln w="9525">
            <a:noFill/>
            <a:miter lim="800000"/>
            <a:headEnd/>
            <a:tailEnd/>
          </a:ln>
        </p:spPr>
        <p:txBody>
          <a:bodyPr wrap="none" lIns="0" tIns="0" rIns="0" bIns="0">
            <a:spAutoFit/>
          </a:bodyPr>
          <a:lstStyle/>
          <a:p>
            <a:r>
              <a:rPr lang="en-US" sz="1500" i="1" dirty="0" smtClean="0">
                <a:solidFill>
                  <a:srgbClr val="000000"/>
                </a:solidFill>
              </a:rPr>
              <a:t>Service</a:t>
            </a:r>
            <a:r>
              <a:rPr lang="ru-RU" sz="1500" i="1" dirty="0" smtClean="0">
                <a:solidFill>
                  <a:srgbClr val="000000"/>
                </a:solidFill>
              </a:rPr>
              <a:t> </a:t>
            </a:r>
            <a:endParaRPr lang="ru-RU" dirty="0"/>
          </a:p>
        </p:txBody>
      </p:sp>
      <p:sp>
        <p:nvSpPr>
          <p:cNvPr id="6162" name="Rectangle 23"/>
          <p:cNvSpPr>
            <a:spLocks noChangeArrowheads="1"/>
          </p:cNvSpPr>
          <p:nvPr/>
        </p:nvSpPr>
        <p:spPr bwMode="auto">
          <a:xfrm>
            <a:off x="5540375" y="1506538"/>
            <a:ext cx="227013" cy="288925"/>
          </a:xfrm>
          <a:prstGeom prst="rect">
            <a:avLst/>
          </a:prstGeom>
          <a:noFill/>
          <a:ln w="9525">
            <a:noFill/>
            <a:miter lim="800000"/>
            <a:headEnd/>
            <a:tailEnd/>
          </a:ln>
        </p:spPr>
        <p:txBody>
          <a:bodyPr wrap="none" lIns="0" tIns="0" rIns="0" bIns="0">
            <a:spAutoFit/>
          </a:bodyPr>
          <a:lstStyle/>
          <a:p>
            <a:r>
              <a:rPr lang="ru-RU" sz="1500" i="1">
                <a:solidFill>
                  <a:srgbClr val="000000"/>
                </a:solidFill>
              </a:rPr>
              <a:t>N</a:t>
            </a:r>
            <a:endParaRPr lang="ru-RU"/>
          </a:p>
        </p:txBody>
      </p:sp>
      <p:sp>
        <p:nvSpPr>
          <p:cNvPr id="6163" name="Rectangle 24"/>
          <p:cNvSpPr>
            <a:spLocks noChangeArrowheads="1"/>
          </p:cNvSpPr>
          <p:nvPr/>
        </p:nvSpPr>
        <p:spPr bwMode="auto">
          <a:xfrm>
            <a:off x="5675313" y="1506538"/>
            <a:ext cx="139700" cy="288925"/>
          </a:xfrm>
          <a:prstGeom prst="rect">
            <a:avLst/>
          </a:prstGeom>
          <a:noFill/>
          <a:ln w="9525">
            <a:noFill/>
            <a:miter lim="800000"/>
            <a:headEnd/>
            <a:tailEnd/>
          </a:ln>
        </p:spPr>
        <p:txBody>
          <a:bodyPr wrap="none" lIns="0" tIns="0" rIns="0" bIns="0">
            <a:spAutoFit/>
          </a:bodyPr>
          <a:lstStyle/>
          <a:p>
            <a:r>
              <a:rPr lang="ru-RU" sz="1500" i="1">
                <a:solidFill>
                  <a:srgbClr val="000000"/>
                </a:solidFill>
              </a:rPr>
              <a:t> </a:t>
            </a:r>
            <a:endParaRPr lang="ru-RU"/>
          </a:p>
        </p:txBody>
      </p:sp>
      <p:grpSp>
        <p:nvGrpSpPr>
          <p:cNvPr id="7" name="Group 27"/>
          <p:cNvGrpSpPr>
            <a:grpSpLocks/>
          </p:cNvGrpSpPr>
          <p:nvPr/>
        </p:nvGrpSpPr>
        <p:grpSpPr bwMode="auto">
          <a:xfrm>
            <a:off x="3573463" y="2114550"/>
            <a:ext cx="1371600" cy="574675"/>
            <a:chOff x="2424" y="1351"/>
            <a:chExt cx="766" cy="317"/>
          </a:xfrm>
          <a:solidFill>
            <a:srgbClr val="D7C9FF"/>
          </a:solidFill>
        </p:grpSpPr>
        <p:sp>
          <p:nvSpPr>
            <p:cNvPr id="6293" name="Freeform 25"/>
            <p:cNvSpPr>
              <a:spLocks/>
            </p:cNvSpPr>
            <p:nvPr/>
          </p:nvSpPr>
          <p:spPr bwMode="auto">
            <a:xfrm>
              <a:off x="2424" y="1351"/>
              <a:ext cx="766" cy="317"/>
            </a:xfrm>
            <a:custGeom>
              <a:avLst/>
              <a:gdLst>
                <a:gd name="T0" fmla="*/ 47 w 766"/>
                <a:gd name="T1" fmla="*/ 0 h 317"/>
                <a:gd name="T2" fmla="*/ 38 w 766"/>
                <a:gd name="T3" fmla="*/ 1 h 317"/>
                <a:gd name="T4" fmla="*/ 30 w 766"/>
                <a:gd name="T5" fmla="*/ 3 h 317"/>
                <a:gd name="T6" fmla="*/ 22 w 766"/>
                <a:gd name="T7" fmla="*/ 8 h 317"/>
                <a:gd name="T8" fmla="*/ 14 w 766"/>
                <a:gd name="T9" fmla="*/ 15 h 317"/>
                <a:gd name="T10" fmla="*/ 8 w 766"/>
                <a:gd name="T11" fmla="*/ 24 h 317"/>
                <a:gd name="T12" fmla="*/ 3 w 766"/>
                <a:gd name="T13" fmla="*/ 32 h 317"/>
                <a:gd name="T14" fmla="*/ 1 w 766"/>
                <a:gd name="T15" fmla="*/ 43 h 317"/>
                <a:gd name="T16" fmla="*/ 0 w 766"/>
                <a:gd name="T17" fmla="*/ 53 h 317"/>
                <a:gd name="T18" fmla="*/ 0 w 766"/>
                <a:gd name="T19" fmla="*/ 264 h 317"/>
                <a:gd name="T20" fmla="*/ 1 w 766"/>
                <a:gd name="T21" fmla="*/ 274 h 317"/>
                <a:gd name="T22" fmla="*/ 3 w 766"/>
                <a:gd name="T23" fmla="*/ 285 h 317"/>
                <a:gd name="T24" fmla="*/ 8 w 766"/>
                <a:gd name="T25" fmla="*/ 293 h 317"/>
                <a:gd name="T26" fmla="*/ 14 w 766"/>
                <a:gd name="T27" fmla="*/ 302 h 317"/>
                <a:gd name="T28" fmla="*/ 22 w 766"/>
                <a:gd name="T29" fmla="*/ 309 h 317"/>
                <a:gd name="T30" fmla="*/ 30 w 766"/>
                <a:gd name="T31" fmla="*/ 314 h 317"/>
                <a:gd name="T32" fmla="*/ 38 w 766"/>
                <a:gd name="T33" fmla="*/ 316 h 317"/>
                <a:gd name="T34" fmla="*/ 47 w 766"/>
                <a:gd name="T35" fmla="*/ 317 h 317"/>
                <a:gd name="T36" fmla="*/ 719 w 766"/>
                <a:gd name="T37" fmla="*/ 317 h 317"/>
                <a:gd name="T38" fmla="*/ 728 w 766"/>
                <a:gd name="T39" fmla="*/ 316 h 317"/>
                <a:gd name="T40" fmla="*/ 738 w 766"/>
                <a:gd name="T41" fmla="*/ 314 h 317"/>
                <a:gd name="T42" fmla="*/ 746 w 766"/>
                <a:gd name="T43" fmla="*/ 309 h 317"/>
                <a:gd name="T44" fmla="*/ 752 w 766"/>
                <a:gd name="T45" fmla="*/ 302 h 317"/>
                <a:gd name="T46" fmla="*/ 758 w 766"/>
                <a:gd name="T47" fmla="*/ 293 h 317"/>
                <a:gd name="T48" fmla="*/ 763 w 766"/>
                <a:gd name="T49" fmla="*/ 285 h 317"/>
                <a:gd name="T50" fmla="*/ 765 w 766"/>
                <a:gd name="T51" fmla="*/ 274 h 317"/>
                <a:gd name="T52" fmla="*/ 766 w 766"/>
                <a:gd name="T53" fmla="*/ 264 h 317"/>
                <a:gd name="T54" fmla="*/ 766 w 766"/>
                <a:gd name="T55" fmla="*/ 53 h 317"/>
                <a:gd name="T56" fmla="*/ 765 w 766"/>
                <a:gd name="T57" fmla="*/ 43 h 317"/>
                <a:gd name="T58" fmla="*/ 763 w 766"/>
                <a:gd name="T59" fmla="*/ 32 h 317"/>
                <a:gd name="T60" fmla="*/ 758 w 766"/>
                <a:gd name="T61" fmla="*/ 24 h 317"/>
                <a:gd name="T62" fmla="*/ 752 w 766"/>
                <a:gd name="T63" fmla="*/ 15 h 317"/>
                <a:gd name="T64" fmla="*/ 746 w 766"/>
                <a:gd name="T65" fmla="*/ 8 h 317"/>
                <a:gd name="T66" fmla="*/ 738 w 766"/>
                <a:gd name="T67" fmla="*/ 3 h 317"/>
                <a:gd name="T68" fmla="*/ 728 w 766"/>
                <a:gd name="T69" fmla="*/ 1 h 317"/>
                <a:gd name="T70" fmla="*/ 719 w 766"/>
                <a:gd name="T71" fmla="*/ 0 h 317"/>
                <a:gd name="T72" fmla="*/ 47 w 766"/>
                <a:gd name="T73" fmla="*/ 0 h 3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6" h="317">
                  <a:moveTo>
                    <a:pt x="47" y="0"/>
                  </a:moveTo>
                  <a:lnTo>
                    <a:pt x="38" y="1"/>
                  </a:lnTo>
                  <a:lnTo>
                    <a:pt x="30" y="3"/>
                  </a:lnTo>
                  <a:lnTo>
                    <a:pt x="22" y="8"/>
                  </a:lnTo>
                  <a:lnTo>
                    <a:pt x="14" y="15"/>
                  </a:lnTo>
                  <a:lnTo>
                    <a:pt x="8" y="24"/>
                  </a:lnTo>
                  <a:lnTo>
                    <a:pt x="3" y="32"/>
                  </a:lnTo>
                  <a:lnTo>
                    <a:pt x="1" y="43"/>
                  </a:lnTo>
                  <a:lnTo>
                    <a:pt x="0" y="53"/>
                  </a:lnTo>
                  <a:lnTo>
                    <a:pt x="0" y="264"/>
                  </a:lnTo>
                  <a:lnTo>
                    <a:pt x="1" y="274"/>
                  </a:lnTo>
                  <a:lnTo>
                    <a:pt x="3" y="285"/>
                  </a:lnTo>
                  <a:lnTo>
                    <a:pt x="8" y="293"/>
                  </a:lnTo>
                  <a:lnTo>
                    <a:pt x="14" y="302"/>
                  </a:lnTo>
                  <a:lnTo>
                    <a:pt x="22" y="309"/>
                  </a:lnTo>
                  <a:lnTo>
                    <a:pt x="30" y="314"/>
                  </a:lnTo>
                  <a:lnTo>
                    <a:pt x="38" y="316"/>
                  </a:lnTo>
                  <a:lnTo>
                    <a:pt x="47" y="317"/>
                  </a:lnTo>
                  <a:lnTo>
                    <a:pt x="719" y="317"/>
                  </a:lnTo>
                  <a:lnTo>
                    <a:pt x="728" y="316"/>
                  </a:lnTo>
                  <a:lnTo>
                    <a:pt x="738" y="314"/>
                  </a:lnTo>
                  <a:lnTo>
                    <a:pt x="746" y="309"/>
                  </a:lnTo>
                  <a:lnTo>
                    <a:pt x="752" y="302"/>
                  </a:lnTo>
                  <a:lnTo>
                    <a:pt x="758" y="293"/>
                  </a:lnTo>
                  <a:lnTo>
                    <a:pt x="763" y="285"/>
                  </a:lnTo>
                  <a:lnTo>
                    <a:pt x="765" y="274"/>
                  </a:lnTo>
                  <a:lnTo>
                    <a:pt x="766" y="264"/>
                  </a:lnTo>
                  <a:lnTo>
                    <a:pt x="766" y="53"/>
                  </a:lnTo>
                  <a:lnTo>
                    <a:pt x="765" y="43"/>
                  </a:lnTo>
                  <a:lnTo>
                    <a:pt x="763" y="32"/>
                  </a:lnTo>
                  <a:lnTo>
                    <a:pt x="758" y="24"/>
                  </a:lnTo>
                  <a:lnTo>
                    <a:pt x="752" y="15"/>
                  </a:lnTo>
                  <a:lnTo>
                    <a:pt x="746" y="8"/>
                  </a:lnTo>
                  <a:lnTo>
                    <a:pt x="738" y="3"/>
                  </a:lnTo>
                  <a:lnTo>
                    <a:pt x="728" y="1"/>
                  </a:lnTo>
                  <a:lnTo>
                    <a:pt x="719" y="0"/>
                  </a:lnTo>
                  <a:lnTo>
                    <a:pt x="47" y="0"/>
                  </a:lnTo>
                  <a:close/>
                </a:path>
              </a:pathLst>
            </a:custGeom>
            <a:grpFill/>
            <a:ln w="10">
              <a:solidFill>
                <a:srgbClr val="000000"/>
              </a:solidFill>
              <a:prstDash val="solid"/>
              <a:round/>
              <a:headEnd/>
              <a:tailEnd/>
            </a:ln>
          </p:spPr>
          <p:txBody>
            <a:bodyPr/>
            <a:lstStyle/>
            <a:p>
              <a:endParaRPr lang="ru-RU"/>
            </a:p>
          </p:txBody>
        </p:sp>
        <p:sp>
          <p:nvSpPr>
            <p:cNvPr id="6294" name="Freeform 26"/>
            <p:cNvSpPr>
              <a:spLocks/>
            </p:cNvSpPr>
            <p:nvPr/>
          </p:nvSpPr>
          <p:spPr bwMode="auto">
            <a:xfrm>
              <a:off x="2441" y="1370"/>
              <a:ext cx="732" cy="279"/>
            </a:xfrm>
            <a:custGeom>
              <a:avLst/>
              <a:gdLst>
                <a:gd name="T0" fmla="*/ 30 w 732"/>
                <a:gd name="T1" fmla="*/ 0 h 279"/>
                <a:gd name="T2" fmla="*/ 702 w 732"/>
                <a:gd name="T3" fmla="*/ 0 h 279"/>
                <a:gd name="T4" fmla="*/ 708 w 732"/>
                <a:gd name="T5" fmla="*/ 1 h 279"/>
                <a:gd name="T6" fmla="*/ 714 w 732"/>
                <a:gd name="T7" fmla="*/ 3 h 279"/>
                <a:gd name="T8" fmla="*/ 716 w 732"/>
                <a:gd name="T9" fmla="*/ 5 h 279"/>
                <a:gd name="T10" fmla="*/ 724 w 732"/>
                <a:gd name="T11" fmla="*/ 10 h 279"/>
                <a:gd name="T12" fmla="*/ 729 w 732"/>
                <a:gd name="T13" fmla="*/ 17 h 279"/>
                <a:gd name="T14" fmla="*/ 730 w 732"/>
                <a:gd name="T15" fmla="*/ 22 h 279"/>
                <a:gd name="T16" fmla="*/ 732 w 732"/>
                <a:gd name="T17" fmla="*/ 27 h 279"/>
                <a:gd name="T18" fmla="*/ 732 w 732"/>
                <a:gd name="T19" fmla="*/ 34 h 279"/>
                <a:gd name="T20" fmla="*/ 732 w 732"/>
                <a:gd name="T21" fmla="*/ 245 h 279"/>
                <a:gd name="T22" fmla="*/ 732 w 732"/>
                <a:gd name="T23" fmla="*/ 254 h 279"/>
                <a:gd name="T24" fmla="*/ 730 w 732"/>
                <a:gd name="T25" fmla="*/ 259 h 279"/>
                <a:gd name="T26" fmla="*/ 729 w 732"/>
                <a:gd name="T27" fmla="*/ 262 h 279"/>
                <a:gd name="T28" fmla="*/ 724 w 732"/>
                <a:gd name="T29" fmla="*/ 269 h 279"/>
                <a:gd name="T30" fmla="*/ 716 w 732"/>
                <a:gd name="T31" fmla="*/ 276 h 279"/>
                <a:gd name="T32" fmla="*/ 714 w 732"/>
                <a:gd name="T33" fmla="*/ 278 h 279"/>
                <a:gd name="T34" fmla="*/ 708 w 732"/>
                <a:gd name="T35" fmla="*/ 279 h 279"/>
                <a:gd name="T36" fmla="*/ 702 w 732"/>
                <a:gd name="T37" fmla="*/ 279 h 279"/>
                <a:gd name="T38" fmla="*/ 30 w 732"/>
                <a:gd name="T39" fmla="*/ 279 h 279"/>
                <a:gd name="T40" fmla="*/ 24 w 732"/>
                <a:gd name="T41" fmla="*/ 279 h 279"/>
                <a:gd name="T42" fmla="*/ 19 w 732"/>
                <a:gd name="T43" fmla="*/ 278 h 279"/>
                <a:gd name="T44" fmla="*/ 18 w 732"/>
                <a:gd name="T45" fmla="*/ 276 h 279"/>
                <a:gd name="T46" fmla="*/ 10 w 732"/>
                <a:gd name="T47" fmla="*/ 269 h 279"/>
                <a:gd name="T48" fmla="*/ 5 w 732"/>
                <a:gd name="T49" fmla="*/ 262 h 279"/>
                <a:gd name="T50" fmla="*/ 3 w 732"/>
                <a:gd name="T51" fmla="*/ 259 h 279"/>
                <a:gd name="T52" fmla="*/ 2 w 732"/>
                <a:gd name="T53" fmla="*/ 254 h 279"/>
                <a:gd name="T54" fmla="*/ 0 w 732"/>
                <a:gd name="T55" fmla="*/ 245 h 279"/>
                <a:gd name="T56" fmla="*/ 0 w 732"/>
                <a:gd name="T57" fmla="*/ 34 h 279"/>
                <a:gd name="T58" fmla="*/ 2 w 732"/>
                <a:gd name="T59" fmla="*/ 27 h 279"/>
                <a:gd name="T60" fmla="*/ 3 w 732"/>
                <a:gd name="T61" fmla="*/ 22 h 279"/>
                <a:gd name="T62" fmla="*/ 5 w 732"/>
                <a:gd name="T63" fmla="*/ 19 h 279"/>
                <a:gd name="T64" fmla="*/ 10 w 732"/>
                <a:gd name="T65" fmla="*/ 10 h 279"/>
                <a:gd name="T66" fmla="*/ 18 w 732"/>
                <a:gd name="T67" fmla="*/ 5 h 279"/>
                <a:gd name="T68" fmla="*/ 19 w 732"/>
                <a:gd name="T69" fmla="*/ 3 h 279"/>
                <a:gd name="T70" fmla="*/ 24 w 732"/>
                <a:gd name="T71" fmla="*/ 1 h 279"/>
                <a:gd name="T72" fmla="*/ 30 w 732"/>
                <a:gd name="T73" fmla="*/ 0 h 2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32" h="279">
                  <a:moveTo>
                    <a:pt x="30" y="0"/>
                  </a:moveTo>
                  <a:lnTo>
                    <a:pt x="702" y="0"/>
                  </a:lnTo>
                  <a:lnTo>
                    <a:pt x="708" y="1"/>
                  </a:lnTo>
                  <a:lnTo>
                    <a:pt x="714" y="3"/>
                  </a:lnTo>
                  <a:lnTo>
                    <a:pt x="716" y="5"/>
                  </a:lnTo>
                  <a:lnTo>
                    <a:pt x="724" y="10"/>
                  </a:lnTo>
                  <a:lnTo>
                    <a:pt x="729" y="17"/>
                  </a:lnTo>
                  <a:lnTo>
                    <a:pt x="730" y="22"/>
                  </a:lnTo>
                  <a:lnTo>
                    <a:pt x="732" y="27"/>
                  </a:lnTo>
                  <a:lnTo>
                    <a:pt x="732" y="34"/>
                  </a:lnTo>
                  <a:lnTo>
                    <a:pt x="732" y="245"/>
                  </a:lnTo>
                  <a:lnTo>
                    <a:pt x="732" y="254"/>
                  </a:lnTo>
                  <a:lnTo>
                    <a:pt x="730" y="259"/>
                  </a:lnTo>
                  <a:lnTo>
                    <a:pt x="729" y="262"/>
                  </a:lnTo>
                  <a:lnTo>
                    <a:pt x="724" y="269"/>
                  </a:lnTo>
                  <a:lnTo>
                    <a:pt x="716" y="276"/>
                  </a:lnTo>
                  <a:lnTo>
                    <a:pt x="714" y="278"/>
                  </a:lnTo>
                  <a:lnTo>
                    <a:pt x="708" y="279"/>
                  </a:lnTo>
                  <a:lnTo>
                    <a:pt x="702" y="279"/>
                  </a:lnTo>
                  <a:lnTo>
                    <a:pt x="30" y="279"/>
                  </a:lnTo>
                  <a:lnTo>
                    <a:pt x="24" y="279"/>
                  </a:lnTo>
                  <a:lnTo>
                    <a:pt x="19" y="278"/>
                  </a:lnTo>
                  <a:lnTo>
                    <a:pt x="18" y="276"/>
                  </a:lnTo>
                  <a:lnTo>
                    <a:pt x="10" y="269"/>
                  </a:lnTo>
                  <a:lnTo>
                    <a:pt x="5" y="262"/>
                  </a:lnTo>
                  <a:lnTo>
                    <a:pt x="3" y="259"/>
                  </a:lnTo>
                  <a:lnTo>
                    <a:pt x="2" y="254"/>
                  </a:lnTo>
                  <a:lnTo>
                    <a:pt x="0" y="245"/>
                  </a:lnTo>
                  <a:lnTo>
                    <a:pt x="0" y="34"/>
                  </a:lnTo>
                  <a:lnTo>
                    <a:pt x="2" y="27"/>
                  </a:lnTo>
                  <a:lnTo>
                    <a:pt x="3" y="22"/>
                  </a:lnTo>
                  <a:lnTo>
                    <a:pt x="5" y="19"/>
                  </a:lnTo>
                  <a:lnTo>
                    <a:pt x="10" y="10"/>
                  </a:lnTo>
                  <a:lnTo>
                    <a:pt x="18" y="5"/>
                  </a:lnTo>
                  <a:lnTo>
                    <a:pt x="19" y="3"/>
                  </a:lnTo>
                  <a:lnTo>
                    <a:pt x="24" y="1"/>
                  </a:lnTo>
                  <a:lnTo>
                    <a:pt x="30" y="0"/>
                  </a:lnTo>
                  <a:close/>
                </a:path>
              </a:pathLst>
            </a:custGeom>
            <a:grpFill/>
            <a:ln w="10">
              <a:solidFill>
                <a:srgbClr val="000000"/>
              </a:solidFill>
              <a:prstDash val="solid"/>
              <a:round/>
              <a:headEnd/>
              <a:tailEnd/>
            </a:ln>
          </p:spPr>
          <p:txBody>
            <a:bodyPr/>
            <a:lstStyle/>
            <a:p>
              <a:endParaRPr lang="ru-RU"/>
            </a:p>
          </p:txBody>
        </p:sp>
      </p:grpSp>
      <p:sp>
        <p:nvSpPr>
          <p:cNvPr id="6165" name="Rectangle 28"/>
          <p:cNvSpPr>
            <a:spLocks noChangeArrowheads="1"/>
          </p:cNvSpPr>
          <p:nvPr/>
        </p:nvSpPr>
        <p:spPr bwMode="auto">
          <a:xfrm>
            <a:off x="3805238" y="2236788"/>
            <a:ext cx="695703" cy="230832"/>
          </a:xfrm>
          <a:prstGeom prst="rect">
            <a:avLst/>
          </a:prstGeom>
          <a:noFill/>
          <a:ln w="9525">
            <a:noFill/>
            <a:miter lim="800000"/>
            <a:headEnd/>
            <a:tailEnd/>
          </a:ln>
        </p:spPr>
        <p:txBody>
          <a:bodyPr wrap="none" lIns="0" tIns="0" rIns="0" bIns="0">
            <a:spAutoFit/>
          </a:bodyPr>
          <a:lstStyle/>
          <a:p>
            <a:r>
              <a:rPr lang="en-US" sz="1500" i="1" dirty="0" smtClean="0">
                <a:solidFill>
                  <a:srgbClr val="000000"/>
                </a:solidFill>
              </a:rPr>
              <a:t>Service</a:t>
            </a:r>
            <a:r>
              <a:rPr lang="ru-RU" sz="1500" i="1" dirty="0" smtClean="0">
                <a:solidFill>
                  <a:srgbClr val="000000"/>
                </a:solidFill>
              </a:rPr>
              <a:t> </a:t>
            </a:r>
            <a:endParaRPr lang="ru-RU" dirty="0"/>
          </a:p>
        </p:txBody>
      </p:sp>
      <p:sp>
        <p:nvSpPr>
          <p:cNvPr id="6166" name="Rectangle 29"/>
          <p:cNvSpPr>
            <a:spLocks noChangeArrowheads="1"/>
          </p:cNvSpPr>
          <p:nvPr/>
        </p:nvSpPr>
        <p:spPr bwMode="auto">
          <a:xfrm>
            <a:off x="4605338" y="2236788"/>
            <a:ext cx="192087" cy="287337"/>
          </a:xfrm>
          <a:prstGeom prst="rect">
            <a:avLst/>
          </a:prstGeom>
          <a:noFill/>
          <a:ln w="9525">
            <a:noFill/>
            <a:miter lim="800000"/>
            <a:headEnd/>
            <a:tailEnd/>
          </a:ln>
        </p:spPr>
        <p:txBody>
          <a:bodyPr wrap="none" lIns="0" tIns="0" rIns="0" bIns="0">
            <a:spAutoFit/>
          </a:bodyPr>
          <a:lstStyle/>
          <a:p>
            <a:r>
              <a:rPr lang="ru-RU" sz="1500" i="1">
                <a:solidFill>
                  <a:srgbClr val="000000"/>
                </a:solidFill>
              </a:rPr>
              <a:t>2</a:t>
            </a:r>
            <a:endParaRPr lang="ru-RU"/>
          </a:p>
        </p:txBody>
      </p:sp>
      <p:sp>
        <p:nvSpPr>
          <p:cNvPr id="6167" name="Rectangle 30"/>
          <p:cNvSpPr>
            <a:spLocks noChangeArrowheads="1"/>
          </p:cNvSpPr>
          <p:nvPr/>
        </p:nvSpPr>
        <p:spPr bwMode="auto">
          <a:xfrm>
            <a:off x="4710113" y="2236788"/>
            <a:ext cx="139700" cy="287337"/>
          </a:xfrm>
          <a:prstGeom prst="rect">
            <a:avLst/>
          </a:prstGeom>
          <a:noFill/>
          <a:ln w="9525">
            <a:noFill/>
            <a:miter lim="800000"/>
            <a:headEnd/>
            <a:tailEnd/>
          </a:ln>
        </p:spPr>
        <p:txBody>
          <a:bodyPr wrap="none" lIns="0" tIns="0" rIns="0" bIns="0">
            <a:spAutoFit/>
          </a:bodyPr>
          <a:lstStyle/>
          <a:p>
            <a:r>
              <a:rPr lang="ru-RU" sz="1500" i="1">
                <a:solidFill>
                  <a:srgbClr val="000000"/>
                </a:solidFill>
              </a:rPr>
              <a:t> </a:t>
            </a:r>
            <a:endParaRPr lang="ru-RU"/>
          </a:p>
        </p:txBody>
      </p:sp>
      <p:sp>
        <p:nvSpPr>
          <p:cNvPr id="6168" name="Oval 31"/>
          <p:cNvSpPr>
            <a:spLocks noChangeArrowheads="1"/>
          </p:cNvSpPr>
          <p:nvPr/>
        </p:nvSpPr>
        <p:spPr bwMode="auto">
          <a:xfrm>
            <a:off x="3309938" y="3106738"/>
            <a:ext cx="1862137" cy="825500"/>
          </a:xfrm>
          <a:prstGeom prst="ellipse">
            <a:avLst/>
          </a:prstGeom>
          <a:solidFill>
            <a:srgbClr val="E8F6FE"/>
          </a:solidFill>
          <a:ln w="10">
            <a:solidFill>
              <a:srgbClr val="000000"/>
            </a:solidFill>
            <a:round/>
            <a:headEnd/>
            <a:tailEnd/>
          </a:ln>
        </p:spPr>
        <p:txBody>
          <a:bodyPr/>
          <a:lstStyle/>
          <a:p>
            <a:endParaRPr lang="ru-RU"/>
          </a:p>
        </p:txBody>
      </p:sp>
      <p:sp>
        <p:nvSpPr>
          <p:cNvPr id="6171" name="Rectangle 39"/>
          <p:cNvSpPr>
            <a:spLocks noChangeArrowheads="1"/>
          </p:cNvSpPr>
          <p:nvPr/>
        </p:nvSpPr>
        <p:spPr bwMode="auto">
          <a:xfrm>
            <a:off x="2139950" y="4165600"/>
            <a:ext cx="139700" cy="288925"/>
          </a:xfrm>
          <a:prstGeom prst="rect">
            <a:avLst/>
          </a:prstGeom>
          <a:noFill/>
          <a:ln w="9525">
            <a:noFill/>
            <a:miter lim="800000"/>
            <a:headEnd/>
            <a:tailEnd/>
          </a:ln>
        </p:spPr>
        <p:txBody>
          <a:bodyPr wrap="none" lIns="0" tIns="0" rIns="0" bIns="0">
            <a:spAutoFit/>
          </a:bodyPr>
          <a:lstStyle/>
          <a:p>
            <a:r>
              <a:rPr lang="ru-RU" sz="1500" i="1">
                <a:solidFill>
                  <a:srgbClr val="000000"/>
                </a:solidFill>
              </a:rPr>
              <a:t> </a:t>
            </a:r>
            <a:endParaRPr lang="ru-RU"/>
          </a:p>
        </p:txBody>
      </p:sp>
      <p:sp>
        <p:nvSpPr>
          <p:cNvPr id="6172" name="Rectangle 46"/>
          <p:cNvSpPr>
            <a:spLocks noChangeArrowheads="1"/>
          </p:cNvSpPr>
          <p:nvPr/>
        </p:nvSpPr>
        <p:spPr bwMode="auto">
          <a:xfrm>
            <a:off x="1687513" y="814388"/>
            <a:ext cx="1754187" cy="415925"/>
          </a:xfrm>
          <a:prstGeom prst="rect">
            <a:avLst/>
          </a:prstGeom>
          <a:solidFill>
            <a:srgbClr val="FFFFFF"/>
          </a:solidFill>
          <a:ln w="9525">
            <a:noFill/>
            <a:miter lim="800000"/>
            <a:headEnd/>
            <a:tailEnd/>
          </a:ln>
        </p:spPr>
        <p:txBody>
          <a:bodyPr/>
          <a:lstStyle/>
          <a:p>
            <a:endParaRPr lang="ru-RU"/>
          </a:p>
        </p:txBody>
      </p:sp>
      <p:sp>
        <p:nvSpPr>
          <p:cNvPr id="6173" name="Rectangle 48"/>
          <p:cNvSpPr>
            <a:spLocks noChangeArrowheads="1"/>
          </p:cNvSpPr>
          <p:nvPr/>
        </p:nvSpPr>
        <p:spPr bwMode="auto">
          <a:xfrm>
            <a:off x="3327400" y="887413"/>
            <a:ext cx="139700" cy="288925"/>
          </a:xfrm>
          <a:prstGeom prst="rect">
            <a:avLst/>
          </a:prstGeom>
          <a:noFill/>
          <a:ln w="9525">
            <a:noFill/>
            <a:miter lim="800000"/>
            <a:headEnd/>
            <a:tailEnd/>
          </a:ln>
        </p:spPr>
        <p:txBody>
          <a:bodyPr wrap="none" lIns="0" tIns="0" rIns="0" bIns="0">
            <a:spAutoFit/>
          </a:bodyPr>
          <a:lstStyle/>
          <a:p>
            <a:r>
              <a:rPr lang="ru-RU" sz="1500" i="1">
                <a:solidFill>
                  <a:srgbClr val="000000"/>
                </a:solidFill>
              </a:rPr>
              <a:t> </a:t>
            </a:r>
            <a:endParaRPr lang="ru-RU"/>
          </a:p>
        </p:txBody>
      </p:sp>
      <p:sp>
        <p:nvSpPr>
          <p:cNvPr id="6174" name="Rectangle 49"/>
          <p:cNvSpPr>
            <a:spLocks noChangeArrowheads="1"/>
          </p:cNvSpPr>
          <p:nvPr/>
        </p:nvSpPr>
        <p:spPr bwMode="auto">
          <a:xfrm>
            <a:off x="5267325" y="814388"/>
            <a:ext cx="1749425" cy="415925"/>
          </a:xfrm>
          <a:prstGeom prst="rect">
            <a:avLst/>
          </a:prstGeom>
          <a:solidFill>
            <a:srgbClr val="FFFFFF"/>
          </a:solidFill>
          <a:ln w="9525">
            <a:noFill/>
            <a:miter lim="800000"/>
            <a:headEnd/>
            <a:tailEnd/>
          </a:ln>
        </p:spPr>
        <p:txBody>
          <a:bodyPr/>
          <a:lstStyle/>
          <a:p>
            <a:endParaRPr lang="ru-RU"/>
          </a:p>
        </p:txBody>
      </p:sp>
      <p:sp>
        <p:nvSpPr>
          <p:cNvPr id="6175" name="Rectangle 51"/>
          <p:cNvSpPr>
            <a:spLocks noChangeArrowheads="1"/>
          </p:cNvSpPr>
          <p:nvPr/>
        </p:nvSpPr>
        <p:spPr bwMode="auto">
          <a:xfrm>
            <a:off x="6907213" y="887413"/>
            <a:ext cx="139700" cy="288925"/>
          </a:xfrm>
          <a:prstGeom prst="rect">
            <a:avLst/>
          </a:prstGeom>
          <a:noFill/>
          <a:ln w="9525">
            <a:noFill/>
            <a:miter lim="800000"/>
            <a:headEnd/>
            <a:tailEnd/>
          </a:ln>
        </p:spPr>
        <p:txBody>
          <a:bodyPr wrap="none" lIns="0" tIns="0" rIns="0" bIns="0">
            <a:spAutoFit/>
          </a:bodyPr>
          <a:lstStyle/>
          <a:p>
            <a:r>
              <a:rPr lang="ru-RU" sz="1500" i="1">
                <a:solidFill>
                  <a:srgbClr val="000000"/>
                </a:solidFill>
              </a:rPr>
              <a:t> </a:t>
            </a:r>
            <a:endParaRPr lang="ru-RU"/>
          </a:p>
        </p:txBody>
      </p:sp>
      <p:grpSp>
        <p:nvGrpSpPr>
          <p:cNvPr id="9" name="Group 106"/>
          <p:cNvGrpSpPr>
            <a:grpSpLocks/>
          </p:cNvGrpSpPr>
          <p:nvPr/>
        </p:nvGrpSpPr>
        <p:grpSpPr bwMode="auto">
          <a:xfrm>
            <a:off x="1970088" y="785813"/>
            <a:ext cx="15875" cy="4821237"/>
            <a:chOff x="1851" y="870"/>
            <a:chExt cx="9" cy="2664"/>
          </a:xfrm>
        </p:grpSpPr>
        <p:sp>
          <p:nvSpPr>
            <p:cNvPr id="6254" name="Freeform 69"/>
            <p:cNvSpPr>
              <a:spLocks/>
            </p:cNvSpPr>
            <p:nvPr/>
          </p:nvSpPr>
          <p:spPr bwMode="auto">
            <a:xfrm>
              <a:off x="1851" y="870"/>
              <a:ext cx="9" cy="52"/>
            </a:xfrm>
            <a:custGeom>
              <a:avLst/>
              <a:gdLst>
                <a:gd name="T0" fmla="*/ 9 w 9"/>
                <a:gd name="T1" fmla="*/ 7 h 52"/>
                <a:gd name="T2" fmla="*/ 9 w 9"/>
                <a:gd name="T3" fmla="*/ 6 h 52"/>
                <a:gd name="T4" fmla="*/ 8 w 9"/>
                <a:gd name="T5" fmla="*/ 4 h 52"/>
                <a:gd name="T6" fmla="*/ 6 w 9"/>
                <a:gd name="T7" fmla="*/ 2 h 52"/>
                <a:gd name="T8" fmla="*/ 4 w 9"/>
                <a:gd name="T9" fmla="*/ 0 h 52"/>
                <a:gd name="T10" fmla="*/ 4 w 9"/>
                <a:gd name="T11" fmla="*/ 0 h 52"/>
                <a:gd name="T12" fmla="*/ 3 w 9"/>
                <a:gd name="T13" fmla="*/ 2 h 52"/>
                <a:gd name="T14" fmla="*/ 1 w 9"/>
                <a:gd name="T15" fmla="*/ 4 h 52"/>
                <a:gd name="T16" fmla="*/ 0 w 9"/>
                <a:gd name="T17" fmla="*/ 6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7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7"/>
                  </a:moveTo>
                  <a:lnTo>
                    <a:pt x="9" y="6"/>
                  </a:lnTo>
                  <a:lnTo>
                    <a:pt x="8" y="4"/>
                  </a:lnTo>
                  <a:lnTo>
                    <a:pt x="6" y="2"/>
                  </a:lnTo>
                  <a:lnTo>
                    <a:pt x="4" y="0"/>
                  </a:lnTo>
                  <a:lnTo>
                    <a:pt x="3" y="2"/>
                  </a:lnTo>
                  <a:lnTo>
                    <a:pt x="1" y="4"/>
                  </a:lnTo>
                  <a:lnTo>
                    <a:pt x="0" y="6"/>
                  </a:lnTo>
                  <a:lnTo>
                    <a:pt x="0" y="45"/>
                  </a:lnTo>
                  <a:lnTo>
                    <a:pt x="0" y="47"/>
                  </a:lnTo>
                  <a:lnTo>
                    <a:pt x="1" y="49"/>
                  </a:lnTo>
                  <a:lnTo>
                    <a:pt x="3" y="50"/>
                  </a:lnTo>
                  <a:lnTo>
                    <a:pt x="4" y="52"/>
                  </a:lnTo>
                  <a:lnTo>
                    <a:pt x="6" y="52"/>
                  </a:lnTo>
                  <a:lnTo>
                    <a:pt x="8" y="50"/>
                  </a:lnTo>
                  <a:lnTo>
                    <a:pt x="9" y="49"/>
                  </a:lnTo>
                  <a:lnTo>
                    <a:pt x="9" y="47"/>
                  </a:lnTo>
                  <a:lnTo>
                    <a:pt x="9" y="7"/>
                  </a:lnTo>
                  <a:close/>
                </a:path>
              </a:pathLst>
            </a:custGeom>
            <a:solidFill>
              <a:srgbClr val="000000"/>
            </a:solidFill>
            <a:ln w="9525">
              <a:noFill/>
              <a:round/>
              <a:headEnd/>
              <a:tailEnd/>
            </a:ln>
          </p:spPr>
          <p:txBody>
            <a:bodyPr/>
            <a:lstStyle/>
            <a:p>
              <a:endParaRPr lang="ru-RU"/>
            </a:p>
          </p:txBody>
        </p:sp>
        <p:sp>
          <p:nvSpPr>
            <p:cNvPr id="6255" name="Freeform 70"/>
            <p:cNvSpPr>
              <a:spLocks/>
            </p:cNvSpPr>
            <p:nvPr/>
          </p:nvSpPr>
          <p:spPr bwMode="auto">
            <a:xfrm>
              <a:off x="1851" y="943"/>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56" name="Freeform 71"/>
            <p:cNvSpPr>
              <a:spLocks/>
            </p:cNvSpPr>
            <p:nvPr/>
          </p:nvSpPr>
          <p:spPr bwMode="auto">
            <a:xfrm>
              <a:off x="1851" y="1015"/>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1 h 52"/>
                <a:gd name="T26" fmla="*/ 4 w 9"/>
                <a:gd name="T27" fmla="*/ 52 h 52"/>
                <a:gd name="T28" fmla="*/ 6 w 9"/>
                <a:gd name="T29" fmla="*/ 52 h 52"/>
                <a:gd name="T30" fmla="*/ 8 w 9"/>
                <a:gd name="T31" fmla="*/ 51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4" y="0"/>
                  </a:lnTo>
                  <a:lnTo>
                    <a:pt x="3" y="0"/>
                  </a:lnTo>
                  <a:lnTo>
                    <a:pt x="1" y="2"/>
                  </a:lnTo>
                  <a:lnTo>
                    <a:pt x="0" y="4"/>
                  </a:lnTo>
                  <a:lnTo>
                    <a:pt x="0" y="45"/>
                  </a:lnTo>
                  <a:lnTo>
                    <a:pt x="0" y="47"/>
                  </a:lnTo>
                  <a:lnTo>
                    <a:pt x="1" y="49"/>
                  </a:lnTo>
                  <a:lnTo>
                    <a:pt x="3" y="51"/>
                  </a:lnTo>
                  <a:lnTo>
                    <a:pt x="4" y="52"/>
                  </a:lnTo>
                  <a:lnTo>
                    <a:pt x="6" y="52"/>
                  </a:lnTo>
                  <a:lnTo>
                    <a:pt x="8" y="51"/>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57" name="Freeform 72"/>
            <p:cNvSpPr>
              <a:spLocks/>
            </p:cNvSpPr>
            <p:nvPr/>
          </p:nvSpPr>
          <p:spPr bwMode="auto">
            <a:xfrm>
              <a:off x="1851" y="1088"/>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58" name="Freeform 73"/>
            <p:cNvSpPr>
              <a:spLocks/>
            </p:cNvSpPr>
            <p:nvPr/>
          </p:nvSpPr>
          <p:spPr bwMode="auto">
            <a:xfrm>
              <a:off x="1851" y="1161"/>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4 w 9"/>
                <a:gd name="T11" fmla="*/ 0 h 51"/>
                <a:gd name="T12" fmla="*/ 3 w 9"/>
                <a:gd name="T13" fmla="*/ 0 h 51"/>
                <a:gd name="T14" fmla="*/ 1 w 9"/>
                <a:gd name="T15" fmla="*/ 1 h 51"/>
                <a:gd name="T16" fmla="*/ 0 w 9"/>
                <a:gd name="T17" fmla="*/ 3 h 51"/>
                <a:gd name="T18" fmla="*/ 0 w 9"/>
                <a:gd name="T19" fmla="*/ 44 h 51"/>
                <a:gd name="T20" fmla="*/ 0 w 9"/>
                <a:gd name="T21" fmla="*/ 46 h 51"/>
                <a:gd name="T22" fmla="*/ 1 w 9"/>
                <a:gd name="T23" fmla="*/ 48 h 51"/>
                <a:gd name="T24" fmla="*/ 3 w 9"/>
                <a:gd name="T25" fmla="*/ 50 h 51"/>
                <a:gd name="T26" fmla="*/ 4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4" y="0"/>
                  </a:lnTo>
                  <a:lnTo>
                    <a:pt x="3" y="0"/>
                  </a:lnTo>
                  <a:lnTo>
                    <a:pt x="1" y="1"/>
                  </a:lnTo>
                  <a:lnTo>
                    <a:pt x="0" y="3"/>
                  </a:lnTo>
                  <a:lnTo>
                    <a:pt x="0" y="44"/>
                  </a:lnTo>
                  <a:lnTo>
                    <a:pt x="0" y="46"/>
                  </a:lnTo>
                  <a:lnTo>
                    <a:pt x="1" y="48"/>
                  </a:lnTo>
                  <a:lnTo>
                    <a:pt x="3" y="50"/>
                  </a:lnTo>
                  <a:lnTo>
                    <a:pt x="4"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59" name="Freeform 74"/>
            <p:cNvSpPr>
              <a:spLocks/>
            </p:cNvSpPr>
            <p:nvPr/>
          </p:nvSpPr>
          <p:spPr bwMode="auto">
            <a:xfrm>
              <a:off x="1851" y="1233"/>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60" name="Freeform 75"/>
            <p:cNvSpPr>
              <a:spLocks/>
            </p:cNvSpPr>
            <p:nvPr/>
          </p:nvSpPr>
          <p:spPr bwMode="auto">
            <a:xfrm>
              <a:off x="1851" y="1306"/>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4 w 9"/>
                <a:gd name="T11" fmla="*/ 0 h 51"/>
                <a:gd name="T12" fmla="*/ 3 w 9"/>
                <a:gd name="T13" fmla="*/ 0 h 51"/>
                <a:gd name="T14" fmla="*/ 1 w 9"/>
                <a:gd name="T15" fmla="*/ 1 h 51"/>
                <a:gd name="T16" fmla="*/ 0 w 9"/>
                <a:gd name="T17" fmla="*/ 3 h 51"/>
                <a:gd name="T18" fmla="*/ 0 w 9"/>
                <a:gd name="T19" fmla="*/ 45 h 51"/>
                <a:gd name="T20" fmla="*/ 0 w 9"/>
                <a:gd name="T21" fmla="*/ 46 h 51"/>
                <a:gd name="T22" fmla="*/ 1 w 9"/>
                <a:gd name="T23" fmla="*/ 48 h 51"/>
                <a:gd name="T24" fmla="*/ 3 w 9"/>
                <a:gd name="T25" fmla="*/ 50 h 51"/>
                <a:gd name="T26" fmla="*/ 4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4" y="0"/>
                  </a:lnTo>
                  <a:lnTo>
                    <a:pt x="3" y="0"/>
                  </a:lnTo>
                  <a:lnTo>
                    <a:pt x="1" y="1"/>
                  </a:lnTo>
                  <a:lnTo>
                    <a:pt x="0" y="3"/>
                  </a:lnTo>
                  <a:lnTo>
                    <a:pt x="0" y="45"/>
                  </a:lnTo>
                  <a:lnTo>
                    <a:pt x="0" y="46"/>
                  </a:lnTo>
                  <a:lnTo>
                    <a:pt x="1" y="48"/>
                  </a:lnTo>
                  <a:lnTo>
                    <a:pt x="3" y="50"/>
                  </a:lnTo>
                  <a:lnTo>
                    <a:pt x="4"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61" name="Freeform 76"/>
            <p:cNvSpPr>
              <a:spLocks/>
            </p:cNvSpPr>
            <p:nvPr/>
          </p:nvSpPr>
          <p:spPr bwMode="auto">
            <a:xfrm>
              <a:off x="1851" y="1378"/>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9"/>
                  </a:lnTo>
                  <a:lnTo>
                    <a:pt x="3" y="50"/>
                  </a:lnTo>
                  <a:lnTo>
                    <a:pt x="4"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sp>
          <p:nvSpPr>
            <p:cNvPr id="6262" name="Freeform 77"/>
            <p:cNvSpPr>
              <a:spLocks/>
            </p:cNvSpPr>
            <p:nvPr/>
          </p:nvSpPr>
          <p:spPr bwMode="auto">
            <a:xfrm>
              <a:off x="1851" y="1451"/>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6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6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6"/>
                  </a:lnTo>
                  <a:lnTo>
                    <a:pt x="1" y="48"/>
                  </a:lnTo>
                  <a:lnTo>
                    <a:pt x="3" y="50"/>
                  </a:lnTo>
                  <a:lnTo>
                    <a:pt x="4" y="52"/>
                  </a:lnTo>
                  <a:lnTo>
                    <a:pt x="6" y="52"/>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63" name="Freeform 78"/>
            <p:cNvSpPr>
              <a:spLocks/>
            </p:cNvSpPr>
            <p:nvPr/>
          </p:nvSpPr>
          <p:spPr bwMode="auto">
            <a:xfrm>
              <a:off x="1851" y="1523"/>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4" y="0"/>
                  </a:lnTo>
                  <a:lnTo>
                    <a:pt x="3" y="0"/>
                  </a:lnTo>
                  <a:lnTo>
                    <a:pt x="1" y="2"/>
                  </a:lnTo>
                  <a:lnTo>
                    <a:pt x="0" y="4"/>
                  </a:lnTo>
                  <a:lnTo>
                    <a:pt x="0" y="45"/>
                  </a:lnTo>
                  <a:lnTo>
                    <a:pt x="0" y="47"/>
                  </a:lnTo>
                  <a:lnTo>
                    <a:pt x="1" y="49"/>
                  </a:lnTo>
                  <a:lnTo>
                    <a:pt x="3" y="50"/>
                  </a:lnTo>
                  <a:lnTo>
                    <a:pt x="4" y="52"/>
                  </a:lnTo>
                  <a:lnTo>
                    <a:pt x="6" y="52"/>
                  </a:lnTo>
                  <a:lnTo>
                    <a:pt x="8" y="50"/>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64" name="Freeform 79"/>
            <p:cNvSpPr>
              <a:spLocks/>
            </p:cNvSpPr>
            <p:nvPr/>
          </p:nvSpPr>
          <p:spPr bwMode="auto">
            <a:xfrm>
              <a:off x="1851" y="1596"/>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65" name="Freeform 80"/>
            <p:cNvSpPr>
              <a:spLocks/>
            </p:cNvSpPr>
            <p:nvPr/>
          </p:nvSpPr>
          <p:spPr bwMode="auto">
            <a:xfrm>
              <a:off x="1851" y="1668"/>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1 h 52"/>
                <a:gd name="T26" fmla="*/ 4 w 9"/>
                <a:gd name="T27" fmla="*/ 52 h 52"/>
                <a:gd name="T28" fmla="*/ 6 w 9"/>
                <a:gd name="T29" fmla="*/ 52 h 52"/>
                <a:gd name="T30" fmla="*/ 8 w 9"/>
                <a:gd name="T31" fmla="*/ 51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4" y="0"/>
                  </a:lnTo>
                  <a:lnTo>
                    <a:pt x="3" y="0"/>
                  </a:lnTo>
                  <a:lnTo>
                    <a:pt x="1" y="2"/>
                  </a:lnTo>
                  <a:lnTo>
                    <a:pt x="0" y="4"/>
                  </a:lnTo>
                  <a:lnTo>
                    <a:pt x="0" y="45"/>
                  </a:lnTo>
                  <a:lnTo>
                    <a:pt x="0" y="47"/>
                  </a:lnTo>
                  <a:lnTo>
                    <a:pt x="1" y="49"/>
                  </a:lnTo>
                  <a:lnTo>
                    <a:pt x="3" y="51"/>
                  </a:lnTo>
                  <a:lnTo>
                    <a:pt x="4" y="52"/>
                  </a:lnTo>
                  <a:lnTo>
                    <a:pt x="6" y="52"/>
                  </a:lnTo>
                  <a:lnTo>
                    <a:pt x="8" y="51"/>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66" name="Freeform 81"/>
            <p:cNvSpPr>
              <a:spLocks/>
            </p:cNvSpPr>
            <p:nvPr/>
          </p:nvSpPr>
          <p:spPr bwMode="auto">
            <a:xfrm>
              <a:off x="1851" y="1741"/>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67" name="Freeform 82"/>
            <p:cNvSpPr>
              <a:spLocks/>
            </p:cNvSpPr>
            <p:nvPr/>
          </p:nvSpPr>
          <p:spPr bwMode="auto">
            <a:xfrm>
              <a:off x="1851" y="1814"/>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4 w 9"/>
                <a:gd name="T11" fmla="*/ 0 h 51"/>
                <a:gd name="T12" fmla="*/ 3 w 9"/>
                <a:gd name="T13" fmla="*/ 0 h 51"/>
                <a:gd name="T14" fmla="*/ 1 w 9"/>
                <a:gd name="T15" fmla="*/ 1 h 51"/>
                <a:gd name="T16" fmla="*/ 0 w 9"/>
                <a:gd name="T17" fmla="*/ 3 h 51"/>
                <a:gd name="T18" fmla="*/ 0 w 9"/>
                <a:gd name="T19" fmla="*/ 44 h 51"/>
                <a:gd name="T20" fmla="*/ 0 w 9"/>
                <a:gd name="T21" fmla="*/ 46 h 51"/>
                <a:gd name="T22" fmla="*/ 1 w 9"/>
                <a:gd name="T23" fmla="*/ 48 h 51"/>
                <a:gd name="T24" fmla="*/ 3 w 9"/>
                <a:gd name="T25" fmla="*/ 50 h 51"/>
                <a:gd name="T26" fmla="*/ 4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4" y="0"/>
                  </a:lnTo>
                  <a:lnTo>
                    <a:pt x="3" y="0"/>
                  </a:lnTo>
                  <a:lnTo>
                    <a:pt x="1" y="1"/>
                  </a:lnTo>
                  <a:lnTo>
                    <a:pt x="0" y="3"/>
                  </a:lnTo>
                  <a:lnTo>
                    <a:pt x="0" y="44"/>
                  </a:lnTo>
                  <a:lnTo>
                    <a:pt x="0" y="46"/>
                  </a:lnTo>
                  <a:lnTo>
                    <a:pt x="1" y="48"/>
                  </a:lnTo>
                  <a:lnTo>
                    <a:pt x="3" y="50"/>
                  </a:lnTo>
                  <a:lnTo>
                    <a:pt x="4"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68" name="Freeform 83"/>
            <p:cNvSpPr>
              <a:spLocks/>
            </p:cNvSpPr>
            <p:nvPr/>
          </p:nvSpPr>
          <p:spPr bwMode="auto">
            <a:xfrm>
              <a:off x="1851" y="1886"/>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69" name="Freeform 84"/>
            <p:cNvSpPr>
              <a:spLocks/>
            </p:cNvSpPr>
            <p:nvPr/>
          </p:nvSpPr>
          <p:spPr bwMode="auto">
            <a:xfrm>
              <a:off x="1851" y="1959"/>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4 w 9"/>
                <a:gd name="T11" fmla="*/ 0 h 51"/>
                <a:gd name="T12" fmla="*/ 3 w 9"/>
                <a:gd name="T13" fmla="*/ 0 h 51"/>
                <a:gd name="T14" fmla="*/ 1 w 9"/>
                <a:gd name="T15" fmla="*/ 1 h 51"/>
                <a:gd name="T16" fmla="*/ 0 w 9"/>
                <a:gd name="T17" fmla="*/ 3 h 51"/>
                <a:gd name="T18" fmla="*/ 0 w 9"/>
                <a:gd name="T19" fmla="*/ 45 h 51"/>
                <a:gd name="T20" fmla="*/ 0 w 9"/>
                <a:gd name="T21" fmla="*/ 46 h 51"/>
                <a:gd name="T22" fmla="*/ 1 w 9"/>
                <a:gd name="T23" fmla="*/ 48 h 51"/>
                <a:gd name="T24" fmla="*/ 3 w 9"/>
                <a:gd name="T25" fmla="*/ 50 h 51"/>
                <a:gd name="T26" fmla="*/ 4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4" y="0"/>
                  </a:lnTo>
                  <a:lnTo>
                    <a:pt x="3" y="0"/>
                  </a:lnTo>
                  <a:lnTo>
                    <a:pt x="1" y="1"/>
                  </a:lnTo>
                  <a:lnTo>
                    <a:pt x="0" y="3"/>
                  </a:lnTo>
                  <a:lnTo>
                    <a:pt x="0" y="45"/>
                  </a:lnTo>
                  <a:lnTo>
                    <a:pt x="0" y="46"/>
                  </a:lnTo>
                  <a:lnTo>
                    <a:pt x="1" y="48"/>
                  </a:lnTo>
                  <a:lnTo>
                    <a:pt x="3" y="50"/>
                  </a:lnTo>
                  <a:lnTo>
                    <a:pt x="4"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70" name="Freeform 85"/>
            <p:cNvSpPr>
              <a:spLocks/>
            </p:cNvSpPr>
            <p:nvPr/>
          </p:nvSpPr>
          <p:spPr bwMode="auto">
            <a:xfrm>
              <a:off x="1851" y="2031"/>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9"/>
                  </a:lnTo>
                  <a:lnTo>
                    <a:pt x="3" y="50"/>
                  </a:lnTo>
                  <a:lnTo>
                    <a:pt x="4"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sp>
          <p:nvSpPr>
            <p:cNvPr id="6271" name="Freeform 86"/>
            <p:cNvSpPr>
              <a:spLocks/>
            </p:cNvSpPr>
            <p:nvPr/>
          </p:nvSpPr>
          <p:spPr bwMode="auto">
            <a:xfrm>
              <a:off x="1851" y="2104"/>
              <a:ext cx="9" cy="52"/>
            </a:xfrm>
            <a:custGeom>
              <a:avLst/>
              <a:gdLst>
                <a:gd name="T0" fmla="*/ 9 w 9"/>
                <a:gd name="T1" fmla="*/ 5 h 52"/>
                <a:gd name="T2" fmla="*/ 9 w 9"/>
                <a:gd name="T3" fmla="*/ 3 h 52"/>
                <a:gd name="T4" fmla="*/ 9 w 9"/>
                <a:gd name="T5" fmla="*/ 1 h 52"/>
                <a:gd name="T6" fmla="*/ 8 w 9"/>
                <a:gd name="T7" fmla="*/ 0 h 52"/>
                <a:gd name="T8" fmla="*/ 6 w 9"/>
                <a:gd name="T9" fmla="*/ 0 h 52"/>
                <a:gd name="T10" fmla="*/ 4 w 9"/>
                <a:gd name="T11" fmla="*/ 0 h 52"/>
                <a:gd name="T12" fmla="*/ 3 w 9"/>
                <a:gd name="T13" fmla="*/ 0 h 52"/>
                <a:gd name="T14" fmla="*/ 1 w 9"/>
                <a:gd name="T15" fmla="*/ 1 h 52"/>
                <a:gd name="T16" fmla="*/ 0 w 9"/>
                <a:gd name="T17" fmla="*/ 3 h 52"/>
                <a:gd name="T18" fmla="*/ 0 w 9"/>
                <a:gd name="T19" fmla="*/ 45 h 52"/>
                <a:gd name="T20" fmla="*/ 0 w 9"/>
                <a:gd name="T21" fmla="*/ 46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6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1"/>
                  </a:lnTo>
                  <a:lnTo>
                    <a:pt x="8" y="0"/>
                  </a:lnTo>
                  <a:lnTo>
                    <a:pt x="6" y="0"/>
                  </a:lnTo>
                  <a:lnTo>
                    <a:pt x="4" y="0"/>
                  </a:lnTo>
                  <a:lnTo>
                    <a:pt x="3" y="0"/>
                  </a:lnTo>
                  <a:lnTo>
                    <a:pt x="1" y="1"/>
                  </a:lnTo>
                  <a:lnTo>
                    <a:pt x="0" y="3"/>
                  </a:lnTo>
                  <a:lnTo>
                    <a:pt x="0" y="45"/>
                  </a:lnTo>
                  <a:lnTo>
                    <a:pt x="0" y="46"/>
                  </a:lnTo>
                  <a:lnTo>
                    <a:pt x="1" y="48"/>
                  </a:lnTo>
                  <a:lnTo>
                    <a:pt x="3" y="50"/>
                  </a:lnTo>
                  <a:lnTo>
                    <a:pt x="4" y="52"/>
                  </a:lnTo>
                  <a:lnTo>
                    <a:pt x="6" y="52"/>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72" name="Freeform 87"/>
            <p:cNvSpPr>
              <a:spLocks/>
            </p:cNvSpPr>
            <p:nvPr/>
          </p:nvSpPr>
          <p:spPr bwMode="auto">
            <a:xfrm>
              <a:off x="1851" y="2176"/>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9"/>
                  </a:lnTo>
                  <a:lnTo>
                    <a:pt x="3" y="50"/>
                  </a:lnTo>
                  <a:lnTo>
                    <a:pt x="4"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sp>
          <p:nvSpPr>
            <p:cNvPr id="6273" name="Freeform 88"/>
            <p:cNvSpPr>
              <a:spLocks/>
            </p:cNvSpPr>
            <p:nvPr/>
          </p:nvSpPr>
          <p:spPr bwMode="auto">
            <a:xfrm>
              <a:off x="1851" y="2249"/>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6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6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6"/>
                  </a:lnTo>
                  <a:lnTo>
                    <a:pt x="1" y="48"/>
                  </a:lnTo>
                  <a:lnTo>
                    <a:pt x="3" y="50"/>
                  </a:lnTo>
                  <a:lnTo>
                    <a:pt x="4" y="52"/>
                  </a:lnTo>
                  <a:lnTo>
                    <a:pt x="6" y="52"/>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74" name="Freeform 89"/>
            <p:cNvSpPr>
              <a:spLocks/>
            </p:cNvSpPr>
            <p:nvPr/>
          </p:nvSpPr>
          <p:spPr bwMode="auto">
            <a:xfrm>
              <a:off x="1851" y="2321"/>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4" y="0"/>
                  </a:lnTo>
                  <a:lnTo>
                    <a:pt x="3" y="0"/>
                  </a:lnTo>
                  <a:lnTo>
                    <a:pt x="1" y="2"/>
                  </a:lnTo>
                  <a:lnTo>
                    <a:pt x="0" y="4"/>
                  </a:lnTo>
                  <a:lnTo>
                    <a:pt x="0" y="45"/>
                  </a:lnTo>
                  <a:lnTo>
                    <a:pt x="0" y="47"/>
                  </a:lnTo>
                  <a:lnTo>
                    <a:pt x="1" y="49"/>
                  </a:lnTo>
                  <a:lnTo>
                    <a:pt x="3" y="50"/>
                  </a:lnTo>
                  <a:lnTo>
                    <a:pt x="4" y="52"/>
                  </a:lnTo>
                  <a:lnTo>
                    <a:pt x="6" y="52"/>
                  </a:lnTo>
                  <a:lnTo>
                    <a:pt x="8" y="50"/>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75" name="Freeform 90"/>
            <p:cNvSpPr>
              <a:spLocks/>
            </p:cNvSpPr>
            <p:nvPr/>
          </p:nvSpPr>
          <p:spPr bwMode="auto">
            <a:xfrm>
              <a:off x="1851" y="2394"/>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76" name="Freeform 91"/>
            <p:cNvSpPr>
              <a:spLocks/>
            </p:cNvSpPr>
            <p:nvPr/>
          </p:nvSpPr>
          <p:spPr bwMode="auto">
            <a:xfrm>
              <a:off x="1851" y="2466"/>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1 h 52"/>
                <a:gd name="T26" fmla="*/ 4 w 9"/>
                <a:gd name="T27" fmla="*/ 52 h 52"/>
                <a:gd name="T28" fmla="*/ 6 w 9"/>
                <a:gd name="T29" fmla="*/ 52 h 52"/>
                <a:gd name="T30" fmla="*/ 8 w 9"/>
                <a:gd name="T31" fmla="*/ 51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4" y="0"/>
                  </a:lnTo>
                  <a:lnTo>
                    <a:pt x="3" y="0"/>
                  </a:lnTo>
                  <a:lnTo>
                    <a:pt x="1" y="2"/>
                  </a:lnTo>
                  <a:lnTo>
                    <a:pt x="0" y="4"/>
                  </a:lnTo>
                  <a:lnTo>
                    <a:pt x="0" y="45"/>
                  </a:lnTo>
                  <a:lnTo>
                    <a:pt x="0" y="47"/>
                  </a:lnTo>
                  <a:lnTo>
                    <a:pt x="1" y="49"/>
                  </a:lnTo>
                  <a:lnTo>
                    <a:pt x="3" y="51"/>
                  </a:lnTo>
                  <a:lnTo>
                    <a:pt x="4" y="52"/>
                  </a:lnTo>
                  <a:lnTo>
                    <a:pt x="6" y="52"/>
                  </a:lnTo>
                  <a:lnTo>
                    <a:pt x="8" y="51"/>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77" name="Freeform 92"/>
            <p:cNvSpPr>
              <a:spLocks/>
            </p:cNvSpPr>
            <p:nvPr/>
          </p:nvSpPr>
          <p:spPr bwMode="auto">
            <a:xfrm>
              <a:off x="1851" y="2539"/>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78" name="Freeform 93"/>
            <p:cNvSpPr>
              <a:spLocks/>
            </p:cNvSpPr>
            <p:nvPr/>
          </p:nvSpPr>
          <p:spPr bwMode="auto">
            <a:xfrm>
              <a:off x="1851" y="2612"/>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4 w 9"/>
                <a:gd name="T11" fmla="*/ 0 h 51"/>
                <a:gd name="T12" fmla="*/ 3 w 9"/>
                <a:gd name="T13" fmla="*/ 0 h 51"/>
                <a:gd name="T14" fmla="*/ 1 w 9"/>
                <a:gd name="T15" fmla="*/ 1 h 51"/>
                <a:gd name="T16" fmla="*/ 0 w 9"/>
                <a:gd name="T17" fmla="*/ 3 h 51"/>
                <a:gd name="T18" fmla="*/ 0 w 9"/>
                <a:gd name="T19" fmla="*/ 44 h 51"/>
                <a:gd name="T20" fmla="*/ 0 w 9"/>
                <a:gd name="T21" fmla="*/ 46 h 51"/>
                <a:gd name="T22" fmla="*/ 1 w 9"/>
                <a:gd name="T23" fmla="*/ 48 h 51"/>
                <a:gd name="T24" fmla="*/ 3 w 9"/>
                <a:gd name="T25" fmla="*/ 50 h 51"/>
                <a:gd name="T26" fmla="*/ 4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4" y="0"/>
                  </a:lnTo>
                  <a:lnTo>
                    <a:pt x="3" y="0"/>
                  </a:lnTo>
                  <a:lnTo>
                    <a:pt x="1" y="1"/>
                  </a:lnTo>
                  <a:lnTo>
                    <a:pt x="0" y="3"/>
                  </a:lnTo>
                  <a:lnTo>
                    <a:pt x="0" y="44"/>
                  </a:lnTo>
                  <a:lnTo>
                    <a:pt x="0" y="46"/>
                  </a:lnTo>
                  <a:lnTo>
                    <a:pt x="1" y="48"/>
                  </a:lnTo>
                  <a:lnTo>
                    <a:pt x="3" y="50"/>
                  </a:lnTo>
                  <a:lnTo>
                    <a:pt x="4"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79" name="Freeform 94"/>
            <p:cNvSpPr>
              <a:spLocks/>
            </p:cNvSpPr>
            <p:nvPr/>
          </p:nvSpPr>
          <p:spPr bwMode="auto">
            <a:xfrm>
              <a:off x="1851" y="2684"/>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80" name="Freeform 95"/>
            <p:cNvSpPr>
              <a:spLocks/>
            </p:cNvSpPr>
            <p:nvPr/>
          </p:nvSpPr>
          <p:spPr bwMode="auto">
            <a:xfrm>
              <a:off x="1851" y="2757"/>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4 w 9"/>
                <a:gd name="T11" fmla="*/ 0 h 51"/>
                <a:gd name="T12" fmla="*/ 3 w 9"/>
                <a:gd name="T13" fmla="*/ 0 h 51"/>
                <a:gd name="T14" fmla="*/ 1 w 9"/>
                <a:gd name="T15" fmla="*/ 1 h 51"/>
                <a:gd name="T16" fmla="*/ 0 w 9"/>
                <a:gd name="T17" fmla="*/ 3 h 51"/>
                <a:gd name="T18" fmla="*/ 0 w 9"/>
                <a:gd name="T19" fmla="*/ 45 h 51"/>
                <a:gd name="T20" fmla="*/ 0 w 9"/>
                <a:gd name="T21" fmla="*/ 46 h 51"/>
                <a:gd name="T22" fmla="*/ 1 w 9"/>
                <a:gd name="T23" fmla="*/ 48 h 51"/>
                <a:gd name="T24" fmla="*/ 3 w 9"/>
                <a:gd name="T25" fmla="*/ 50 h 51"/>
                <a:gd name="T26" fmla="*/ 4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4" y="0"/>
                  </a:lnTo>
                  <a:lnTo>
                    <a:pt x="3" y="0"/>
                  </a:lnTo>
                  <a:lnTo>
                    <a:pt x="1" y="1"/>
                  </a:lnTo>
                  <a:lnTo>
                    <a:pt x="0" y="3"/>
                  </a:lnTo>
                  <a:lnTo>
                    <a:pt x="0" y="45"/>
                  </a:lnTo>
                  <a:lnTo>
                    <a:pt x="0" y="46"/>
                  </a:lnTo>
                  <a:lnTo>
                    <a:pt x="1" y="48"/>
                  </a:lnTo>
                  <a:lnTo>
                    <a:pt x="3" y="50"/>
                  </a:lnTo>
                  <a:lnTo>
                    <a:pt x="4"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81" name="Freeform 96"/>
            <p:cNvSpPr>
              <a:spLocks/>
            </p:cNvSpPr>
            <p:nvPr/>
          </p:nvSpPr>
          <p:spPr bwMode="auto">
            <a:xfrm>
              <a:off x="1851" y="2829"/>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9"/>
                  </a:lnTo>
                  <a:lnTo>
                    <a:pt x="3" y="50"/>
                  </a:lnTo>
                  <a:lnTo>
                    <a:pt x="4"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sp>
          <p:nvSpPr>
            <p:cNvPr id="6282" name="Freeform 97"/>
            <p:cNvSpPr>
              <a:spLocks/>
            </p:cNvSpPr>
            <p:nvPr/>
          </p:nvSpPr>
          <p:spPr bwMode="auto">
            <a:xfrm>
              <a:off x="1851" y="2902"/>
              <a:ext cx="9" cy="52"/>
            </a:xfrm>
            <a:custGeom>
              <a:avLst/>
              <a:gdLst>
                <a:gd name="T0" fmla="*/ 9 w 9"/>
                <a:gd name="T1" fmla="*/ 5 h 52"/>
                <a:gd name="T2" fmla="*/ 9 w 9"/>
                <a:gd name="T3" fmla="*/ 3 h 52"/>
                <a:gd name="T4" fmla="*/ 9 w 9"/>
                <a:gd name="T5" fmla="*/ 1 h 52"/>
                <a:gd name="T6" fmla="*/ 8 w 9"/>
                <a:gd name="T7" fmla="*/ 0 h 52"/>
                <a:gd name="T8" fmla="*/ 6 w 9"/>
                <a:gd name="T9" fmla="*/ 0 h 52"/>
                <a:gd name="T10" fmla="*/ 4 w 9"/>
                <a:gd name="T11" fmla="*/ 0 h 52"/>
                <a:gd name="T12" fmla="*/ 3 w 9"/>
                <a:gd name="T13" fmla="*/ 0 h 52"/>
                <a:gd name="T14" fmla="*/ 1 w 9"/>
                <a:gd name="T15" fmla="*/ 1 h 52"/>
                <a:gd name="T16" fmla="*/ 0 w 9"/>
                <a:gd name="T17" fmla="*/ 3 h 52"/>
                <a:gd name="T18" fmla="*/ 0 w 9"/>
                <a:gd name="T19" fmla="*/ 45 h 52"/>
                <a:gd name="T20" fmla="*/ 0 w 9"/>
                <a:gd name="T21" fmla="*/ 46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6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1"/>
                  </a:lnTo>
                  <a:lnTo>
                    <a:pt x="8" y="0"/>
                  </a:lnTo>
                  <a:lnTo>
                    <a:pt x="6" y="0"/>
                  </a:lnTo>
                  <a:lnTo>
                    <a:pt x="4" y="0"/>
                  </a:lnTo>
                  <a:lnTo>
                    <a:pt x="3" y="0"/>
                  </a:lnTo>
                  <a:lnTo>
                    <a:pt x="1" y="1"/>
                  </a:lnTo>
                  <a:lnTo>
                    <a:pt x="0" y="3"/>
                  </a:lnTo>
                  <a:lnTo>
                    <a:pt x="0" y="45"/>
                  </a:lnTo>
                  <a:lnTo>
                    <a:pt x="0" y="46"/>
                  </a:lnTo>
                  <a:lnTo>
                    <a:pt x="1" y="48"/>
                  </a:lnTo>
                  <a:lnTo>
                    <a:pt x="3" y="50"/>
                  </a:lnTo>
                  <a:lnTo>
                    <a:pt x="4" y="52"/>
                  </a:lnTo>
                  <a:lnTo>
                    <a:pt x="6" y="52"/>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83" name="Freeform 98"/>
            <p:cNvSpPr>
              <a:spLocks/>
            </p:cNvSpPr>
            <p:nvPr/>
          </p:nvSpPr>
          <p:spPr bwMode="auto">
            <a:xfrm>
              <a:off x="1851" y="2974"/>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4" y="0"/>
                  </a:lnTo>
                  <a:lnTo>
                    <a:pt x="3" y="0"/>
                  </a:lnTo>
                  <a:lnTo>
                    <a:pt x="1" y="2"/>
                  </a:lnTo>
                  <a:lnTo>
                    <a:pt x="0" y="4"/>
                  </a:lnTo>
                  <a:lnTo>
                    <a:pt x="0" y="45"/>
                  </a:lnTo>
                  <a:lnTo>
                    <a:pt x="0" y="47"/>
                  </a:lnTo>
                  <a:lnTo>
                    <a:pt x="1" y="49"/>
                  </a:lnTo>
                  <a:lnTo>
                    <a:pt x="3" y="50"/>
                  </a:lnTo>
                  <a:lnTo>
                    <a:pt x="4" y="52"/>
                  </a:lnTo>
                  <a:lnTo>
                    <a:pt x="6" y="52"/>
                  </a:lnTo>
                  <a:lnTo>
                    <a:pt x="8" y="50"/>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84" name="Freeform 99"/>
            <p:cNvSpPr>
              <a:spLocks/>
            </p:cNvSpPr>
            <p:nvPr/>
          </p:nvSpPr>
          <p:spPr bwMode="auto">
            <a:xfrm>
              <a:off x="1851" y="3047"/>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85" name="Freeform 100"/>
            <p:cNvSpPr>
              <a:spLocks/>
            </p:cNvSpPr>
            <p:nvPr/>
          </p:nvSpPr>
          <p:spPr bwMode="auto">
            <a:xfrm>
              <a:off x="1851" y="3119"/>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1 h 52"/>
                <a:gd name="T26" fmla="*/ 4 w 9"/>
                <a:gd name="T27" fmla="*/ 52 h 52"/>
                <a:gd name="T28" fmla="*/ 6 w 9"/>
                <a:gd name="T29" fmla="*/ 52 h 52"/>
                <a:gd name="T30" fmla="*/ 8 w 9"/>
                <a:gd name="T31" fmla="*/ 51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4" y="0"/>
                  </a:lnTo>
                  <a:lnTo>
                    <a:pt x="3" y="0"/>
                  </a:lnTo>
                  <a:lnTo>
                    <a:pt x="1" y="2"/>
                  </a:lnTo>
                  <a:lnTo>
                    <a:pt x="0" y="4"/>
                  </a:lnTo>
                  <a:lnTo>
                    <a:pt x="0" y="45"/>
                  </a:lnTo>
                  <a:lnTo>
                    <a:pt x="0" y="47"/>
                  </a:lnTo>
                  <a:lnTo>
                    <a:pt x="1" y="49"/>
                  </a:lnTo>
                  <a:lnTo>
                    <a:pt x="3" y="51"/>
                  </a:lnTo>
                  <a:lnTo>
                    <a:pt x="4" y="52"/>
                  </a:lnTo>
                  <a:lnTo>
                    <a:pt x="6" y="52"/>
                  </a:lnTo>
                  <a:lnTo>
                    <a:pt x="8" y="51"/>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86" name="Freeform 101"/>
            <p:cNvSpPr>
              <a:spLocks/>
            </p:cNvSpPr>
            <p:nvPr/>
          </p:nvSpPr>
          <p:spPr bwMode="auto">
            <a:xfrm>
              <a:off x="1851" y="3192"/>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4" y="0"/>
                  </a:lnTo>
                  <a:lnTo>
                    <a:pt x="3" y="0"/>
                  </a:lnTo>
                  <a:lnTo>
                    <a:pt x="1" y="2"/>
                  </a:lnTo>
                  <a:lnTo>
                    <a:pt x="0" y="3"/>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87" name="Freeform 102"/>
            <p:cNvSpPr>
              <a:spLocks/>
            </p:cNvSpPr>
            <p:nvPr/>
          </p:nvSpPr>
          <p:spPr bwMode="auto">
            <a:xfrm>
              <a:off x="1851" y="3265"/>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4 w 9"/>
                <a:gd name="T11" fmla="*/ 0 h 51"/>
                <a:gd name="T12" fmla="*/ 3 w 9"/>
                <a:gd name="T13" fmla="*/ 0 h 51"/>
                <a:gd name="T14" fmla="*/ 1 w 9"/>
                <a:gd name="T15" fmla="*/ 1 h 51"/>
                <a:gd name="T16" fmla="*/ 0 w 9"/>
                <a:gd name="T17" fmla="*/ 3 h 51"/>
                <a:gd name="T18" fmla="*/ 0 w 9"/>
                <a:gd name="T19" fmla="*/ 44 h 51"/>
                <a:gd name="T20" fmla="*/ 0 w 9"/>
                <a:gd name="T21" fmla="*/ 46 h 51"/>
                <a:gd name="T22" fmla="*/ 1 w 9"/>
                <a:gd name="T23" fmla="*/ 48 h 51"/>
                <a:gd name="T24" fmla="*/ 3 w 9"/>
                <a:gd name="T25" fmla="*/ 50 h 51"/>
                <a:gd name="T26" fmla="*/ 4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4" y="0"/>
                  </a:lnTo>
                  <a:lnTo>
                    <a:pt x="3" y="0"/>
                  </a:lnTo>
                  <a:lnTo>
                    <a:pt x="1" y="1"/>
                  </a:lnTo>
                  <a:lnTo>
                    <a:pt x="0" y="3"/>
                  </a:lnTo>
                  <a:lnTo>
                    <a:pt x="0" y="44"/>
                  </a:lnTo>
                  <a:lnTo>
                    <a:pt x="0" y="46"/>
                  </a:lnTo>
                  <a:lnTo>
                    <a:pt x="1" y="48"/>
                  </a:lnTo>
                  <a:lnTo>
                    <a:pt x="3" y="50"/>
                  </a:lnTo>
                  <a:lnTo>
                    <a:pt x="4"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88" name="Freeform 103"/>
            <p:cNvSpPr>
              <a:spLocks/>
            </p:cNvSpPr>
            <p:nvPr/>
          </p:nvSpPr>
          <p:spPr bwMode="auto">
            <a:xfrm>
              <a:off x="1851" y="3337"/>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8 h 52"/>
                <a:gd name="T24" fmla="*/ 3 w 9"/>
                <a:gd name="T25" fmla="*/ 50 h 52"/>
                <a:gd name="T26" fmla="*/ 4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8"/>
                  </a:lnTo>
                  <a:lnTo>
                    <a:pt x="3" y="50"/>
                  </a:lnTo>
                  <a:lnTo>
                    <a:pt x="4"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89" name="Freeform 104"/>
            <p:cNvSpPr>
              <a:spLocks/>
            </p:cNvSpPr>
            <p:nvPr/>
          </p:nvSpPr>
          <p:spPr bwMode="auto">
            <a:xfrm>
              <a:off x="1851" y="3410"/>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4 w 9"/>
                <a:gd name="T11" fmla="*/ 0 h 51"/>
                <a:gd name="T12" fmla="*/ 3 w 9"/>
                <a:gd name="T13" fmla="*/ 0 h 51"/>
                <a:gd name="T14" fmla="*/ 1 w 9"/>
                <a:gd name="T15" fmla="*/ 1 h 51"/>
                <a:gd name="T16" fmla="*/ 0 w 9"/>
                <a:gd name="T17" fmla="*/ 3 h 51"/>
                <a:gd name="T18" fmla="*/ 0 w 9"/>
                <a:gd name="T19" fmla="*/ 45 h 51"/>
                <a:gd name="T20" fmla="*/ 0 w 9"/>
                <a:gd name="T21" fmla="*/ 46 h 51"/>
                <a:gd name="T22" fmla="*/ 1 w 9"/>
                <a:gd name="T23" fmla="*/ 48 h 51"/>
                <a:gd name="T24" fmla="*/ 3 w 9"/>
                <a:gd name="T25" fmla="*/ 50 h 51"/>
                <a:gd name="T26" fmla="*/ 4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4" y="0"/>
                  </a:lnTo>
                  <a:lnTo>
                    <a:pt x="3" y="0"/>
                  </a:lnTo>
                  <a:lnTo>
                    <a:pt x="1" y="1"/>
                  </a:lnTo>
                  <a:lnTo>
                    <a:pt x="0" y="3"/>
                  </a:lnTo>
                  <a:lnTo>
                    <a:pt x="0" y="45"/>
                  </a:lnTo>
                  <a:lnTo>
                    <a:pt x="0" y="46"/>
                  </a:lnTo>
                  <a:lnTo>
                    <a:pt x="1" y="48"/>
                  </a:lnTo>
                  <a:lnTo>
                    <a:pt x="3" y="50"/>
                  </a:lnTo>
                  <a:lnTo>
                    <a:pt x="4"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90" name="Freeform 105"/>
            <p:cNvSpPr>
              <a:spLocks/>
            </p:cNvSpPr>
            <p:nvPr/>
          </p:nvSpPr>
          <p:spPr bwMode="auto">
            <a:xfrm>
              <a:off x="1851" y="3482"/>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4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4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4" y="0"/>
                  </a:lnTo>
                  <a:lnTo>
                    <a:pt x="3" y="0"/>
                  </a:lnTo>
                  <a:lnTo>
                    <a:pt x="1" y="2"/>
                  </a:lnTo>
                  <a:lnTo>
                    <a:pt x="0" y="4"/>
                  </a:lnTo>
                  <a:lnTo>
                    <a:pt x="0" y="45"/>
                  </a:lnTo>
                  <a:lnTo>
                    <a:pt x="0" y="47"/>
                  </a:lnTo>
                  <a:lnTo>
                    <a:pt x="1" y="49"/>
                  </a:lnTo>
                  <a:lnTo>
                    <a:pt x="3" y="50"/>
                  </a:lnTo>
                  <a:lnTo>
                    <a:pt x="4"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grpSp>
      <p:grpSp>
        <p:nvGrpSpPr>
          <p:cNvPr id="10" name="Group 144"/>
          <p:cNvGrpSpPr>
            <a:grpSpLocks/>
          </p:cNvGrpSpPr>
          <p:nvPr/>
        </p:nvGrpSpPr>
        <p:grpSpPr bwMode="auto">
          <a:xfrm>
            <a:off x="6723063" y="811213"/>
            <a:ext cx="15875" cy="4822825"/>
            <a:chOff x="3854" y="870"/>
            <a:chExt cx="9" cy="2664"/>
          </a:xfrm>
        </p:grpSpPr>
        <p:sp>
          <p:nvSpPr>
            <p:cNvPr id="6217" name="Freeform 107"/>
            <p:cNvSpPr>
              <a:spLocks/>
            </p:cNvSpPr>
            <p:nvPr/>
          </p:nvSpPr>
          <p:spPr bwMode="auto">
            <a:xfrm>
              <a:off x="3854" y="870"/>
              <a:ext cx="9" cy="52"/>
            </a:xfrm>
            <a:custGeom>
              <a:avLst/>
              <a:gdLst>
                <a:gd name="T0" fmla="*/ 9 w 9"/>
                <a:gd name="T1" fmla="*/ 7 h 52"/>
                <a:gd name="T2" fmla="*/ 9 w 9"/>
                <a:gd name="T3" fmla="*/ 6 h 52"/>
                <a:gd name="T4" fmla="*/ 8 w 9"/>
                <a:gd name="T5" fmla="*/ 4 h 52"/>
                <a:gd name="T6" fmla="*/ 6 w 9"/>
                <a:gd name="T7" fmla="*/ 2 h 52"/>
                <a:gd name="T8" fmla="*/ 5 w 9"/>
                <a:gd name="T9" fmla="*/ 0 h 52"/>
                <a:gd name="T10" fmla="*/ 5 w 9"/>
                <a:gd name="T11" fmla="*/ 0 h 52"/>
                <a:gd name="T12" fmla="*/ 3 w 9"/>
                <a:gd name="T13" fmla="*/ 2 h 52"/>
                <a:gd name="T14" fmla="*/ 1 w 9"/>
                <a:gd name="T15" fmla="*/ 4 h 52"/>
                <a:gd name="T16" fmla="*/ 0 w 9"/>
                <a:gd name="T17" fmla="*/ 6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7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7"/>
                  </a:moveTo>
                  <a:lnTo>
                    <a:pt x="9" y="6"/>
                  </a:lnTo>
                  <a:lnTo>
                    <a:pt x="8" y="4"/>
                  </a:lnTo>
                  <a:lnTo>
                    <a:pt x="6" y="2"/>
                  </a:lnTo>
                  <a:lnTo>
                    <a:pt x="5" y="0"/>
                  </a:lnTo>
                  <a:lnTo>
                    <a:pt x="3" y="2"/>
                  </a:lnTo>
                  <a:lnTo>
                    <a:pt x="1" y="4"/>
                  </a:lnTo>
                  <a:lnTo>
                    <a:pt x="0" y="6"/>
                  </a:lnTo>
                  <a:lnTo>
                    <a:pt x="0" y="45"/>
                  </a:lnTo>
                  <a:lnTo>
                    <a:pt x="0" y="47"/>
                  </a:lnTo>
                  <a:lnTo>
                    <a:pt x="1" y="49"/>
                  </a:lnTo>
                  <a:lnTo>
                    <a:pt x="3" y="50"/>
                  </a:lnTo>
                  <a:lnTo>
                    <a:pt x="5" y="52"/>
                  </a:lnTo>
                  <a:lnTo>
                    <a:pt x="6" y="52"/>
                  </a:lnTo>
                  <a:lnTo>
                    <a:pt x="8" y="50"/>
                  </a:lnTo>
                  <a:lnTo>
                    <a:pt x="9" y="49"/>
                  </a:lnTo>
                  <a:lnTo>
                    <a:pt x="9" y="47"/>
                  </a:lnTo>
                  <a:lnTo>
                    <a:pt x="9" y="7"/>
                  </a:lnTo>
                  <a:close/>
                </a:path>
              </a:pathLst>
            </a:custGeom>
            <a:solidFill>
              <a:srgbClr val="000000"/>
            </a:solidFill>
            <a:ln w="9525">
              <a:noFill/>
              <a:round/>
              <a:headEnd/>
              <a:tailEnd/>
            </a:ln>
          </p:spPr>
          <p:txBody>
            <a:bodyPr/>
            <a:lstStyle/>
            <a:p>
              <a:endParaRPr lang="ru-RU"/>
            </a:p>
          </p:txBody>
        </p:sp>
        <p:sp>
          <p:nvSpPr>
            <p:cNvPr id="6218" name="Freeform 108"/>
            <p:cNvSpPr>
              <a:spLocks/>
            </p:cNvSpPr>
            <p:nvPr/>
          </p:nvSpPr>
          <p:spPr bwMode="auto">
            <a:xfrm>
              <a:off x="3854" y="943"/>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19" name="Freeform 109"/>
            <p:cNvSpPr>
              <a:spLocks/>
            </p:cNvSpPr>
            <p:nvPr/>
          </p:nvSpPr>
          <p:spPr bwMode="auto">
            <a:xfrm>
              <a:off x="3854" y="1015"/>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1 h 52"/>
                <a:gd name="T26" fmla="*/ 5 w 9"/>
                <a:gd name="T27" fmla="*/ 52 h 52"/>
                <a:gd name="T28" fmla="*/ 6 w 9"/>
                <a:gd name="T29" fmla="*/ 52 h 52"/>
                <a:gd name="T30" fmla="*/ 8 w 9"/>
                <a:gd name="T31" fmla="*/ 51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5" y="0"/>
                  </a:lnTo>
                  <a:lnTo>
                    <a:pt x="3" y="0"/>
                  </a:lnTo>
                  <a:lnTo>
                    <a:pt x="1" y="2"/>
                  </a:lnTo>
                  <a:lnTo>
                    <a:pt x="0" y="4"/>
                  </a:lnTo>
                  <a:lnTo>
                    <a:pt x="0" y="45"/>
                  </a:lnTo>
                  <a:lnTo>
                    <a:pt x="0" y="47"/>
                  </a:lnTo>
                  <a:lnTo>
                    <a:pt x="1" y="49"/>
                  </a:lnTo>
                  <a:lnTo>
                    <a:pt x="3" y="51"/>
                  </a:lnTo>
                  <a:lnTo>
                    <a:pt x="5" y="52"/>
                  </a:lnTo>
                  <a:lnTo>
                    <a:pt x="6" y="52"/>
                  </a:lnTo>
                  <a:lnTo>
                    <a:pt x="8" y="51"/>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20" name="Freeform 110"/>
            <p:cNvSpPr>
              <a:spLocks/>
            </p:cNvSpPr>
            <p:nvPr/>
          </p:nvSpPr>
          <p:spPr bwMode="auto">
            <a:xfrm>
              <a:off x="3854" y="1088"/>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21" name="Freeform 111"/>
            <p:cNvSpPr>
              <a:spLocks/>
            </p:cNvSpPr>
            <p:nvPr/>
          </p:nvSpPr>
          <p:spPr bwMode="auto">
            <a:xfrm>
              <a:off x="3854" y="1161"/>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5 w 9"/>
                <a:gd name="T11" fmla="*/ 0 h 51"/>
                <a:gd name="T12" fmla="*/ 3 w 9"/>
                <a:gd name="T13" fmla="*/ 0 h 51"/>
                <a:gd name="T14" fmla="*/ 1 w 9"/>
                <a:gd name="T15" fmla="*/ 1 h 51"/>
                <a:gd name="T16" fmla="*/ 0 w 9"/>
                <a:gd name="T17" fmla="*/ 3 h 51"/>
                <a:gd name="T18" fmla="*/ 0 w 9"/>
                <a:gd name="T19" fmla="*/ 44 h 51"/>
                <a:gd name="T20" fmla="*/ 0 w 9"/>
                <a:gd name="T21" fmla="*/ 46 h 51"/>
                <a:gd name="T22" fmla="*/ 1 w 9"/>
                <a:gd name="T23" fmla="*/ 48 h 51"/>
                <a:gd name="T24" fmla="*/ 3 w 9"/>
                <a:gd name="T25" fmla="*/ 50 h 51"/>
                <a:gd name="T26" fmla="*/ 5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5" y="0"/>
                  </a:lnTo>
                  <a:lnTo>
                    <a:pt x="3" y="0"/>
                  </a:lnTo>
                  <a:lnTo>
                    <a:pt x="1" y="1"/>
                  </a:lnTo>
                  <a:lnTo>
                    <a:pt x="0" y="3"/>
                  </a:lnTo>
                  <a:lnTo>
                    <a:pt x="0" y="44"/>
                  </a:lnTo>
                  <a:lnTo>
                    <a:pt x="0" y="46"/>
                  </a:lnTo>
                  <a:lnTo>
                    <a:pt x="1" y="48"/>
                  </a:lnTo>
                  <a:lnTo>
                    <a:pt x="3" y="50"/>
                  </a:lnTo>
                  <a:lnTo>
                    <a:pt x="5"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22" name="Freeform 112"/>
            <p:cNvSpPr>
              <a:spLocks/>
            </p:cNvSpPr>
            <p:nvPr/>
          </p:nvSpPr>
          <p:spPr bwMode="auto">
            <a:xfrm>
              <a:off x="3854" y="1233"/>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23" name="Freeform 113"/>
            <p:cNvSpPr>
              <a:spLocks/>
            </p:cNvSpPr>
            <p:nvPr/>
          </p:nvSpPr>
          <p:spPr bwMode="auto">
            <a:xfrm>
              <a:off x="3854" y="1306"/>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5 w 9"/>
                <a:gd name="T11" fmla="*/ 0 h 51"/>
                <a:gd name="T12" fmla="*/ 3 w 9"/>
                <a:gd name="T13" fmla="*/ 0 h 51"/>
                <a:gd name="T14" fmla="*/ 1 w 9"/>
                <a:gd name="T15" fmla="*/ 1 h 51"/>
                <a:gd name="T16" fmla="*/ 0 w 9"/>
                <a:gd name="T17" fmla="*/ 3 h 51"/>
                <a:gd name="T18" fmla="*/ 0 w 9"/>
                <a:gd name="T19" fmla="*/ 45 h 51"/>
                <a:gd name="T20" fmla="*/ 0 w 9"/>
                <a:gd name="T21" fmla="*/ 46 h 51"/>
                <a:gd name="T22" fmla="*/ 1 w 9"/>
                <a:gd name="T23" fmla="*/ 48 h 51"/>
                <a:gd name="T24" fmla="*/ 3 w 9"/>
                <a:gd name="T25" fmla="*/ 50 h 51"/>
                <a:gd name="T26" fmla="*/ 5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5" y="0"/>
                  </a:lnTo>
                  <a:lnTo>
                    <a:pt x="3" y="0"/>
                  </a:lnTo>
                  <a:lnTo>
                    <a:pt x="1" y="1"/>
                  </a:lnTo>
                  <a:lnTo>
                    <a:pt x="0" y="3"/>
                  </a:lnTo>
                  <a:lnTo>
                    <a:pt x="0" y="45"/>
                  </a:lnTo>
                  <a:lnTo>
                    <a:pt x="0" y="46"/>
                  </a:lnTo>
                  <a:lnTo>
                    <a:pt x="1" y="48"/>
                  </a:lnTo>
                  <a:lnTo>
                    <a:pt x="3" y="50"/>
                  </a:lnTo>
                  <a:lnTo>
                    <a:pt x="5"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24" name="Freeform 114"/>
            <p:cNvSpPr>
              <a:spLocks/>
            </p:cNvSpPr>
            <p:nvPr/>
          </p:nvSpPr>
          <p:spPr bwMode="auto">
            <a:xfrm>
              <a:off x="3854" y="1378"/>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9"/>
                  </a:lnTo>
                  <a:lnTo>
                    <a:pt x="3" y="50"/>
                  </a:lnTo>
                  <a:lnTo>
                    <a:pt x="5"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sp>
          <p:nvSpPr>
            <p:cNvPr id="6225" name="Freeform 115"/>
            <p:cNvSpPr>
              <a:spLocks/>
            </p:cNvSpPr>
            <p:nvPr/>
          </p:nvSpPr>
          <p:spPr bwMode="auto">
            <a:xfrm>
              <a:off x="3854" y="1451"/>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6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6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6"/>
                  </a:lnTo>
                  <a:lnTo>
                    <a:pt x="1" y="48"/>
                  </a:lnTo>
                  <a:lnTo>
                    <a:pt x="3" y="50"/>
                  </a:lnTo>
                  <a:lnTo>
                    <a:pt x="5" y="52"/>
                  </a:lnTo>
                  <a:lnTo>
                    <a:pt x="6" y="52"/>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26" name="Freeform 116"/>
            <p:cNvSpPr>
              <a:spLocks/>
            </p:cNvSpPr>
            <p:nvPr/>
          </p:nvSpPr>
          <p:spPr bwMode="auto">
            <a:xfrm>
              <a:off x="3854" y="1523"/>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5" y="0"/>
                  </a:lnTo>
                  <a:lnTo>
                    <a:pt x="3" y="0"/>
                  </a:lnTo>
                  <a:lnTo>
                    <a:pt x="1" y="2"/>
                  </a:lnTo>
                  <a:lnTo>
                    <a:pt x="0" y="4"/>
                  </a:lnTo>
                  <a:lnTo>
                    <a:pt x="0" y="45"/>
                  </a:lnTo>
                  <a:lnTo>
                    <a:pt x="0" y="47"/>
                  </a:lnTo>
                  <a:lnTo>
                    <a:pt x="1" y="49"/>
                  </a:lnTo>
                  <a:lnTo>
                    <a:pt x="3" y="50"/>
                  </a:lnTo>
                  <a:lnTo>
                    <a:pt x="5" y="52"/>
                  </a:lnTo>
                  <a:lnTo>
                    <a:pt x="6" y="52"/>
                  </a:lnTo>
                  <a:lnTo>
                    <a:pt x="8" y="50"/>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27" name="Freeform 117"/>
            <p:cNvSpPr>
              <a:spLocks/>
            </p:cNvSpPr>
            <p:nvPr/>
          </p:nvSpPr>
          <p:spPr bwMode="auto">
            <a:xfrm>
              <a:off x="3854" y="1596"/>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28" name="Freeform 118"/>
            <p:cNvSpPr>
              <a:spLocks/>
            </p:cNvSpPr>
            <p:nvPr/>
          </p:nvSpPr>
          <p:spPr bwMode="auto">
            <a:xfrm>
              <a:off x="3854" y="1668"/>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1 h 52"/>
                <a:gd name="T26" fmla="*/ 5 w 9"/>
                <a:gd name="T27" fmla="*/ 52 h 52"/>
                <a:gd name="T28" fmla="*/ 6 w 9"/>
                <a:gd name="T29" fmla="*/ 52 h 52"/>
                <a:gd name="T30" fmla="*/ 8 w 9"/>
                <a:gd name="T31" fmla="*/ 51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5" y="0"/>
                  </a:lnTo>
                  <a:lnTo>
                    <a:pt x="3" y="0"/>
                  </a:lnTo>
                  <a:lnTo>
                    <a:pt x="1" y="2"/>
                  </a:lnTo>
                  <a:lnTo>
                    <a:pt x="0" y="4"/>
                  </a:lnTo>
                  <a:lnTo>
                    <a:pt x="0" y="45"/>
                  </a:lnTo>
                  <a:lnTo>
                    <a:pt x="0" y="47"/>
                  </a:lnTo>
                  <a:lnTo>
                    <a:pt x="1" y="49"/>
                  </a:lnTo>
                  <a:lnTo>
                    <a:pt x="3" y="51"/>
                  </a:lnTo>
                  <a:lnTo>
                    <a:pt x="5" y="52"/>
                  </a:lnTo>
                  <a:lnTo>
                    <a:pt x="6" y="52"/>
                  </a:lnTo>
                  <a:lnTo>
                    <a:pt x="8" y="51"/>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29" name="Freeform 119"/>
            <p:cNvSpPr>
              <a:spLocks/>
            </p:cNvSpPr>
            <p:nvPr/>
          </p:nvSpPr>
          <p:spPr bwMode="auto">
            <a:xfrm>
              <a:off x="3854" y="1741"/>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30" name="Freeform 120"/>
            <p:cNvSpPr>
              <a:spLocks/>
            </p:cNvSpPr>
            <p:nvPr/>
          </p:nvSpPr>
          <p:spPr bwMode="auto">
            <a:xfrm>
              <a:off x="3854" y="1814"/>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5 w 9"/>
                <a:gd name="T11" fmla="*/ 0 h 51"/>
                <a:gd name="T12" fmla="*/ 3 w 9"/>
                <a:gd name="T13" fmla="*/ 0 h 51"/>
                <a:gd name="T14" fmla="*/ 1 w 9"/>
                <a:gd name="T15" fmla="*/ 1 h 51"/>
                <a:gd name="T16" fmla="*/ 0 w 9"/>
                <a:gd name="T17" fmla="*/ 3 h 51"/>
                <a:gd name="T18" fmla="*/ 0 w 9"/>
                <a:gd name="T19" fmla="*/ 44 h 51"/>
                <a:gd name="T20" fmla="*/ 0 w 9"/>
                <a:gd name="T21" fmla="*/ 46 h 51"/>
                <a:gd name="T22" fmla="*/ 1 w 9"/>
                <a:gd name="T23" fmla="*/ 48 h 51"/>
                <a:gd name="T24" fmla="*/ 3 w 9"/>
                <a:gd name="T25" fmla="*/ 50 h 51"/>
                <a:gd name="T26" fmla="*/ 5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5" y="0"/>
                  </a:lnTo>
                  <a:lnTo>
                    <a:pt x="3" y="0"/>
                  </a:lnTo>
                  <a:lnTo>
                    <a:pt x="1" y="1"/>
                  </a:lnTo>
                  <a:lnTo>
                    <a:pt x="0" y="3"/>
                  </a:lnTo>
                  <a:lnTo>
                    <a:pt x="0" y="44"/>
                  </a:lnTo>
                  <a:lnTo>
                    <a:pt x="0" y="46"/>
                  </a:lnTo>
                  <a:lnTo>
                    <a:pt x="1" y="48"/>
                  </a:lnTo>
                  <a:lnTo>
                    <a:pt x="3" y="50"/>
                  </a:lnTo>
                  <a:lnTo>
                    <a:pt x="5"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31" name="Freeform 121"/>
            <p:cNvSpPr>
              <a:spLocks/>
            </p:cNvSpPr>
            <p:nvPr/>
          </p:nvSpPr>
          <p:spPr bwMode="auto">
            <a:xfrm>
              <a:off x="3854" y="1886"/>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32" name="Freeform 122"/>
            <p:cNvSpPr>
              <a:spLocks/>
            </p:cNvSpPr>
            <p:nvPr/>
          </p:nvSpPr>
          <p:spPr bwMode="auto">
            <a:xfrm>
              <a:off x="3854" y="1959"/>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5 w 9"/>
                <a:gd name="T11" fmla="*/ 0 h 51"/>
                <a:gd name="T12" fmla="*/ 3 w 9"/>
                <a:gd name="T13" fmla="*/ 0 h 51"/>
                <a:gd name="T14" fmla="*/ 1 w 9"/>
                <a:gd name="T15" fmla="*/ 1 h 51"/>
                <a:gd name="T16" fmla="*/ 0 w 9"/>
                <a:gd name="T17" fmla="*/ 3 h 51"/>
                <a:gd name="T18" fmla="*/ 0 w 9"/>
                <a:gd name="T19" fmla="*/ 45 h 51"/>
                <a:gd name="T20" fmla="*/ 0 w 9"/>
                <a:gd name="T21" fmla="*/ 46 h 51"/>
                <a:gd name="T22" fmla="*/ 1 w 9"/>
                <a:gd name="T23" fmla="*/ 48 h 51"/>
                <a:gd name="T24" fmla="*/ 3 w 9"/>
                <a:gd name="T25" fmla="*/ 50 h 51"/>
                <a:gd name="T26" fmla="*/ 5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5" y="0"/>
                  </a:lnTo>
                  <a:lnTo>
                    <a:pt x="3" y="0"/>
                  </a:lnTo>
                  <a:lnTo>
                    <a:pt x="1" y="1"/>
                  </a:lnTo>
                  <a:lnTo>
                    <a:pt x="0" y="3"/>
                  </a:lnTo>
                  <a:lnTo>
                    <a:pt x="0" y="45"/>
                  </a:lnTo>
                  <a:lnTo>
                    <a:pt x="0" y="46"/>
                  </a:lnTo>
                  <a:lnTo>
                    <a:pt x="1" y="48"/>
                  </a:lnTo>
                  <a:lnTo>
                    <a:pt x="3" y="50"/>
                  </a:lnTo>
                  <a:lnTo>
                    <a:pt x="5"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33" name="Freeform 123"/>
            <p:cNvSpPr>
              <a:spLocks/>
            </p:cNvSpPr>
            <p:nvPr/>
          </p:nvSpPr>
          <p:spPr bwMode="auto">
            <a:xfrm>
              <a:off x="3854" y="2031"/>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9"/>
                  </a:lnTo>
                  <a:lnTo>
                    <a:pt x="3" y="50"/>
                  </a:lnTo>
                  <a:lnTo>
                    <a:pt x="5"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sp>
          <p:nvSpPr>
            <p:cNvPr id="6234" name="Freeform 124"/>
            <p:cNvSpPr>
              <a:spLocks/>
            </p:cNvSpPr>
            <p:nvPr/>
          </p:nvSpPr>
          <p:spPr bwMode="auto">
            <a:xfrm>
              <a:off x="3854" y="2104"/>
              <a:ext cx="9" cy="52"/>
            </a:xfrm>
            <a:custGeom>
              <a:avLst/>
              <a:gdLst>
                <a:gd name="T0" fmla="*/ 9 w 9"/>
                <a:gd name="T1" fmla="*/ 5 h 52"/>
                <a:gd name="T2" fmla="*/ 9 w 9"/>
                <a:gd name="T3" fmla="*/ 3 h 52"/>
                <a:gd name="T4" fmla="*/ 9 w 9"/>
                <a:gd name="T5" fmla="*/ 1 h 52"/>
                <a:gd name="T6" fmla="*/ 8 w 9"/>
                <a:gd name="T7" fmla="*/ 0 h 52"/>
                <a:gd name="T8" fmla="*/ 6 w 9"/>
                <a:gd name="T9" fmla="*/ 0 h 52"/>
                <a:gd name="T10" fmla="*/ 5 w 9"/>
                <a:gd name="T11" fmla="*/ 0 h 52"/>
                <a:gd name="T12" fmla="*/ 3 w 9"/>
                <a:gd name="T13" fmla="*/ 0 h 52"/>
                <a:gd name="T14" fmla="*/ 1 w 9"/>
                <a:gd name="T15" fmla="*/ 1 h 52"/>
                <a:gd name="T16" fmla="*/ 0 w 9"/>
                <a:gd name="T17" fmla="*/ 3 h 52"/>
                <a:gd name="T18" fmla="*/ 0 w 9"/>
                <a:gd name="T19" fmla="*/ 45 h 52"/>
                <a:gd name="T20" fmla="*/ 0 w 9"/>
                <a:gd name="T21" fmla="*/ 46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6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1"/>
                  </a:lnTo>
                  <a:lnTo>
                    <a:pt x="8" y="0"/>
                  </a:lnTo>
                  <a:lnTo>
                    <a:pt x="6" y="0"/>
                  </a:lnTo>
                  <a:lnTo>
                    <a:pt x="5" y="0"/>
                  </a:lnTo>
                  <a:lnTo>
                    <a:pt x="3" y="0"/>
                  </a:lnTo>
                  <a:lnTo>
                    <a:pt x="1" y="1"/>
                  </a:lnTo>
                  <a:lnTo>
                    <a:pt x="0" y="3"/>
                  </a:lnTo>
                  <a:lnTo>
                    <a:pt x="0" y="45"/>
                  </a:lnTo>
                  <a:lnTo>
                    <a:pt x="0" y="46"/>
                  </a:lnTo>
                  <a:lnTo>
                    <a:pt x="1" y="48"/>
                  </a:lnTo>
                  <a:lnTo>
                    <a:pt x="3" y="50"/>
                  </a:lnTo>
                  <a:lnTo>
                    <a:pt x="5" y="52"/>
                  </a:lnTo>
                  <a:lnTo>
                    <a:pt x="6" y="52"/>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35" name="Freeform 125"/>
            <p:cNvSpPr>
              <a:spLocks/>
            </p:cNvSpPr>
            <p:nvPr/>
          </p:nvSpPr>
          <p:spPr bwMode="auto">
            <a:xfrm>
              <a:off x="3854" y="2176"/>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9"/>
                  </a:lnTo>
                  <a:lnTo>
                    <a:pt x="3" y="50"/>
                  </a:lnTo>
                  <a:lnTo>
                    <a:pt x="5"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sp>
          <p:nvSpPr>
            <p:cNvPr id="6236" name="Freeform 126"/>
            <p:cNvSpPr>
              <a:spLocks/>
            </p:cNvSpPr>
            <p:nvPr/>
          </p:nvSpPr>
          <p:spPr bwMode="auto">
            <a:xfrm>
              <a:off x="3854" y="2249"/>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6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6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6"/>
                  </a:lnTo>
                  <a:lnTo>
                    <a:pt x="1" y="48"/>
                  </a:lnTo>
                  <a:lnTo>
                    <a:pt x="3" y="50"/>
                  </a:lnTo>
                  <a:lnTo>
                    <a:pt x="5" y="52"/>
                  </a:lnTo>
                  <a:lnTo>
                    <a:pt x="6" y="52"/>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37" name="Freeform 127"/>
            <p:cNvSpPr>
              <a:spLocks/>
            </p:cNvSpPr>
            <p:nvPr/>
          </p:nvSpPr>
          <p:spPr bwMode="auto">
            <a:xfrm>
              <a:off x="3854" y="2321"/>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5" y="0"/>
                  </a:lnTo>
                  <a:lnTo>
                    <a:pt x="3" y="0"/>
                  </a:lnTo>
                  <a:lnTo>
                    <a:pt x="1" y="2"/>
                  </a:lnTo>
                  <a:lnTo>
                    <a:pt x="0" y="4"/>
                  </a:lnTo>
                  <a:lnTo>
                    <a:pt x="0" y="45"/>
                  </a:lnTo>
                  <a:lnTo>
                    <a:pt x="0" y="47"/>
                  </a:lnTo>
                  <a:lnTo>
                    <a:pt x="1" y="49"/>
                  </a:lnTo>
                  <a:lnTo>
                    <a:pt x="3" y="50"/>
                  </a:lnTo>
                  <a:lnTo>
                    <a:pt x="5" y="52"/>
                  </a:lnTo>
                  <a:lnTo>
                    <a:pt x="6" y="52"/>
                  </a:lnTo>
                  <a:lnTo>
                    <a:pt x="8" y="50"/>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38" name="Freeform 128"/>
            <p:cNvSpPr>
              <a:spLocks/>
            </p:cNvSpPr>
            <p:nvPr/>
          </p:nvSpPr>
          <p:spPr bwMode="auto">
            <a:xfrm>
              <a:off x="3854" y="2394"/>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39" name="Freeform 129"/>
            <p:cNvSpPr>
              <a:spLocks/>
            </p:cNvSpPr>
            <p:nvPr/>
          </p:nvSpPr>
          <p:spPr bwMode="auto">
            <a:xfrm>
              <a:off x="3854" y="2466"/>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1 h 52"/>
                <a:gd name="T26" fmla="*/ 5 w 9"/>
                <a:gd name="T27" fmla="*/ 52 h 52"/>
                <a:gd name="T28" fmla="*/ 6 w 9"/>
                <a:gd name="T29" fmla="*/ 52 h 52"/>
                <a:gd name="T30" fmla="*/ 8 w 9"/>
                <a:gd name="T31" fmla="*/ 51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5" y="0"/>
                  </a:lnTo>
                  <a:lnTo>
                    <a:pt x="3" y="0"/>
                  </a:lnTo>
                  <a:lnTo>
                    <a:pt x="1" y="2"/>
                  </a:lnTo>
                  <a:lnTo>
                    <a:pt x="0" y="4"/>
                  </a:lnTo>
                  <a:lnTo>
                    <a:pt x="0" y="45"/>
                  </a:lnTo>
                  <a:lnTo>
                    <a:pt x="0" y="47"/>
                  </a:lnTo>
                  <a:lnTo>
                    <a:pt x="1" y="49"/>
                  </a:lnTo>
                  <a:lnTo>
                    <a:pt x="3" y="51"/>
                  </a:lnTo>
                  <a:lnTo>
                    <a:pt x="5" y="52"/>
                  </a:lnTo>
                  <a:lnTo>
                    <a:pt x="6" y="52"/>
                  </a:lnTo>
                  <a:lnTo>
                    <a:pt x="8" y="51"/>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40" name="Freeform 130"/>
            <p:cNvSpPr>
              <a:spLocks/>
            </p:cNvSpPr>
            <p:nvPr/>
          </p:nvSpPr>
          <p:spPr bwMode="auto">
            <a:xfrm>
              <a:off x="3854" y="2539"/>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41" name="Freeform 131"/>
            <p:cNvSpPr>
              <a:spLocks/>
            </p:cNvSpPr>
            <p:nvPr/>
          </p:nvSpPr>
          <p:spPr bwMode="auto">
            <a:xfrm>
              <a:off x="3854" y="2612"/>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5 w 9"/>
                <a:gd name="T11" fmla="*/ 0 h 51"/>
                <a:gd name="T12" fmla="*/ 3 w 9"/>
                <a:gd name="T13" fmla="*/ 0 h 51"/>
                <a:gd name="T14" fmla="*/ 1 w 9"/>
                <a:gd name="T15" fmla="*/ 1 h 51"/>
                <a:gd name="T16" fmla="*/ 0 w 9"/>
                <a:gd name="T17" fmla="*/ 3 h 51"/>
                <a:gd name="T18" fmla="*/ 0 w 9"/>
                <a:gd name="T19" fmla="*/ 44 h 51"/>
                <a:gd name="T20" fmla="*/ 0 w 9"/>
                <a:gd name="T21" fmla="*/ 46 h 51"/>
                <a:gd name="T22" fmla="*/ 1 w 9"/>
                <a:gd name="T23" fmla="*/ 48 h 51"/>
                <a:gd name="T24" fmla="*/ 3 w 9"/>
                <a:gd name="T25" fmla="*/ 50 h 51"/>
                <a:gd name="T26" fmla="*/ 5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5" y="0"/>
                  </a:lnTo>
                  <a:lnTo>
                    <a:pt x="3" y="0"/>
                  </a:lnTo>
                  <a:lnTo>
                    <a:pt x="1" y="1"/>
                  </a:lnTo>
                  <a:lnTo>
                    <a:pt x="0" y="3"/>
                  </a:lnTo>
                  <a:lnTo>
                    <a:pt x="0" y="44"/>
                  </a:lnTo>
                  <a:lnTo>
                    <a:pt x="0" y="46"/>
                  </a:lnTo>
                  <a:lnTo>
                    <a:pt x="1" y="48"/>
                  </a:lnTo>
                  <a:lnTo>
                    <a:pt x="3" y="50"/>
                  </a:lnTo>
                  <a:lnTo>
                    <a:pt x="5"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42" name="Freeform 132"/>
            <p:cNvSpPr>
              <a:spLocks/>
            </p:cNvSpPr>
            <p:nvPr/>
          </p:nvSpPr>
          <p:spPr bwMode="auto">
            <a:xfrm>
              <a:off x="3854" y="2684"/>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43" name="Freeform 133"/>
            <p:cNvSpPr>
              <a:spLocks/>
            </p:cNvSpPr>
            <p:nvPr/>
          </p:nvSpPr>
          <p:spPr bwMode="auto">
            <a:xfrm>
              <a:off x="3854" y="2757"/>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5 w 9"/>
                <a:gd name="T11" fmla="*/ 0 h 51"/>
                <a:gd name="T12" fmla="*/ 3 w 9"/>
                <a:gd name="T13" fmla="*/ 0 h 51"/>
                <a:gd name="T14" fmla="*/ 1 w 9"/>
                <a:gd name="T15" fmla="*/ 1 h 51"/>
                <a:gd name="T16" fmla="*/ 0 w 9"/>
                <a:gd name="T17" fmla="*/ 3 h 51"/>
                <a:gd name="T18" fmla="*/ 0 w 9"/>
                <a:gd name="T19" fmla="*/ 45 h 51"/>
                <a:gd name="T20" fmla="*/ 0 w 9"/>
                <a:gd name="T21" fmla="*/ 46 h 51"/>
                <a:gd name="T22" fmla="*/ 1 w 9"/>
                <a:gd name="T23" fmla="*/ 48 h 51"/>
                <a:gd name="T24" fmla="*/ 3 w 9"/>
                <a:gd name="T25" fmla="*/ 50 h 51"/>
                <a:gd name="T26" fmla="*/ 5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5" y="0"/>
                  </a:lnTo>
                  <a:lnTo>
                    <a:pt x="3" y="0"/>
                  </a:lnTo>
                  <a:lnTo>
                    <a:pt x="1" y="1"/>
                  </a:lnTo>
                  <a:lnTo>
                    <a:pt x="0" y="3"/>
                  </a:lnTo>
                  <a:lnTo>
                    <a:pt x="0" y="45"/>
                  </a:lnTo>
                  <a:lnTo>
                    <a:pt x="0" y="46"/>
                  </a:lnTo>
                  <a:lnTo>
                    <a:pt x="1" y="48"/>
                  </a:lnTo>
                  <a:lnTo>
                    <a:pt x="3" y="50"/>
                  </a:lnTo>
                  <a:lnTo>
                    <a:pt x="5"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44" name="Freeform 134"/>
            <p:cNvSpPr>
              <a:spLocks/>
            </p:cNvSpPr>
            <p:nvPr/>
          </p:nvSpPr>
          <p:spPr bwMode="auto">
            <a:xfrm>
              <a:off x="3854" y="2829"/>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9"/>
                  </a:lnTo>
                  <a:lnTo>
                    <a:pt x="3" y="50"/>
                  </a:lnTo>
                  <a:lnTo>
                    <a:pt x="5"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sp>
          <p:nvSpPr>
            <p:cNvPr id="6245" name="Freeform 135"/>
            <p:cNvSpPr>
              <a:spLocks/>
            </p:cNvSpPr>
            <p:nvPr/>
          </p:nvSpPr>
          <p:spPr bwMode="auto">
            <a:xfrm>
              <a:off x="3854" y="2902"/>
              <a:ext cx="9" cy="52"/>
            </a:xfrm>
            <a:custGeom>
              <a:avLst/>
              <a:gdLst>
                <a:gd name="T0" fmla="*/ 9 w 9"/>
                <a:gd name="T1" fmla="*/ 5 h 52"/>
                <a:gd name="T2" fmla="*/ 9 w 9"/>
                <a:gd name="T3" fmla="*/ 3 h 52"/>
                <a:gd name="T4" fmla="*/ 9 w 9"/>
                <a:gd name="T5" fmla="*/ 1 h 52"/>
                <a:gd name="T6" fmla="*/ 8 w 9"/>
                <a:gd name="T7" fmla="*/ 0 h 52"/>
                <a:gd name="T8" fmla="*/ 6 w 9"/>
                <a:gd name="T9" fmla="*/ 0 h 52"/>
                <a:gd name="T10" fmla="*/ 5 w 9"/>
                <a:gd name="T11" fmla="*/ 0 h 52"/>
                <a:gd name="T12" fmla="*/ 3 w 9"/>
                <a:gd name="T13" fmla="*/ 0 h 52"/>
                <a:gd name="T14" fmla="*/ 1 w 9"/>
                <a:gd name="T15" fmla="*/ 1 h 52"/>
                <a:gd name="T16" fmla="*/ 0 w 9"/>
                <a:gd name="T17" fmla="*/ 3 h 52"/>
                <a:gd name="T18" fmla="*/ 0 w 9"/>
                <a:gd name="T19" fmla="*/ 45 h 52"/>
                <a:gd name="T20" fmla="*/ 0 w 9"/>
                <a:gd name="T21" fmla="*/ 46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6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1"/>
                  </a:lnTo>
                  <a:lnTo>
                    <a:pt x="8" y="0"/>
                  </a:lnTo>
                  <a:lnTo>
                    <a:pt x="6" y="0"/>
                  </a:lnTo>
                  <a:lnTo>
                    <a:pt x="5" y="0"/>
                  </a:lnTo>
                  <a:lnTo>
                    <a:pt x="3" y="0"/>
                  </a:lnTo>
                  <a:lnTo>
                    <a:pt x="1" y="1"/>
                  </a:lnTo>
                  <a:lnTo>
                    <a:pt x="0" y="3"/>
                  </a:lnTo>
                  <a:lnTo>
                    <a:pt x="0" y="45"/>
                  </a:lnTo>
                  <a:lnTo>
                    <a:pt x="0" y="46"/>
                  </a:lnTo>
                  <a:lnTo>
                    <a:pt x="1" y="48"/>
                  </a:lnTo>
                  <a:lnTo>
                    <a:pt x="3" y="50"/>
                  </a:lnTo>
                  <a:lnTo>
                    <a:pt x="5" y="52"/>
                  </a:lnTo>
                  <a:lnTo>
                    <a:pt x="6" y="52"/>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46" name="Freeform 136"/>
            <p:cNvSpPr>
              <a:spLocks/>
            </p:cNvSpPr>
            <p:nvPr/>
          </p:nvSpPr>
          <p:spPr bwMode="auto">
            <a:xfrm>
              <a:off x="3854" y="2974"/>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5" y="0"/>
                  </a:lnTo>
                  <a:lnTo>
                    <a:pt x="3" y="0"/>
                  </a:lnTo>
                  <a:lnTo>
                    <a:pt x="1" y="2"/>
                  </a:lnTo>
                  <a:lnTo>
                    <a:pt x="0" y="4"/>
                  </a:lnTo>
                  <a:lnTo>
                    <a:pt x="0" y="45"/>
                  </a:lnTo>
                  <a:lnTo>
                    <a:pt x="0" y="47"/>
                  </a:lnTo>
                  <a:lnTo>
                    <a:pt x="1" y="49"/>
                  </a:lnTo>
                  <a:lnTo>
                    <a:pt x="3" y="50"/>
                  </a:lnTo>
                  <a:lnTo>
                    <a:pt x="5" y="52"/>
                  </a:lnTo>
                  <a:lnTo>
                    <a:pt x="6" y="52"/>
                  </a:lnTo>
                  <a:lnTo>
                    <a:pt x="8" y="50"/>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47" name="Freeform 137"/>
            <p:cNvSpPr>
              <a:spLocks/>
            </p:cNvSpPr>
            <p:nvPr/>
          </p:nvSpPr>
          <p:spPr bwMode="auto">
            <a:xfrm>
              <a:off x="3854" y="3047"/>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48" name="Freeform 138"/>
            <p:cNvSpPr>
              <a:spLocks/>
            </p:cNvSpPr>
            <p:nvPr/>
          </p:nvSpPr>
          <p:spPr bwMode="auto">
            <a:xfrm>
              <a:off x="3854" y="3119"/>
              <a:ext cx="9" cy="52"/>
            </a:xfrm>
            <a:custGeom>
              <a:avLst/>
              <a:gdLst>
                <a:gd name="T0" fmla="*/ 9 w 9"/>
                <a:gd name="T1" fmla="*/ 6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1 h 52"/>
                <a:gd name="T26" fmla="*/ 5 w 9"/>
                <a:gd name="T27" fmla="*/ 52 h 52"/>
                <a:gd name="T28" fmla="*/ 6 w 9"/>
                <a:gd name="T29" fmla="*/ 52 h 52"/>
                <a:gd name="T30" fmla="*/ 8 w 9"/>
                <a:gd name="T31" fmla="*/ 51 h 52"/>
                <a:gd name="T32" fmla="*/ 9 w 9"/>
                <a:gd name="T33" fmla="*/ 49 h 52"/>
                <a:gd name="T34" fmla="*/ 9 w 9"/>
                <a:gd name="T35" fmla="*/ 47 h 52"/>
                <a:gd name="T36" fmla="*/ 9 w 9"/>
                <a:gd name="T37" fmla="*/ 6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6"/>
                  </a:moveTo>
                  <a:lnTo>
                    <a:pt x="9" y="4"/>
                  </a:lnTo>
                  <a:lnTo>
                    <a:pt x="9" y="2"/>
                  </a:lnTo>
                  <a:lnTo>
                    <a:pt x="8" y="0"/>
                  </a:lnTo>
                  <a:lnTo>
                    <a:pt x="6" y="0"/>
                  </a:lnTo>
                  <a:lnTo>
                    <a:pt x="5" y="0"/>
                  </a:lnTo>
                  <a:lnTo>
                    <a:pt x="3" y="0"/>
                  </a:lnTo>
                  <a:lnTo>
                    <a:pt x="1" y="2"/>
                  </a:lnTo>
                  <a:lnTo>
                    <a:pt x="0" y="4"/>
                  </a:lnTo>
                  <a:lnTo>
                    <a:pt x="0" y="45"/>
                  </a:lnTo>
                  <a:lnTo>
                    <a:pt x="0" y="47"/>
                  </a:lnTo>
                  <a:lnTo>
                    <a:pt x="1" y="49"/>
                  </a:lnTo>
                  <a:lnTo>
                    <a:pt x="3" y="51"/>
                  </a:lnTo>
                  <a:lnTo>
                    <a:pt x="5" y="52"/>
                  </a:lnTo>
                  <a:lnTo>
                    <a:pt x="6" y="52"/>
                  </a:lnTo>
                  <a:lnTo>
                    <a:pt x="8" y="51"/>
                  </a:lnTo>
                  <a:lnTo>
                    <a:pt x="9" y="49"/>
                  </a:lnTo>
                  <a:lnTo>
                    <a:pt x="9" y="47"/>
                  </a:lnTo>
                  <a:lnTo>
                    <a:pt x="9" y="6"/>
                  </a:lnTo>
                  <a:close/>
                </a:path>
              </a:pathLst>
            </a:custGeom>
            <a:solidFill>
              <a:srgbClr val="000000"/>
            </a:solidFill>
            <a:ln w="9525">
              <a:noFill/>
              <a:round/>
              <a:headEnd/>
              <a:tailEnd/>
            </a:ln>
          </p:spPr>
          <p:txBody>
            <a:bodyPr/>
            <a:lstStyle/>
            <a:p>
              <a:endParaRPr lang="ru-RU"/>
            </a:p>
          </p:txBody>
        </p:sp>
        <p:sp>
          <p:nvSpPr>
            <p:cNvPr id="6249" name="Freeform 139"/>
            <p:cNvSpPr>
              <a:spLocks/>
            </p:cNvSpPr>
            <p:nvPr/>
          </p:nvSpPr>
          <p:spPr bwMode="auto">
            <a:xfrm>
              <a:off x="3854" y="3192"/>
              <a:ext cx="9" cy="52"/>
            </a:xfrm>
            <a:custGeom>
              <a:avLst/>
              <a:gdLst>
                <a:gd name="T0" fmla="*/ 9 w 9"/>
                <a:gd name="T1" fmla="*/ 5 h 52"/>
                <a:gd name="T2" fmla="*/ 9 w 9"/>
                <a:gd name="T3" fmla="*/ 3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3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3"/>
                  </a:lnTo>
                  <a:lnTo>
                    <a:pt x="9" y="2"/>
                  </a:lnTo>
                  <a:lnTo>
                    <a:pt x="8" y="0"/>
                  </a:lnTo>
                  <a:lnTo>
                    <a:pt x="6" y="0"/>
                  </a:lnTo>
                  <a:lnTo>
                    <a:pt x="5" y="0"/>
                  </a:lnTo>
                  <a:lnTo>
                    <a:pt x="3" y="0"/>
                  </a:lnTo>
                  <a:lnTo>
                    <a:pt x="1" y="2"/>
                  </a:lnTo>
                  <a:lnTo>
                    <a:pt x="0" y="3"/>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50" name="Freeform 140"/>
            <p:cNvSpPr>
              <a:spLocks/>
            </p:cNvSpPr>
            <p:nvPr/>
          </p:nvSpPr>
          <p:spPr bwMode="auto">
            <a:xfrm>
              <a:off x="3854" y="3265"/>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5 w 9"/>
                <a:gd name="T11" fmla="*/ 0 h 51"/>
                <a:gd name="T12" fmla="*/ 3 w 9"/>
                <a:gd name="T13" fmla="*/ 0 h 51"/>
                <a:gd name="T14" fmla="*/ 1 w 9"/>
                <a:gd name="T15" fmla="*/ 1 h 51"/>
                <a:gd name="T16" fmla="*/ 0 w 9"/>
                <a:gd name="T17" fmla="*/ 3 h 51"/>
                <a:gd name="T18" fmla="*/ 0 w 9"/>
                <a:gd name="T19" fmla="*/ 44 h 51"/>
                <a:gd name="T20" fmla="*/ 0 w 9"/>
                <a:gd name="T21" fmla="*/ 46 h 51"/>
                <a:gd name="T22" fmla="*/ 1 w 9"/>
                <a:gd name="T23" fmla="*/ 48 h 51"/>
                <a:gd name="T24" fmla="*/ 3 w 9"/>
                <a:gd name="T25" fmla="*/ 50 h 51"/>
                <a:gd name="T26" fmla="*/ 5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5" y="0"/>
                  </a:lnTo>
                  <a:lnTo>
                    <a:pt x="3" y="0"/>
                  </a:lnTo>
                  <a:lnTo>
                    <a:pt x="1" y="1"/>
                  </a:lnTo>
                  <a:lnTo>
                    <a:pt x="0" y="3"/>
                  </a:lnTo>
                  <a:lnTo>
                    <a:pt x="0" y="44"/>
                  </a:lnTo>
                  <a:lnTo>
                    <a:pt x="0" y="46"/>
                  </a:lnTo>
                  <a:lnTo>
                    <a:pt x="1" y="48"/>
                  </a:lnTo>
                  <a:lnTo>
                    <a:pt x="3" y="50"/>
                  </a:lnTo>
                  <a:lnTo>
                    <a:pt x="5"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51" name="Freeform 141"/>
            <p:cNvSpPr>
              <a:spLocks/>
            </p:cNvSpPr>
            <p:nvPr/>
          </p:nvSpPr>
          <p:spPr bwMode="auto">
            <a:xfrm>
              <a:off x="3854" y="3337"/>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8 h 52"/>
                <a:gd name="T24" fmla="*/ 3 w 9"/>
                <a:gd name="T25" fmla="*/ 50 h 52"/>
                <a:gd name="T26" fmla="*/ 5 w 9"/>
                <a:gd name="T27" fmla="*/ 52 h 52"/>
                <a:gd name="T28" fmla="*/ 6 w 9"/>
                <a:gd name="T29" fmla="*/ 52 h 52"/>
                <a:gd name="T30" fmla="*/ 8 w 9"/>
                <a:gd name="T31" fmla="*/ 50 h 52"/>
                <a:gd name="T32" fmla="*/ 9 w 9"/>
                <a:gd name="T33" fmla="*/ 48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8"/>
                  </a:lnTo>
                  <a:lnTo>
                    <a:pt x="3" y="50"/>
                  </a:lnTo>
                  <a:lnTo>
                    <a:pt x="5" y="52"/>
                  </a:lnTo>
                  <a:lnTo>
                    <a:pt x="6" y="52"/>
                  </a:lnTo>
                  <a:lnTo>
                    <a:pt x="8" y="50"/>
                  </a:lnTo>
                  <a:lnTo>
                    <a:pt x="9" y="48"/>
                  </a:lnTo>
                  <a:lnTo>
                    <a:pt x="9" y="47"/>
                  </a:lnTo>
                  <a:lnTo>
                    <a:pt x="9" y="5"/>
                  </a:lnTo>
                  <a:close/>
                </a:path>
              </a:pathLst>
            </a:custGeom>
            <a:solidFill>
              <a:srgbClr val="000000"/>
            </a:solidFill>
            <a:ln w="9525">
              <a:noFill/>
              <a:round/>
              <a:headEnd/>
              <a:tailEnd/>
            </a:ln>
          </p:spPr>
          <p:txBody>
            <a:bodyPr/>
            <a:lstStyle/>
            <a:p>
              <a:endParaRPr lang="ru-RU"/>
            </a:p>
          </p:txBody>
        </p:sp>
        <p:sp>
          <p:nvSpPr>
            <p:cNvPr id="6252" name="Freeform 142"/>
            <p:cNvSpPr>
              <a:spLocks/>
            </p:cNvSpPr>
            <p:nvPr/>
          </p:nvSpPr>
          <p:spPr bwMode="auto">
            <a:xfrm>
              <a:off x="3854" y="3410"/>
              <a:ext cx="9" cy="51"/>
            </a:xfrm>
            <a:custGeom>
              <a:avLst/>
              <a:gdLst>
                <a:gd name="T0" fmla="*/ 9 w 9"/>
                <a:gd name="T1" fmla="*/ 5 h 51"/>
                <a:gd name="T2" fmla="*/ 9 w 9"/>
                <a:gd name="T3" fmla="*/ 3 h 51"/>
                <a:gd name="T4" fmla="*/ 9 w 9"/>
                <a:gd name="T5" fmla="*/ 1 h 51"/>
                <a:gd name="T6" fmla="*/ 8 w 9"/>
                <a:gd name="T7" fmla="*/ 0 h 51"/>
                <a:gd name="T8" fmla="*/ 6 w 9"/>
                <a:gd name="T9" fmla="*/ 0 h 51"/>
                <a:gd name="T10" fmla="*/ 5 w 9"/>
                <a:gd name="T11" fmla="*/ 0 h 51"/>
                <a:gd name="T12" fmla="*/ 3 w 9"/>
                <a:gd name="T13" fmla="*/ 0 h 51"/>
                <a:gd name="T14" fmla="*/ 1 w 9"/>
                <a:gd name="T15" fmla="*/ 1 h 51"/>
                <a:gd name="T16" fmla="*/ 0 w 9"/>
                <a:gd name="T17" fmla="*/ 3 h 51"/>
                <a:gd name="T18" fmla="*/ 0 w 9"/>
                <a:gd name="T19" fmla="*/ 45 h 51"/>
                <a:gd name="T20" fmla="*/ 0 w 9"/>
                <a:gd name="T21" fmla="*/ 46 h 51"/>
                <a:gd name="T22" fmla="*/ 1 w 9"/>
                <a:gd name="T23" fmla="*/ 48 h 51"/>
                <a:gd name="T24" fmla="*/ 3 w 9"/>
                <a:gd name="T25" fmla="*/ 50 h 51"/>
                <a:gd name="T26" fmla="*/ 5 w 9"/>
                <a:gd name="T27" fmla="*/ 51 h 51"/>
                <a:gd name="T28" fmla="*/ 6 w 9"/>
                <a:gd name="T29" fmla="*/ 51 h 51"/>
                <a:gd name="T30" fmla="*/ 8 w 9"/>
                <a:gd name="T31" fmla="*/ 50 h 51"/>
                <a:gd name="T32" fmla="*/ 9 w 9"/>
                <a:gd name="T33" fmla="*/ 48 h 51"/>
                <a:gd name="T34" fmla="*/ 9 w 9"/>
                <a:gd name="T35" fmla="*/ 46 h 51"/>
                <a:gd name="T36" fmla="*/ 9 w 9"/>
                <a:gd name="T37" fmla="*/ 5 h 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1">
                  <a:moveTo>
                    <a:pt x="9" y="5"/>
                  </a:moveTo>
                  <a:lnTo>
                    <a:pt x="9" y="3"/>
                  </a:lnTo>
                  <a:lnTo>
                    <a:pt x="9" y="1"/>
                  </a:lnTo>
                  <a:lnTo>
                    <a:pt x="8" y="0"/>
                  </a:lnTo>
                  <a:lnTo>
                    <a:pt x="6" y="0"/>
                  </a:lnTo>
                  <a:lnTo>
                    <a:pt x="5" y="0"/>
                  </a:lnTo>
                  <a:lnTo>
                    <a:pt x="3" y="0"/>
                  </a:lnTo>
                  <a:lnTo>
                    <a:pt x="1" y="1"/>
                  </a:lnTo>
                  <a:lnTo>
                    <a:pt x="0" y="3"/>
                  </a:lnTo>
                  <a:lnTo>
                    <a:pt x="0" y="45"/>
                  </a:lnTo>
                  <a:lnTo>
                    <a:pt x="0" y="46"/>
                  </a:lnTo>
                  <a:lnTo>
                    <a:pt x="1" y="48"/>
                  </a:lnTo>
                  <a:lnTo>
                    <a:pt x="3" y="50"/>
                  </a:lnTo>
                  <a:lnTo>
                    <a:pt x="5" y="51"/>
                  </a:lnTo>
                  <a:lnTo>
                    <a:pt x="6" y="51"/>
                  </a:lnTo>
                  <a:lnTo>
                    <a:pt x="8" y="50"/>
                  </a:lnTo>
                  <a:lnTo>
                    <a:pt x="9" y="48"/>
                  </a:lnTo>
                  <a:lnTo>
                    <a:pt x="9" y="46"/>
                  </a:lnTo>
                  <a:lnTo>
                    <a:pt x="9" y="5"/>
                  </a:lnTo>
                  <a:close/>
                </a:path>
              </a:pathLst>
            </a:custGeom>
            <a:solidFill>
              <a:srgbClr val="000000"/>
            </a:solidFill>
            <a:ln w="9525">
              <a:noFill/>
              <a:round/>
              <a:headEnd/>
              <a:tailEnd/>
            </a:ln>
          </p:spPr>
          <p:txBody>
            <a:bodyPr/>
            <a:lstStyle/>
            <a:p>
              <a:endParaRPr lang="ru-RU"/>
            </a:p>
          </p:txBody>
        </p:sp>
        <p:sp>
          <p:nvSpPr>
            <p:cNvPr id="6253" name="Freeform 143"/>
            <p:cNvSpPr>
              <a:spLocks/>
            </p:cNvSpPr>
            <p:nvPr/>
          </p:nvSpPr>
          <p:spPr bwMode="auto">
            <a:xfrm>
              <a:off x="3854" y="3482"/>
              <a:ext cx="9" cy="52"/>
            </a:xfrm>
            <a:custGeom>
              <a:avLst/>
              <a:gdLst>
                <a:gd name="T0" fmla="*/ 9 w 9"/>
                <a:gd name="T1" fmla="*/ 5 h 52"/>
                <a:gd name="T2" fmla="*/ 9 w 9"/>
                <a:gd name="T3" fmla="*/ 4 h 52"/>
                <a:gd name="T4" fmla="*/ 9 w 9"/>
                <a:gd name="T5" fmla="*/ 2 h 52"/>
                <a:gd name="T6" fmla="*/ 8 w 9"/>
                <a:gd name="T7" fmla="*/ 0 h 52"/>
                <a:gd name="T8" fmla="*/ 6 w 9"/>
                <a:gd name="T9" fmla="*/ 0 h 52"/>
                <a:gd name="T10" fmla="*/ 5 w 9"/>
                <a:gd name="T11" fmla="*/ 0 h 52"/>
                <a:gd name="T12" fmla="*/ 3 w 9"/>
                <a:gd name="T13" fmla="*/ 0 h 52"/>
                <a:gd name="T14" fmla="*/ 1 w 9"/>
                <a:gd name="T15" fmla="*/ 2 h 52"/>
                <a:gd name="T16" fmla="*/ 0 w 9"/>
                <a:gd name="T17" fmla="*/ 4 h 52"/>
                <a:gd name="T18" fmla="*/ 0 w 9"/>
                <a:gd name="T19" fmla="*/ 45 h 52"/>
                <a:gd name="T20" fmla="*/ 0 w 9"/>
                <a:gd name="T21" fmla="*/ 47 h 52"/>
                <a:gd name="T22" fmla="*/ 1 w 9"/>
                <a:gd name="T23" fmla="*/ 49 h 52"/>
                <a:gd name="T24" fmla="*/ 3 w 9"/>
                <a:gd name="T25" fmla="*/ 50 h 52"/>
                <a:gd name="T26" fmla="*/ 5 w 9"/>
                <a:gd name="T27" fmla="*/ 52 h 52"/>
                <a:gd name="T28" fmla="*/ 6 w 9"/>
                <a:gd name="T29" fmla="*/ 52 h 52"/>
                <a:gd name="T30" fmla="*/ 8 w 9"/>
                <a:gd name="T31" fmla="*/ 50 h 52"/>
                <a:gd name="T32" fmla="*/ 9 w 9"/>
                <a:gd name="T33" fmla="*/ 49 h 52"/>
                <a:gd name="T34" fmla="*/ 9 w 9"/>
                <a:gd name="T35" fmla="*/ 47 h 52"/>
                <a:gd name="T36" fmla="*/ 9 w 9"/>
                <a:gd name="T37" fmla="*/ 5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52">
                  <a:moveTo>
                    <a:pt x="9" y="5"/>
                  </a:moveTo>
                  <a:lnTo>
                    <a:pt x="9" y="4"/>
                  </a:lnTo>
                  <a:lnTo>
                    <a:pt x="9" y="2"/>
                  </a:lnTo>
                  <a:lnTo>
                    <a:pt x="8" y="0"/>
                  </a:lnTo>
                  <a:lnTo>
                    <a:pt x="6" y="0"/>
                  </a:lnTo>
                  <a:lnTo>
                    <a:pt x="5" y="0"/>
                  </a:lnTo>
                  <a:lnTo>
                    <a:pt x="3" y="0"/>
                  </a:lnTo>
                  <a:lnTo>
                    <a:pt x="1" y="2"/>
                  </a:lnTo>
                  <a:lnTo>
                    <a:pt x="0" y="4"/>
                  </a:lnTo>
                  <a:lnTo>
                    <a:pt x="0" y="45"/>
                  </a:lnTo>
                  <a:lnTo>
                    <a:pt x="0" y="47"/>
                  </a:lnTo>
                  <a:lnTo>
                    <a:pt x="1" y="49"/>
                  </a:lnTo>
                  <a:lnTo>
                    <a:pt x="3" y="50"/>
                  </a:lnTo>
                  <a:lnTo>
                    <a:pt x="5" y="52"/>
                  </a:lnTo>
                  <a:lnTo>
                    <a:pt x="6" y="52"/>
                  </a:lnTo>
                  <a:lnTo>
                    <a:pt x="8" y="50"/>
                  </a:lnTo>
                  <a:lnTo>
                    <a:pt x="9" y="49"/>
                  </a:lnTo>
                  <a:lnTo>
                    <a:pt x="9" y="47"/>
                  </a:lnTo>
                  <a:lnTo>
                    <a:pt x="9" y="5"/>
                  </a:lnTo>
                  <a:close/>
                </a:path>
              </a:pathLst>
            </a:custGeom>
            <a:solidFill>
              <a:srgbClr val="000000"/>
            </a:solidFill>
            <a:ln w="9525">
              <a:noFill/>
              <a:round/>
              <a:headEnd/>
              <a:tailEnd/>
            </a:ln>
          </p:spPr>
          <p:txBody>
            <a:bodyPr/>
            <a:lstStyle/>
            <a:p>
              <a:endParaRPr lang="ru-RU"/>
            </a:p>
          </p:txBody>
        </p:sp>
      </p:grpSp>
      <p:grpSp>
        <p:nvGrpSpPr>
          <p:cNvPr id="11" name="Group 148"/>
          <p:cNvGrpSpPr>
            <a:grpSpLocks/>
          </p:cNvGrpSpPr>
          <p:nvPr/>
        </p:nvGrpSpPr>
        <p:grpSpPr bwMode="auto">
          <a:xfrm>
            <a:off x="1962150" y="5313363"/>
            <a:ext cx="4770438" cy="142875"/>
            <a:chOff x="1887" y="3294"/>
            <a:chExt cx="1959" cy="74"/>
          </a:xfrm>
        </p:grpSpPr>
        <p:sp>
          <p:nvSpPr>
            <p:cNvPr id="6214" name="Line 145"/>
            <p:cNvSpPr>
              <a:spLocks noChangeShapeType="1"/>
            </p:cNvSpPr>
            <p:nvPr/>
          </p:nvSpPr>
          <p:spPr bwMode="auto">
            <a:xfrm>
              <a:off x="1954" y="3330"/>
              <a:ext cx="1825" cy="0"/>
            </a:xfrm>
            <a:prstGeom prst="line">
              <a:avLst/>
            </a:prstGeom>
            <a:noFill/>
            <a:ln w="10">
              <a:solidFill>
                <a:srgbClr val="000000"/>
              </a:solidFill>
              <a:round/>
              <a:headEnd/>
              <a:tailEnd/>
            </a:ln>
          </p:spPr>
          <p:txBody>
            <a:bodyPr/>
            <a:lstStyle/>
            <a:p>
              <a:endParaRPr lang="ru-RU"/>
            </a:p>
          </p:txBody>
        </p:sp>
        <p:sp>
          <p:nvSpPr>
            <p:cNvPr id="6215" name="Freeform 146"/>
            <p:cNvSpPr>
              <a:spLocks/>
            </p:cNvSpPr>
            <p:nvPr/>
          </p:nvSpPr>
          <p:spPr bwMode="auto">
            <a:xfrm>
              <a:off x="1887" y="3294"/>
              <a:ext cx="105" cy="74"/>
            </a:xfrm>
            <a:custGeom>
              <a:avLst/>
              <a:gdLst>
                <a:gd name="T0" fmla="*/ 105 w 105"/>
                <a:gd name="T1" fmla="*/ 0 h 74"/>
                <a:gd name="T2" fmla="*/ 0 w 105"/>
                <a:gd name="T3" fmla="*/ 36 h 74"/>
                <a:gd name="T4" fmla="*/ 105 w 105"/>
                <a:gd name="T5" fmla="*/ 74 h 74"/>
                <a:gd name="T6" fmla="*/ 72 w 105"/>
                <a:gd name="T7" fmla="*/ 36 h 74"/>
                <a:gd name="T8" fmla="*/ 105 w 105"/>
                <a:gd name="T9" fmla="*/ 0 h 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5" h="74">
                  <a:moveTo>
                    <a:pt x="105" y="0"/>
                  </a:moveTo>
                  <a:lnTo>
                    <a:pt x="0" y="36"/>
                  </a:lnTo>
                  <a:lnTo>
                    <a:pt x="105" y="74"/>
                  </a:lnTo>
                  <a:lnTo>
                    <a:pt x="72" y="36"/>
                  </a:lnTo>
                  <a:lnTo>
                    <a:pt x="105" y="0"/>
                  </a:lnTo>
                  <a:close/>
                </a:path>
              </a:pathLst>
            </a:custGeom>
            <a:solidFill>
              <a:srgbClr val="000000"/>
            </a:solidFill>
            <a:ln w="9525">
              <a:noFill/>
              <a:round/>
              <a:headEnd/>
              <a:tailEnd/>
            </a:ln>
          </p:spPr>
          <p:txBody>
            <a:bodyPr/>
            <a:lstStyle/>
            <a:p>
              <a:endParaRPr lang="ru-RU"/>
            </a:p>
          </p:txBody>
        </p:sp>
        <p:sp>
          <p:nvSpPr>
            <p:cNvPr id="6216" name="Freeform 147"/>
            <p:cNvSpPr>
              <a:spLocks/>
            </p:cNvSpPr>
            <p:nvPr/>
          </p:nvSpPr>
          <p:spPr bwMode="auto">
            <a:xfrm>
              <a:off x="3743" y="3294"/>
              <a:ext cx="103" cy="74"/>
            </a:xfrm>
            <a:custGeom>
              <a:avLst/>
              <a:gdLst>
                <a:gd name="T0" fmla="*/ 0 w 103"/>
                <a:gd name="T1" fmla="*/ 74 h 74"/>
                <a:gd name="T2" fmla="*/ 103 w 103"/>
                <a:gd name="T3" fmla="*/ 36 h 74"/>
                <a:gd name="T4" fmla="*/ 0 w 103"/>
                <a:gd name="T5" fmla="*/ 0 h 74"/>
                <a:gd name="T6" fmla="*/ 33 w 103"/>
                <a:gd name="T7" fmla="*/ 36 h 74"/>
                <a:gd name="T8" fmla="*/ 0 w 103"/>
                <a:gd name="T9" fmla="*/ 74 h 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 h="74">
                  <a:moveTo>
                    <a:pt x="0" y="74"/>
                  </a:moveTo>
                  <a:lnTo>
                    <a:pt x="103" y="36"/>
                  </a:lnTo>
                  <a:lnTo>
                    <a:pt x="0" y="0"/>
                  </a:lnTo>
                  <a:lnTo>
                    <a:pt x="33" y="36"/>
                  </a:lnTo>
                  <a:lnTo>
                    <a:pt x="0" y="74"/>
                  </a:lnTo>
                  <a:close/>
                </a:path>
              </a:pathLst>
            </a:custGeom>
            <a:solidFill>
              <a:srgbClr val="000000"/>
            </a:solidFill>
            <a:ln w="9525">
              <a:noFill/>
              <a:round/>
              <a:headEnd/>
              <a:tailEnd/>
            </a:ln>
          </p:spPr>
          <p:txBody>
            <a:bodyPr/>
            <a:lstStyle/>
            <a:p>
              <a:endParaRPr lang="ru-RU"/>
            </a:p>
          </p:txBody>
        </p:sp>
      </p:grpSp>
      <p:sp>
        <p:nvSpPr>
          <p:cNvPr id="6212" name="Freeform 35"/>
          <p:cNvSpPr>
            <a:spLocks/>
          </p:cNvSpPr>
          <p:nvPr/>
        </p:nvSpPr>
        <p:spPr bwMode="auto">
          <a:xfrm>
            <a:off x="326178" y="3871471"/>
            <a:ext cx="1361335" cy="418156"/>
          </a:xfrm>
          <a:custGeom>
            <a:avLst/>
            <a:gdLst>
              <a:gd name="T0" fmla="*/ 49 w 766"/>
              <a:gd name="T1" fmla="*/ 0 h 316"/>
              <a:gd name="T2" fmla="*/ 39 w 766"/>
              <a:gd name="T3" fmla="*/ 2 h 316"/>
              <a:gd name="T4" fmla="*/ 30 w 766"/>
              <a:gd name="T5" fmla="*/ 4 h 316"/>
              <a:gd name="T6" fmla="*/ 22 w 766"/>
              <a:gd name="T7" fmla="*/ 9 h 316"/>
              <a:gd name="T8" fmla="*/ 14 w 766"/>
              <a:gd name="T9" fmla="*/ 16 h 316"/>
              <a:gd name="T10" fmla="*/ 8 w 766"/>
              <a:gd name="T11" fmla="*/ 25 h 316"/>
              <a:gd name="T12" fmla="*/ 3 w 766"/>
              <a:gd name="T13" fmla="*/ 33 h 316"/>
              <a:gd name="T14" fmla="*/ 1 w 766"/>
              <a:gd name="T15" fmla="*/ 44 h 316"/>
              <a:gd name="T16" fmla="*/ 0 w 766"/>
              <a:gd name="T17" fmla="*/ 54 h 316"/>
              <a:gd name="T18" fmla="*/ 0 w 766"/>
              <a:gd name="T19" fmla="*/ 265 h 316"/>
              <a:gd name="T20" fmla="*/ 1 w 766"/>
              <a:gd name="T21" fmla="*/ 275 h 316"/>
              <a:gd name="T22" fmla="*/ 3 w 766"/>
              <a:gd name="T23" fmla="*/ 285 h 316"/>
              <a:gd name="T24" fmla="*/ 8 w 766"/>
              <a:gd name="T25" fmla="*/ 294 h 316"/>
              <a:gd name="T26" fmla="*/ 14 w 766"/>
              <a:gd name="T27" fmla="*/ 301 h 316"/>
              <a:gd name="T28" fmla="*/ 22 w 766"/>
              <a:gd name="T29" fmla="*/ 308 h 316"/>
              <a:gd name="T30" fmla="*/ 30 w 766"/>
              <a:gd name="T31" fmla="*/ 313 h 316"/>
              <a:gd name="T32" fmla="*/ 39 w 766"/>
              <a:gd name="T33" fmla="*/ 315 h 316"/>
              <a:gd name="T34" fmla="*/ 49 w 766"/>
              <a:gd name="T35" fmla="*/ 316 h 316"/>
              <a:gd name="T36" fmla="*/ 719 w 766"/>
              <a:gd name="T37" fmla="*/ 316 h 316"/>
              <a:gd name="T38" fmla="*/ 728 w 766"/>
              <a:gd name="T39" fmla="*/ 315 h 316"/>
              <a:gd name="T40" fmla="*/ 738 w 766"/>
              <a:gd name="T41" fmla="*/ 313 h 316"/>
              <a:gd name="T42" fmla="*/ 746 w 766"/>
              <a:gd name="T43" fmla="*/ 308 h 316"/>
              <a:gd name="T44" fmla="*/ 752 w 766"/>
              <a:gd name="T45" fmla="*/ 301 h 316"/>
              <a:gd name="T46" fmla="*/ 758 w 766"/>
              <a:gd name="T47" fmla="*/ 294 h 316"/>
              <a:gd name="T48" fmla="*/ 763 w 766"/>
              <a:gd name="T49" fmla="*/ 285 h 316"/>
              <a:gd name="T50" fmla="*/ 765 w 766"/>
              <a:gd name="T51" fmla="*/ 275 h 316"/>
              <a:gd name="T52" fmla="*/ 766 w 766"/>
              <a:gd name="T53" fmla="*/ 265 h 316"/>
              <a:gd name="T54" fmla="*/ 766 w 766"/>
              <a:gd name="T55" fmla="*/ 54 h 316"/>
              <a:gd name="T56" fmla="*/ 765 w 766"/>
              <a:gd name="T57" fmla="*/ 44 h 316"/>
              <a:gd name="T58" fmla="*/ 763 w 766"/>
              <a:gd name="T59" fmla="*/ 33 h 316"/>
              <a:gd name="T60" fmla="*/ 758 w 766"/>
              <a:gd name="T61" fmla="*/ 25 h 316"/>
              <a:gd name="T62" fmla="*/ 752 w 766"/>
              <a:gd name="T63" fmla="*/ 16 h 316"/>
              <a:gd name="T64" fmla="*/ 746 w 766"/>
              <a:gd name="T65" fmla="*/ 9 h 316"/>
              <a:gd name="T66" fmla="*/ 738 w 766"/>
              <a:gd name="T67" fmla="*/ 4 h 316"/>
              <a:gd name="T68" fmla="*/ 728 w 766"/>
              <a:gd name="T69" fmla="*/ 2 h 316"/>
              <a:gd name="T70" fmla="*/ 719 w 766"/>
              <a:gd name="T71" fmla="*/ 0 h 316"/>
              <a:gd name="T72" fmla="*/ 49 w 766"/>
              <a:gd name="T73" fmla="*/ 0 h 31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6" h="316">
                <a:moveTo>
                  <a:pt x="49" y="0"/>
                </a:moveTo>
                <a:lnTo>
                  <a:pt x="39" y="2"/>
                </a:lnTo>
                <a:lnTo>
                  <a:pt x="30" y="4"/>
                </a:lnTo>
                <a:lnTo>
                  <a:pt x="22" y="9"/>
                </a:lnTo>
                <a:lnTo>
                  <a:pt x="14" y="16"/>
                </a:lnTo>
                <a:lnTo>
                  <a:pt x="8" y="25"/>
                </a:lnTo>
                <a:lnTo>
                  <a:pt x="3" y="33"/>
                </a:lnTo>
                <a:lnTo>
                  <a:pt x="1" y="44"/>
                </a:lnTo>
                <a:lnTo>
                  <a:pt x="0" y="54"/>
                </a:lnTo>
                <a:lnTo>
                  <a:pt x="0" y="265"/>
                </a:lnTo>
                <a:lnTo>
                  <a:pt x="1" y="275"/>
                </a:lnTo>
                <a:lnTo>
                  <a:pt x="3" y="285"/>
                </a:lnTo>
                <a:lnTo>
                  <a:pt x="8" y="294"/>
                </a:lnTo>
                <a:lnTo>
                  <a:pt x="14" y="301"/>
                </a:lnTo>
                <a:lnTo>
                  <a:pt x="22" y="308"/>
                </a:lnTo>
                <a:lnTo>
                  <a:pt x="30" y="313"/>
                </a:lnTo>
                <a:lnTo>
                  <a:pt x="39" y="315"/>
                </a:lnTo>
                <a:lnTo>
                  <a:pt x="49" y="316"/>
                </a:lnTo>
                <a:lnTo>
                  <a:pt x="719" y="316"/>
                </a:lnTo>
                <a:lnTo>
                  <a:pt x="728" y="315"/>
                </a:lnTo>
                <a:lnTo>
                  <a:pt x="738" y="313"/>
                </a:lnTo>
                <a:lnTo>
                  <a:pt x="746" y="308"/>
                </a:lnTo>
                <a:lnTo>
                  <a:pt x="752" y="301"/>
                </a:lnTo>
                <a:lnTo>
                  <a:pt x="758" y="294"/>
                </a:lnTo>
                <a:lnTo>
                  <a:pt x="763" y="285"/>
                </a:lnTo>
                <a:lnTo>
                  <a:pt x="765" y="275"/>
                </a:lnTo>
                <a:lnTo>
                  <a:pt x="766" y="265"/>
                </a:lnTo>
                <a:lnTo>
                  <a:pt x="766" y="54"/>
                </a:lnTo>
                <a:lnTo>
                  <a:pt x="765" y="44"/>
                </a:lnTo>
                <a:lnTo>
                  <a:pt x="763" y="33"/>
                </a:lnTo>
                <a:lnTo>
                  <a:pt x="758" y="25"/>
                </a:lnTo>
                <a:lnTo>
                  <a:pt x="752" y="16"/>
                </a:lnTo>
                <a:lnTo>
                  <a:pt x="746" y="9"/>
                </a:lnTo>
                <a:lnTo>
                  <a:pt x="738" y="4"/>
                </a:lnTo>
                <a:lnTo>
                  <a:pt x="728" y="2"/>
                </a:lnTo>
                <a:lnTo>
                  <a:pt x="719" y="0"/>
                </a:lnTo>
                <a:lnTo>
                  <a:pt x="49" y="0"/>
                </a:lnTo>
                <a:close/>
              </a:path>
            </a:pathLst>
          </a:custGeom>
          <a:solidFill>
            <a:srgbClr val="92D050"/>
          </a:solidFill>
          <a:ln w="10">
            <a:solidFill>
              <a:srgbClr val="000000"/>
            </a:solidFill>
            <a:prstDash val="solid"/>
            <a:round/>
            <a:headEnd/>
            <a:tailEnd/>
          </a:ln>
        </p:spPr>
        <p:txBody>
          <a:bodyPr/>
          <a:lstStyle/>
          <a:p>
            <a:pPr algn="ctr"/>
            <a:r>
              <a:rPr lang="en-GB" sz="1600" dirty="0"/>
              <a:t>Subscriber A</a:t>
            </a:r>
            <a:endParaRPr lang="ru-RU" sz="1600" dirty="0"/>
          </a:p>
        </p:txBody>
      </p:sp>
      <p:sp>
        <p:nvSpPr>
          <p:cNvPr id="6210" name="Freeform 35"/>
          <p:cNvSpPr>
            <a:spLocks/>
          </p:cNvSpPr>
          <p:nvPr/>
        </p:nvSpPr>
        <p:spPr bwMode="auto">
          <a:xfrm>
            <a:off x="7102475" y="3896687"/>
            <a:ext cx="1348084" cy="434473"/>
          </a:xfrm>
          <a:custGeom>
            <a:avLst/>
            <a:gdLst>
              <a:gd name="T0" fmla="*/ 49 w 766"/>
              <a:gd name="T1" fmla="*/ 0 h 316"/>
              <a:gd name="T2" fmla="*/ 39 w 766"/>
              <a:gd name="T3" fmla="*/ 2 h 316"/>
              <a:gd name="T4" fmla="*/ 30 w 766"/>
              <a:gd name="T5" fmla="*/ 4 h 316"/>
              <a:gd name="T6" fmla="*/ 22 w 766"/>
              <a:gd name="T7" fmla="*/ 9 h 316"/>
              <a:gd name="T8" fmla="*/ 14 w 766"/>
              <a:gd name="T9" fmla="*/ 16 h 316"/>
              <a:gd name="T10" fmla="*/ 8 w 766"/>
              <a:gd name="T11" fmla="*/ 25 h 316"/>
              <a:gd name="T12" fmla="*/ 3 w 766"/>
              <a:gd name="T13" fmla="*/ 33 h 316"/>
              <a:gd name="T14" fmla="*/ 1 w 766"/>
              <a:gd name="T15" fmla="*/ 44 h 316"/>
              <a:gd name="T16" fmla="*/ 0 w 766"/>
              <a:gd name="T17" fmla="*/ 54 h 316"/>
              <a:gd name="T18" fmla="*/ 0 w 766"/>
              <a:gd name="T19" fmla="*/ 265 h 316"/>
              <a:gd name="T20" fmla="*/ 1 w 766"/>
              <a:gd name="T21" fmla="*/ 275 h 316"/>
              <a:gd name="T22" fmla="*/ 3 w 766"/>
              <a:gd name="T23" fmla="*/ 285 h 316"/>
              <a:gd name="T24" fmla="*/ 8 w 766"/>
              <a:gd name="T25" fmla="*/ 294 h 316"/>
              <a:gd name="T26" fmla="*/ 14 w 766"/>
              <a:gd name="T27" fmla="*/ 301 h 316"/>
              <a:gd name="T28" fmla="*/ 22 w 766"/>
              <a:gd name="T29" fmla="*/ 308 h 316"/>
              <a:gd name="T30" fmla="*/ 30 w 766"/>
              <a:gd name="T31" fmla="*/ 313 h 316"/>
              <a:gd name="T32" fmla="*/ 39 w 766"/>
              <a:gd name="T33" fmla="*/ 315 h 316"/>
              <a:gd name="T34" fmla="*/ 49 w 766"/>
              <a:gd name="T35" fmla="*/ 316 h 316"/>
              <a:gd name="T36" fmla="*/ 719 w 766"/>
              <a:gd name="T37" fmla="*/ 316 h 316"/>
              <a:gd name="T38" fmla="*/ 728 w 766"/>
              <a:gd name="T39" fmla="*/ 315 h 316"/>
              <a:gd name="T40" fmla="*/ 738 w 766"/>
              <a:gd name="T41" fmla="*/ 313 h 316"/>
              <a:gd name="T42" fmla="*/ 746 w 766"/>
              <a:gd name="T43" fmla="*/ 308 h 316"/>
              <a:gd name="T44" fmla="*/ 752 w 766"/>
              <a:gd name="T45" fmla="*/ 301 h 316"/>
              <a:gd name="T46" fmla="*/ 758 w 766"/>
              <a:gd name="T47" fmla="*/ 294 h 316"/>
              <a:gd name="T48" fmla="*/ 763 w 766"/>
              <a:gd name="T49" fmla="*/ 285 h 316"/>
              <a:gd name="T50" fmla="*/ 765 w 766"/>
              <a:gd name="T51" fmla="*/ 275 h 316"/>
              <a:gd name="T52" fmla="*/ 766 w 766"/>
              <a:gd name="T53" fmla="*/ 265 h 316"/>
              <a:gd name="T54" fmla="*/ 766 w 766"/>
              <a:gd name="T55" fmla="*/ 54 h 316"/>
              <a:gd name="T56" fmla="*/ 765 w 766"/>
              <a:gd name="T57" fmla="*/ 44 h 316"/>
              <a:gd name="T58" fmla="*/ 763 w 766"/>
              <a:gd name="T59" fmla="*/ 33 h 316"/>
              <a:gd name="T60" fmla="*/ 758 w 766"/>
              <a:gd name="T61" fmla="*/ 25 h 316"/>
              <a:gd name="T62" fmla="*/ 752 w 766"/>
              <a:gd name="T63" fmla="*/ 16 h 316"/>
              <a:gd name="T64" fmla="*/ 746 w 766"/>
              <a:gd name="T65" fmla="*/ 9 h 316"/>
              <a:gd name="T66" fmla="*/ 738 w 766"/>
              <a:gd name="T67" fmla="*/ 4 h 316"/>
              <a:gd name="T68" fmla="*/ 728 w 766"/>
              <a:gd name="T69" fmla="*/ 2 h 316"/>
              <a:gd name="T70" fmla="*/ 719 w 766"/>
              <a:gd name="T71" fmla="*/ 0 h 316"/>
              <a:gd name="T72" fmla="*/ 49 w 766"/>
              <a:gd name="T73" fmla="*/ 0 h 31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66" h="316">
                <a:moveTo>
                  <a:pt x="49" y="0"/>
                </a:moveTo>
                <a:lnTo>
                  <a:pt x="39" y="2"/>
                </a:lnTo>
                <a:lnTo>
                  <a:pt x="30" y="4"/>
                </a:lnTo>
                <a:lnTo>
                  <a:pt x="22" y="9"/>
                </a:lnTo>
                <a:lnTo>
                  <a:pt x="14" y="16"/>
                </a:lnTo>
                <a:lnTo>
                  <a:pt x="8" y="25"/>
                </a:lnTo>
                <a:lnTo>
                  <a:pt x="3" y="33"/>
                </a:lnTo>
                <a:lnTo>
                  <a:pt x="1" y="44"/>
                </a:lnTo>
                <a:lnTo>
                  <a:pt x="0" y="54"/>
                </a:lnTo>
                <a:lnTo>
                  <a:pt x="0" y="265"/>
                </a:lnTo>
                <a:lnTo>
                  <a:pt x="1" y="275"/>
                </a:lnTo>
                <a:lnTo>
                  <a:pt x="3" y="285"/>
                </a:lnTo>
                <a:lnTo>
                  <a:pt x="8" y="294"/>
                </a:lnTo>
                <a:lnTo>
                  <a:pt x="14" y="301"/>
                </a:lnTo>
                <a:lnTo>
                  <a:pt x="22" y="308"/>
                </a:lnTo>
                <a:lnTo>
                  <a:pt x="30" y="313"/>
                </a:lnTo>
                <a:lnTo>
                  <a:pt x="39" y="315"/>
                </a:lnTo>
                <a:lnTo>
                  <a:pt x="49" y="316"/>
                </a:lnTo>
                <a:lnTo>
                  <a:pt x="719" y="316"/>
                </a:lnTo>
                <a:lnTo>
                  <a:pt x="728" y="315"/>
                </a:lnTo>
                <a:lnTo>
                  <a:pt x="738" y="313"/>
                </a:lnTo>
                <a:lnTo>
                  <a:pt x="746" y="308"/>
                </a:lnTo>
                <a:lnTo>
                  <a:pt x="752" y="301"/>
                </a:lnTo>
                <a:lnTo>
                  <a:pt x="758" y="294"/>
                </a:lnTo>
                <a:lnTo>
                  <a:pt x="763" y="285"/>
                </a:lnTo>
                <a:lnTo>
                  <a:pt x="765" y="275"/>
                </a:lnTo>
                <a:lnTo>
                  <a:pt x="766" y="265"/>
                </a:lnTo>
                <a:lnTo>
                  <a:pt x="766" y="54"/>
                </a:lnTo>
                <a:lnTo>
                  <a:pt x="765" y="44"/>
                </a:lnTo>
                <a:lnTo>
                  <a:pt x="763" y="33"/>
                </a:lnTo>
                <a:lnTo>
                  <a:pt x="758" y="25"/>
                </a:lnTo>
                <a:lnTo>
                  <a:pt x="752" y="16"/>
                </a:lnTo>
                <a:lnTo>
                  <a:pt x="746" y="9"/>
                </a:lnTo>
                <a:lnTo>
                  <a:pt x="738" y="4"/>
                </a:lnTo>
                <a:lnTo>
                  <a:pt x="728" y="2"/>
                </a:lnTo>
                <a:lnTo>
                  <a:pt x="719" y="0"/>
                </a:lnTo>
                <a:lnTo>
                  <a:pt x="49" y="0"/>
                </a:lnTo>
                <a:close/>
              </a:path>
            </a:pathLst>
          </a:custGeom>
          <a:solidFill>
            <a:srgbClr val="92D050"/>
          </a:solidFill>
          <a:ln w="10">
            <a:solidFill>
              <a:srgbClr val="000000"/>
            </a:solidFill>
            <a:prstDash val="solid"/>
            <a:round/>
            <a:headEnd/>
            <a:tailEnd/>
          </a:ln>
        </p:spPr>
        <p:txBody>
          <a:bodyPr/>
          <a:lstStyle/>
          <a:p>
            <a:pPr algn="ctr"/>
            <a:r>
              <a:rPr lang="en-GB" sz="1600" dirty="0"/>
              <a:t>Subscriber </a:t>
            </a:r>
            <a:r>
              <a:rPr lang="en-US" sz="1600" dirty="0" smtClean="0"/>
              <a:t>B</a:t>
            </a:r>
            <a:endParaRPr lang="en-GB" sz="1600" dirty="0"/>
          </a:p>
        </p:txBody>
      </p:sp>
      <p:sp>
        <p:nvSpPr>
          <p:cNvPr id="6193" name="Line 161"/>
          <p:cNvSpPr>
            <a:spLocks noChangeShapeType="1"/>
          </p:cNvSpPr>
          <p:nvPr/>
        </p:nvSpPr>
        <p:spPr bwMode="auto">
          <a:xfrm flipV="1">
            <a:off x="1705716" y="4161970"/>
            <a:ext cx="1615335" cy="16037"/>
          </a:xfrm>
          <a:prstGeom prst="line">
            <a:avLst/>
          </a:prstGeom>
          <a:noFill/>
          <a:ln w="10">
            <a:solidFill>
              <a:srgbClr val="000000"/>
            </a:solidFill>
            <a:round/>
            <a:headEnd/>
            <a:tailEnd/>
          </a:ln>
        </p:spPr>
        <p:txBody>
          <a:bodyPr/>
          <a:lstStyle/>
          <a:p>
            <a:endParaRPr lang="ru-RU"/>
          </a:p>
        </p:txBody>
      </p:sp>
      <p:sp>
        <p:nvSpPr>
          <p:cNvPr id="6195" name="Line 161"/>
          <p:cNvSpPr>
            <a:spLocks noChangeShapeType="1"/>
          </p:cNvSpPr>
          <p:nvPr/>
        </p:nvSpPr>
        <p:spPr bwMode="auto">
          <a:xfrm>
            <a:off x="5189536" y="4157221"/>
            <a:ext cx="1908178" cy="8378"/>
          </a:xfrm>
          <a:prstGeom prst="line">
            <a:avLst/>
          </a:prstGeom>
          <a:noFill/>
          <a:ln w="10">
            <a:solidFill>
              <a:srgbClr val="000000"/>
            </a:solidFill>
            <a:round/>
            <a:headEnd/>
            <a:tailEnd/>
          </a:ln>
        </p:spPr>
        <p:txBody>
          <a:bodyPr/>
          <a:lstStyle/>
          <a:p>
            <a:endParaRPr lang="ru-RU"/>
          </a:p>
        </p:txBody>
      </p:sp>
      <p:grpSp>
        <p:nvGrpSpPr>
          <p:cNvPr id="158" name="Группа 1"/>
          <p:cNvGrpSpPr>
            <a:grpSpLocks/>
          </p:cNvGrpSpPr>
          <p:nvPr/>
        </p:nvGrpSpPr>
        <p:grpSpPr bwMode="auto">
          <a:xfrm>
            <a:off x="0" y="692696"/>
            <a:ext cx="9144000" cy="87313"/>
            <a:chOff x="0" y="1012983"/>
            <a:chExt cx="9144000" cy="96386"/>
          </a:xfrm>
        </p:grpSpPr>
        <p:sp>
          <p:nvSpPr>
            <p:cNvPr id="159"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160"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grpSp>
      <p:sp>
        <p:nvSpPr>
          <p:cNvPr id="17" name="Прямоугольник 16">
            <a:extLst>
              <a:ext uri="{FF2B5EF4-FFF2-40B4-BE49-F238E27FC236}">
                <a16:creationId xmlns="" xmlns:a16="http://schemas.microsoft.com/office/drawing/2014/main" id="{534AEEC1-A992-4C37-B5D2-4B427945E375}"/>
              </a:ext>
            </a:extLst>
          </p:cNvPr>
          <p:cNvSpPr/>
          <p:nvPr/>
        </p:nvSpPr>
        <p:spPr>
          <a:xfrm>
            <a:off x="6907213" y="1137234"/>
            <a:ext cx="2081658" cy="1133902"/>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8" name="TextBox 17">
            <a:extLst>
              <a:ext uri="{FF2B5EF4-FFF2-40B4-BE49-F238E27FC236}">
                <a16:creationId xmlns="" xmlns:a16="http://schemas.microsoft.com/office/drawing/2014/main" id="{F2EE8260-1E86-4530-A1E0-807AFFA5D182}"/>
              </a:ext>
            </a:extLst>
          </p:cNvPr>
          <p:cNvSpPr txBox="1"/>
          <p:nvPr/>
        </p:nvSpPr>
        <p:spPr>
          <a:xfrm>
            <a:off x="7102474" y="1300013"/>
            <a:ext cx="1717998" cy="784830"/>
          </a:xfrm>
          <a:prstGeom prst="rect">
            <a:avLst/>
          </a:prstGeom>
          <a:noFill/>
        </p:spPr>
        <p:txBody>
          <a:bodyPr wrap="square" rtlCol="0">
            <a:spAutoFit/>
          </a:bodyPr>
          <a:lstStyle/>
          <a:p>
            <a:pPr algn="ctr"/>
            <a:r>
              <a:rPr lang="en-GB" sz="1500" i="1">
                <a:solidFill>
                  <a:srgbClr val="000000"/>
                </a:solidFill>
              </a:rPr>
              <a:t>Emergency management system</a:t>
            </a:r>
            <a:endParaRPr lang="x-none" sz="1500" i="1" dirty="0">
              <a:solidFill>
                <a:srgbClr val="000000"/>
              </a:solidFill>
            </a:endParaRPr>
          </a:p>
        </p:txBody>
      </p:sp>
      <p:cxnSp>
        <p:nvCxnSpPr>
          <p:cNvPr id="22" name="Прямая соединительная линия 21">
            <a:extLst>
              <a:ext uri="{FF2B5EF4-FFF2-40B4-BE49-F238E27FC236}">
                <a16:creationId xmlns="" xmlns:a16="http://schemas.microsoft.com/office/drawing/2014/main" id="{2599B3CF-2ABE-48EF-A2DF-B0DB093B8F1B}"/>
              </a:ext>
            </a:extLst>
          </p:cNvPr>
          <p:cNvCxnSpPr>
            <a:cxnSpLocks/>
            <a:stCxn id="17" idx="2"/>
          </p:cNvCxnSpPr>
          <p:nvPr/>
        </p:nvCxnSpPr>
        <p:spPr>
          <a:xfrm>
            <a:off x="7948042" y="2271136"/>
            <a:ext cx="0" cy="1242319"/>
          </a:xfrm>
          <a:prstGeom prst="line">
            <a:avLst/>
          </a:prstGeom>
        </p:spPr>
        <p:style>
          <a:lnRef idx="1">
            <a:schemeClr val="dk1"/>
          </a:lnRef>
          <a:fillRef idx="0">
            <a:schemeClr val="dk1"/>
          </a:fillRef>
          <a:effectRef idx="0">
            <a:schemeClr val="dk1"/>
          </a:effectRef>
          <a:fontRef idx="minor">
            <a:schemeClr val="tx1"/>
          </a:fontRef>
        </p:style>
      </p:cxnSp>
      <p:cxnSp>
        <p:nvCxnSpPr>
          <p:cNvPr id="24" name="Прямая соединительная линия 23">
            <a:extLst>
              <a:ext uri="{FF2B5EF4-FFF2-40B4-BE49-F238E27FC236}">
                <a16:creationId xmlns="" xmlns:a16="http://schemas.microsoft.com/office/drawing/2014/main" id="{3C4FFBE7-5C61-48CB-9F37-B60AF60B180B}"/>
              </a:ext>
            </a:extLst>
          </p:cNvPr>
          <p:cNvCxnSpPr>
            <a:cxnSpLocks/>
            <a:stCxn id="6168" idx="6"/>
          </p:cNvCxnSpPr>
          <p:nvPr/>
        </p:nvCxnSpPr>
        <p:spPr>
          <a:xfrm flipV="1">
            <a:off x="5172075" y="3513455"/>
            <a:ext cx="2775967" cy="6033"/>
          </a:xfrm>
          <a:prstGeom prst="line">
            <a:avLst/>
          </a:prstGeom>
        </p:spPr>
        <p:style>
          <a:lnRef idx="1">
            <a:schemeClr val="dk1"/>
          </a:lnRef>
          <a:fillRef idx="0">
            <a:schemeClr val="dk1"/>
          </a:fillRef>
          <a:effectRef idx="0">
            <a:schemeClr val="dk1"/>
          </a:effectRef>
          <a:fontRef idx="minor">
            <a:schemeClr val="tx1"/>
          </a:fontRef>
        </p:style>
      </p:cxnSp>
      <p:cxnSp>
        <p:nvCxnSpPr>
          <p:cNvPr id="28" name="Прямая соединительная линия 27">
            <a:extLst>
              <a:ext uri="{FF2B5EF4-FFF2-40B4-BE49-F238E27FC236}">
                <a16:creationId xmlns="" xmlns:a16="http://schemas.microsoft.com/office/drawing/2014/main" id="{C8CD2D69-C6F8-4E86-9726-8493B5B12035}"/>
              </a:ext>
            </a:extLst>
          </p:cNvPr>
          <p:cNvCxnSpPr/>
          <p:nvPr/>
        </p:nvCxnSpPr>
        <p:spPr>
          <a:xfrm>
            <a:off x="5894388" y="1667172"/>
            <a:ext cx="1012825" cy="0"/>
          </a:xfrm>
          <a:prstGeom prst="line">
            <a:avLst/>
          </a:prstGeom>
        </p:spPr>
        <p:style>
          <a:lnRef idx="1">
            <a:schemeClr val="dk1"/>
          </a:lnRef>
          <a:fillRef idx="0">
            <a:schemeClr val="dk1"/>
          </a:fillRef>
          <a:effectRef idx="0">
            <a:schemeClr val="dk1"/>
          </a:effectRef>
          <a:fontRef idx="minor">
            <a:schemeClr val="tx1"/>
          </a:fontRef>
        </p:style>
      </p:cxnSp>
      <p:cxnSp>
        <p:nvCxnSpPr>
          <p:cNvPr id="31" name="Прямая соединительная линия 30">
            <a:extLst>
              <a:ext uri="{FF2B5EF4-FFF2-40B4-BE49-F238E27FC236}">
                <a16:creationId xmlns="" xmlns:a16="http://schemas.microsoft.com/office/drawing/2014/main" id="{FC9A44F5-851F-4263-8B07-ACC31EAFE773}"/>
              </a:ext>
            </a:extLst>
          </p:cNvPr>
          <p:cNvCxnSpPr>
            <a:cxnSpLocks/>
            <a:endCxn id="6168" idx="0"/>
          </p:cNvCxnSpPr>
          <p:nvPr/>
        </p:nvCxnSpPr>
        <p:spPr>
          <a:xfrm>
            <a:off x="4236244" y="2696056"/>
            <a:ext cx="4763" cy="410682"/>
          </a:xfrm>
          <a:prstGeom prst="line">
            <a:avLst/>
          </a:prstGeom>
        </p:spPr>
        <p:style>
          <a:lnRef idx="1">
            <a:schemeClr val="dk1"/>
          </a:lnRef>
          <a:fillRef idx="0">
            <a:schemeClr val="dk1"/>
          </a:fillRef>
          <a:effectRef idx="0">
            <a:schemeClr val="dk1"/>
          </a:effectRef>
          <a:fontRef idx="minor">
            <a:schemeClr val="tx1"/>
          </a:fontRef>
        </p:style>
      </p:cxnSp>
      <p:cxnSp>
        <p:nvCxnSpPr>
          <p:cNvPr id="34" name="Прямая соединительная линия 33">
            <a:extLst>
              <a:ext uri="{FF2B5EF4-FFF2-40B4-BE49-F238E27FC236}">
                <a16:creationId xmlns="" xmlns:a16="http://schemas.microsoft.com/office/drawing/2014/main" id="{D17B6537-CCDD-4138-B9C0-486689B77085}"/>
              </a:ext>
            </a:extLst>
          </p:cNvPr>
          <p:cNvCxnSpPr/>
          <p:nvPr/>
        </p:nvCxnSpPr>
        <p:spPr>
          <a:xfrm>
            <a:off x="3707904" y="1957177"/>
            <a:ext cx="144016" cy="142532"/>
          </a:xfrm>
          <a:prstGeom prst="line">
            <a:avLst/>
          </a:prstGeom>
        </p:spPr>
        <p:style>
          <a:lnRef idx="1">
            <a:schemeClr val="dk1"/>
          </a:lnRef>
          <a:fillRef idx="0">
            <a:schemeClr val="dk1"/>
          </a:fillRef>
          <a:effectRef idx="0">
            <a:schemeClr val="dk1"/>
          </a:effectRef>
          <a:fontRef idx="minor">
            <a:schemeClr val="tx1"/>
          </a:fontRef>
        </p:style>
      </p:cxnSp>
      <p:cxnSp>
        <p:nvCxnSpPr>
          <p:cNvPr id="36" name="Прямая соединительная линия 35">
            <a:extLst>
              <a:ext uri="{FF2B5EF4-FFF2-40B4-BE49-F238E27FC236}">
                <a16:creationId xmlns="" xmlns:a16="http://schemas.microsoft.com/office/drawing/2014/main" id="{EC7EE72A-0FC6-42C5-96B6-71E739B4F83D}"/>
              </a:ext>
            </a:extLst>
          </p:cNvPr>
          <p:cNvCxnSpPr/>
          <p:nvPr/>
        </p:nvCxnSpPr>
        <p:spPr>
          <a:xfrm flipH="1">
            <a:off x="4740275" y="1949450"/>
            <a:ext cx="174348" cy="149277"/>
          </a:xfrm>
          <a:prstGeom prst="line">
            <a:avLst/>
          </a:prstGeom>
        </p:spPr>
        <p:style>
          <a:lnRef idx="1">
            <a:schemeClr val="dk1"/>
          </a:lnRef>
          <a:fillRef idx="0">
            <a:schemeClr val="dk1"/>
          </a:fillRef>
          <a:effectRef idx="0">
            <a:schemeClr val="dk1"/>
          </a:effectRef>
          <a:fontRef idx="minor">
            <a:schemeClr val="tx1"/>
          </a:fontRef>
        </p:style>
      </p:cxnSp>
      <p:sp>
        <p:nvSpPr>
          <p:cNvPr id="37" name="TextBox 36">
            <a:extLst>
              <a:ext uri="{FF2B5EF4-FFF2-40B4-BE49-F238E27FC236}">
                <a16:creationId xmlns="" xmlns:a16="http://schemas.microsoft.com/office/drawing/2014/main" id="{9F61FC62-D994-4CF5-B4C5-3D2CC41A7983}"/>
              </a:ext>
            </a:extLst>
          </p:cNvPr>
          <p:cNvSpPr txBox="1"/>
          <p:nvPr/>
        </p:nvSpPr>
        <p:spPr>
          <a:xfrm>
            <a:off x="93962" y="4551219"/>
            <a:ext cx="1742104" cy="523220"/>
          </a:xfrm>
          <a:prstGeom prst="rect">
            <a:avLst/>
          </a:prstGeom>
          <a:noFill/>
        </p:spPr>
        <p:txBody>
          <a:bodyPr wrap="square" rtlCol="0">
            <a:spAutoFit/>
          </a:bodyPr>
          <a:lstStyle/>
          <a:p>
            <a:pPr algn="ctr"/>
            <a:r>
              <a:rPr lang="en-GB" sz="1400" dirty="0"/>
              <a:t>Subscriber information terminal</a:t>
            </a:r>
            <a:endParaRPr lang="x-none" sz="1400" dirty="0"/>
          </a:p>
        </p:txBody>
      </p:sp>
      <p:sp>
        <p:nvSpPr>
          <p:cNvPr id="38" name="TextBox 37">
            <a:extLst>
              <a:ext uri="{FF2B5EF4-FFF2-40B4-BE49-F238E27FC236}">
                <a16:creationId xmlns="" xmlns:a16="http://schemas.microsoft.com/office/drawing/2014/main" id="{23F4CD50-CF50-4BEF-AB0B-EF1502189C00}"/>
              </a:ext>
            </a:extLst>
          </p:cNvPr>
          <p:cNvSpPr txBox="1"/>
          <p:nvPr/>
        </p:nvSpPr>
        <p:spPr>
          <a:xfrm>
            <a:off x="313318" y="5740533"/>
            <a:ext cx="1613962" cy="523220"/>
          </a:xfrm>
          <a:prstGeom prst="rect">
            <a:avLst/>
          </a:prstGeom>
          <a:noFill/>
        </p:spPr>
        <p:txBody>
          <a:bodyPr wrap="square" rtlCol="0">
            <a:spAutoFit/>
          </a:bodyPr>
          <a:lstStyle/>
          <a:p>
            <a:pPr algn="ctr"/>
            <a:r>
              <a:rPr lang="en-GB" sz="1400"/>
              <a:t>Information component</a:t>
            </a:r>
            <a:endParaRPr lang="en-GB" sz="1400" dirty="0"/>
          </a:p>
        </p:txBody>
      </p:sp>
      <p:sp>
        <p:nvSpPr>
          <p:cNvPr id="39" name="TextBox 38">
            <a:extLst>
              <a:ext uri="{FF2B5EF4-FFF2-40B4-BE49-F238E27FC236}">
                <a16:creationId xmlns="" xmlns:a16="http://schemas.microsoft.com/office/drawing/2014/main" id="{CA1B43D0-0BE0-4E2F-9934-EF01EB1A534E}"/>
              </a:ext>
            </a:extLst>
          </p:cNvPr>
          <p:cNvSpPr txBox="1"/>
          <p:nvPr/>
        </p:nvSpPr>
        <p:spPr>
          <a:xfrm>
            <a:off x="7035383" y="5740533"/>
            <a:ext cx="1613962" cy="523220"/>
          </a:xfrm>
          <a:prstGeom prst="rect">
            <a:avLst/>
          </a:prstGeom>
          <a:noFill/>
        </p:spPr>
        <p:txBody>
          <a:bodyPr wrap="square" rtlCol="0">
            <a:spAutoFit/>
          </a:bodyPr>
          <a:lstStyle/>
          <a:p>
            <a:pPr algn="ctr"/>
            <a:r>
              <a:rPr lang="en-GB" sz="1400"/>
              <a:t>Information component</a:t>
            </a:r>
            <a:endParaRPr lang="en-GB" sz="1400" dirty="0"/>
          </a:p>
        </p:txBody>
      </p:sp>
      <p:sp>
        <p:nvSpPr>
          <p:cNvPr id="40" name="TextBox 39">
            <a:extLst>
              <a:ext uri="{FF2B5EF4-FFF2-40B4-BE49-F238E27FC236}">
                <a16:creationId xmlns="" xmlns:a16="http://schemas.microsoft.com/office/drawing/2014/main" id="{6682161E-D191-4504-ACF0-AA492042AEF2}"/>
              </a:ext>
            </a:extLst>
          </p:cNvPr>
          <p:cNvSpPr txBox="1"/>
          <p:nvPr/>
        </p:nvSpPr>
        <p:spPr>
          <a:xfrm>
            <a:off x="2833687" y="5740533"/>
            <a:ext cx="2840038" cy="307777"/>
          </a:xfrm>
          <a:prstGeom prst="rect">
            <a:avLst/>
          </a:prstGeom>
          <a:noFill/>
        </p:spPr>
        <p:txBody>
          <a:bodyPr wrap="square" rtlCol="0">
            <a:spAutoFit/>
          </a:bodyPr>
          <a:lstStyle/>
          <a:p>
            <a:pPr algn="ctr"/>
            <a:r>
              <a:rPr lang="en-GB" sz="1400"/>
              <a:t>Telecommunication component</a:t>
            </a:r>
            <a:endParaRPr lang="x-none" sz="1400" dirty="0"/>
          </a:p>
        </p:txBody>
      </p:sp>
      <p:sp>
        <p:nvSpPr>
          <p:cNvPr id="46" name="TextBox 45">
            <a:extLst>
              <a:ext uri="{FF2B5EF4-FFF2-40B4-BE49-F238E27FC236}">
                <a16:creationId xmlns="" xmlns:a16="http://schemas.microsoft.com/office/drawing/2014/main" id="{1D2595B4-1E10-4B73-A0E2-20E008D746B3}"/>
              </a:ext>
            </a:extLst>
          </p:cNvPr>
          <p:cNvSpPr txBox="1"/>
          <p:nvPr/>
        </p:nvSpPr>
        <p:spPr>
          <a:xfrm>
            <a:off x="6917222" y="4553602"/>
            <a:ext cx="1742104" cy="523220"/>
          </a:xfrm>
          <a:prstGeom prst="rect">
            <a:avLst/>
          </a:prstGeom>
          <a:noFill/>
        </p:spPr>
        <p:txBody>
          <a:bodyPr wrap="square" rtlCol="0">
            <a:spAutoFit/>
          </a:bodyPr>
          <a:lstStyle/>
          <a:p>
            <a:pPr algn="ctr"/>
            <a:r>
              <a:rPr lang="en-GB" sz="1400"/>
              <a:t>Subscriber information terminal</a:t>
            </a:r>
            <a:endParaRPr lang="en-GB" sz="1400" dirty="0"/>
          </a:p>
        </p:txBody>
      </p:sp>
      <p:sp>
        <p:nvSpPr>
          <p:cNvPr id="47" name="TextBox 46">
            <a:extLst>
              <a:ext uri="{FF2B5EF4-FFF2-40B4-BE49-F238E27FC236}">
                <a16:creationId xmlns="" xmlns:a16="http://schemas.microsoft.com/office/drawing/2014/main" id="{F0CEB251-4C1B-4A04-B3D1-7DAA57103099}"/>
              </a:ext>
            </a:extLst>
          </p:cNvPr>
          <p:cNvSpPr txBox="1"/>
          <p:nvPr/>
        </p:nvSpPr>
        <p:spPr>
          <a:xfrm>
            <a:off x="2911933" y="4881272"/>
            <a:ext cx="2661322" cy="523220"/>
          </a:xfrm>
          <a:prstGeom prst="rect">
            <a:avLst/>
          </a:prstGeom>
          <a:noFill/>
        </p:spPr>
        <p:txBody>
          <a:bodyPr wrap="square" rtlCol="0">
            <a:spAutoFit/>
          </a:bodyPr>
          <a:lstStyle/>
          <a:p>
            <a:pPr algn="ctr"/>
            <a:r>
              <a:rPr lang="en-GB" sz="1400"/>
              <a:t>Transport communication network</a:t>
            </a:r>
            <a:endParaRPr lang="x-none" sz="1400" dirty="0"/>
          </a:p>
        </p:txBody>
      </p:sp>
      <p:cxnSp>
        <p:nvCxnSpPr>
          <p:cNvPr id="50" name="Прямая соединительная линия 49">
            <a:extLst>
              <a:ext uri="{FF2B5EF4-FFF2-40B4-BE49-F238E27FC236}">
                <a16:creationId xmlns="" xmlns:a16="http://schemas.microsoft.com/office/drawing/2014/main" id="{DCD6D545-13C5-410F-ABA4-6CF608C7B7CB}"/>
              </a:ext>
            </a:extLst>
          </p:cNvPr>
          <p:cNvCxnSpPr>
            <a:endCxn id="6168" idx="1"/>
          </p:cNvCxnSpPr>
          <p:nvPr/>
        </p:nvCxnSpPr>
        <p:spPr>
          <a:xfrm>
            <a:off x="3131840" y="1993384"/>
            <a:ext cx="450802" cy="1234246"/>
          </a:xfrm>
          <a:prstGeom prst="line">
            <a:avLst/>
          </a:prstGeom>
        </p:spPr>
        <p:style>
          <a:lnRef idx="1">
            <a:schemeClr val="dk1"/>
          </a:lnRef>
          <a:fillRef idx="0">
            <a:schemeClr val="dk1"/>
          </a:fillRef>
          <a:effectRef idx="0">
            <a:schemeClr val="dk1"/>
          </a:effectRef>
          <a:fontRef idx="minor">
            <a:schemeClr val="tx1"/>
          </a:fontRef>
        </p:style>
      </p:cxnSp>
      <p:cxnSp>
        <p:nvCxnSpPr>
          <p:cNvPr id="52" name="Прямая соединительная линия 51">
            <a:extLst>
              <a:ext uri="{FF2B5EF4-FFF2-40B4-BE49-F238E27FC236}">
                <a16:creationId xmlns="" xmlns:a16="http://schemas.microsoft.com/office/drawing/2014/main" id="{58818991-934F-448E-9F54-04D24B502C15}"/>
              </a:ext>
            </a:extLst>
          </p:cNvPr>
          <p:cNvCxnSpPr>
            <a:endCxn id="6168" idx="7"/>
          </p:cNvCxnSpPr>
          <p:nvPr/>
        </p:nvCxnSpPr>
        <p:spPr>
          <a:xfrm flipH="1">
            <a:off x="4899371" y="1967595"/>
            <a:ext cx="673884" cy="1260035"/>
          </a:xfrm>
          <a:prstGeom prst="line">
            <a:avLst/>
          </a:prstGeom>
        </p:spPr>
        <p:style>
          <a:lnRef idx="1">
            <a:schemeClr val="dk1"/>
          </a:lnRef>
          <a:fillRef idx="0">
            <a:schemeClr val="dk1"/>
          </a:fillRef>
          <a:effectRef idx="0">
            <a:schemeClr val="dk1"/>
          </a:effectRef>
          <a:fontRef idx="minor">
            <a:schemeClr val="tx1"/>
          </a:fontRef>
        </p:style>
      </p:cxnSp>
      <p:sp>
        <p:nvSpPr>
          <p:cNvPr id="6" name="Левая фигурная скобка 5"/>
          <p:cNvSpPr/>
          <p:nvPr/>
        </p:nvSpPr>
        <p:spPr>
          <a:xfrm rot="16200000">
            <a:off x="4197451" y="2272237"/>
            <a:ext cx="523201" cy="7983014"/>
          </a:xfrm>
          <a:prstGeom prst="leftBrace">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b="1">
              <a:solidFill>
                <a:srgbClr val="FF0000"/>
              </a:solidFill>
            </a:endParaRPr>
          </a:p>
        </p:txBody>
      </p:sp>
      <p:sp>
        <p:nvSpPr>
          <p:cNvPr id="144" name="TextBox 143">
            <a:extLst>
              <a:ext uri="{FF2B5EF4-FFF2-40B4-BE49-F238E27FC236}">
                <a16:creationId xmlns="" xmlns:a16="http://schemas.microsoft.com/office/drawing/2014/main" id="{6682161E-D191-4504-ACF0-AA492042AEF2}"/>
              </a:ext>
            </a:extLst>
          </p:cNvPr>
          <p:cNvSpPr txBox="1"/>
          <p:nvPr/>
        </p:nvSpPr>
        <p:spPr>
          <a:xfrm>
            <a:off x="2426245" y="6472290"/>
            <a:ext cx="4322217" cy="307777"/>
          </a:xfrm>
          <a:prstGeom prst="rect">
            <a:avLst/>
          </a:prstGeom>
          <a:noFill/>
        </p:spPr>
        <p:txBody>
          <a:bodyPr wrap="square" rtlCol="0">
            <a:spAutoFit/>
          </a:bodyPr>
          <a:lstStyle/>
          <a:p>
            <a:pPr algn="ctr"/>
            <a:r>
              <a:rPr lang="en-GB" sz="1400"/>
              <a:t>Infocommunication component</a:t>
            </a:r>
            <a:endParaRPr lang="x-none" sz="1400" dirty="0"/>
          </a:p>
        </p:txBody>
      </p:sp>
      <p:sp>
        <p:nvSpPr>
          <p:cNvPr id="146" name="Rectangle 11"/>
          <p:cNvSpPr>
            <a:spLocks noChangeArrowheads="1"/>
          </p:cNvSpPr>
          <p:nvPr/>
        </p:nvSpPr>
        <p:spPr bwMode="auto">
          <a:xfrm>
            <a:off x="3036888" y="1506538"/>
            <a:ext cx="65" cy="276999"/>
          </a:xfrm>
          <a:prstGeom prst="rect">
            <a:avLst/>
          </a:prstGeom>
          <a:noFill/>
          <a:ln w="9525">
            <a:noFill/>
            <a:miter lim="800000"/>
            <a:headEnd/>
            <a:tailEnd/>
          </a:ln>
        </p:spPr>
        <p:txBody>
          <a:bodyPr wrap="none" lIns="0" tIns="0" rIns="0" bIns="0">
            <a:spAutoFit/>
          </a:bodyPr>
          <a:lstStyle/>
          <a:p>
            <a:endParaRPr lang="ru-RU" dirty="0"/>
          </a:p>
        </p:txBody>
      </p:sp>
      <p:sp>
        <p:nvSpPr>
          <p:cNvPr id="147" name="Rectangle 11"/>
          <p:cNvSpPr>
            <a:spLocks noChangeArrowheads="1"/>
          </p:cNvSpPr>
          <p:nvPr/>
        </p:nvSpPr>
        <p:spPr bwMode="auto">
          <a:xfrm>
            <a:off x="3189288" y="1658938"/>
            <a:ext cx="65" cy="276999"/>
          </a:xfrm>
          <a:prstGeom prst="rect">
            <a:avLst/>
          </a:prstGeom>
          <a:noFill/>
          <a:ln w="9525">
            <a:noFill/>
            <a:miter lim="800000"/>
            <a:headEnd/>
            <a:tailEnd/>
          </a:ln>
        </p:spPr>
        <p:txBody>
          <a:bodyPr wrap="none" lIns="0" tIns="0" rIns="0" bIns="0">
            <a:spAutoFit/>
          </a:bodyPr>
          <a:lstStyle/>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2"/>
          <p:cNvSpPr>
            <a:spLocks noGrp="1" noChangeArrowheads="1"/>
          </p:cNvSpPr>
          <p:nvPr>
            <p:ph type="ctrTitle"/>
          </p:nvPr>
        </p:nvSpPr>
        <p:spPr>
          <a:xfrm>
            <a:off x="0" y="116633"/>
            <a:ext cx="9144000" cy="808452"/>
          </a:xfrm>
        </p:spPr>
        <p:txBody>
          <a:bodyPr>
            <a:normAutofit fontScale="90000"/>
          </a:bodyPr>
          <a:lstStyle/>
          <a:p>
            <a:r>
              <a:rPr lang="en-US" sz="2000" b="1" dirty="0">
                <a:solidFill>
                  <a:srgbClr val="0070C0"/>
                </a:solidFill>
                <a:latin typeface="Times New Roman" pitchFamily="18" charset="0"/>
              </a:rPr>
              <a:t/>
            </a:r>
            <a:br>
              <a:rPr lang="en-US" sz="2000" b="1" dirty="0">
                <a:solidFill>
                  <a:srgbClr val="0070C0"/>
                </a:solidFill>
                <a:latin typeface="Times New Roman" pitchFamily="18" charset="0"/>
              </a:rPr>
            </a:br>
            <a:r>
              <a:rPr lang="en-US" sz="2000" b="1" dirty="0">
                <a:solidFill>
                  <a:srgbClr val="0070C0"/>
                </a:solidFill>
                <a:latin typeface="Times New Roman" pitchFamily="18" charset="0"/>
              </a:rPr>
              <a:t>FACTORS AFFECTING THE CREATION OF THE NETWORK OF THE FUTURE DIGITAL TRANSFORMATION OF THE STATE</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b="1" dirty="0">
              <a:latin typeface="Times New Roman" pitchFamily="18" charset="0"/>
            </a:endParaRPr>
          </a:p>
        </p:txBody>
      </p:sp>
      <p:grpSp>
        <p:nvGrpSpPr>
          <p:cNvPr id="2" name="Группа 1"/>
          <p:cNvGrpSpPr>
            <a:grpSpLocks/>
          </p:cNvGrpSpPr>
          <p:nvPr/>
        </p:nvGrpSpPr>
        <p:grpSpPr bwMode="auto">
          <a:xfrm>
            <a:off x="-32" y="980728"/>
            <a:ext cx="9144000" cy="87312"/>
            <a:chOff x="0" y="1012983"/>
            <a:chExt cx="9144000" cy="96386"/>
          </a:xfrm>
        </p:grpSpPr>
        <p:sp>
          <p:nvSpPr>
            <p:cNvPr id="6167"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a:solidFill>
                  <a:srgbClr val="000000"/>
                </a:solidFill>
              </a:endParaRPr>
            </a:p>
          </p:txBody>
        </p:sp>
        <p:sp>
          <p:nvSpPr>
            <p:cNvPr id="6168"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a:solidFill>
                  <a:srgbClr val="000000"/>
                </a:solidFill>
              </a:endParaRPr>
            </a:p>
          </p:txBody>
        </p:sp>
      </p:grpSp>
      <p:sp>
        <p:nvSpPr>
          <p:cNvPr id="3" name="Rectangle 19"/>
          <p:cNvSpPr>
            <a:spLocks noChangeArrowheads="1"/>
          </p:cNvSpPr>
          <p:nvPr/>
        </p:nvSpPr>
        <p:spPr bwMode="auto">
          <a:xfrm>
            <a:off x="971600" y="88356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4" name="Rectangle 36"/>
          <p:cNvSpPr>
            <a:spLocks noChangeArrowheads="1"/>
          </p:cNvSpPr>
          <p:nvPr/>
        </p:nvSpPr>
        <p:spPr bwMode="auto">
          <a:xfrm>
            <a:off x="971600" y="13407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5" name="Rectangle 37"/>
          <p:cNvSpPr>
            <a:spLocks noChangeArrowheads="1"/>
          </p:cNvSpPr>
          <p:nvPr/>
        </p:nvSpPr>
        <p:spPr bwMode="auto">
          <a:xfrm>
            <a:off x="971600" y="594134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pic>
        <p:nvPicPr>
          <p:cNvPr id="310310" name="Рисунок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1156508"/>
            <a:ext cx="7423526" cy="5691370"/>
          </a:xfrm>
          <a:prstGeom prst="rect">
            <a:avLst/>
          </a:prstGeom>
          <a:noFill/>
          <a:extLst>
            <a:ext uri="{909E8E84-426E-40DD-AFC4-6F175D3DCCD1}">
              <a14:hiddenFill xmlns:a14="http://schemas.microsoft.com/office/drawing/2010/main">
                <a:solidFill>
                  <a:srgbClr val="FFFFFF"/>
                </a:solidFill>
              </a14:hiddenFill>
            </a:ext>
          </a:extLst>
        </p:spPr>
      </p:pic>
      <p:grpSp>
        <p:nvGrpSpPr>
          <p:cNvPr id="50" name="Групувати 49"/>
          <p:cNvGrpSpPr>
            <a:grpSpLocks/>
          </p:cNvGrpSpPr>
          <p:nvPr/>
        </p:nvGrpSpPr>
        <p:grpSpPr bwMode="auto">
          <a:xfrm>
            <a:off x="928555" y="1492589"/>
            <a:ext cx="7061387" cy="5340969"/>
            <a:chOff x="1534" y="5514"/>
            <a:chExt cx="9300" cy="6840"/>
          </a:xfrm>
        </p:grpSpPr>
        <p:sp>
          <p:nvSpPr>
            <p:cNvPr id="51" name="Rectangle 3"/>
            <p:cNvSpPr>
              <a:spLocks noChangeArrowheads="1"/>
            </p:cNvSpPr>
            <p:nvPr/>
          </p:nvSpPr>
          <p:spPr bwMode="auto">
            <a:xfrm>
              <a:off x="5034" y="5514"/>
              <a:ext cx="180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GB" sz="1600" b="1" dirty="0" smtClean="0">
                  <a:solidFill>
                    <a:prstClr val="black"/>
                  </a:solidFill>
                  <a:latin typeface="Times New Roman" panose="02020603050405020304" pitchFamily="18" charset="0"/>
                  <a:ea typeface="Times New Roman" panose="02020603050405020304" pitchFamily="18" charset="0"/>
                </a:rPr>
                <a:t>Service </a:t>
              </a:r>
            </a:p>
            <a:p>
              <a:pPr algn="ctr">
                <a:spcAft>
                  <a:spcPts val="0"/>
                </a:spcAft>
              </a:pPr>
              <a:r>
                <a:rPr lang="en-GB" sz="1600" b="1" dirty="0" smtClean="0">
                  <a:solidFill>
                    <a:prstClr val="black"/>
                  </a:solidFill>
                  <a:latin typeface="Times New Roman" panose="02020603050405020304" pitchFamily="18" charset="0"/>
                  <a:ea typeface="Times New Roman" panose="02020603050405020304" pitchFamily="18" charset="0"/>
                </a:rPr>
                <a:t>factor</a:t>
              </a:r>
              <a:r>
                <a:rPr lang="uk-UA" sz="1600" b="1" dirty="0" smtClean="0">
                  <a:solidFill>
                    <a:prstClr val="black"/>
                  </a:solidFill>
                  <a:latin typeface="Times New Roman" panose="02020603050405020304" pitchFamily="18" charset="0"/>
                  <a:ea typeface="Times New Roman" panose="02020603050405020304" pitchFamily="18" charset="0"/>
                </a:rPr>
                <a:t> </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52" name="Rectangle 4"/>
            <p:cNvSpPr>
              <a:spLocks noChangeArrowheads="1"/>
            </p:cNvSpPr>
            <p:nvPr/>
          </p:nvSpPr>
          <p:spPr bwMode="auto">
            <a:xfrm>
              <a:off x="6834" y="10734"/>
              <a:ext cx="2300" cy="1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endParaRPr lang="en-GB" sz="1600" b="1" dirty="0" smtClean="0">
                <a:solidFill>
                  <a:prstClr val="black"/>
                </a:solidFill>
                <a:latin typeface="Times New Roman" panose="02020603050405020304" pitchFamily="18" charset="0"/>
                <a:ea typeface="Times New Roman" panose="02020603050405020304" pitchFamily="18" charset="0"/>
              </a:endParaRPr>
            </a:p>
            <a:p>
              <a:pPr algn="ctr">
                <a:spcAft>
                  <a:spcPts val="0"/>
                </a:spcAft>
              </a:pPr>
              <a:r>
                <a:rPr lang="en-GB" sz="1600" b="1" dirty="0" smtClean="0">
                  <a:solidFill>
                    <a:prstClr val="black"/>
                  </a:solidFill>
                  <a:latin typeface="Times New Roman" panose="02020603050405020304" pitchFamily="18" charset="0"/>
                  <a:ea typeface="Times New Roman" panose="02020603050405020304" pitchFamily="18" charset="0"/>
                </a:rPr>
                <a:t>Socio-economic </a:t>
              </a:r>
              <a:r>
                <a:rPr lang="en-GB" sz="1600" b="1" dirty="0">
                  <a:solidFill>
                    <a:prstClr val="black"/>
                  </a:solidFill>
                  <a:latin typeface="Times New Roman" panose="02020603050405020304" pitchFamily="18" charset="0"/>
                  <a:ea typeface="Times New Roman" panose="02020603050405020304" pitchFamily="18" charset="0"/>
                </a:rPr>
                <a:t>factor</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53" name="Rectangle 5"/>
            <p:cNvSpPr>
              <a:spLocks noChangeArrowheads="1"/>
            </p:cNvSpPr>
            <p:nvPr/>
          </p:nvSpPr>
          <p:spPr bwMode="auto">
            <a:xfrm>
              <a:off x="4473" y="10874"/>
              <a:ext cx="2161" cy="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endParaRPr lang="en-GB" sz="1600" b="1" dirty="0" smtClean="0">
                <a:solidFill>
                  <a:prstClr val="black"/>
                </a:solidFill>
                <a:latin typeface="Times New Roman" panose="02020603050405020304" pitchFamily="18" charset="0"/>
                <a:ea typeface="Times New Roman" panose="02020603050405020304" pitchFamily="18" charset="0"/>
              </a:endParaRPr>
            </a:p>
            <a:p>
              <a:pPr algn="ctr">
                <a:spcAft>
                  <a:spcPts val="0"/>
                </a:spcAft>
              </a:pPr>
              <a:r>
                <a:rPr lang="en-GB" sz="1600" b="1" dirty="0" smtClean="0">
                  <a:solidFill>
                    <a:prstClr val="black"/>
                  </a:solidFill>
                  <a:latin typeface="Times New Roman" panose="02020603050405020304" pitchFamily="18" charset="0"/>
                  <a:ea typeface="Times New Roman" panose="02020603050405020304" pitchFamily="18" charset="0"/>
                </a:rPr>
                <a:t>Environmental </a:t>
              </a:r>
              <a:r>
                <a:rPr lang="en-GB" sz="1600" b="1" dirty="0">
                  <a:solidFill>
                    <a:prstClr val="black"/>
                  </a:solidFill>
                  <a:latin typeface="Times New Roman" panose="02020603050405020304" pitchFamily="18" charset="0"/>
                  <a:ea typeface="Times New Roman" panose="02020603050405020304" pitchFamily="18" charset="0"/>
                </a:rPr>
                <a:t>factor</a:t>
              </a:r>
              <a:endParaRPr lang="ru-RU" sz="1600" dirty="0">
                <a:solidFill>
                  <a:prstClr val="black"/>
                </a:solidFill>
                <a:latin typeface="Times New Roman" panose="02020603050405020304" pitchFamily="18" charset="0"/>
                <a:ea typeface="Times New Roman" panose="02020603050405020304" pitchFamily="18" charset="0"/>
              </a:endParaRPr>
            </a:p>
          </p:txBody>
        </p:sp>
        <p:sp>
          <p:nvSpPr>
            <p:cNvPr id="54" name="Rectangle 6"/>
            <p:cNvSpPr>
              <a:spLocks noChangeArrowheads="1"/>
            </p:cNvSpPr>
            <p:nvPr/>
          </p:nvSpPr>
          <p:spPr bwMode="auto">
            <a:xfrm>
              <a:off x="6734" y="5514"/>
              <a:ext cx="180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GB" sz="1600" b="1" dirty="0" smtClean="0">
                  <a:solidFill>
                    <a:prstClr val="black"/>
                  </a:solidFill>
                  <a:latin typeface="Times New Roman" panose="02020603050405020304" pitchFamily="18" charset="0"/>
                  <a:ea typeface="Times New Roman" panose="02020603050405020304" pitchFamily="18" charset="0"/>
                </a:rPr>
                <a:t>Data </a:t>
              </a:r>
            </a:p>
            <a:p>
              <a:pPr algn="ctr">
                <a:spcAft>
                  <a:spcPts val="0"/>
                </a:spcAft>
              </a:pPr>
              <a:r>
                <a:rPr lang="en-GB" sz="1600" b="1" dirty="0" smtClean="0">
                  <a:solidFill>
                    <a:prstClr val="black"/>
                  </a:solidFill>
                  <a:latin typeface="Times New Roman" panose="02020603050405020304" pitchFamily="18" charset="0"/>
                  <a:ea typeface="Times New Roman" panose="02020603050405020304" pitchFamily="18" charset="0"/>
                </a:rPr>
                <a:t>factor </a:t>
              </a:r>
              <a:endParaRPr lang="uk-UA" sz="1600" b="1" dirty="0" smtClean="0">
                <a:solidFill>
                  <a:prstClr val="black"/>
                </a:solidFill>
                <a:latin typeface="Times New Roman" panose="02020603050405020304" pitchFamily="18" charset="0"/>
                <a:ea typeface="Times New Roman" panose="02020603050405020304" pitchFamily="18" charset="0"/>
              </a:endParaRPr>
            </a:p>
          </p:txBody>
        </p:sp>
        <p:sp>
          <p:nvSpPr>
            <p:cNvPr id="55" name="Rectangle 7"/>
            <p:cNvSpPr>
              <a:spLocks noChangeArrowheads="1"/>
            </p:cNvSpPr>
            <p:nvPr/>
          </p:nvSpPr>
          <p:spPr bwMode="auto">
            <a:xfrm>
              <a:off x="1634" y="6224"/>
              <a:ext cx="4900" cy="316"/>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US" sz="1400" dirty="0" smtClean="0">
                  <a:solidFill>
                    <a:prstClr val="black"/>
                  </a:solidFill>
                  <a:latin typeface="Times New Roman" panose="02020603050405020304" pitchFamily="18" charset="0"/>
                  <a:ea typeface="Times New Roman" panose="02020603050405020304" pitchFamily="18" charset="0"/>
                </a:rPr>
                <a:t>Full range of infocommunication services</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56" name="Rectangle 8"/>
            <p:cNvSpPr>
              <a:spLocks noChangeArrowheads="1"/>
            </p:cNvSpPr>
            <p:nvPr/>
          </p:nvSpPr>
          <p:spPr bwMode="auto">
            <a:xfrm>
              <a:off x="1634" y="6969"/>
              <a:ext cx="4900" cy="306"/>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GB" sz="1400" dirty="0">
                  <a:solidFill>
                    <a:prstClr val="black"/>
                  </a:solidFill>
                  <a:latin typeface="Times New Roman" panose="02020603050405020304" pitchFamily="18" charset="0"/>
                  <a:ea typeface="Times New Roman" panose="02020603050405020304" pitchFamily="18" charset="0"/>
                </a:rPr>
                <a:t>Resource virtualization</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57" name="Rectangle 9"/>
            <p:cNvSpPr>
              <a:spLocks noChangeArrowheads="1"/>
            </p:cNvSpPr>
            <p:nvPr/>
          </p:nvSpPr>
          <p:spPr bwMode="auto">
            <a:xfrm>
              <a:off x="1634" y="7302"/>
              <a:ext cx="4900" cy="302"/>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US" sz="1400" dirty="0" smtClean="0">
                  <a:solidFill>
                    <a:prstClr val="black"/>
                  </a:solidFill>
                  <a:latin typeface="Times New Roman" panose="02020603050405020304" pitchFamily="18" charset="0"/>
                  <a:ea typeface="Times New Roman" panose="02020603050405020304" pitchFamily="18" charset="0"/>
                </a:rPr>
                <a:t>Centralized network management</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58" name="Rectangle 10"/>
            <p:cNvSpPr>
              <a:spLocks noChangeArrowheads="1"/>
            </p:cNvSpPr>
            <p:nvPr/>
          </p:nvSpPr>
          <p:spPr bwMode="auto">
            <a:xfrm>
              <a:off x="1634" y="7647"/>
              <a:ext cx="4900" cy="312"/>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US" sz="1400" dirty="0" smtClean="0">
                  <a:solidFill>
                    <a:prstClr val="black"/>
                  </a:solidFill>
                  <a:latin typeface="Times New Roman" panose="02020603050405020304" pitchFamily="18" charset="0"/>
                  <a:ea typeface="Times New Roman" panose="02020603050405020304" pitchFamily="18" charset="0"/>
                </a:rPr>
                <a:t>Mobility</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59" name="Rectangle 11"/>
            <p:cNvSpPr>
              <a:spLocks noChangeArrowheads="1"/>
            </p:cNvSpPr>
            <p:nvPr/>
          </p:nvSpPr>
          <p:spPr bwMode="auto">
            <a:xfrm>
              <a:off x="1634" y="8024"/>
              <a:ext cx="4900" cy="291"/>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US" sz="1400" dirty="0" smtClean="0">
                  <a:solidFill>
                    <a:prstClr val="black"/>
                  </a:solidFill>
                  <a:latin typeface="Times New Roman" panose="02020603050405020304" pitchFamily="18" charset="0"/>
                  <a:ea typeface="Times New Roman" panose="02020603050405020304" pitchFamily="18" charset="0"/>
                </a:rPr>
                <a:t>Reliability and security</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60" name="Rectangle 12"/>
            <p:cNvSpPr>
              <a:spLocks noChangeArrowheads="1"/>
            </p:cNvSpPr>
            <p:nvPr/>
          </p:nvSpPr>
          <p:spPr bwMode="auto">
            <a:xfrm>
              <a:off x="1634" y="6589"/>
              <a:ext cx="4900" cy="306"/>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GB" sz="1400" dirty="0">
                  <a:solidFill>
                    <a:prstClr val="black"/>
                  </a:solidFill>
                  <a:latin typeface="Times New Roman" panose="02020603050405020304" pitchFamily="18" charset="0"/>
                  <a:ea typeface="Times New Roman" panose="02020603050405020304" pitchFamily="18" charset="0"/>
                </a:rPr>
                <a:t>Functional </a:t>
              </a:r>
              <a:r>
                <a:rPr lang="en-GB" sz="1400" dirty="0" smtClean="0">
                  <a:solidFill>
                    <a:prstClr val="black"/>
                  </a:solidFill>
                  <a:latin typeface="Times New Roman" panose="02020603050405020304" pitchFamily="18" charset="0"/>
                  <a:ea typeface="Times New Roman" panose="02020603050405020304" pitchFamily="18" charset="0"/>
                </a:rPr>
                <a:t>flexibility</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61" name="Rectangle 13"/>
            <p:cNvSpPr>
              <a:spLocks noChangeArrowheads="1"/>
            </p:cNvSpPr>
            <p:nvPr/>
          </p:nvSpPr>
          <p:spPr bwMode="auto">
            <a:xfrm>
              <a:off x="1534" y="10194"/>
              <a:ext cx="4900" cy="306"/>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US" sz="1400" dirty="0" smtClean="0">
                  <a:solidFill>
                    <a:prstClr val="black"/>
                  </a:solidFill>
                  <a:latin typeface="Times New Roman" panose="02020603050405020304" pitchFamily="18" charset="0"/>
                  <a:ea typeface="Times New Roman" panose="02020603050405020304" pitchFamily="18" charset="0"/>
                </a:rPr>
                <a:t>Optimization</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62" name="Rectangle 14"/>
            <p:cNvSpPr>
              <a:spLocks noChangeArrowheads="1"/>
            </p:cNvSpPr>
            <p:nvPr/>
          </p:nvSpPr>
          <p:spPr bwMode="auto">
            <a:xfrm>
              <a:off x="1537" y="9654"/>
              <a:ext cx="4897" cy="342"/>
            </a:xfrm>
            <a:prstGeom prst="rect">
              <a:avLst/>
            </a:prstGeom>
            <a:solidFill>
              <a:srgbClr val="FFFFFF"/>
            </a:solidFill>
            <a:ln w="9525">
              <a:solidFill>
                <a:srgbClr val="000000"/>
              </a:solidFill>
              <a:miter lim="800000"/>
              <a:headEnd/>
              <a:tailEnd/>
            </a:ln>
          </p:spPr>
          <p:txBody>
            <a:bodyPr rot="0" vert="horz" wrap="square" lIns="0" tIns="0" rIns="0" bIns="0" anchor="t" anchorCtr="0" upright="1">
              <a:noAutofit/>
            </a:bodyPr>
            <a:lstStyle/>
            <a:p>
              <a:pPr algn="ctr">
                <a:spcAft>
                  <a:spcPts val="0"/>
                </a:spcAft>
              </a:pPr>
              <a:r>
                <a:rPr lang="en-US" sz="1400" dirty="0" smtClean="0">
                  <a:solidFill>
                    <a:prstClr val="black"/>
                  </a:solidFill>
                  <a:latin typeface="Times New Roman" panose="02020603050405020304" pitchFamily="18" charset="0"/>
                  <a:ea typeface="Times New Roman" panose="02020603050405020304" pitchFamily="18" charset="0"/>
                </a:rPr>
                <a:t>Reduction of energy consumption</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63" name="Rectangle 15"/>
            <p:cNvSpPr>
              <a:spLocks noChangeArrowheads="1"/>
            </p:cNvSpPr>
            <p:nvPr/>
          </p:nvSpPr>
          <p:spPr bwMode="auto">
            <a:xfrm>
              <a:off x="7134" y="6628"/>
              <a:ext cx="3700" cy="306"/>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US" sz="1400" dirty="0" smtClean="0">
                  <a:solidFill>
                    <a:prstClr val="black"/>
                  </a:solidFill>
                  <a:latin typeface="Times New Roman" panose="02020603050405020304" pitchFamily="18" charset="0"/>
                  <a:ea typeface="Times New Roman" panose="02020603050405020304" pitchFamily="18" charset="0"/>
                </a:rPr>
                <a:t>Access to information</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64" name="Rectangle 16"/>
            <p:cNvSpPr>
              <a:spLocks noChangeArrowheads="1"/>
            </p:cNvSpPr>
            <p:nvPr/>
          </p:nvSpPr>
          <p:spPr bwMode="auto">
            <a:xfrm>
              <a:off x="7134" y="7095"/>
              <a:ext cx="3700" cy="341"/>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US" sz="1400" dirty="0" smtClean="0">
                  <a:solidFill>
                    <a:prstClr val="black"/>
                  </a:solidFill>
                  <a:latin typeface="Times New Roman" panose="02020603050405020304" pitchFamily="18" charset="0"/>
                  <a:ea typeface="Times New Roman" panose="02020603050405020304" pitchFamily="18" charset="0"/>
                </a:rPr>
                <a:t>Identification</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65" name="Rectangle 17"/>
            <p:cNvSpPr>
              <a:spLocks noChangeArrowheads="1"/>
            </p:cNvSpPr>
            <p:nvPr/>
          </p:nvSpPr>
          <p:spPr bwMode="auto">
            <a:xfrm>
              <a:off x="7134" y="9654"/>
              <a:ext cx="3700" cy="306"/>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en-GB" sz="1400" dirty="0" smtClean="0">
                  <a:solidFill>
                    <a:prstClr val="black"/>
                  </a:solidFill>
                  <a:latin typeface="Times New Roman" panose="02020603050405020304" pitchFamily="18" charset="0"/>
                  <a:ea typeface="Times New Roman" panose="02020603050405020304" pitchFamily="18" charset="0"/>
                </a:rPr>
                <a:t>Versatility </a:t>
              </a:r>
              <a:r>
                <a:rPr lang="en-GB" sz="1400" dirty="0">
                  <a:solidFill>
                    <a:prstClr val="black"/>
                  </a:solidFill>
                  <a:latin typeface="Times New Roman" panose="02020603050405020304" pitchFamily="18" charset="0"/>
                  <a:ea typeface="Times New Roman" panose="02020603050405020304" pitchFamily="18" charset="0"/>
                </a:rPr>
                <a:t>of </a:t>
              </a:r>
              <a:r>
                <a:rPr lang="en-GB" sz="1400" dirty="0" smtClean="0">
                  <a:solidFill>
                    <a:prstClr val="black"/>
                  </a:solidFill>
                  <a:latin typeface="Times New Roman" panose="02020603050405020304" pitchFamily="18" charset="0"/>
                  <a:ea typeface="Times New Roman" panose="02020603050405020304" pitchFamily="18" charset="0"/>
                </a:rPr>
                <a:t>services</a:t>
              </a:r>
              <a:r>
                <a:rPr lang="uk-UA" sz="1400" dirty="0" smtClean="0">
                  <a:solidFill>
                    <a:prstClr val="black"/>
                  </a:solidFill>
                  <a:latin typeface="Times New Roman" panose="02020603050405020304" pitchFamily="18" charset="0"/>
                  <a:ea typeface="Times New Roman" panose="02020603050405020304" pitchFamily="18" charset="0"/>
                </a:rPr>
                <a:t> </a:t>
              </a:r>
              <a:endParaRPr lang="ru-RU" sz="1400" dirty="0">
                <a:solidFill>
                  <a:prstClr val="black"/>
                </a:solidFill>
                <a:latin typeface="Times New Roman" panose="02020603050405020304" pitchFamily="18" charset="0"/>
                <a:ea typeface="Times New Roman" panose="02020603050405020304" pitchFamily="18" charset="0"/>
              </a:endParaRPr>
            </a:p>
          </p:txBody>
        </p:sp>
        <p:sp>
          <p:nvSpPr>
            <p:cNvPr id="66" name="Rectangle 18"/>
            <p:cNvSpPr>
              <a:spLocks noChangeArrowheads="1"/>
            </p:cNvSpPr>
            <p:nvPr/>
          </p:nvSpPr>
          <p:spPr bwMode="auto">
            <a:xfrm>
              <a:off x="7134" y="10194"/>
              <a:ext cx="3700" cy="306"/>
            </a:xfrm>
            <a:prstGeom prst="rect">
              <a:avLst/>
            </a:prstGeom>
            <a:solidFill>
              <a:srgbClr val="FFFFFF"/>
            </a:solidFill>
            <a:ln w="9525">
              <a:solidFill>
                <a:srgbClr val="000000"/>
              </a:solidFill>
              <a:miter lim="800000"/>
              <a:headEnd/>
              <a:tailEnd/>
            </a:ln>
          </p:spPr>
          <p:txBody>
            <a:bodyPr rot="0" vert="horz" wrap="square" lIns="91440" tIns="0" rIns="91440" bIns="0" anchor="t" anchorCtr="0" upright="1">
              <a:noAutofit/>
            </a:bodyPr>
            <a:lstStyle/>
            <a:p>
              <a:pPr algn="ctr">
                <a:spcAft>
                  <a:spcPts val="0"/>
                </a:spcAft>
              </a:pPr>
              <a:r>
                <a:rPr lang="uk-UA" sz="1400" dirty="0" smtClean="0">
                  <a:solidFill>
                    <a:prstClr val="black"/>
                  </a:solidFill>
                  <a:latin typeface="Times New Roman" panose="02020603050405020304" pitchFamily="18" charset="0"/>
                  <a:ea typeface="Times New Roman" panose="02020603050405020304" pitchFamily="18" charset="0"/>
                </a:rPr>
                <a:t> </a:t>
              </a:r>
              <a:r>
                <a:rPr lang="en-US" sz="1400" dirty="0" smtClean="0">
                  <a:solidFill>
                    <a:prstClr val="black"/>
                  </a:solidFill>
                  <a:latin typeface="Times New Roman" panose="02020603050405020304" pitchFamily="18" charset="0"/>
                  <a:ea typeface="Times New Roman" panose="02020603050405020304" pitchFamily="18" charset="0"/>
                </a:rPr>
                <a:t>Economic incentives</a:t>
              </a:r>
              <a:endParaRPr lang="ru-RU" sz="1400" dirty="0">
                <a:solidFill>
                  <a:prstClr val="black"/>
                </a:solidFill>
                <a:latin typeface="Times New Roman" panose="02020603050405020304" pitchFamily="18" charset="0"/>
                <a:ea typeface="Times New Roman" panose="02020603050405020304" pitchFamily="18" charset="0"/>
              </a:endParaRPr>
            </a:p>
          </p:txBody>
        </p:sp>
      </p:grpSp>
      <p:sp>
        <p:nvSpPr>
          <p:cNvPr id="6" name="Rectangle 56"/>
          <p:cNvSpPr>
            <a:spLocks noChangeArrowheads="1"/>
          </p:cNvSpPr>
          <p:nvPr/>
        </p:nvSpPr>
        <p:spPr bwMode="auto">
          <a:xfrm>
            <a:off x="66225" y="4678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7" name="Rectangle 7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8" name="Rectangle 74"/>
          <p:cNvSpPr>
            <a:spLocks noChangeArrowheads="1"/>
          </p:cNvSpPr>
          <p:nvPr/>
        </p:nvSpPr>
        <p:spPr bwMode="auto">
          <a:xfrm>
            <a:off x="0" y="4729469"/>
            <a:ext cx="1847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sz="2000">
              <a:solidFill>
                <a:prstClr val="black"/>
              </a:solidFill>
            </a:endParaRPr>
          </a:p>
        </p:txBody>
      </p:sp>
    </p:spTree>
    <p:extLst>
      <p:ext uri="{BB962C8B-B14F-4D97-AF65-F5344CB8AC3E}">
        <p14:creationId xmlns:p14="http://schemas.microsoft.com/office/powerpoint/2010/main" val="388081681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subTitle" idx="1"/>
          </p:nvPr>
        </p:nvSpPr>
        <p:spPr>
          <a:xfrm>
            <a:off x="0" y="116632"/>
            <a:ext cx="9144000" cy="6741367"/>
          </a:xfrm>
        </p:spPr>
        <p:txBody>
          <a:bodyPr>
            <a:normAutofit/>
          </a:bodyPr>
          <a:lstStyle/>
          <a:p>
            <a:endParaRPr lang="uk-UA" sz="1800" b="1" dirty="0">
              <a:solidFill>
                <a:schemeClr val="tx1"/>
              </a:solidFill>
              <a:latin typeface="Times New Roman" panose="02020603050405020304" pitchFamily="18" charset="0"/>
              <a:cs typeface="Times New Roman" panose="02020603050405020304" pitchFamily="18" charset="0"/>
            </a:endParaRPr>
          </a:p>
          <a:p>
            <a:r>
              <a:rPr lang="en-US" sz="1800" b="1" dirty="0">
                <a:solidFill>
                  <a:schemeClr val="tx1"/>
                </a:solidFill>
                <a:latin typeface="Times New Roman" panose="02020603050405020304" pitchFamily="18" charset="0"/>
                <a:cs typeface="Times New Roman" panose="02020603050405020304" pitchFamily="18" charset="0"/>
              </a:rPr>
              <a:t>"FIND-CONNECT-PERFORM" PARADIGM IN EMERGENCY SITUATIONS</a:t>
            </a:r>
            <a:endParaRPr lang="uk-UA" sz="1800" b="1" dirty="0">
              <a:solidFill>
                <a:schemeClr val="tx1"/>
              </a:solidFill>
              <a:latin typeface="Times New Roman" panose="02020603050405020304" pitchFamily="18" charset="0"/>
              <a:cs typeface="Times New Roman" panose="02020603050405020304" pitchFamily="18" charset="0"/>
            </a:endParaRPr>
          </a:p>
          <a:p>
            <a:pPr eaLnBrk="1" hangingPunct="1"/>
            <a:endParaRPr lang="uk-UA" sz="4800" b="1" dirty="0"/>
          </a:p>
          <a:p>
            <a:endParaRPr lang="en-US" sz="4800" dirty="0"/>
          </a:p>
          <a:p>
            <a:r>
              <a:rPr lang="uk-UA" sz="4800" dirty="0"/>
              <a:t> </a:t>
            </a:r>
            <a:endParaRPr lang="ru-RU" sz="4800" dirty="0"/>
          </a:p>
          <a:p>
            <a:r>
              <a:rPr lang="uk-UA" sz="4800" dirty="0"/>
              <a:t> </a:t>
            </a:r>
            <a:endParaRPr lang="ru-RU" sz="4800" dirty="0"/>
          </a:p>
          <a:p>
            <a:r>
              <a:rPr lang="uk-UA" sz="4800" dirty="0"/>
              <a:t> </a:t>
            </a:r>
            <a:endParaRPr lang="ru-RU" sz="4800" dirty="0"/>
          </a:p>
          <a:p>
            <a:r>
              <a:rPr lang="uk-UA" sz="4800" dirty="0">
                <a:solidFill>
                  <a:schemeClr val="tx1"/>
                </a:solidFill>
                <a:latin typeface="Times New Roman" panose="02020603050405020304" pitchFamily="18" charset="0"/>
                <a:cs typeface="Times New Roman" panose="02020603050405020304" pitchFamily="18" charset="0"/>
              </a:rPr>
              <a:t>							</a:t>
            </a:r>
            <a:endParaRPr lang="uk-UA" sz="4800" b="1" dirty="0">
              <a:latin typeface="Times New Roman" pitchFamily="18" charset="0"/>
              <a:cs typeface="Times New Roman" pitchFamily="18" charset="0"/>
            </a:endParaRPr>
          </a:p>
        </p:txBody>
      </p:sp>
      <p:grpSp>
        <p:nvGrpSpPr>
          <p:cNvPr id="2" name="Группа 5"/>
          <p:cNvGrpSpPr>
            <a:grpSpLocks/>
          </p:cNvGrpSpPr>
          <p:nvPr/>
        </p:nvGrpSpPr>
        <p:grpSpPr bwMode="auto">
          <a:xfrm>
            <a:off x="0" y="980728"/>
            <a:ext cx="9144000" cy="87312"/>
            <a:chOff x="0" y="1012983"/>
            <a:chExt cx="9144000" cy="96386"/>
          </a:xfrm>
        </p:grpSpPr>
        <p:sp>
          <p:nvSpPr>
            <p:cNvPr id="7"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8"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grpSp>
      <p:sp>
        <p:nvSpPr>
          <p:cNvPr id="15872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158724" name="Rectangle 4"/>
          <p:cNvSpPr>
            <a:spLocks noChangeArrowheads="1"/>
          </p:cNvSpPr>
          <p:nvPr/>
        </p:nvSpPr>
        <p:spPr bwMode="auto">
          <a:xfrm>
            <a:off x="0" y="1466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latin typeface="Arial" pitchFamily="34" charset="0"/>
            </a:endParaRPr>
          </a:p>
        </p:txBody>
      </p:sp>
      <p:sp>
        <p:nvSpPr>
          <p:cNvPr id="158725" name="Rectangle 5"/>
          <p:cNvSpPr>
            <a:spLocks noChangeArrowheads="1"/>
          </p:cNvSpPr>
          <p:nvPr/>
        </p:nvSpPr>
        <p:spPr bwMode="auto">
          <a:xfrm>
            <a:off x="0" y="2476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latin typeface="Arial" pitchFamily="34" charset="0"/>
            </a:endParaRPr>
          </a:p>
        </p:txBody>
      </p:sp>
      <p:sp>
        <p:nvSpPr>
          <p:cNvPr id="2682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2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2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29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300"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301" name="Rectangle 13"/>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latin typeface="Arial" pitchFamily="34" charset="0"/>
            </a:endParaRPr>
          </a:p>
        </p:txBody>
      </p:sp>
      <p:sp>
        <p:nvSpPr>
          <p:cNvPr id="268304"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68305" name="Rectangle 17"/>
          <p:cNvSpPr>
            <a:spLocks noChangeArrowheads="1"/>
          </p:cNvSpPr>
          <p:nvPr/>
        </p:nvSpPr>
        <p:spPr bwMode="auto">
          <a:xfrm>
            <a:off x="0" y="1133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latin typeface="Arial" pitchFamily="34" charset="0"/>
            </a:endParaRPr>
          </a:p>
        </p:txBody>
      </p:sp>
      <p:sp>
        <p:nvSpPr>
          <p:cNvPr id="268307"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4" name="Rectangle 22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5" name="Rectangle 23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6" name="Rectangle 24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grpSp>
        <p:nvGrpSpPr>
          <p:cNvPr id="41" name="Групувати 40"/>
          <p:cNvGrpSpPr>
            <a:grpSpLocks/>
          </p:cNvGrpSpPr>
          <p:nvPr/>
        </p:nvGrpSpPr>
        <p:grpSpPr bwMode="auto">
          <a:xfrm>
            <a:off x="639317" y="1406089"/>
            <a:ext cx="7965131" cy="4960658"/>
            <a:chOff x="2498" y="10084"/>
            <a:chExt cx="6660" cy="4082"/>
          </a:xfrm>
        </p:grpSpPr>
        <p:sp>
          <p:nvSpPr>
            <p:cNvPr id="42" name="Text Box 356"/>
            <p:cNvSpPr txBox="1">
              <a:spLocks noChangeArrowheads="1"/>
            </p:cNvSpPr>
            <p:nvPr/>
          </p:nvSpPr>
          <p:spPr bwMode="auto">
            <a:xfrm>
              <a:off x="3050" y="10084"/>
              <a:ext cx="2173" cy="914"/>
            </a:xfrm>
            <a:prstGeom prst="rect">
              <a:avLst/>
            </a:prstGeom>
            <a:solidFill>
              <a:srgbClr val="92D050"/>
            </a:solidFill>
            <a:ln w="9525">
              <a:solidFill>
                <a:srgbClr val="000000"/>
              </a:solidFill>
              <a:miter lim="800000"/>
              <a:headEnd/>
              <a:tailEnd/>
            </a:ln>
          </p:spPr>
          <p:txBody>
            <a:bodyPr rot="0" vert="horz" wrap="square" lIns="18000" tIns="10800" rIns="18000" bIns="10800" anchor="t" anchorCtr="0" upright="1">
              <a:noAutofit/>
            </a:bodyPr>
            <a:lstStyle/>
            <a:p>
              <a:pPr algn="ctr">
                <a:spcBef>
                  <a:spcPts val="500"/>
                </a:spcBef>
                <a:spcAft>
                  <a:spcPts val="600"/>
                </a:spcAft>
              </a:pPr>
              <a:r>
                <a:rPr lang="uk-UA" dirty="0">
                  <a:solidFill>
                    <a:prstClr val="black"/>
                  </a:solidFill>
                  <a:latin typeface="Times New Roman" panose="02020603050405020304" pitchFamily="18" charset="0"/>
                  <a:ea typeface="Times New Roman" panose="02020603050405020304" pitchFamily="18" charset="0"/>
                </a:rPr>
                <a:t/>
              </a:r>
              <a:br>
                <a:rPr lang="uk-UA" dirty="0">
                  <a:solidFill>
                    <a:prstClr val="black"/>
                  </a:solidFill>
                  <a:latin typeface="Times New Roman" panose="02020603050405020304" pitchFamily="18" charset="0"/>
                  <a:ea typeface="Times New Roman" panose="02020603050405020304" pitchFamily="18" charset="0"/>
                </a:rPr>
              </a:br>
              <a:r>
                <a:rPr lang="en-US" dirty="0" smtClean="0">
                  <a:solidFill>
                    <a:prstClr val="black"/>
                  </a:solidFill>
                  <a:latin typeface="Times New Roman" panose="02020603050405020304" pitchFamily="18" charset="0"/>
                  <a:ea typeface="Times New Roman" panose="02020603050405020304" pitchFamily="18" charset="0"/>
                </a:rPr>
                <a:t>CONSUMER SERVICE</a:t>
              </a:r>
              <a:endParaRPr lang="ru-RU" dirty="0">
                <a:solidFill>
                  <a:prstClr val="black"/>
                </a:solidFill>
                <a:latin typeface="Times New Roman" panose="02020603050405020304" pitchFamily="18" charset="0"/>
                <a:ea typeface="Times New Roman" panose="02020603050405020304" pitchFamily="18" charset="0"/>
              </a:endParaRPr>
            </a:p>
          </p:txBody>
        </p:sp>
        <p:sp>
          <p:nvSpPr>
            <p:cNvPr id="43" name="Text Box 357"/>
            <p:cNvSpPr txBox="1">
              <a:spLocks noChangeArrowheads="1"/>
            </p:cNvSpPr>
            <p:nvPr/>
          </p:nvSpPr>
          <p:spPr bwMode="auto">
            <a:xfrm>
              <a:off x="6919" y="11716"/>
              <a:ext cx="2239" cy="578"/>
            </a:xfrm>
            <a:prstGeom prst="rect">
              <a:avLst/>
            </a:prstGeom>
            <a:solidFill>
              <a:srgbClr val="FFC000"/>
            </a:solidFill>
            <a:ln w="9525">
              <a:solidFill>
                <a:srgbClr val="000000"/>
              </a:solidFill>
              <a:miter lim="800000"/>
              <a:headEnd/>
              <a:tailEnd/>
            </a:ln>
          </p:spPr>
          <p:txBody>
            <a:bodyPr rot="0" vert="horz" wrap="square" lIns="18000" tIns="10800" rIns="18000" bIns="10800" anchor="t" anchorCtr="0" upright="1">
              <a:noAutofit/>
            </a:bodyPr>
            <a:lstStyle/>
            <a:p>
              <a:pPr algn="ctr">
                <a:lnSpc>
                  <a:spcPct val="200000"/>
                </a:lnSpc>
                <a:spcBef>
                  <a:spcPts val="500"/>
                </a:spcBef>
                <a:spcAft>
                  <a:spcPts val="600"/>
                </a:spcAft>
              </a:pPr>
              <a:r>
                <a:rPr lang="en-GB" dirty="0">
                  <a:solidFill>
                    <a:prstClr val="black"/>
                  </a:solidFill>
                  <a:latin typeface="Times New Roman" panose="02020603050405020304" pitchFamily="18" charset="0"/>
                  <a:ea typeface="Times New Roman" panose="02020603050405020304" pitchFamily="18" charset="0"/>
                </a:rPr>
                <a:t>SYSTEM </a:t>
              </a:r>
              <a:r>
                <a:rPr lang="en-GB" dirty="0" smtClean="0">
                  <a:solidFill>
                    <a:prstClr val="black"/>
                  </a:solidFill>
                  <a:latin typeface="Times New Roman" panose="02020603050405020304" pitchFamily="18" charset="0"/>
                  <a:ea typeface="Times New Roman" panose="02020603050405020304" pitchFamily="18" charset="0"/>
                </a:rPr>
                <a:t>REGISTER</a:t>
              </a:r>
              <a:endParaRPr lang="ru-RU" dirty="0">
                <a:solidFill>
                  <a:prstClr val="black"/>
                </a:solidFill>
                <a:latin typeface="Times New Roman" panose="02020603050405020304" pitchFamily="18" charset="0"/>
                <a:ea typeface="Times New Roman" panose="02020603050405020304" pitchFamily="18" charset="0"/>
              </a:endParaRPr>
            </a:p>
          </p:txBody>
        </p:sp>
        <p:sp>
          <p:nvSpPr>
            <p:cNvPr id="44" name="Text Box 358"/>
            <p:cNvSpPr txBox="1">
              <a:spLocks noChangeArrowheads="1"/>
            </p:cNvSpPr>
            <p:nvPr/>
          </p:nvSpPr>
          <p:spPr bwMode="auto">
            <a:xfrm>
              <a:off x="3110" y="13252"/>
              <a:ext cx="2239" cy="914"/>
            </a:xfrm>
            <a:prstGeom prst="rect">
              <a:avLst/>
            </a:prstGeom>
            <a:solidFill>
              <a:srgbClr val="D7C9FF"/>
            </a:solidFill>
            <a:ln w="9525">
              <a:solidFill>
                <a:srgbClr val="000000"/>
              </a:solidFill>
              <a:miter lim="800000"/>
              <a:headEnd/>
              <a:tailEnd/>
            </a:ln>
          </p:spPr>
          <p:txBody>
            <a:bodyPr rot="0" vert="horz" wrap="square" lIns="18000" tIns="10800" rIns="18000" bIns="10800" anchor="t" anchorCtr="0" upright="1">
              <a:noAutofit/>
            </a:bodyPr>
            <a:lstStyle/>
            <a:p>
              <a:pPr algn="ctr">
                <a:spcBef>
                  <a:spcPts val="500"/>
                </a:spcBef>
                <a:spcAft>
                  <a:spcPts val="0"/>
                </a:spcAft>
              </a:pPr>
              <a:r>
                <a:rPr lang="uk-UA" dirty="0">
                  <a:solidFill>
                    <a:prstClr val="black"/>
                  </a:solidFill>
                  <a:latin typeface="Times New Roman" panose="02020603050405020304" pitchFamily="18" charset="0"/>
                  <a:ea typeface="Times New Roman" panose="02020603050405020304" pitchFamily="18" charset="0"/>
                </a:rPr>
                <a:t/>
              </a:r>
              <a:br>
                <a:rPr lang="uk-UA" dirty="0">
                  <a:solidFill>
                    <a:prstClr val="black"/>
                  </a:solidFill>
                  <a:latin typeface="Times New Roman" panose="02020603050405020304" pitchFamily="18" charset="0"/>
                  <a:ea typeface="Times New Roman" panose="02020603050405020304" pitchFamily="18" charset="0"/>
                </a:rPr>
              </a:br>
              <a:r>
                <a:rPr lang="en-GB" dirty="0" smtClean="0">
                  <a:solidFill>
                    <a:prstClr val="black"/>
                  </a:solidFill>
                  <a:latin typeface="Times New Roman" panose="02020603050405020304" pitchFamily="18" charset="0"/>
                  <a:ea typeface="Times New Roman" panose="02020603050405020304" pitchFamily="18" charset="0"/>
                </a:rPr>
                <a:t>SERVICE </a:t>
              </a:r>
              <a:r>
                <a:rPr lang="en-GB" dirty="0">
                  <a:solidFill>
                    <a:prstClr val="black"/>
                  </a:solidFill>
                  <a:latin typeface="Times New Roman" panose="02020603050405020304" pitchFamily="18" charset="0"/>
                  <a:ea typeface="Times New Roman" panose="02020603050405020304" pitchFamily="18" charset="0"/>
                </a:rPr>
                <a:t>PROVIDER</a:t>
              </a:r>
              <a:endParaRPr lang="ru-RU" dirty="0">
                <a:solidFill>
                  <a:prstClr val="black"/>
                </a:solidFill>
                <a:latin typeface="Times New Roman" panose="02020603050405020304" pitchFamily="18" charset="0"/>
                <a:ea typeface="Times New Roman" panose="02020603050405020304" pitchFamily="18" charset="0"/>
              </a:endParaRPr>
            </a:p>
          </p:txBody>
        </p:sp>
        <p:cxnSp>
          <p:nvCxnSpPr>
            <p:cNvPr id="45" name="Line 359"/>
            <p:cNvCxnSpPr>
              <a:cxnSpLocks noChangeShapeType="1"/>
              <a:stCxn id="44" idx="3"/>
              <a:endCxn id="43" idx="2"/>
            </p:cNvCxnSpPr>
            <p:nvPr/>
          </p:nvCxnSpPr>
          <p:spPr bwMode="auto">
            <a:xfrm flipV="1">
              <a:off x="5349" y="12294"/>
              <a:ext cx="2690" cy="141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6" name="Text Box 360"/>
            <p:cNvSpPr txBox="1">
              <a:spLocks noChangeArrowheads="1"/>
            </p:cNvSpPr>
            <p:nvPr/>
          </p:nvSpPr>
          <p:spPr bwMode="auto">
            <a:xfrm>
              <a:off x="2498" y="12019"/>
              <a:ext cx="1690" cy="33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18000" tIns="10800" rIns="18000" bIns="10800" anchor="t" anchorCtr="0" upright="1">
              <a:noAutofit/>
            </a:bodyPr>
            <a:lstStyle/>
            <a:p>
              <a:pPr marL="6350" indent="-274320" algn="ctr">
                <a:spcAft>
                  <a:spcPts val="0"/>
                </a:spcAft>
                <a:tabLst>
                  <a:tab pos="685800" algn="l"/>
                  <a:tab pos="449580" algn="l"/>
                </a:tabLst>
              </a:pPr>
              <a:r>
                <a:rPr lang="en-GB" b="1" dirty="0" smtClean="0">
                  <a:latin typeface="Times New Roman" panose="02020603050405020304" pitchFamily="18" charset="0"/>
                  <a:ea typeface="Times New Roman" panose="02020603050405020304" pitchFamily="18" charset="0"/>
                </a:rPr>
                <a:t>Identify</a:t>
              </a:r>
              <a:r>
                <a:rPr lang="uk-UA" sz="1800" b="1" dirty="0" smtClean="0">
                  <a:effectLst/>
                  <a:latin typeface="Times New Roman" panose="02020603050405020304" pitchFamily="18" charset="0"/>
                  <a:ea typeface="Times New Roman" panose="02020603050405020304" pitchFamily="18" charset="0"/>
                </a:rPr>
                <a:t> </a:t>
              </a:r>
              <a:endParaRPr lang="ru-RU" b="1" kern="0" dirty="0">
                <a:solidFill>
                  <a:prstClr val="black"/>
                </a:solidFill>
                <a:latin typeface="Times New Roman" panose="02020603050405020304" pitchFamily="18" charset="0"/>
                <a:ea typeface="Times New Roman" panose="02020603050405020304" pitchFamily="18" charset="0"/>
              </a:endParaRPr>
            </a:p>
          </p:txBody>
        </p:sp>
        <p:sp>
          <p:nvSpPr>
            <p:cNvPr id="47" name="Text Box 361"/>
            <p:cNvSpPr txBox="1">
              <a:spLocks noChangeArrowheads="1"/>
            </p:cNvSpPr>
            <p:nvPr/>
          </p:nvSpPr>
          <p:spPr bwMode="auto">
            <a:xfrm>
              <a:off x="6133" y="10553"/>
              <a:ext cx="1645" cy="4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18000" tIns="10800" rIns="18000" bIns="10800" anchor="t" anchorCtr="0" upright="1">
              <a:noAutofit/>
            </a:bodyPr>
            <a:lstStyle/>
            <a:p>
              <a:pPr marL="6350" indent="-274320" algn="ctr">
                <a:spcAft>
                  <a:spcPts val="0"/>
                </a:spcAft>
                <a:tabLst>
                  <a:tab pos="685800" algn="l"/>
                  <a:tab pos="449580" algn="l"/>
                </a:tabLst>
              </a:pPr>
              <a:r>
                <a:rPr lang="en-US" b="1" kern="0" dirty="0" smtClean="0">
                  <a:solidFill>
                    <a:prstClr val="black"/>
                  </a:solidFill>
                  <a:latin typeface="Times New Roman" panose="02020603050405020304" pitchFamily="18" charset="0"/>
                  <a:ea typeface="Times New Roman" panose="02020603050405020304" pitchFamily="18" charset="0"/>
                </a:rPr>
                <a:t>CONNECT</a:t>
              </a:r>
              <a:endParaRPr lang="ru-RU" b="1" kern="0" dirty="0">
                <a:solidFill>
                  <a:prstClr val="black"/>
                </a:solidFill>
                <a:latin typeface="Times New Roman" panose="02020603050405020304" pitchFamily="18" charset="0"/>
                <a:ea typeface="Times New Roman" panose="02020603050405020304" pitchFamily="18" charset="0"/>
              </a:endParaRPr>
            </a:p>
          </p:txBody>
        </p:sp>
        <p:cxnSp>
          <p:nvCxnSpPr>
            <p:cNvPr id="48" name="Line 362"/>
            <p:cNvCxnSpPr>
              <a:cxnSpLocks noChangeShapeType="1"/>
              <a:endCxn id="44" idx="0"/>
            </p:cNvCxnSpPr>
            <p:nvPr/>
          </p:nvCxnSpPr>
          <p:spPr bwMode="auto">
            <a:xfrm>
              <a:off x="4204" y="10918"/>
              <a:ext cx="25" cy="233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Line 363"/>
            <p:cNvCxnSpPr>
              <a:cxnSpLocks noChangeShapeType="1"/>
              <a:stCxn id="42" idx="3"/>
              <a:endCxn id="43" idx="0"/>
            </p:cNvCxnSpPr>
            <p:nvPr/>
          </p:nvCxnSpPr>
          <p:spPr bwMode="auto">
            <a:xfrm>
              <a:off x="5223" y="10541"/>
              <a:ext cx="2816" cy="11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0" name="Text Box 364"/>
            <p:cNvSpPr txBox="1">
              <a:spLocks noChangeArrowheads="1"/>
            </p:cNvSpPr>
            <p:nvPr/>
          </p:nvSpPr>
          <p:spPr bwMode="auto">
            <a:xfrm>
              <a:off x="6409" y="13395"/>
              <a:ext cx="1935" cy="66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18000" tIns="10800" rIns="18000" bIns="10800" anchor="t" anchorCtr="0" upright="1">
              <a:noAutofit/>
            </a:bodyPr>
            <a:lstStyle/>
            <a:p>
              <a:pPr marL="6350" indent="-274320" algn="ctr">
                <a:spcAft>
                  <a:spcPts val="0"/>
                </a:spcAft>
                <a:tabLst>
                  <a:tab pos="685800" algn="l"/>
                  <a:tab pos="449580" algn="l"/>
                </a:tabLst>
              </a:pPr>
              <a:r>
                <a:rPr lang="en-US" b="1" kern="0" dirty="0" smtClean="0">
                  <a:solidFill>
                    <a:prstClr val="black"/>
                  </a:solidFill>
                  <a:latin typeface="Times New Roman" panose="02020603050405020304" pitchFamily="18" charset="0"/>
                  <a:ea typeface="Times New Roman" panose="02020603050405020304" pitchFamily="18" charset="0"/>
                </a:rPr>
                <a:t>Record </a:t>
              </a:r>
              <a:r>
                <a:rPr lang="en-US" b="1" kern="0" dirty="0">
                  <a:solidFill>
                    <a:prstClr val="black"/>
                  </a:solidFill>
                  <a:latin typeface="Times New Roman" panose="02020603050405020304" pitchFamily="18" charset="0"/>
                  <a:ea typeface="Times New Roman" panose="02020603050405020304" pitchFamily="18" charset="0"/>
                </a:rPr>
                <a:t>the provision of the service</a:t>
              </a:r>
              <a:endParaRPr lang="ru-RU" dirty="0">
                <a:solidFill>
                  <a:prstClr val="black"/>
                </a:solidFill>
                <a:latin typeface="Times New Roman" panose="02020603050405020304" pitchFamily="18" charset="0"/>
                <a:ea typeface="Times New Roman" panose="02020603050405020304" pitchFamily="18" charset="0"/>
              </a:endParaRPr>
            </a:p>
          </p:txBody>
        </p:sp>
      </p:grpSp>
      <p:sp>
        <p:nvSpPr>
          <p:cNvPr id="9" name="Rectangle 254"/>
          <p:cNvSpPr>
            <a:spLocks noChangeArrowheads="1"/>
          </p:cNvSpPr>
          <p:nvPr/>
        </p:nvSpPr>
        <p:spPr bwMode="auto">
          <a:xfrm>
            <a:off x="0" y="520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Tree>
    <p:extLst>
      <p:ext uri="{BB962C8B-B14F-4D97-AF65-F5344CB8AC3E}">
        <p14:creationId xmlns:p14="http://schemas.microsoft.com/office/powerpoint/2010/main" val="275128434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subTitle" idx="1"/>
          </p:nvPr>
        </p:nvSpPr>
        <p:spPr>
          <a:xfrm>
            <a:off x="0" y="202375"/>
            <a:ext cx="9144000" cy="510890"/>
          </a:xfrm>
        </p:spPr>
        <p:txBody>
          <a:bodyPr>
            <a:normAutofit fontScale="77500" lnSpcReduction="20000"/>
          </a:bodyPr>
          <a:lstStyle/>
          <a:p>
            <a:r>
              <a:rPr lang="uk-UA" sz="2100" b="1" dirty="0" smtClean="0">
                <a:solidFill>
                  <a:srgbClr val="0070C0"/>
                </a:solidFill>
                <a:latin typeface="Times New Roman" pitchFamily="18" charset="0"/>
                <a:cs typeface="Times New Roman" pitchFamily="18" charset="0"/>
              </a:rPr>
              <a:t> </a:t>
            </a:r>
            <a:r>
              <a:rPr lang="en-US" sz="2100" b="1" dirty="0">
                <a:solidFill>
                  <a:srgbClr val="0070C0"/>
                </a:solidFill>
                <a:latin typeface="Times New Roman" pitchFamily="18" charset="0"/>
                <a:cs typeface="Times New Roman" pitchFamily="18" charset="0"/>
              </a:rPr>
              <a:t>NETWORK MANAGEMENT ARCHITECTURE IN EMERGENCY SITUATIONS DIGITAL TRANSFORMATION OF THE STATE</a:t>
            </a:r>
            <a:endParaRPr lang="uk-UA" sz="2100" b="1" dirty="0">
              <a:solidFill>
                <a:srgbClr val="0070C0"/>
              </a:solidFill>
              <a:latin typeface="Times New Roman" pitchFamily="18" charset="0"/>
              <a:cs typeface="Times New Roman" pitchFamily="18" charset="0"/>
            </a:endParaRPr>
          </a:p>
        </p:txBody>
      </p:sp>
      <p:grpSp>
        <p:nvGrpSpPr>
          <p:cNvPr id="6" name="Группа 5"/>
          <p:cNvGrpSpPr>
            <a:grpSpLocks/>
          </p:cNvGrpSpPr>
          <p:nvPr/>
        </p:nvGrpSpPr>
        <p:grpSpPr bwMode="auto">
          <a:xfrm>
            <a:off x="-31090" y="836712"/>
            <a:ext cx="9144000" cy="87312"/>
            <a:chOff x="0" y="1012983"/>
            <a:chExt cx="9144000" cy="96386"/>
          </a:xfrm>
        </p:grpSpPr>
        <p:sp>
          <p:nvSpPr>
            <p:cNvPr id="7" name="Rectangle 4"/>
            <p:cNvSpPr>
              <a:spLocks noChangeArrowheads="1"/>
            </p:cNvSpPr>
            <p:nvPr/>
          </p:nvSpPr>
          <p:spPr bwMode="auto">
            <a:xfrm>
              <a:off x="0" y="1012983"/>
              <a:ext cx="9144000" cy="44271"/>
            </a:xfrm>
            <a:prstGeom prst="rect">
              <a:avLst/>
            </a:prstGeom>
            <a:solidFill>
              <a:srgbClr val="00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sp>
          <p:nvSpPr>
            <p:cNvPr id="8" name="Rectangle 5"/>
            <p:cNvSpPr>
              <a:spLocks noChangeArrowheads="1"/>
            </p:cNvSpPr>
            <p:nvPr/>
          </p:nvSpPr>
          <p:spPr bwMode="auto">
            <a:xfrm>
              <a:off x="0" y="1062146"/>
              <a:ext cx="9144000" cy="4722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uk-UA" sz="1700">
                <a:solidFill>
                  <a:srgbClr val="000000"/>
                </a:solidFill>
              </a:endParaRPr>
            </a:p>
          </p:txBody>
        </p:sp>
      </p:grpSp>
      <p:sp>
        <p:nvSpPr>
          <p:cNvPr id="3" name="Rectangle 17"/>
          <p:cNvSpPr>
            <a:spLocks noChangeArrowheads="1"/>
          </p:cNvSpPr>
          <p:nvPr/>
        </p:nvSpPr>
        <p:spPr bwMode="auto">
          <a:xfrm>
            <a:off x="717833" y="6347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grpSp>
        <p:nvGrpSpPr>
          <p:cNvPr id="11" name="Групувати 10"/>
          <p:cNvGrpSpPr>
            <a:grpSpLocks/>
          </p:cNvGrpSpPr>
          <p:nvPr/>
        </p:nvGrpSpPr>
        <p:grpSpPr bwMode="auto">
          <a:xfrm>
            <a:off x="971600" y="1213247"/>
            <a:ext cx="7484075" cy="5302676"/>
            <a:chOff x="1710" y="1422"/>
            <a:chExt cx="7011" cy="3654"/>
          </a:xfrm>
        </p:grpSpPr>
        <p:grpSp>
          <p:nvGrpSpPr>
            <p:cNvPr id="13" name="Group 20"/>
            <p:cNvGrpSpPr>
              <a:grpSpLocks/>
            </p:cNvGrpSpPr>
            <p:nvPr/>
          </p:nvGrpSpPr>
          <p:grpSpPr bwMode="auto">
            <a:xfrm>
              <a:off x="1710" y="3582"/>
              <a:ext cx="5994" cy="612"/>
              <a:chOff x="1710" y="3456"/>
              <a:chExt cx="5994" cy="612"/>
            </a:xfrm>
          </p:grpSpPr>
          <p:sp>
            <p:nvSpPr>
              <p:cNvPr id="26" name="AutoShape 21"/>
              <p:cNvSpPr>
                <a:spLocks noChangeArrowheads="1"/>
              </p:cNvSpPr>
              <p:nvPr/>
            </p:nvSpPr>
            <p:spPr bwMode="auto">
              <a:xfrm>
                <a:off x="1710" y="3456"/>
                <a:ext cx="5994" cy="612"/>
              </a:xfrm>
              <a:prstGeom prst="roundRect">
                <a:avLst>
                  <a:gd name="adj" fmla="val 16667"/>
                </a:avLst>
              </a:prstGeom>
              <a:solidFill>
                <a:srgbClr val="BAEFB7"/>
              </a:solidFill>
              <a:ln w="9525">
                <a:solidFill>
                  <a:srgbClr val="000000"/>
                </a:solidFill>
                <a:round/>
                <a:headEnd/>
                <a:tailEnd/>
              </a:ln>
            </p:spPr>
            <p:txBody>
              <a:bodyPr rot="0" vert="horz" wrap="square" lIns="91440" tIns="45720" rIns="91440" bIns="45720" anchor="t" anchorCtr="0" upright="1">
                <a:noAutofit/>
              </a:bodyPr>
              <a:lstStyle/>
              <a:p>
                <a:endParaRPr lang="ru-RU">
                  <a:solidFill>
                    <a:prstClr val="black"/>
                  </a:solidFill>
                </a:endParaRPr>
              </a:p>
            </p:txBody>
          </p:sp>
          <p:sp>
            <p:nvSpPr>
              <p:cNvPr id="27" name="Text Box 22"/>
              <p:cNvSpPr txBox="1">
                <a:spLocks noChangeArrowheads="1"/>
              </p:cNvSpPr>
              <p:nvPr/>
            </p:nvSpPr>
            <p:spPr bwMode="auto">
              <a:xfrm>
                <a:off x="1990" y="3619"/>
                <a:ext cx="3888" cy="28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GB" dirty="0" smtClean="0">
                    <a:solidFill>
                      <a:prstClr val="black"/>
                    </a:solidFill>
                    <a:latin typeface="Times New Roman" panose="02020603050405020304" pitchFamily="18" charset="0"/>
                    <a:ea typeface="Times New Roman" panose="02020603050405020304" pitchFamily="18" charset="0"/>
                  </a:rPr>
                  <a:t>Physical </a:t>
                </a:r>
                <a:r>
                  <a:rPr lang="en-GB" dirty="0">
                    <a:solidFill>
                      <a:prstClr val="black"/>
                    </a:solidFill>
                    <a:latin typeface="Times New Roman" panose="02020603050405020304" pitchFamily="18" charset="0"/>
                    <a:ea typeface="Times New Roman" panose="02020603050405020304" pitchFamily="18" charset="0"/>
                  </a:rPr>
                  <a:t>management model</a:t>
                </a:r>
                <a:endParaRPr lang="ru-RU" dirty="0">
                  <a:solidFill>
                    <a:prstClr val="black"/>
                  </a:solidFill>
                  <a:latin typeface="Times New Roman" panose="02020603050405020304" pitchFamily="18" charset="0"/>
                  <a:ea typeface="Times New Roman" panose="02020603050405020304" pitchFamily="18" charset="0"/>
                </a:endParaRPr>
              </a:p>
            </p:txBody>
          </p:sp>
        </p:grpSp>
        <p:grpSp>
          <p:nvGrpSpPr>
            <p:cNvPr id="14" name="Group 23"/>
            <p:cNvGrpSpPr>
              <a:grpSpLocks/>
            </p:cNvGrpSpPr>
            <p:nvPr/>
          </p:nvGrpSpPr>
          <p:grpSpPr bwMode="auto">
            <a:xfrm>
              <a:off x="1710" y="2196"/>
              <a:ext cx="5994" cy="576"/>
              <a:chOff x="1710" y="2304"/>
              <a:chExt cx="5994" cy="576"/>
            </a:xfrm>
          </p:grpSpPr>
          <p:sp>
            <p:nvSpPr>
              <p:cNvPr id="24" name="AutoShape 24"/>
              <p:cNvSpPr>
                <a:spLocks noChangeArrowheads="1"/>
              </p:cNvSpPr>
              <p:nvPr/>
            </p:nvSpPr>
            <p:spPr bwMode="auto">
              <a:xfrm>
                <a:off x="1710" y="2304"/>
                <a:ext cx="5994" cy="576"/>
              </a:xfrm>
              <a:prstGeom prst="roundRect">
                <a:avLst>
                  <a:gd name="adj" fmla="val 16667"/>
                </a:avLst>
              </a:prstGeom>
              <a:solidFill>
                <a:srgbClr val="BAEFB7"/>
              </a:solidFill>
              <a:ln w="9525">
                <a:solidFill>
                  <a:srgbClr val="000000"/>
                </a:solidFill>
                <a:round/>
                <a:headEnd/>
                <a:tailEnd/>
              </a:ln>
            </p:spPr>
            <p:txBody>
              <a:bodyPr rot="0" vert="horz" wrap="square" lIns="91440" tIns="45720" rIns="91440" bIns="45720" anchor="t" anchorCtr="0" upright="1">
                <a:noAutofit/>
              </a:bodyPr>
              <a:lstStyle/>
              <a:p>
                <a:endParaRPr lang="ru-RU">
                  <a:solidFill>
                    <a:prstClr val="black"/>
                  </a:solidFill>
                </a:endParaRPr>
              </a:p>
            </p:txBody>
          </p:sp>
          <p:sp>
            <p:nvSpPr>
              <p:cNvPr id="25" name="Text Box 25"/>
              <p:cNvSpPr txBox="1">
                <a:spLocks noChangeArrowheads="1"/>
              </p:cNvSpPr>
              <p:nvPr/>
            </p:nvSpPr>
            <p:spPr bwMode="auto">
              <a:xfrm>
                <a:off x="1974" y="2430"/>
                <a:ext cx="4230" cy="2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GB" dirty="0" smtClean="0">
                    <a:solidFill>
                      <a:prstClr val="black"/>
                    </a:solidFill>
                    <a:latin typeface="Times New Roman" panose="02020603050405020304" pitchFamily="18" charset="0"/>
                    <a:ea typeface="Times New Roman" panose="02020603050405020304" pitchFamily="18" charset="0"/>
                  </a:rPr>
                  <a:t>Functional </a:t>
                </a:r>
                <a:r>
                  <a:rPr lang="en-GB" dirty="0">
                    <a:solidFill>
                      <a:prstClr val="black"/>
                    </a:solidFill>
                    <a:latin typeface="Times New Roman" panose="02020603050405020304" pitchFamily="18" charset="0"/>
                    <a:ea typeface="Times New Roman" panose="02020603050405020304" pitchFamily="18" charset="0"/>
                  </a:rPr>
                  <a:t>management model</a:t>
                </a:r>
                <a:endParaRPr lang="ru-RU" dirty="0">
                  <a:solidFill>
                    <a:prstClr val="black"/>
                  </a:solidFill>
                  <a:latin typeface="Times New Roman" panose="02020603050405020304" pitchFamily="18" charset="0"/>
                  <a:ea typeface="Times New Roman" panose="02020603050405020304" pitchFamily="18" charset="0"/>
                </a:endParaRPr>
              </a:p>
            </p:txBody>
          </p:sp>
        </p:grpSp>
        <p:sp>
          <p:nvSpPr>
            <p:cNvPr id="15" name="Text Box 26"/>
            <p:cNvSpPr txBox="1">
              <a:spLocks noChangeArrowheads="1"/>
            </p:cNvSpPr>
            <p:nvPr/>
          </p:nvSpPr>
          <p:spPr bwMode="auto">
            <a:xfrm>
              <a:off x="7911" y="1692"/>
              <a:ext cx="810" cy="3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lgn="ctr">
                <a:spcAft>
                  <a:spcPts val="0"/>
                </a:spcAft>
              </a:pPr>
              <a:r>
                <a:rPr lang="en-US" dirty="0">
                  <a:solidFill>
                    <a:prstClr val="black"/>
                  </a:solidFill>
                  <a:latin typeface="Times New Roman" panose="02020603050405020304" pitchFamily="18" charset="0"/>
                  <a:ea typeface="Times New Roman" panose="02020603050405020304" pitchFamily="18" charset="0"/>
                </a:rPr>
                <a:t>The evolution of life</a:t>
              </a:r>
            </a:p>
            <a:p>
              <a:pPr algn="ctr">
                <a:spcAft>
                  <a:spcPts val="0"/>
                </a:spcAft>
              </a:pPr>
              <a:r>
                <a:rPr lang="en-US" dirty="0">
                  <a:solidFill>
                    <a:prstClr val="black"/>
                  </a:solidFill>
                  <a:latin typeface="Times New Roman" panose="02020603050405020304" pitchFamily="18" charset="0"/>
                  <a:ea typeface="Times New Roman" panose="02020603050405020304" pitchFamily="18" charset="0"/>
                </a:rPr>
                <a:t>system </a:t>
              </a:r>
              <a:r>
                <a:rPr lang="en-US" dirty="0" smtClean="0">
                  <a:solidFill>
                    <a:prstClr val="black"/>
                  </a:solidFill>
                  <a:latin typeface="Times New Roman" panose="02020603050405020304" pitchFamily="18" charset="0"/>
                  <a:ea typeface="Times New Roman" panose="02020603050405020304" pitchFamily="18" charset="0"/>
                </a:rPr>
                <a:t>cycle</a:t>
              </a:r>
              <a:r>
                <a:rPr lang="uk-UA" dirty="0" smtClean="0">
                  <a:solidFill>
                    <a:prstClr val="black"/>
                  </a:solidFill>
                  <a:latin typeface="Times New Roman" panose="02020603050405020304" pitchFamily="18" charset="0"/>
                  <a:ea typeface="Times New Roman" panose="02020603050405020304" pitchFamily="18" charset="0"/>
                </a:rPr>
                <a:t> </a:t>
              </a:r>
              <a:endParaRPr lang="ru-RU" dirty="0">
                <a:solidFill>
                  <a:prstClr val="black"/>
                </a:solidFill>
                <a:latin typeface="Times New Roman" panose="02020603050405020304" pitchFamily="18" charset="0"/>
                <a:ea typeface="Times New Roman" panose="02020603050405020304" pitchFamily="18" charset="0"/>
              </a:endParaRPr>
            </a:p>
            <a:p>
              <a:pPr algn="ctr">
                <a:spcAft>
                  <a:spcPts val="0"/>
                </a:spcAft>
              </a:pPr>
              <a:endParaRPr lang="ru-RU" dirty="0">
                <a:solidFill>
                  <a:prstClr val="black"/>
                </a:solidFill>
                <a:latin typeface="Times New Roman" panose="02020603050405020304" pitchFamily="18" charset="0"/>
                <a:ea typeface="Times New Roman" panose="02020603050405020304" pitchFamily="18" charset="0"/>
              </a:endParaRPr>
            </a:p>
          </p:txBody>
        </p:sp>
        <p:sp>
          <p:nvSpPr>
            <p:cNvPr id="16" name="AutoShape 27"/>
            <p:cNvSpPr>
              <a:spLocks noChangeArrowheads="1"/>
            </p:cNvSpPr>
            <p:nvPr/>
          </p:nvSpPr>
          <p:spPr bwMode="auto">
            <a:xfrm>
              <a:off x="1710" y="2880"/>
              <a:ext cx="5994" cy="576"/>
            </a:xfrm>
            <a:prstGeom prst="roundRect">
              <a:avLst>
                <a:gd name="adj" fmla="val 16667"/>
              </a:avLst>
            </a:prstGeom>
            <a:solidFill>
              <a:srgbClr val="BAEFB7"/>
            </a:solidFill>
            <a:ln w="9525">
              <a:solidFill>
                <a:srgbClr val="000000"/>
              </a:solidFill>
              <a:round/>
              <a:headEnd/>
              <a:tailEnd/>
            </a:ln>
          </p:spPr>
          <p:txBody>
            <a:bodyPr rot="0" vert="horz" wrap="square" lIns="91440" tIns="45720" rIns="91440" bIns="45720" anchor="t" anchorCtr="0" upright="1">
              <a:noAutofit/>
            </a:bodyPr>
            <a:lstStyle/>
            <a:p>
              <a:endParaRPr lang="ru-RU">
                <a:solidFill>
                  <a:prstClr val="black"/>
                </a:solidFill>
              </a:endParaRPr>
            </a:p>
          </p:txBody>
        </p:sp>
        <p:cxnSp>
          <p:nvCxnSpPr>
            <p:cNvPr id="19" name="Line 30"/>
            <p:cNvCxnSpPr>
              <a:cxnSpLocks noChangeShapeType="1"/>
            </p:cNvCxnSpPr>
            <p:nvPr/>
          </p:nvCxnSpPr>
          <p:spPr bwMode="auto">
            <a:xfrm>
              <a:off x="7866" y="2340"/>
              <a:ext cx="0" cy="1656"/>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grpSp>
          <p:nvGrpSpPr>
            <p:cNvPr id="20" name="Group 31"/>
            <p:cNvGrpSpPr>
              <a:grpSpLocks/>
            </p:cNvGrpSpPr>
            <p:nvPr/>
          </p:nvGrpSpPr>
          <p:grpSpPr bwMode="auto">
            <a:xfrm>
              <a:off x="6912" y="1422"/>
              <a:ext cx="630" cy="3654"/>
              <a:chOff x="6912" y="1422"/>
              <a:chExt cx="630" cy="3654"/>
            </a:xfrm>
          </p:grpSpPr>
          <p:sp>
            <p:nvSpPr>
              <p:cNvPr id="22" name="AutoShape 32"/>
              <p:cNvSpPr>
                <a:spLocks noChangeArrowheads="1"/>
              </p:cNvSpPr>
              <p:nvPr/>
            </p:nvSpPr>
            <p:spPr bwMode="auto">
              <a:xfrm>
                <a:off x="6912" y="1422"/>
                <a:ext cx="630" cy="3654"/>
              </a:xfrm>
              <a:prstGeom prst="roundRect">
                <a:avLst>
                  <a:gd name="adj" fmla="val 16667"/>
                </a:avLst>
              </a:prstGeom>
              <a:solidFill>
                <a:schemeClr val="accent2">
                  <a:lumMod val="20000"/>
                  <a:lumOff val="80000"/>
                </a:schemeClr>
              </a:solidFill>
              <a:ln w="9525">
                <a:solidFill>
                  <a:srgbClr val="000000"/>
                </a:solidFill>
                <a:round/>
                <a:headEnd/>
                <a:tailEnd/>
              </a:ln>
            </p:spPr>
            <p:txBody>
              <a:bodyPr rot="0" vert="horz" wrap="square" lIns="91440" tIns="45720" rIns="91440" bIns="45720" anchor="t" anchorCtr="0" upright="1">
                <a:noAutofit/>
              </a:bodyPr>
              <a:lstStyle/>
              <a:p>
                <a:endParaRPr lang="ru-RU">
                  <a:solidFill>
                    <a:prstClr val="black"/>
                  </a:solidFill>
                </a:endParaRPr>
              </a:p>
            </p:txBody>
          </p:sp>
          <p:sp>
            <p:nvSpPr>
              <p:cNvPr id="23" name="Text Box 33"/>
              <p:cNvSpPr txBox="1">
                <a:spLocks noChangeArrowheads="1"/>
              </p:cNvSpPr>
              <p:nvPr/>
            </p:nvSpPr>
            <p:spPr bwMode="auto">
              <a:xfrm>
                <a:off x="6999" y="2070"/>
                <a:ext cx="543" cy="253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lgn="ctr">
                  <a:spcAft>
                    <a:spcPts val="0"/>
                  </a:spcAft>
                </a:pPr>
                <a:r>
                  <a:rPr lang="en-GB" dirty="0">
                    <a:solidFill>
                      <a:prstClr val="black"/>
                    </a:solidFill>
                    <a:latin typeface="Times New Roman" panose="02020603050405020304" pitchFamily="18" charset="0"/>
                    <a:ea typeface="Times New Roman" panose="02020603050405020304" pitchFamily="18" charset="0"/>
                  </a:rPr>
                  <a:t>Security </a:t>
                </a:r>
                <a:r>
                  <a:rPr lang="en-GB" dirty="0" smtClean="0">
                    <a:solidFill>
                      <a:prstClr val="black"/>
                    </a:solidFill>
                    <a:latin typeface="Times New Roman" panose="02020603050405020304" pitchFamily="18" charset="0"/>
                    <a:ea typeface="Times New Roman" panose="02020603050405020304" pitchFamily="18" charset="0"/>
                  </a:rPr>
                  <a:t>aspects</a:t>
                </a:r>
                <a:endParaRPr lang="ru-RU" dirty="0">
                  <a:solidFill>
                    <a:prstClr val="black"/>
                  </a:solidFill>
                  <a:latin typeface="Times New Roman" panose="02020603050405020304" pitchFamily="18" charset="0"/>
                  <a:ea typeface="Times New Roman" panose="02020603050405020304" pitchFamily="18" charset="0"/>
                </a:endParaRPr>
              </a:p>
            </p:txBody>
          </p:sp>
        </p:grpSp>
        <p:sp>
          <p:nvSpPr>
            <p:cNvPr id="21" name="Text Box 34"/>
            <p:cNvSpPr txBox="1">
              <a:spLocks noChangeArrowheads="1"/>
            </p:cNvSpPr>
            <p:nvPr/>
          </p:nvSpPr>
          <p:spPr bwMode="auto">
            <a:xfrm>
              <a:off x="1817" y="3042"/>
              <a:ext cx="4230" cy="30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GB" dirty="0" smtClean="0">
                  <a:solidFill>
                    <a:prstClr val="black"/>
                  </a:solidFill>
                  <a:latin typeface="Times New Roman" panose="02020603050405020304" pitchFamily="18" charset="0"/>
                  <a:ea typeface="Times New Roman" panose="02020603050405020304" pitchFamily="18" charset="0"/>
                </a:rPr>
                <a:t>Information </a:t>
              </a:r>
              <a:r>
                <a:rPr lang="en-GB" dirty="0">
                  <a:solidFill>
                    <a:prstClr val="black"/>
                  </a:solidFill>
                  <a:latin typeface="Times New Roman" panose="02020603050405020304" pitchFamily="18" charset="0"/>
                  <a:ea typeface="Times New Roman" panose="02020603050405020304" pitchFamily="18" charset="0"/>
                </a:rPr>
                <a:t>m</a:t>
              </a:r>
              <a:r>
                <a:rPr lang="en-GB" dirty="0" smtClean="0">
                  <a:solidFill>
                    <a:prstClr val="black"/>
                  </a:solidFill>
                  <a:latin typeface="Times New Roman" panose="02020603050405020304" pitchFamily="18" charset="0"/>
                  <a:ea typeface="Times New Roman" panose="02020603050405020304" pitchFamily="18" charset="0"/>
                </a:rPr>
                <a:t>anagement  </a:t>
              </a:r>
              <a:r>
                <a:rPr lang="en-GB" dirty="0">
                  <a:solidFill>
                    <a:prstClr val="black"/>
                  </a:solidFill>
                  <a:latin typeface="Times New Roman" panose="02020603050405020304" pitchFamily="18" charset="0"/>
                  <a:ea typeface="Times New Roman" panose="02020603050405020304" pitchFamily="18" charset="0"/>
                </a:rPr>
                <a:t>model</a:t>
              </a:r>
              <a:r>
                <a:rPr lang="uk-UA" dirty="0" smtClean="0">
                  <a:solidFill>
                    <a:prstClr val="black"/>
                  </a:solidFill>
                  <a:latin typeface="Times New Roman" panose="02020603050405020304" pitchFamily="18" charset="0"/>
                  <a:ea typeface="Times New Roman" panose="02020603050405020304" pitchFamily="18" charset="0"/>
                </a:rPr>
                <a:t> </a:t>
              </a:r>
              <a:endParaRPr lang="ru-RU" dirty="0">
                <a:solidFill>
                  <a:prstClr val="black"/>
                </a:solidFill>
                <a:latin typeface="Times New Roman" panose="02020603050405020304" pitchFamily="18" charset="0"/>
                <a:ea typeface="Times New Roman" panose="02020603050405020304" pitchFamily="18" charset="0"/>
              </a:endParaRPr>
            </a:p>
          </p:txBody>
        </p:sp>
      </p:grpSp>
      <p:sp>
        <p:nvSpPr>
          <p:cNvPr id="4" name="Rectangle 24"/>
          <p:cNvSpPr>
            <a:spLocks noChangeArrowheads="1"/>
          </p:cNvSpPr>
          <p:nvPr/>
        </p:nvSpPr>
        <p:spPr bwMode="auto">
          <a:xfrm>
            <a:off x="717833" y="109196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solidFill>
                <a:prstClr val="black"/>
              </a:solidFill>
            </a:endParaRPr>
          </a:p>
        </p:txBody>
      </p:sp>
      <p:sp>
        <p:nvSpPr>
          <p:cNvPr id="2" name="AutoShape 32">
            <a:extLst>
              <a:ext uri="{FF2B5EF4-FFF2-40B4-BE49-F238E27FC236}">
                <a16:creationId xmlns="" xmlns:a16="http://schemas.microsoft.com/office/drawing/2014/main" id="{69910483-50FF-47C1-BA0D-4B361B77242A}"/>
              </a:ext>
            </a:extLst>
          </p:cNvPr>
          <p:cNvSpPr>
            <a:spLocks noChangeArrowheads="1"/>
          </p:cNvSpPr>
          <p:nvPr/>
        </p:nvSpPr>
        <p:spPr bwMode="auto">
          <a:xfrm>
            <a:off x="5631133" y="1213247"/>
            <a:ext cx="672510" cy="5302676"/>
          </a:xfrm>
          <a:prstGeom prst="roundRect">
            <a:avLst>
              <a:gd name="adj" fmla="val 16667"/>
            </a:avLst>
          </a:prstGeom>
          <a:solidFill>
            <a:srgbClr val="E8F6FE"/>
          </a:solidFill>
          <a:ln w="9525">
            <a:solidFill>
              <a:srgbClr val="000000"/>
            </a:solidFill>
            <a:round/>
            <a:headEnd/>
            <a:tailEnd/>
          </a:ln>
        </p:spPr>
        <p:txBody>
          <a:bodyPr rot="0" vert="horz" wrap="square" lIns="91440" tIns="45720" rIns="91440" bIns="45720" anchor="t" anchorCtr="0" upright="1">
            <a:noAutofit/>
          </a:bodyPr>
          <a:lstStyle/>
          <a:p>
            <a:endParaRPr lang="ru-RU">
              <a:solidFill>
                <a:prstClr val="black"/>
              </a:solidFill>
            </a:endParaRPr>
          </a:p>
        </p:txBody>
      </p:sp>
      <p:sp>
        <p:nvSpPr>
          <p:cNvPr id="5" name="Text Box 33">
            <a:extLst>
              <a:ext uri="{FF2B5EF4-FFF2-40B4-BE49-F238E27FC236}">
                <a16:creationId xmlns="" xmlns:a16="http://schemas.microsoft.com/office/drawing/2014/main" id="{1749B760-DF15-4F25-9731-71BA98F20CF0}"/>
              </a:ext>
            </a:extLst>
          </p:cNvPr>
          <p:cNvSpPr txBox="1">
            <a:spLocks noChangeArrowheads="1"/>
          </p:cNvSpPr>
          <p:nvPr/>
        </p:nvSpPr>
        <p:spPr bwMode="auto">
          <a:xfrm>
            <a:off x="5706045" y="2153623"/>
            <a:ext cx="512201" cy="3683139"/>
          </a:xfrm>
          <a:prstGeom prst="rect">
            <a:avLst/>
          </a:prstGeom>
          <a:noFill/>
          <a:ln>
            <a:noFill/>
          </a:ln>
        </p:spPr>
        <p:txBody>
          <a:bodyPr rot="0" vert="vert270" wrap="square" lIns="91440" tIns="45720" rIns="91440" bIns="45720" anchor="t" anchorCtr="0" upright="1">
            <a:noAutofit/>
          </a:bodyPr>
          <a:lstStyle/>
          <a:p>
            <a:pPr algn="ctr">
              <a:spcAft>
                <a:spcPts val="0"/>
              </a:spcAft>
            </a:pPr>
            <a:r>
              <a:rPr lang="en-GB">
                <a:solidFill>
                  <a:prstClr val="black"/>
                </a:solidFill>
                <a:latin typeface="Times New Roman" panose="02020603050405020304" pitchFamily="18" charset="0"/>
                <a:ea typeface="Times New Roman" panose="02020603050405020304" pitchFamily="18" charset="0"/>
              </a:rPr>
              <a:t>Business process management</a:t>
            </a:r>
            <a:endParaRPr lang="ru-RU"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7300317"/>
      </p:ext>
    </p:extLst>
  </p:cSld>
  <p:clrMapOvr>
    <a:masterClrMapping/>
  </p:clrMapOvr>
  <p:transition/>
</p:sld>
</file>

<file path=ppt/theme/theme1.xml><?xml version="1.0" encoding="utf-8"?>
<a:theme xmlns:a="http://schemas.openxmlformats.org/drawingml/2006/main" name="Тема Office">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5_Тема Office">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4_Тема Office">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33052</TotalTime>
  <Words>855</Words>
  <Application>Microsoft Office PowerPoint</Application>
  <PresentationFormat>Экран (4:3)</PresentationFormat>
  <Paragraphs>188</Paragraphs>
  <Slides>16</Slides>
  <Notes>8</Notes>
  <HiddenSlides>0</HiddenSlides>
  <MMClips>0</MMClips>
  <ScaleCrop>false</ScaleCrop>
  <HeadingPairs>
    <vt:vector size="6" baseType="variant">
      <vt:variant>
        <vt:lpstr>Тема</vt:lpstr>
      </vt:variant>
      <vt:variant>
        <vt:i4>3</vt:i4>
      </vt:variant>
      <vt:variant>
        <vt:lpstr>Внедренные серверы OLE</vt:lpstr>
      </vt:variant>
      <vt:variant>
        <vt:i4>1</vt:i4>
      </vt:variant>
      <vt:variant>
        <vt:lpstr>Заголовки слайдов</vt:lpstr>
      </vt:variant>
      <vt:variant>
        <vt:i4>16</vt:i4>
      </vt:variant>
    </vt:vector>
  </HeadingPairs>
  <TitlesOfParts>
    <vt:vector size="20" baseType="lpstr">
      <vt:lpstr>Тема Office</vt:lpstr>
      <vt:lpstr>15_Тема Office</vt:lpstr>
      <vt:lpstr>14_Тема Office</vt:lpstr>
      <vt:lpstr>Visio.Drawing.11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FACTORS AFFECTING THE CREATION OF THE NETWORK OF THE FUTURE DIGITAL TRANSFORMATION OF THE STATE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CONCLUSIONS</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Orlov</dc:creator>
  <cp:lastModifiedBy>ДУТ</cp:lastModifiedBy>
  <cp:revision>1805</cp:revision>
  <cp:lastPrinted>2020-09-04T11:47:05Z</cp:lastPrinted>
  <dcterms:created xsi:type="dcterms:W3CDTF">2015-06-20T07:11:46Z</dcterms:created>
  <dcterms:modified xsi:type="dcterms:W3CDTF">2021-12-17T09:09:59Z</dcterms:modified>
</cp:coreProperties>
</file>