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797675" cy="9926638"/>
  <p:defaultTextStyle>
    <a:defPPr lvl="0">
      <a:defRPr lang="x-none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82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194A2-9936-4DDA-AB5B-CD1EC601B228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FFE87BF-A495-462C-8293-D3AB83E4F795}">
      <dgm:prSet custT="1"/>
      <dgm:spPr/>
      <dgm:t>
        <a:bodyPr/>
        <a:lstStyle/>
        <a:p>
          <a:pPr rtl="0"/>
          <a:r>
            <a:rPr lang="uk-UA" sz="1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Інтелектуальні технології сприяють успіху бізнесу. Вони розвивають компанії, ринки та галузі. </a:t>
          </a:r>
          <a:endParaRPr lang="uk-UA" sz="18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D3D94-162D-4BC1-B4AD-E2772903FE5B}" type="parTrans" cxnId="{0F0F4AB4-3771-4EA8-8C71-58DDB870278F}">
      <dgm:prSet/>
      <dgm:spPr/>
      <dgm:t>
        <a:bodyPr/>
        <a:lstStyle/>
        <a:p>
          <a:endParaRPr lang="ru-RU"/>
        </a:p>
      </dgm:t>
    </dgm:pt>
    <dgm:pt modelId="{8A270B04-D5E1-4383-B5DE-C72F21F067C6}" type="sibTrans" cxnId="{0F0F4AB4-3771-4EA8-8C71-58DDB870278F}">
      <dgm:prSet/>
      <dgm:spPr/>
      <dgm:t>
        <a:bodyPr/>
        <a:lstStyle/>
        <a:p>
          <a:endParaRPr lang="ru-RU"/>
        </a:p>
      </dgm:t>
    </dgm:pt>
    <dgm:pt modelId="{0B5AE2F1-E412-417E-AA7F-4CD92F22E8FC}" type="pres">
      <dgm:prSet presAssocID="{32C194A2-9936-4DDA-AB5B-CD1EC601B2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7C625-67EA-4B8A-83E7-EBC7C451F2BC}" type="pres">
      <dgm:prSet presAssocID="{6FFE87BF-A495-462C-8293-D3AB83E4F795}" presName="linNode" presStyleCnt="0"/>
      <dgm:spPr/>
    </dgm:pt>
    <dgm:pt modelId="{0DF54036-EFE0-435B-A30A-CE57DFA71D19}" type="pres">
      <dgm:prSet presAssocID="{6FFE87BF-A495-462C-8293-D3AB83E4F795}" presName="parentText" presStyleLbl="node1" presStyleIdx="0" presStyleCnt="1" custScaleX="277778" custScaleY="84327" custLinFactNeighborX="12090" custLinFactNeighborY="100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A43A5-28C1-480A-9F39-645E32291379}" type="presOf" srcId="{32C194A2-9936-4DDA-AB5B-CD1EC601B228}" destId="{0B5AE2F1-E412-417E-AA7F-4CD92F22E8FC}" srcOrd="0" destOrd="0" presId="urn:microsoft.com/office/officeart/2005/8/layout/vList5"/>
    <dgm:cxn modelId="{0F0F4AB4-3771-4EA8-8C71-58DDB870278F}" srcId="{32C194A2-9936-4DDA-AB5B-CD1EC601B228}" destId="{6FFE87BF-A495-462C-8293-D3AB83E4F795}" srcOrd="0" destOrd="0" parTransId="{45ED3D94-162D-4BC1-B4AD-E2772903FE5B}" sibTransId="{8A270B04-D5E1-4383-B5DE-C72F21F067C6}"/>
    <dgm:cxn modelId="{641F5C94-0616-4197-840B-69C54E541199}" type="presOf" srcId="{6FFE87BF-A495-462C-8293-D3AB83E4F795}" destId="{0DF54036-EFE0-435B-A30A-CE57DFA71D19}" srcOrd="0" destOrd="0" presId="urn:microsoft.com/office/officeart/2005/8/layout/vList5"/>
    <dgm:cxn modelId="{29EA1B8C-FA95-46D0-89A0-1F7E7DBDA01D}" type="presParOf" srcId="{0B5AE2F1-E412-417E-AA7F-4CD92F22E8FC}" destId="{C907C625-67EA-4B8A-83E7-EBC7C451F2BC}" srcOrd="0" destOrd="0" presId="urn:microsoft.com/office/officeart/2005/8/layout/vList5"/>
    <dgm:cxn modelId="{FD4B5F9A-C513-4CBC-BF32-E8CEAC3D3DED}" type="presParOf" srcId="{C907C625-67EA-4B8A-83E7-EBC7C451F2BC}" destId="{0DF54036-EFE0-435B-A30A-CE57DFA71D1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B65876-D6CC-482B-A66F-13B2EFA635D6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5B6794F-5EF2-4136-96E4-FC9BA7CFB5B5}">
      <dgm:prSet/>
      <dgm:spPr/>
      <dgm:t>
        <a:bodyPr/>
        <a:lstStyle/>
        <a:p>
          <a:pPr rtl="0"/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сьогоднішній день підприємства мають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інфраструктури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ресурсів. Підприємства можуть орендувати обчислювальну потужність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вимогу, впровадити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систему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планування ресурсів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SaaS,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використовувати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PayPal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Square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транзакцій, продавати продукти та послуги за допомогою онлайн платформ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40DEF-C5F2-475A-A04A-355749D14F50}" type="parTrans" cxnId="{1C94B102-BAD8-4501-92CB-F3F390E3850E}">
      <dgm:prSet/>
      <dgm:spPr/>
      <dgm:t>
        <a:bodyPr/>
        <a:lstStyle/>
        <a:p>
          <a:endParaRPr lang="ru-RU"/>
        </a:p>
      </dgm:t>
    </dgm:pt>
    <dgm:pt modelId="{EF32FEB4-A70B-48A8-828B-31E2087B94C3}" type="sibTrans" cxnId="{1C94B102-BAD8-4501-92CB-F3F390E3850E}">
      <dgm:prSet/>
      <dgm:spPr/>
      <dgm:t>
        <a:bodyPr/>
        <a:lstStyle/>
        <a:p>
          <a:endParaRPr lang="ru-RU"/>
        </a:p>
      </dgm:t>
    </dgm:pt>
    <dgm:pt modelId="{B30DB486-81D9-4A5F-880D-D244E3267D44}" type="pres">
      <dgm:prSet presAssocID="{46B65876-D6CC-482B-A66F-13B2EFA635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BA726D-52C3-44C5-9D3F-9634BAB05307}" type="pres">
      <dgm:prSet presAssocID="{95B6794F-5EF2-4136-96E4-FC9BA7CFB5B5}" presName="linNode" presStyleCnt="0"/>
      <dgm:spPr/>
    </dgm:pt>
    <dgm:pt modelId="{74DBBE2A-95C3-43A1-9929-5FE8BC40B84F}" type="pres">
      <dgm:prSet presAssocID="{95B6794F-5EF2-4136-96E4-FC9BA7CFB5B5}" presName="parentText" presStyleLbl="node1" presStyleIdx="0" presStyleCnt="1" custScaleX="277778" custLinFactNeighborX="853" custLinFactNeighborY="7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4D412-3ADE-449B-BD83-8B9D90E57153}" type="presOf" srcId="{95B6794F-5EF2-4136-96E4-FC9BA7CFB5B5}" destId="{74DBBE2A-95C3-43A1-9929-5FE8BC40B84F}" srcOrd="0" destOrd="0" presId="urn:microsoft.com/office/officeart/2005/8/layout/vList5"/>
    <dgm:cxn modelId="{63E8A4AB-CC8F-47FF-9A60-A197015EBA64}" type="presOf" srcId="{46B65876-D6CC-482B-A66F-13B2EFA635D6}" destId="{B30DB486-81D9-4A5F-880D-D244E3267D44}" srcOrd="0" destOrd="0" presId="urn:microsoft.com/office/officeart/2005/8/layout/vList5"/>
    <dgm:cxn modelId="{1C94B102-BAD8-4501-92CB-F3F390E3850E}" srcId="{46B65876-D6CC-482B-A66F-13B2EFA635D6}" destId="{95B6794F-5EF2-4136-96E4-FC9BA7CFB5B5}" srcOrd="0" destOrd="0" parTransId="{93140DEF-C5F2-475A-A04A-355749D14F50}" sibTransId="{EF32FEB4-A70B-48A8-828B-31E2087B94C3}"/>
    <dgm:cxn modelId="{47880FB3-40EA-472F-8DC8-8951F84875FB}" type="presParOf" srcId="{B30DB486-81D9-4A5F-880D-D244E3267D44}" destId="{85BA726D-52C3-44C5-9D3F-9634BAB05307}" srcOrd="0" destOrd="0" presId="urn:microsoft.com/office/officeart/2005/8/layout/vList5"/>
    <dgm:cxn modelId="{CB36CA3B-7C2F-43BC-8339-B9432F13ADE0}" type="presParOf" srcId="{85BA726D-52C3-44C5-9D3F-9634BAB05307}" destId="{74DBBE2A-95C3-43A1-9929-5FE8BC40B84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19EAD6-979E-4469-A326-795B4F01D9D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B0B37B5-CFAD-4118-AB66-F50C696D7461}">
      <dgm:prSet custT="1"/>
      <dgm:spPr/>
      <dgm:t>
        <a:bodyPr/>
        <a:lstStyle/>
        <a:p>
          <a:pPr algn="ctr" rtl="0"/>
          <a:r>
            <a:rPr lang="uk-UA" sz="3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Інтелектуальні технології </a:t>
          </a:r>
          <a:r>
            <a:rPr lang="ru-RU" sz="3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uk-UA" sz="3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бізнесі </a:t>
          </a:r>
          <a:endParaRPr lang="ru-RU" sz="3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299B6-B7B6-4BF0-B48B-113C7483322B}" type="parTrans" cxnId="{A0617576-046F-4968-B369-F1E79CF8D820}">
      <dgm:prSet/>
      <dgm:spPr/>
      <dgm:t>
        <a:bodyPr/>
        <a:lstStyle/>
        <a:p>
          <a:endParaRPr lang="uk-UA"/>
        </a:p>
      </dgm:t>
    </dgm:pt>
    <dgm:pt modelId="{53A9B530-AB42-4721-9047-0E873A83C35A}" type="sibTrans" cxnId="{A0617576-046F-4968-B369-F1E79CF8D820}">
      <dgm:prSet/>
      <dgm:spPr/>
      <dgm:t>
        <a:bodyPr/>
        <a:lstStyle/>
        <a:p>
          <a:endParaRPr lang="uk-UA"/>
        </a:p>
      </dgm:t>
    </dgm:pt>
    <dgm:pt modelId="{2591C58D-8054-4647-B992-0756AD7F619D}" type="pres">
      <dgm:prSet presAssocID="{6A19EAD6-979E-4469-A326-795B4F01D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F1507B-3EF5-4685-8656-69505C8FAA32}" type="pres">
      <dgm:prSet presAssocID="{EB0B37B5-CFAD-4118-AB66-F50C696D7461}" presName="parentText" presStyleLbl="node1" presStyleIdx="0" presStyleCnt="1" custScaleY="199642" custLinFactNeighborX="-853" custLinFactNeighborY="-7032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438EEF-9546-493D-8117-C5BADCE88380}" type="presOf" srcId="{EB0B37B5-CFAD-4118-AB66-F50C696D7461}" destId="{17F1507B-3EF5-4685-8656-69505C8FAA32}" srcOrd="0" destOrd="0" presId="urn:microsoft.com/office/officeart/2005/8/layout/vList2"/>
    <dgm:cxn modelId="{A0617576-046F-4968-B369-F1E79CF8D820}" srcId="{6A19EAD6-979E-4469-A326-795B4F01D9D5}" destId="{EB0B37B5-CFAD-4118-AB66-F50C696D7461}" srcOrd="0" destOrd="0" parTransId="{2AE299B6-B7B6-4BF0-B48B-113C7483322B}" sibTransId="{53A9B530-AB42-4721-9047-0E873A83C35A}"/>
    <dgm:cxn modelId="{EA2B0419-48C0-4A2C-8EDB-BD146B37469F}" type="presOf" srcId="{6A19EAD6-979E-4469-A326-795B4F01D9D5}" destId="{2591C58D-8054-4647-B992-0756AD7F619D}" srcOrd="0" destOrd="0" presId="urn:microsoft.com/office/officeart/2005/8/layout/vList2"/>
    <dgm:cxn modelId="{6B8E7087-3EF8-4D51-B3DC-B5497CF24F8B}" type="presParOf" srcId="{2591C58D-8054-4647-B992-0756AD7F619D}" destId="{17F1507B-3EF5-4685-8656-69505C8FA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C88D74-AC3C-43E4-8813-DEFEE5DA8020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A124DD0-A330-4510-922D-D4899213B044}">
      <dgm:prSet custT="1"/>
      <dgm:spPr/>
      <dgm:t>
        <a:bodyPr/>
        <a:lstStyle/>
        <a:p>
          <a:pPr rtl="0"/>
          <a:r>
            <a:rPr lang="uk-UA" sz="1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Інтелектуальні технології вимагають від організацій принципово трансформувати свої ІТ-системи та практики. </a:t>
          </a:r>
          <a:endParaRPr lang="uk-UA" sz="1800" b="1" noProof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uk-UA" sz="1800" b="1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цією метою було визначено чотири сфери трансформації, які мають сприяти успіху:</a:t>
          </a:r>
        </a:p>
        <a:p>
          <a:pPr rtl="0"/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Protecting the digital enterprise  (</a:t>
          </a:r>
          <a:r>
            <a:rPr lang="uk-UA" sz="1800" b="1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Захист цифрового підприємства</a:t>
          </a:r>
          <a:r>
            <a:rPr lang="uk-UA" sz="1800" b="1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  <a:p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Empowering the data-driven organization  (</a:t>
          </a:r>
          <a:r>
            <a:rPr lang="uk-UA" sz="1800" b="1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можливостей організації, керованої даними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</a:p>
        <a:p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Enabling workplace productivity (</a:t>
          </a:r>
          <a:r>
            <a:rPr lang="uk-UA" sz="1800" b="1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продуктивності на робочому місці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  <a:p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Transforming to a hybrid infrastructure  (</a:t>
          </a:r>
          <a:r>
            <a:rPr lang="uk-UA" sz="1800" b="1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Трансформація в гібридну інфраструктуру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</a:p>
      </dgm:t>
    </dgm:pt>
    <dgm:pt modelId="{9D1DF5BA-EE78-4913-B212-4656BF9D95F5}" type="parTrans" cxnId="{7EBAAC23-6438-4486-9C25-AECD8C7F1121}">
      <dgm:prSet/>
      <dgm:spPr/>
      <dgm:t>
        <a:bodyPr/>
        <a:lstStyle/>
        <a:p>
          <a:endParaRPr lang="ru-RU"/>
        </a:p>
      </dgm:t>
    </dgm:pt>
    <dgm:pt modelId="{F0DFC005-A7F0-4066-8BD3-515C1DEC34B2}" type="sibTrans" cxnId="{7EBAAC23-6438-4486-9C25-AECD8C7F1121}">
      <dgm:prSet/>
      <dgm:spPr/>
      <dgm:t>
        <a:bodyPr/>
        <a:lstStyle/>
        <a:p>
          <a:endParaRPr lang="ru-RU"/>
        </a:p>
      </dgm:t>
    </dgm:pt>
    <dgm:pt modelId="{1C381C3A-14D6-4DB8-90FA-74FE1367E553}" type="pres">
      <dgm:prSet presAssocID="{77C88D74-AC3C-43E4-8813-DEFEE5DA80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039435-70C1-409A-BF75-F584C52CA613}" type="pres">
      <dgm:prSet presAssocID="{2A124DD0-A330-4510-922D-D4899213B044}" presName="linNode" presStyleCnt="0"/>
      <dgm:spPr/>
    </dgm:pt>
    <dgm:pt modelId="{F98635A1-0EE1-41C4-9B31-512A4F3E7A2A}" type="pres">
      <dgm:prSet presAssocID="{2A124DD0-A330-4510-922D-D4899213B044}" presName="parentText" presStyleLbl="node1" presStyleIdx="0" presStyleCnt="1" custScaleX="277778" custLinFactNeighborX="28900" custLinFactNeighborY="141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9E93F-6E14-4D84-8B22-450394D4BC90}" type="presOf" srcId="{2A124DD0-A330-4510-922D-D4899213B044}" destId="{F98635A1-0EE1-41C4-9B31-512A4F3E7A2A}" srcOrd="0" destOrd="0" presId="urn:microsoft.com/office/officeart/2005/8/layout/vList5"/>
    <dgm:cxn modelId="{7EBAAC23-6438-4486-9C25-AECD8C7F1121}" srcId="{77C88D74-AC3C-43E4-8813-DEFEE5DA8020}" destId="{2A124DD0-A330-4510-922D-D4899213B044}" srcOrd="0" destOrd="0" parTransId="{9D1DF5BA-EE78-4913-B212-4656BF9D95F5}" sibTransId="{F0DFC005-A7F0-4066-8BD3-515C1DEC34B2}"/>
    <dgm:cxn modelId="{F1903AB7-31D5-47EC-A535-9EE84C5BADAF}" type="presOf" srcId="{77C88D74-AC3C-43E4-8813-DEFEE5DA8020}" destId="{1C381C3A-14D6-4DB8-90FA-74FE1367E553}" srcOrd="0" destOrd="0" presId="urn:microsoft.com/office/officeart/2005/8/layout/vList5"/>
    <dgm:cxn modelId="{DF7E1D65-3603-425A-A42D-A646B4E28934}" type="presParOf" srcId="{1C381C3A-14D6-4DB8-90FA-74FE1367E553}" destId="{58039435-70C1-409A-BF75-F584C52CA613}" srcOrd="0" destOrd="0" presId="urn:microsoft.com/office/officeart/2005/8/layout/vList5"/>
    <dgm:cxn modelId="{3EEECF5E-A812-4060-A7A8-94A5A2DE244A}" type="presParOf" srcId="{58039435-70C1-409A-BF75-F584C52CA613}" destId="{F98635A1-0EE1-41C4-9B31-512A4F3E7A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19EAD6-979E-4469-A326-795B4F01D9D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B0B37B5-CFAD-4118-AB66-F50C696D7461}">
      <dgm:prSet custT="1"/>
      <dgm:spPr/>
      <dgm:t>
        <a:bodyPr/>
        <a:lstStyle/>
        <a:p>
          <a:pPr rtl="0"/>
          <a:r>
            <a:rPr lang="uk-UA" sz="3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Чотири сфери трансформації </a:t>
          </a:r>
          <a:r>
            <a:rPr lang="uk-UA" sz="3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ІТ</a:t>
          </a:r>
          <a:r>
            <a: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3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 мають сприяти успіху</a:t>
          </a:r>
        </a:p>
      </dgm:t>
    </dgm:pt>
    <dgm:pt modelId="{2AE299B6-B7B6-4BF0-B48B-113C7483322B}" type="parTrans" cxnId="{A0617576-046F-4968-B369-F1E79CF8D820}">
      <dgm:prSet/>
      <dgm:spPr/>
      <dgm:t>
        <a:bodyPr/>
        <a:lstStyle/>
        <a:p>
          <a:endParaRPr lang="uk-UA"/>
        </a:p>
      </dgm:t>
    </dgm:pt>
    <dgm:pt modelId="{53A9B530-AB42-4721-9047-0E873A83C35A}" type="sibTrans" cxnId="{A0617576-046F-4968-B369-F1E79CF8D820}">
      <dgm:prSet/>
      <dgm:spPr/>
      <dgm:t>
        <a:bodyPr/>
        <a:lstStyle/>
        <a:p>
          <a:endParaRPr lang="uk-UA"/>
        </a:p>
      </dgm:t>
    </dgm:pt>
    <dgm:pt modelId="{2591C58D-8054-4647-B992-0756AD7F619D}" type="pres">
      <dgm:prSet presAssocID="{6A19EAD6-979E-4469-A326-795B4F01D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F1507B-3EF5-4685-8656-69505C8FAA32}" type="pres">
      <dgm:prSet presAssocID="{EB0B37B5-CFAD-4118-AB66-F50C696D7461}" presName="parentText" presStyleLbl="node1" presStyleIdx="0" presStyleCnt="1" custScaleY="199642" custLinFactNeighborY="-1116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E562D5C-5A6C-4063-B8BA-3E1EB63AC562}" type="presOf" srcId="{EB0B37B5-CFAD-4118-AB66-F50C696D7461}" destId="{17F1507B-3EF5-4685-8656-69505C8FAA32}" srcOrd="0" destOrd="0" presId="urn:microsoft.com/office/officeart/2005/8/layout/vList2"/>
    <dgm:cxn modelId="{A0617576-046F-4968-B369-F1E79CF8D820}" srcId="{6A19EAD6-979E-4469-A326-795B4F01D9D5}" destId="{EB0B37B5-CFAD-4118-AB66-F50C696D7461}" srcOrd="0" destOrd="0" parTransId="{2AE299B6-B7B6-4BF0-B48B-113C7483322B}" sibTransId="{53A9B530-AB42-4721-9047-0E873A83C35A}"/>
    <dgm:cxn modelId="{0A242CCB-BB76-4E02-93A8-F0E8FD7A45B8}" type="presOf" srcId="{6A19EAD6-979E-4469-A326-795B4F01D9D5}" destId="{2591C58D-8054-4647-B992-0756AD7F619D}" srcOrd="0" destOrd="0" presId="urn:microsoft.com/office/officeart/2005/8/layout/vList2"/>
    <dgm:cxn modelId="{5AE82ECE-62DB-46A1-9BD2-A923F06B1177}" type="presParOf" srcId="{2591C58D-8054-4647-B992-0756AD7F619D}" destId="{17F1507B-3EF5-4685-8656-69505C8FA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19EAD6-979E-4469-A326-795B4F01D9D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B0B37B5-CFAD-4118-AB66-F50C696D7461}">
      <dgm:prSet custT="1"/>
      <dgm:spPr/>
      <dgm:t>
        <a:bodyPr/>
        <a:lstStyle/>
        <a:p>
          <a:pPr algn="ctr" rtl="0"/>
          <a:r>
            <a:rPr lang="uk-UA" sz="32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Трансформація в гібридну інфраструктуру</a:t>
          </a:r>
        </a:p>
      </dgm:t>
    </dgm:pt>
    <dgm:pt modelId="{2AE299B6-B7B6-4BF0-B48B-113C7483322B}" type="parTrans" cxnId="{A0617576-046F-4968-B369-F1E79CF8D820}">
      <dgm:prSet/>
      <dgm:spPr/>
      <dgm:t>
        <a:bodyPr/>
        <a:lstStyle/>
        <a:p>
          <a:endParaRPr lang="uk-UA"/>
        </a:p>
      </dgm:t>
    </dgm:pt>
    <dgm:pt modelId="{53A9B530-AB42-4721-9047-0E873A83C35A}" type="sibTrans" cxnId="{A0617576-046F-4968-B369-F1E79CF8D820}">
      <dgm:prSet/>
      <dgm:spPr/>
      <dgm:t>
        <a:bodyPr/>
        <a:lstStyle/>
        <a:p>
          <a:endParaRPr lang="uk-UA"/>
        </a:p>
      </dgm:t>
    </dgm:pt>
    <dgm:pt modelId="{2591C58D-8054-4647-B992-0756AD7F619D}" type="pres">
      <dgm:prSet presAssocID="{6A19EAD6-979E-4469-A326-795B4F01D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F1507B-3EF5-4685-8656-69505C8FAA32}" type="pres">
      <dgm:prSet presAssocID="{EB0B37B5-CFAD-4118-AB66-F50C696D7461}" presName="parentText" presStyleLbl="node1" presStyleIdx="0" presStyleCnt="1" custScaleY="298693" custLinFactNeighborY="-1116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0617576-046F-4968-B369-F1E79CF8D820}" srcId="{6A19EAD6-979E-4469-A326-795B4F01D9D5}" destId="{EB0B37B5-CFAD-4118-AB66-F50C696D7461}" srcOrd="0" destOrd="0" parTransId="{2AE299B6-B7B6-4BF0-B48B-113C7483322B}" sibTransId="{53A9B530-AB42-4721-9047-0E873A83C35A}"/>
    <dgm:cxn modelId="{160FAC8C-96AD-4AEF-92B7-1A02BFCC7111}" type="presOf" srcId="{EB0B37B5-CFAD-4118-AB66-F50C696D7461}" destId="{17F1507B-3EF5-4685-8656-69505C8FAA32}" srcOrd="0" destOrd="0" presId="urn:microsoft.com/office/officeart/2005/8/layout/vList2"/>
    <dgm:cxn modelId="{9A87904D-B1C2-4B10-A809-DD64302EB87C}" type="presOf" srcId="{6A19EAD6-979E-4469-A326-795B4F01D9D5}" destId="{2591C58D-8054-4647-B992-0756AD7F619D}" srcOrd="0" destOrd="0" presId="urn:microsoft.com/office/officeart/2005/8/layout/vList2"/>
    <dgm:cxn modelId="{0ED0BC7C-7810-4FE8-BF7B-F9E78E4C457F}" type="presParOf" srcId="{2591C58D-8054-4647-B992-0756AD7F619D}" destId="{17F1507B-3EF5-4685-8656-69505C8FA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E2E311-CA72-4181-A7C2-5584DCDFA775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12EA3FA-74DE-4D9F-8979-91C86EEA5900}">
      <dgm:prSet/>
      <dgm:spPr/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uk-UA" b="1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базової інфраструктури на вимогу </a:t>
          </a:r>
          <a:endParaRPr lang="uk-UA" b="1" noProof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DC9FE-2549-496D-B58B-1C452D7073CB}" type="parTrans" cxnId="{E0BB5B98-E9BE-4212-A2E2-F6B0B73FA829}">
      <dgm:prSet/>
      <dgm:spPr/>
      <dgm:t>
        <a:bodyPr/>
        <a:lstStyle/>
        <a:p>
          <a:endParaRPr lang="ru-RU"/>
        </a:p>
      </dgm:t>
    </dgm:pt>
    <dgm:pt modelId="{BCE29C50-B919-4CFF-9F53-B9FFADCF0504}" type="sibTrans" cxnId="{E0BB5B98-E9BE-4212-A2E2-F6B0B73FA829}">
      <dgm:prSet/>
      <dgm:spPr/>
      <dgm:t>
        <a:bodyPr/>
        <a:lstStyle/>
        <a:p>
          <a:endParaRPr lang="ru-RU"/>
        </a:p>
      </dgm:t>
    </dgm:pt>
    <dgm:pt modelId="{D76A226B-2DE6-4A88-A929-7B43598BECC1}">
      <dgm:prSet/>
      <dgm:spPr/>
      <dgm:t>
        <a:bodyPr/>
        <a:lstStyle/>
        <a:p>
          <a:pPr algn="just"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</a:t>
          </a:r>
          <a:r>
            <a:rPr lang="en-US" b="1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vergedSyst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ems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сервери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ProLiant Gen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StoreServ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підвищують ефективність та створюють умови для застосування наступного покоління додатків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F36C1-E716-472C-A01C-6673DF8FCB61}" type="parTrans" cxnId="{9B274056-D9F9-484E-9E3B-1EC8B52AE665}">
      <dgm:prSet/>
      <dgm:spPr/>
      <dgm:t>
        <a:bodyPr/>
        <a:lstStyle/>
        <a:p>
          <a:endParaRPr lang="ru-RU"/>
        </a:p>
      </dgm:t>
    </dgm:pt>
    <dgm:pt modelId="{AFA241FE-58A2-498E-AFC9-A42E04DCC2CC}" type="sibTrans" cxnId="{9B274056-D9F9-484E-9E3B-1EC8B52AE665}">
      <dgm:prSet/>
      <dgm:spPr/>
      <dgm:t>
        <a:bodyPr/>
        <a:lstStyle/>
        <a:p>
          <a:endParaRPr lang="ru-RU"/>
        </a:p>
      </dgm:t>
    </dgm:pt>
    <dgm:pt modelId="{1171E96A-0788-4EF2-A08B-2CA39FDB66D7}">
      <dgm:prSet/>
      <dgm:spPr/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гнучких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ІТ-операцій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3A554-8F46-41A2-BF52-1D494EBBF397}" type="parTrans" cxnId="{7FEAC10A-B6B0-43B1-95D4-E9D5F8B6AD48}">
      <dgm:prSet/>
      <dgm:spPr/>
      <dgm:t>
        <a:bodyPr/>
        <a:lstStyle/>
        <a:p>
          <a:endParaRPr lang="ru-RU"/>
        </a:p>
      </dgm:t>
    </dgm:pt>
    <dgm:pt modelId="{EA0E8748-55BA-4A14-8ABD-1677DAFB667F}" type="sibTrans" cxnId="{7FEAC10A-B6B0-43B1-95D4-E9D5F8B6AD48}">
      <dgm:prSet/>
      <dgm:spPr/>
      <dgm:t>
        <a:bodyPr/>
        <a:lstStyle/>
        <a:p>
          <a:endParaRPr lang="ru-RU"/>
        </a:p>
      </dgm:t>
    </dgm:pt>
    <dgm:pt modelId="{BF8BF630-A956-4CC2-9F79-DFB1F2BB9104}">
      <dgm:prSet/>
      <dgm:spPr/>
      <dgm:t>
        <a:bodyPr/>
        <a:lstStyle/>
        <a:p>
          <a:pPr algn="just"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OneView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Operations Analytics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InfoSight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змінюють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інфраструктурою та хмарами за допомогою аналітики,  автоматизації та </a:t>
          </a:r>
          <a:r>
            <a:rPr lang="uk-UA" b="1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штучного інтелекту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9B6ED-77D8-46BB-9EBC-E798E7ADAE50}" type="parTrans" cxnId="{E5531DAC-CDAE-4649-9FBB-725CF0A236E2}">
      <dgm:prSet/>
      <dgm:spPr/>
      <dgm:t>
        <a:bodyPr/>
        <a:lstStyle/>
        <a:p>
          <a:endParaRPr lang="ru-RU"/>
        </a:p>
      </dgm:t>
    </dgm:pt>
    <dgm:pt modelId="{EF616870-196C-471F-8C44-42973A953660}" type="sibTrans" cxnId="{E5531DAC-CDAE-4649-9FBB-725CF0A236E2}">
      <dgm:prSet/>
      <dgm:spPr/>
      <dgm:t>
        <a:bodyPr/>
        <a:lstStyle/>
        <a:p>
          <a:endParaRPr lang="ru-RU"/>
        </a:p>
      </dgm:t>
    </dgm:pt>
    <dgm:pt modelId="{C38BADA8-6D2D-4995-BB44-0EA38879DAAB}">
      <dgm:prSet/>
      <dgm:spPr/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Оптимізація розробки додатків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D3455-3BCC-46C1-AE83-8EC56428C3E2}" type="parTrans" cxnId="{7A3D4E90-2278-435F-9F93-2A66E44FCF3D}">
      <dgm:prSet/>
      <dgm:spPr/>
      <dgm:t>
        <a:bodyPr/>
        <a:lstStyle/>
        <a:p>
          <a:endParaRPr lang="ru-RU"/>
        </a:p>
      </dgm:t>
    </dgm:pt>
    <dgm:pt modelId="{9C64D238-E075-4716-A74C-CB57FF8F94CD}" type="sibTrans" cxnId="{7A3D4E90-2278-435F-9F93-2A66E44FCF3D}">
      <dgm:prSet/>
      <dgm:spPr/>
      <dgm:t>
        <a:bodyPr/>
        <a:lstStyle/>
        <a:p>
          <a:endParaRPr lang="ru-RU"/>
        </a:p>
      </dgm:t>
    </dgm:pt>
    <dgm:pt modelId="{C1FDBEEB-63F0-4D95-A04A-EC1C22646838}">
      <dgm:prSet/>
      <dgm:spPr/>
      <dgm:t>
        <a:bodyPr/>
        <a:lstStyle/>
        <a:p>
          <a:pPr algn="just" rtl="0"/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Служби розробки та доставки додатків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HPE, aplication Lifecycle Management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Codar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постачають високоякісні додатки у хмарні та мобільні середовища.</a:t>
          </a:r>
          <a:endParaRPr lang="uk-UA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4C3B7-4FDC-499B-A7CF-41CADD8FD91F}" type="parTrans" cxnId="{46BDE139-3C3B-426F-B4A4-79E110010FD0}">
      <dgm:prSet/>
      <dgm:spPr/>
      <dgm:t>
        <a:bodyPr/>
        <a:lstStyle/>
        <a:p>
          <a:endParaRPr lang="ru-RU"/>
        </a:p>
      </dgm:t>
    </dgm:pt>
    <dgm:pt modelId="{CEB471F6-6824-4738-B1F4-D9F0FEFF2945}" type="sibTrans" cxnId="{46BDE139-3C3B-426F-B4A4-79E110010FD0}">
      <dgm:prSet/>
      <dgm:spPr/>
      <dgm:t>
        <a:bodyPr/>
        <a:lstStyle/>
        <a:p>
          <a:endParaRPr lang="ru-RU"/>
        </a:p>
      </dgm:t>
    </dgm:pt>
    <dgm:pt modelId="{63DF3E94-60FB-4244-A95F-3CB2EEA55D95}">
      <dgm:prSet/>
      <dgm:spPr/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Прискорення</a:t>
          </a:r>
          <a:r>
            <a:rPr lang="uk-UA" b="1" i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виходу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uk-UA" b="1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ринок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uk-UA" b="1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хмари 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01503-C648-448E-9443-F1B119BFF78C}" type="parTrans" cxnId="{B605B89C-B006-444C-9FF7-6B4EB743365F}">
      <dgm:prSet/>
      <dgm:spPr/>
      <dgm:t>
        <a:bodyPr/>
        <a:lstStyle/>
        <a:p>
          <a:endParaRPr lang="ru-RU"/>
        </a:p>
      </dgm:t>
    </dgm:pt>
    <dgm:pt modelId="{4B956B9E-E0BD-4FCE-B803-68BB68565928}" type="sibTrans" cxnId="{B605B89C-B006-444C-9FF7-6B4EB743365F}">
      <dgm:prSet/>
      <dgm:spPr/>
      <dgm:t>
        <a:bodyPr/>
        <a:lstStyle/>
        <a:p>
          <a:endParaRPr lang="ru-RU"/>
        </a:p>
      </dgm:t>
    </dgm:pt>
    <dgm:pt modelId="{6AE08567-72E2-48FF-83C3-AEE3389AD9F8}">
      <dgm:prSet/>
      <dgm:spPr/>
      <dgm:t>
        <a:bodyPr/>
        <a:lstStyle/>
        <a:p>
          <a:pPr algn="just" rtl="0"/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HPE Helion CloudSystem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Helion OpenStack and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Development Platform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 розгортання гібридної 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хмари та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безпечний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необмеженого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масштабу та </a:t>
          </a:r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швидкості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56F86-8BF5-441A-A774-E4150775F278}" type="parTrans" cxnId="{893649E9-DBA1-4843-87F0-942440660140}">
      <dgm:prSet/>
      <dgm:spPr/>
      <dgm:t>
        <a:bodyPr/>
        <a:lstStyle/>
        <a:p>
          <a:endParaRPr lang="ru-RU"/>
        </a:p>
      </dgm:t>
    </dgm:pt>
    <dgm:pt modelId="{8631B57B-FE18-409B-8A75-7FBF3CFC5D4B}" type="sibTrans" cxnId="{893649E9-DBA1-4843-87F0-942440660140}">
      <dgm:prSet/>
      <dgm:spPr/>
      <dgm:t>
        <a:bodyPr/>
        <a:lstStyle/>
        <a:p>
          <a:endParaRPr lang="ru-RU"/>
        </a:p>
      </dgm:t>
    </dgm:pt>
    <dgm:pt modelId="{AB644FEB-3119-495C-B381-AFCDF73399B2}" type="pres">
      <dgm:prSet presAssocID="{D5E2E311-CA72-4181-A7C2-5584DCDFA7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996521-F1CE-43A2-B103-9EC5D44F2B3A}" type="pres">
      <dgm:prSet presAssocID="{712EA3FA-74DE-4D9F-8979-91C86EEA5900}" presName="linNode" presStyleCnt="0"/>
      <dgm:spPr/>
    </dgm:pt>
    <dgm:pt modelId="{A2CB76C3-BD4C-4447-9DE1-40628AD897F6}" type="pres">
      <dgm:prSet presAssocID="{712EA3FA-74DE-4D9F-8979-91C86EEA590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07CBB-21B1-4E6A-8694-01009EDF64EA}" type="pres">
      <dgm:prSet presAssocID="{712EA3FA-74DE-4D9F-8979-91C86EEA5900}" presName="descendantText" presStyleLbl="alignAccFollowNode1" presStyleIdx="0" presStyleCnt="4" custScaleX="146627" custScaleY="125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09BC2-C961-4E2D-9525-3BAB70DAB9B6}" type="pres">
      <dgm:prSet presAssocID="{BCE29C50-B919-4CFF-9F53-B9FFADCF0504}" presName="sp" presStyleCnt="0"/>
      <dgm:spPr/>
    </dgm:pt>
    <dgm:pt modelId="{F79EF4B2-E024-4738-9EF6-8194E191B317}" type="pres">
      <dgm:prSet presAssocID="{1171E96A-0788-4EF2-A08B-2CA39FDB66D7}" presName="linNode" presStyleCnt="0"/>
      <dgm:spPr/>
    </dgm:pt>
    <dgm:pt modelId="{24C791CA-67C6-4F5C-9AE9-C336BA56BCA7}" type="pres">
      <dgm:prSet presAssocID="{1171E96A-0788-4EF2-A08B-2CA39FDB66D7}" presName="parentText" presStyleLbl="node1" presStyleIdx="1" presStyleCnt="4" custScaleY="724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D00BF-543D-479E-9619-643A32A8836F}" type="pres">
      <dgm:prSet presAssocID="{1171E96A-0788-4EF2-A08B-2CA39FDB66D7}" presName="descendantText" presStyleLbl="alignAccFollowNode1" presStyleIdx="1" presStyleCnt="4" custScaleX="149125" custScaleY="95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0B0EA-E36F-4E72-B9AA-2233B8DBD507}" type="pres">
      <dgm:prSet presAssocID="{EA0E8748-55BA-4A14-8ABD-1677DAFB667F}" presName="sp" presStyleCnt="0"/>
      <dgm:spPr/>
    </dgm:pt>
    <dgm:pt modelId="{5FB266E8-37A0-4AF4-BF13-EFE4AFF65F79}" type="pres">
      <dgm:prSet presAssocID="{C38BADA8-6D2D-4995-BB44-0EA38879DAAB}" presName="linNode" presStyleCnt="0"/>
      <dgm:spPr/>
    </dgm:pt>
    <dgm:pt modelId="{C86F331F-2363-450C-BA7F-8AEA3F102BD1}" type="pres">
      <dgm:prSet presAssocID="{C38BADA8-6D2D-4995-BB44-0EA38879DAA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4ACF1-45A1-4BFB-9500-637CE2C1C228}" type="pres">
      <dgm:prSet presAssocID="{C38BADA8-6D2D-4995-BB44-0EA38879DAAB}" presName="descendantText" presStyleLbl="alignAccFollowNode1" presStyleIdx="2" presStyleCnt="4" custScaleX="147522" custScaleY="12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A88D3-37AB-4BF8-BE6D-A996D6AFB61E}" type="pres">
      <dgm:prSet presAssocID="{9C64D238-E075-4716-A74C-CB57FF8F94CD}" presName="sp" presStyleCnt="0"/>
      <dgm:spPr/>
    </dgm:pt>
    <dgm:pt modelId="{59B31C6B-14CE-46CF-86D9-B7940776C6C6}" type="pres">
      <dgm:prSet presAssocID="{63DF3E94-60FB-4244-A95F-3CB2EEA55D95}" presName="linNode" presStyleCnt="0"/>
      <dgm:spPr/>
    </dgm:pt>
    <dgm:pt modelId="{BA49DA6C-D137-4F58-9D75-77BB7845F3DE}" type="pres">
      <dgm:prSet presAssocID="{63DF3E94-60FB-4244-A95F-3CB2EEA55D95}" presName="parentText" presStyleLbl="node1" presStyleIdx="3" presStyleCnt="4" custScaleY="876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0D6B3-BDE2-457D-8918-83D6834300A6}" type="pres">
      <dgm:prSet presAssocID="{63DF3E94-60FB-4244-A95F-3CB2EEA55D95}" presName="descendantText" presStyleLbl="alignAccFollowNode1" presStyleIdx="3" presStyleCnt="4" custScaleX="148342" custScaleY="111796" custLinFactNeighborX="-636" custLinFactNeighborY="21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B5B98-E9BE-4212-A2E2-F6B0B73FA829}" srcId="{D5E2E311-CA72-4181-A7C2-5584DCDFA775}" destId="{712EA3FA-74DE-4D9F-8979-91C86EEA5900}" srcOrd="0" destOrd="0" parTransId="{915DC9FE-2549-496D-B58B-1C452D7073CB}" sibTransId="{BCE29C50-B919-4CFF-9F53-B9FFADCF0504}"/>
    <dgm:cxn modelId="{8EEB0B31-8219-43CE-AE47-E208B914A99E}" type="presOf" srcId="{C1FDBEEB-63F0-4D95-A04A-EC1C22646838}" destId="{9A94ACF1-45A1-4BFB-9500-637CE2C1C228}" srcOrd="0" destOrd="0" presId="urn:microsoft.com/office/officeart/2005/8/layout/vList5"/>
    <dgm:cxn modelId="{CAC8A9DB-C75E-4743-B65A-DE34A6C7B725}" type="presOf" srcId="{1171E96A-0788-4EF2-A08B-2CA39FDB66D7}" destId="{24C791CA-67C6-4F5C-9AE9-C336BA56BCA7}" srcOrd="0" destOrd="0" presId="urn:microsoft.com/office/officeart/2005/8/layout/vList5"/>
    <dgm:cxn modelId="{7837CCAD-A469-4E73-B3D9-09585C58D5B4}" type="presOf" srcId="{6AE08567-72E2-48FF-83C3-AEE3389AD9F8}" destId="{FB00D6B3-BDE2-457D-8918-83D6834300A6}" srcOrd="0" destOrd="0" presId="urn:microsoft.com/office/officeart/2005/8/layout/vList5"/>
    <dgm:cxn modelId="{7FEAC10A-B6B0-43B1-95D4-E9D5F8B6AD48}" srcId="{D5E2E311-CA72-4181-A7C2-5584DCDFA775}" destId="{1171E96A-0788-4EF2-A08B-2CA39FDB66D7}" srcOrd="1" destOrd="0" parTransId="{56D3A554-8F46-41A2-BF52-1D494EBBF397}" sibTransId="{EA0E8748-55BA-4A14-8ABD-1677DAFB667F}"/>
    <dgm:cxn modelId="{46BDE139-3C3B-426F-B4A4-79E110010FD0}" srcId="{C38BADA8-6D2D-4995-BB44-0EA38879DAAB}" destId="{C1FDBEEB-63F0-4D95-A04A-EC1C22646838}" srcOrd="0" destOrd="0" parTransId="{41B4C3B7-4FDC-499B-A7CF-41CADD8FD91F}" sibTransId="{CEB471F6-6824-4738-B1F4-D9F0FEFF2945}"/>
    <dgm:cxn modelId="{893649E9-DBA1-4843-87F0-942440660140}" srcId="{63DF3E94-60FB-4244-A95F-3CB2EEA55D95}" destId="{6AE08567-72E2-48FF-83C3-AEE3389AD9F8}" srcOrd="0" destOrd="0" parTransId="{A7956F86-8BF5-441A-A774-E4150775F278}" sibTransId="{8631B57B-FE18-409B-8A75-7FBF3CFC5D4B}"/>
    <dgm:cxn modelId="{C6517943-8BCA-4255-9F2D-125469C01370}" type="presOf" srcId="{63DF3E94-60FB-4244-A95F-3CB2EEA55D95}" destId="{BA49DA6C-D137-4F58-9D75-77BB7845F3DE}" srcOrd="0" destOrd="0" presId="urn:microsoft.com/office/officeart/2005/8/layout/vList5"/>
    <dgm:cxn modelId="{B605B89C-B006-444C-9FF7-6B4EB743365F}" srcId="{D5E2E311-CA72-4181-A7C2-5584DCDFA775}" destId="{63DF3E94-60FB-4244-A95F-3CB2EEA55D95}" srcOrd="3" destOrd="0" parTransId="{72001503-C648-448E-9443-F1B119BFF78C}" sibTransId="{4B956B9E-E0BD-4FCE-B803-68BB68565928}"/>
    <dgm:cxn modelId="{7A3D4E90-2278-435F-9F93-2A66E44FCF3D}" srcId="{D5E2E311-CA72-4181-A7C2-5584DCDFA775}" destId="{C38BADA8-6D2D-4995-BB44-0EA38879DAAB}" srcOrd="2" destOrd="0" parTransId="{136D3455-3BCC-46C1-AE83-8EC56428C3E2}" sibTransId="{9C64D238-E075-4716-A74C-CB57FF8F94CD}"/>
    <dgm:cxn modelId="{E5531DAC-CDAE-4649-9FBB-725CF0A236E2}" srcId="{1171E96A-0788-4EF2-A08B-2CA39FDB66D7}" destId="{BF8BF630-A956-4CC2-9F79-DFB1F2BB9104}" srcOrd="0" destOrd="0" parTransId="{F689B6ED-77D8-46BB-9EBC-E798E7ADAE50}" sibTransId="{EF616870-196C-471F-8C44-42973A953660}"/>
    <dgm:cxn modelId="{9A848FA3-57C1-4E73-9AE0-1A85E15E5CBC}" type="presOf" srcId="{BF8BF630-A956-4CC2-9F79-DFB1F2BB9104}" destId="{AC2D00BF-543D-479E-9619-643A32A8836F}" srcOrd="0" destOrd="0" presId="urn:microsoft.com/office/officeart/2005/8/layout/vList5"/>
    <dgm:cxn modelId="{9EB5FAAB-8EEE-4119-877D-40E806C1DE50}" type="presOf" srcId="{D5E2E311-CA72-4181-A7C2-5584DCDFA775}" destId="{AB644FEB-3119-495C-B381-AFCDF73399B2}" srcOrd="0" destOrd="0" presId="urn:microsoft.com/office/officeart/2005/8/layout/vList5"/>
    <dgm:cxn modelId="{17FFEDBD-6866-4892-91CA-E505126D06E0}" type="presOf" srcId="{D76A226B-2DE6-4A88-A929-7B43598BECC1}" destId="{55507CBB-21B1-4E6A-8694-01009EDF64EA}" srcOrd="0" destOrd="0" presId="urn:microsoft.com/office/officeart/2005/8/layout/vList5"/>
    <dgm:cxn modelId="{9B274056-D9F9-484E-9E3B-1EC8B52AE665}" srcId="{712EA3FA-74DE-4D9F-8979-91C86EEA5900}" destId="{D76A226B-2DE6-4A88-A929-7B43598BECC1}" srcOrd="0" destOrd="0" parTransId="{7CEF36C1-E716-472C-A01C-6673DF8FCB61}" sibTransId="{AFA241FE-58A2-498E-AFC9-A42E04DCC2CC}"/>
    <dgm:cxn modelId="{76582108-F3C6-42A6-BA77-0183F45DDBFF}" type="presOf" srcId="{712EA3FA-74DE-4D9F-8979-91C86EEA5900}" destId="{A2CB76C3-BD4C-4447-9DE1-40628AD897F6}" srcOrd="0" destOrd="0" presId="urn:microsoft.com/office/officeart/2005/8/layout/vList5"/>
    <dgm:cxn modelId="{18437213-CD69-46FE-990F-9C30FD05E56F}" type="presOf" srcId="{C38BADA8-6D2D-4995-BB44-0EA38879DAAB}" destId="{C86F331F-2363-450C-BA7F-8AEA3F102BD1}" srcOrd="0" destOrd="0" presId="urn:microsoft.com/office/officeart/2005/8/layout/vList5"/>
    <dgm:cxn modelId="{A56FA774-D016-4B1D-B70B-CF600F4748A6}" type="presParOf" srcId="{AB644FEB-3119-495C-B381-AFCDF73399B2}" destId="{39996521-F1CE-43A2-B103-9EC5D44F2B3A}" srcOrd="0" destOrd="0" presId="urn:microsoft.com/office/officeart/2005/8/layout/vList5"/>
    <dgm:cxn modelId="{84E0D241-9AA9-49D3-859D-0E99A7E291D0}" type="presParOf" srcId="{39996521-F1CE-43A2-B103-9EC5D44F2B3A}" destId="{A2CB76C3-BD4C-4447-9DE1-40628AD897F6}" srcOrd="0" destOrd="0" presId="urn:microsoft.com/office/officeart/2005/8/layout/vList5"/>
    <dgm:cxn modelId="{7417F32E-6307-487F-9E58-8AFF068EE096}" type="presParOf" srcId="{39996521-F1CE-43A2-B103-9EC5D44F2B3A}" destId="{55507CBB-21B1-4E6A-8694-01009EDF64EA}" srcOrd="1" destOrd="0" presId="urn:microsoft.com/office/officeart/2005/8/layout/vList5"/>
    <dgm:cxn modelId="{F1C7FA0F-11A0-4167-8C60-4273094B0525}" type="presParOf" srcId="{AB644FEB-3119-495C-B381-AFCDF73399B2}" destId="{9FA09BC2-C961-4E2D-9525-3BAB70DAB9B6}" srcOrd="1" destOrd="0" presId="urn:microsoft.com/office/officeart/2005/8/layout/vList5"/>
    <dgm:cxn modelId="{622EB09B-11D7-4862-A0C2-8AA2829E472A}" type="presParOf" srcId="{AB644FEB-3119-495C-B381-AFCDF73399B2}" destId="{F79EF4B2-E024-4738-9EF6-8194E191B317}" srcOrd="2" destOrd="0" presId="urn:microsoft.com/office/officeart/2005/8/layout/vList5"/>
    <dgm:cxn modelId="{7CDB97FF-E417-40EF-AE6B-6B07573CDDAF}" type="presParOf" srcId="{F79EF4B2-E024-4738-9EF6-8194E191B317}" destId="{24C791CA-67C6-4F5C-9AE9-C336BA56BCA7}" srcOrd="0" destOrd="0" presId="urn:microsoft.com/office/officeart/2005/8/layout/vList5"/>
    <dgm:cxn modelId="{AC257E47-3836-409A-B20E-780241148FAE}" type="presParOf" srcId="{F79EF4B2-E024-4738-9EF6-8194E191B317}" destId="{AC2D00BF-543D-479E-9619-643A32A8836F}" srcOrd="1" destOrd="0" presId="urn:microsoft.com/office/officeart/2005/8/layout/vList5"/>
    <dgm:cxn modelId="{4455B8CA-12E2-4B3B-922F-4A500C2A4E49}" type="presParOf" srcId="{AB644FEB-3119-495C-B381-AFCDF73399B2}" destId="{AFD0B0EA-E36F-4E72-B9AA-2233B8DBD507}" srcOrd="3" destOrd="0" presId="urn:microsoft.com/office/officeart/2005/8/layout/vList5"/>
    <dgm:cxn modelId="{122F8EC8-F2FE-4040-8669-E0878A0AAC98}" type="presParOf" srcId="{AB644FEB-3119-495C-B381-AFCDF73399B2}" destId="{5FB266E8-37A0-4AF4-BF13-EFE4AFF65F79}" srcOrd="4" destOrd="0" presId="urn:microsoft.com/office/officeart/2005/8/layout/vList5"/>
    <dgm:cxn modelId="{5CB0BB8B-2518-4D9D-BD38-A1C0C7426C64}" type="presParOf" srcId="{5FB266E8-37A0-4AF4-BF13-EFE4AFF65F79}" destId="{C86F331F-2363-450C-BA7F-8AEA3F102BD1}" srcOrd="0" destOrd="0" presId="urn:microsoft.com/office/officeart/2005/8/layout/vList5"/>
    <dgm:cxn modelId="{F54A0A71-66CD-4D14-855D-CBD3AB530B79}" type="presParOf" srcId="{5FB266E8-37A0-4AF4-BF13-EFE4AFF65F79}" destId="{9A94ACF1-45A1-4BFB-9500-637CE2C1C228}" srcOrd="1" destOrd="0" presId="urn:microsoft.com/office/officeart/2005/8/layout/vList5"/>
    <dgm:cxn modelId="{7721EB8B-BF7E-4CEB-A2FC-266C869270DB}" type="presParOf" srcId="{AB644FEB-3119-495C-B381-AFCDF73399B2}" destId="{CE3A88D3-37AB-4BF8-BE6D-A996D6AFB61E}" srcOrd="5" destOrd="0" presId="urn:microsoft.com/office/officeart/2005/8/layout/vList5"/>
    <dgm:cxn modelId="{748F4AE8-FDD6-4F43-911A-834381629A80}" type="presParOf" srcId="{AB644FEB-3119-495C-B381-AFCDF73399B2}" destId="{59B31C6B-14CE-46CF-86D9-B7940776C6C6}" srcOrd="6" destOrd="0" presId="urn:microsoft.com/office/officeart/2005/8/layout/vList5"/>
    <dgm:cxn modelId="{86EBE15F-5231-4A42-8058-B418E962506C}" type="presParOf" srcId="{59B31C6B-14CE-46CF-86D9-B7940776C6C6}" destId="{BA49DA6C-D137-4F58-9D75-77BB7845F3DE}" srcOrd="0" destOrd="0" presId="urn:microsoft.com/office/officeart/2005/8/layout/vList5"/>
    <dgm:cxn modelId="{629AB6EE-5799-4819-AF3C-DA8F778C6977}" type="presParOf" srcId="{59B31C6B-14CE-46CF-86D9-B7940776C6C6}" destId="{FB00D6B3-BDE2-457D-8918-83D6834300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54036-EFE0-435B-A30A-CE57DFA71D19}">
      <dsp:nvSpPr>
        <dsp:cNvPr id="0" name=""/>
        <dsp:cNvSpPr/>
      </dsp:nvSpPr>
      <dsp:spPr>
        <a:xfrm>
          <a:off x="3458" y="252292"/>
          <a:ext cx="3541305" cy="1357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Інтелектуальні технології сприяють успіху бізнесу. Вони розвивають компанії, ринки та галузі. </a:t>
          </a:r>
          <a:endParaRPr lang="uk-UA" sz="18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22" y="318556"/>
        <a:ext cx="3408777" cy="1224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BBE2A-95C3-43A1-9929-5FE8BC40B84F}">
      <dsp:nvSpPr>
        <dsp:cNvPr id="0" name=""/>
        <dsp:cNvSpPr/>
      </dsp:nvSpPr>
      <dsp:spPr>
        <a:xfrm>
          <a:off x="11050" y="0"/>
          <a:ext cx="11314174" cy="12003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сьогоднішній день підприємства мають 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 </a:t>
          </a:r>
          <a:r>
            <a:rPr lang="uk-UA" sz="19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інфраструктури 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uk-UA" sz="19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ресурсів. Підприємства можуть орендувати обчислювальну потужність 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uk-UA" sz="19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вимогу, впровадити 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систему </a:t>
          </a:r>
          <a:r>
            <a:rPr lang="uk-UA" sz="19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планування ресурсів 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 </a:t>
          </a: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SaaS, </a:t>
          </a:r>
          <a:r>
            <a:rPr lang="uk-UA" sz="19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використовувати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PayPal </a:t>
          </a:r>
          <a:r>
            <a:rPr lang="uk-UA" sz="19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Square 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uk-UA" sz="19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транзакцій, продавати продукти та послуги за допомогою онлайн платформ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645" y="58595"/>
        <a:ext cx="11196984" cy="1083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507B-3EF5-4685-8656-69505C8FAA32}">
      <dsp:nvSpPr>
        <dsp:cNvPr id="0" name=""/>
        <dsp:cNvSpPr/>
      </dsp:nvSpPr>
      <dsp:spPr>
        <a:xfrm>
          <a:off x="0" y="0"/>
          <a:ext cx="11360105" cy="648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Інтелектуальні технології </a:t>
          </a:r>
          <a:r>
            <a:rPr lang="ru-RU" sz="3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uk-UA" sz="3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бізнесі </a:t>
          </a:r>
          <a:endParaRPr lang="ru-RU" sz="3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38" y="31638"/>
        <a:ext cx="11296829" cy="5848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635A1-0EE1-41C4-9B31-512A4F3E7A2A}">
      <dsp:nvSpPr>
        <dsp:cNvPr id="0" name=""/>
        <dsp:cNvSpPr/>
      </dsp:nvSpPr>
      <dsp:spPr>
        <a:xfrm>
          <a:off x="4644" y="4776"/>
          <a:ext cx="4754924" cy="48861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Інтелектуальні технології вимагають від організацій принципово трансформувати свої ІТ-системи та практики. </a:t>
          </a:r>
          <a:endParaRPr lang="uk-UA" sz="1800" b="1" kern="1200" noProof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цією метою було визначено чотири сфери трансформації, які мають сприяти успіху: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Protecting the digital enterprise  (</a:t>
          </a:r>
          <a:r>
            <a:rPr lang="uk-UA" sz="1800" b="1" kern="1200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Захист цифрового підприємства</a:t>
          </a:r>
          <a:r>
            <a:rPr lang="uk-UA" sz="1800" b="1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Empowering the data-driven organization  (</a:t>
          </a:r>
          <a:r>
            <a:rPr lang="uk-UA" sz="1800" b="1" kern="1200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можливостей організації, керованої даними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Enabling workplace productivity (</a:t>
          </a:r>
          <a:r>
            <a:rPr lang="uk-UA" sz="1800" b="1" kern="1200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продуктивності на робочому місці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Transforming to a hybrid infrastructure  (</a:t>
          </a:r>
          <a:r>
            <a:rPr lang="uk-UA" sz="1800" b="1" kern="1200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Трансформація в гібридну інфраструктуру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</a:p>
      </dsp:txBody>
      <dsp:txXfrm>
        <a:off x="236760" y="236892"/>
        <a:ext cx="4290692" cy="4421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507B-3EF5-4685-8656-69505C8FAA32}">
      <dsp:nvSpPr>
        <dsp:cNvPr id="0" name=""/>
        <dsp:cNvSpPr/>
      </dsp:nvSpPr>
      <dsp:spPr>
        <a:xfrm>
          <a:off x="0" y="0"/>
          <a:ext cx="11160079" cy="648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Чотири сфери трансформації </a:t>
          </a:r>
          <a:r>
            <a:rPr lang="uk-UA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ІТ</a:t>
          </a: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3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 мають сприяти успіху</a:t>
          </a:r>
        </a:p>
      </dsp:txBody>
      <dsp:txXfrm>
        <a:off x="31638" y="31638"/>
        <a:ext cx="11096803" cy="5848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507B-3EF5-4685-8656-69505C8FAA32}">
      <dsp:nvSpPr>
        <dsp:cNvPr id="0" name=""/>
        <dsp:cNvSpPr/>
      </dsp:nvSpPr>
      <dsp:spPr>
        <a:xfrm>
          <a:off x="0" y="0"/>
          <a:ext cx="10902463" cy="6949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Трансформація в гібридну інфраструктуру</a:t>
          </a:r>
        </a:p>
      </dsp:txBody>
      <dsp:txXfrm>
        <a:off x="33925" y="33925"/>
        <a:ext cx="10834613" cy="6271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07CBB-21B1-4E6A-8694-01009EDF64EA}">
      <dsp:nvSpPr>
        <dsp:cNvPr id="0" name=""/>
        <dsp:cNvSpPr/>
      </dsp:nvSpPr>
      <dsp:spPr>
        <a:xfrm rot="5400000">
          <a:off x="6300116" y="-3278186"/>
          <a:ext cx="1300522" cy="786539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</a:t>
          </a:r>
          <a:r>
            <a:rPr lang="en-US" sz="2000" b="1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vergedSyst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ems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сервери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ProLiant Gen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StoreServ </a:t>
          </a:r>
          <a:r>
            <a:rPr lang="uk-UA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підвищують ефективність та створюють умови для застосування наступного покоління додатків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uk-UA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17681" y="67735"/>
        <a:ext cx="7801907" cy="1173550"/>
      </dsp:txXfrm>
    </dsp:sp>
    <dsp:sp modelId="{A2CB76C3-BD4C-4447-9DE1-40628AD897F6}">
      <dsp:nvSpPr>
        <dsp:cNvPr id="0" name=""/>
        <dsp:cNvSpPr/>
      </dsp:nvSpPr>
      <dsp:spPr>
        <a:xfrm>
          <a:off x="308" y="7597"/>
          <a:ext cx="3017373" cy="12938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uk-UA" sz="2200" b="1" kern="1200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базової інфраструктури на вимогу </a:t>
          </a:r>
          <a:endParaRPr lang="uk-UA" sz="2200" b="1" kern="1200" noProof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67" y="70756"/>
        <a:ext cx="2891055" cy="1167508"/>
      </dsp:txXfrm>
    </dsp:sp>
    <dsp:sp modelId="{AC2D00BF-543D-479E-9619-643A32A8836F}">
      <dsp:nvSpPr>
        <dsp:cNvPr id="0" name=""/>
        <dsp:cNvSpPr/>
      </dsp:nvSpPr>
      <dsp:spPr>
        <a:xfrm rot="5400000">
          <a:off x="6449265" y="-2093667"/>
          <a:ext cx="989497" cy="791575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OneView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Operations Analytics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InfoSight</a:t>
          </a: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змінюють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інфраструктурою та хмарами за допомогою аналітики,  автоматизації та </a:t>
          </a:r>
          <a:r>
            <a:rPr lang="uk-UA" sz="2000" b="1" kern="1200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штучного інтелекту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86135" y="1417766"/>
        <a:ext cx="7867455" cy="892891"/>
      </dsp:txXfrm>
    </dsp:sp>
    <dsp:sp modelId="{24C791CA-67C6-4F5C-9AE9-C336BA56BCA7}">
      <dsp:nvSpPr>
        <dsp:cNvPr id="0" name=""/>
        <dsp:cNvSpPr/>
      </dsp:nvSpPr>
      <dsp:spPr>
        <a:xfrm>
          <a:off x="308" y="1395704"/>
          <a:ext cx="2985826" cy="937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uk-UA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</a:t>
          </a:r>
          <a:r>
            <a:rPr lang="ru-RU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200" b="1" kern="1200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гнучких</a:t>
          </a:r>
          <a:r>
            <a:rPr lang="ru-RU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200" b="1" kern="1200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ІТ-операцій</a:t>
          </a:r>
          <a:r>
            <a:rPr lang="ru-RU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49" y="1441445"/>
        <a:ext cx="2894344" cy="845532"/>
      </dsp:txXfrm>
    </dsp:sp>
    <dsp:sp modelId="{9A94ACF1-45A1-4BFB-9500-637CE2C1C228}">
      <dsp:nvSpPr>
        <dsp:cNvPr id="0" name=""/>
        <dsp:cNvSpPr/>
      </dsp:nvSpPr>
      <dsp:spPr>
        <a:xfrm rot="5400000">
          <a:off x="6327578" y="-874926"/>
          <a:ext cx="1254090" cy="789098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Служби розробки та доставки додатків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HPE, aplication Lifecycle Management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Codar </a:t>
          </a:r>
          <a:r>
            <a:rPr lang="uk-UA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постачають високоякісні додатки у хмарні та мобільні середовища.</a:t>
          </a:r>
          <a:endParaRPr lang="uk-UA" sz="20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09133" y="2504739"/>
        <a:ext cx="7829761" cy="1131650"/>
      </dsp:txXfrm>
    </dsp:sp>
    <dsp:sp modelId="{C86F331F-2363-450C-BA7F-8AEA3F102BD1}">
      <dsp:nvSpPr>
        <dsp:cNvPr id="0" name=""/>
        <dsp:cNvSpPr/>
      </dsp:nvSpPr>
      <dsp:spPr>
        <a:xfrm>
          <a:off x="308" y="2423651"/>
          <a:ext cx="3008823" cy="12938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uk-UA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Оптимізація розробки додатків</a:t>
          </a:r>
          <a:endParaRPr lang="ru-RU" sz="2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67" y="2486810"/>
        <a:ext cx="2882505" cy="1167508"/>
      </dsp:txXfrm>
    </dsp:sp>
    <dsp:sp modelId="{FB00D6B3-BDE2-457D-8918-83D6834300A6}">
      <dsp:nvSpPr>
        <dsp:cNvPr id="0" name=""/>
        <dsp:cNvSpPr/>
      </dsp:nvSpPr>
      <dsp:spPr>
        <a:xfrm rot="5400000">
          <a:off x="6352252" y="412735"/>
          <a:ext cx="1157156" cy="790451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HPE Helion CloudSystem</a:t>
          </a: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Helion OpenStack and</a:t>
          </a: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Development Platform </a:t>
          </a:r>
          <a:r>
            <a:rPr lang="uk-UA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 розгортання гібридної 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хмари та </a:t>
          </a:r>
          <a:r>
            <a:rPr lang="uk-UA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безпечний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uk-UA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необмеженого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масштабу та </a:t>
          </a:r>
          <a:r>
            <a:rPr lang="uk-UA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швидкості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78571" y="3842904"/>
        <a:ext cx="7848031" cy="1044180"/>
      </dsp:txXfrm>
    </dsp:sp>
    <dsp:sp modelId="{BA49DA6C-D137-4F58-9D75-77BB7845F3DE}">
      <dsp:nvSpPr>
        <dsp:cNvPr id="0" name=""/>
        <dsp:cNvSpPr/>
      </dsp:nvSpPr>
      <dsp:spPr>
        <a:xfrm>
          <a:off x="308" y="3793753"/>
          <a:ext cx="2997325" cy="11339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uk-UA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Прискорення</a:t>
          </a:r>
          <a:r>
            <a:rPr lang="uk-UA" sz="2200" b="1" i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200" b="1" kern="1200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виходу</a:t>
          </a:r>
          <a:r>
            <a:rPr lang="ru-RU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uk-UA" sz="2200" b="1" kern="1200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ринок</a:t>
          </a:r>
          <a:r>
            <a:rPr lang="ru-RU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uk-UA" sz="2200" b="1" kern="1200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2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хмари </a:t>
          </a:r>
          <a:endParaRPr lang="ru-RU" sz="2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65" y="3849110"/>
        <a:ext cx="2886611" cy="1023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7610-0E40-48CD-A1D9-26C44BBEFA26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9C294-F2F3-4E65-ACB7-39A6EBF562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979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313731" indent="-209011" defTabSz="4121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734675" indent="-209011" defTabSz="4121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155619" indent="-209011" defTabSz="4121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576563" indent="-209011" defTabSz="4121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0" marR="0" lvl="0" indent="0" algn="r" defTabSz="412174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666495" algn="l"/>
                <a:tab pos="1332989" algn="l"/>
                <a:tab pos="1999484" algn="l"/>
                <a:tab pos="2665979" algn="l"/>
              </a:tabLst>
              <a:defRPr/>
            </a:pPr>
            <a:fld id="{1513BF5E-4B19-4E56-BC98-6F8772D91929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12174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666495" algn="l"/>
                  <a:tab pos="1332989" algn="l"/>
                  <a:tab pos="1999484" algn="l"/>
                  <a:tab pos="2665979" algn="l"/>
                </a:tabLst>
                <a:defRPr/>
              </a:pPr>
              <a:t>1</a:t>
            </a:fld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820738"/>
            <a:ext cx="7199313" cy="4049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5128763"/>
            <a:ext cx="5438140" cy="485991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294-F2F3-4E65-ACB7-39A6EBF5622A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912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4511A4F-CDEC-485C-8839-571E5F06FFF5}" type="slidenum">
              <a:rPr lang="ru-RU" altLang="uk-UA">
                <a:solidFill>
                  <a:prstClr val="black"/>
                </a:solidFill>
              </a:rPr>
              <a:pPr/>
              <a:t>13</a:t>
            </a:fld>
            <a:endParaRPr lang="ru-RU" altLang="uk-U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DDCF2-AB79-4832-80DF-5EF5E63871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2A5A9-B1F3-4F4C-9F7A-62F3ACE577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F8455-4B65-4B72-8B86-FBE97E0FAA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59360" cy="11362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C711-C699-4B4A-BA4F-9E1AA8D62B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080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7D6063-1562-4E21-BDB9-A3D48A541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675C98-14BA-4488-B257-B4778DE8D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1F5016-E390-42C2-B8E0-6F05343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4DC10B-BD13-4890-8F10-74CA3BC5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5CBE04-0943-444B-8EC1-2EB9091B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1434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FC7C63-1D4D-4B22-88C5-AC95A072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F42FC0-DEB6-4E8D-969F-F73BE792C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AB0C64-9D15-439C-BCAF-80BC3599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27AD8E-8368-4F82-BA45-51E5B97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7691BC-EA13-4EEF-8253-CE7FA78D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2119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96DFC6-389D-4676-865E-A6BA1D31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D7A6E86-D6A7-49FD-B848-5383B5588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897F7A-50A9-4B7E-92E3-A11A87DD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9A5096-3860-4F85-BACA-9ADC6F23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FA8E08-8B4B-4FD1-82A7-FA038E00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124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E98681-DFA4-47E0-A31E-E15C9DC3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8A085A-D1F7-46A4-BCE1-1FCFE3689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9418AA-73FD-4D0E-B09A-AEE5AA1BF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08560F4-2353-4A8A-BAFD-3FAEC35B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448470F-C61D-4520-8F7C-49F482B4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F404589-9F54-4917-AE35-482732C7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730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AD01C1-574F-479A-8FED-4F769C3D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AA0824-A547-44E5-B669-22A216653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EC778E3-3E74-4A92-83B4-90FE69062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9403564-5F52-46F7-BDAC-9D5999BE9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9A500A8-EB16-496F-B0AE-B1762A1A2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12B55FC-835A-49CE-A748-A6F0CBF3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681DD4C-1479-4F50-AA97-C7B4BCD2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DCD4B53-0D59-4D50-8B75-5B860F13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8393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9BD834-A789-4145-BF73-045BC992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9C52C4B-FC13-48CE-95EA-8799FBD2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AAFA8AE-BC0E-4B37-B9E0-2D14052D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F36CC6B-416A-4D81-B8BF-63A39600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7341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0184DCD-26E8-4FA5-9962-49D4637B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020205E-3C39-440D-BE03-22F0CA84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3439A2-D558-4068-BD8E-3C98C186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405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4FD05-366A-4901-B4EE-C01A997EF8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A52B7A-0118-4D14-9CCD-C76B588B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EC5D1E-6F6D-43E5-90E2-CF897005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0B5488B-A238-4E57-B043-78F20142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DC97C6-A5A9-436B-BAF1-D05158EC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496D4C-CDAD-4755-8C97-DDECE3D2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6FA338-64AF-42D3-B34A-998BB57A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1910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34EFCC-2B8B-45F1-BEEC-98E01052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E76AD4-761A-4F7B-87F1-FAC2A9FF2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C9B821B-2E32-4FDB-A5BB-C49C2370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6A5B48-C997-49D4-B076-1DD6ACCB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65ACE03-85F1-4CCC-9688-DD6C407D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E2E7DB5-89BD-4155-984E-6E4FF2A9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8267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BD653B-6B5F-4FBA-8EB4-F191368D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C4EC955-2EBB-43F3-BE48-F37A10275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8C97C4-C6D6-444B-9702-2B3AB0BA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6DB530-D0B9-4FE1-AC7B-B1F64449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258828-4A0E-402E-9B2B-31D1655B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8873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21424C1-E811-4040-A126-52E69EFCF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DD144E0-BBDE-423E-A45A-EE3CB5152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7F9882-EAF7-4050-ADE4-84AB0694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BED8B7-E937-4EE5-8F09-BE392F25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60DC5E-AE69-406B-868B-E76004C4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047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AA566-E5BF-4738-A02F-4D706334013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411A1-10A8-4C78-80D2-AFF4C27386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23E75-E859-4434-BCDF-DF0B6057E7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629E-6332-4C2A-B398-913E882F62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3C485-B365-4B00-BA28-3497456C424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93790-1557-47C0-A7B3-F4034430FB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DE3A3-928E-424B-94C1-4547565160C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0000">
              <a:schemeClr val="bg1"/>
            </a:gs>
            <a:gs pos="76000">
              <a:schemeClr val="bg1"/>
            </a:gs>
            <a:gs pos="92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FEB8F4-9860-435A-9033-A038E7A1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B5D7247-DAEE-493F-8C50-7E1D8028E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8E2A41-E58B-4E95-ADE5-C00AC7C23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072288-E1C2-4169-8F3C-AAF77ADEB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E671D8-D12A-455D-B4B4-09AF2ABF7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29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package" Target="../embeddings/Microsoft_Visio_Drawing677755544444.vsdx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Visio_Drawing455533322222.vsdx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emf"/><Relationship Id="rId5" Type="http://schemas.openxmlformats.org/officeDocument/2006/relationships/image" Target="../media/image17.emf"/><Relationship Id="rId10" Type="http://schemas.openxmlformats.org/officeDocument/2006/relationships/package" Target="../embeddings/Microsoft_Visio_Drawing566644433333.vsdx"/><Relationship Id="rId4" Type="http://schemas.openxmlformats.org/officeDocument/2006/relationships/package" Target="../embeddings/Microsoft_Visio_Drawing344422211111.vsdx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Visio_Drawing899977766666.vs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emf"/><Relationship Id="rId10" Type="http://schemas.openxmlformats.org/officeDocument/2006/relationships/image" Target="../media/image24.png"/><Relationship Id="rId4" Type="http://schemas.openxmlformats.org/officeDocument/2006/relationships/package" Target="../embeddings/Microsoft_Visio_Drawing788866655555.vsdx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.tm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621413" y="163701"/>
            <a:ext cx="8827511" cy="851130"/>
          </a:xfrm>
          <a:effectLst/>
        </p:spPr>
        <p:txBody>
          <a:bodyPr vert="horz" lIns="100794" tIns="27104" rIns="100794" bIns="50397" rtlCol="0" anchor="b">
            <a:noAutofit/>
          </a:bodyPr>
          <a:lstStyle/>
          <a:p>
            <a:pPr marL="0" indent="0" algn="ctr" defTabSz="914406" eaLnBrk="1" fontAlgn="auto" hangingPunct="1">
              <a:lnSpc>
                <a:spcPct val="100000"/>
              </a:lnSpc>
              <a:spcAft>
                <a:spcPts val="0"/>
              </a:spcAft>
              <a:buNone/>
              <a:tabLst>
                <a:tab pos="0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r>
              <a:rPr lang="uk-UA" altLang="ru-RU" sz="2177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Міністерство освіти і науки України</a:t>
            </a:r>
            <a:br>
              <a:rPr lang="uk-UA" altLang="ru-RU" sz="2177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uk-UA" altLang="ru-RU" sz="2177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Державний університет телекомунікацій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5488" y="821155"/>
            <a:ext cx="10628312" cy="5715000"/>
          </a:xfrm>
        </p:spPr>
        <p:txBody>
          <a:bodyPr rtlCol="0" anchor="ctr">
            <a:normAutofit fontScale="32500" lnSpcReduction="20000"/>
          </a:bodyPr>
          <a:lstStyle/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6200" b="1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2994" b="1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ru-RU" altLang="ru-RU" sz="2994" b="1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lnSpc>
                <a:spcPct val="120000"/>
              </a:lnSpc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6400" b="1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lnSpc>
                <a:spcPct val="120000"/>
              </a:lnSpc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6400" b="1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lnSpc>
                <a:spcPct val="120000"/>
              </a:lnSpc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r>
              <a:rPr lang="uk-UA" altLang="ru-RU" sz="8600" b="1" dirty="0" smtClean="0">
                <a:solidFill>
                  <a:schemeClr val="tx1"/>
                </a:solidFill>
              </a:rPr>
              <a:t>ЗАСТОСУВАННЯ ТЕХНОЛОГІЙ ШТУЧНОГО ІНТЕЛЕКТУ</a:t>
            </a:r>
            <a:r>
              <a:rPr lang="en-US" altLang="ru-RU" sz="8600" b="1" dirty="0">
                <a:solidFill>
                  <a:schemeClr val="tx1"/>
                </a:solidFill>
              </a:rPr>
              <a:t> </a:t>
            </a:r>
            <a:r>
              <a:rPr lang="uk-UA" altLang="ru-RU" sz="8600" b="1" dirty="0" smtClean="0">
                <a:solidFill>
                  <a:schemeClr val="tx1"/>
                </a:solidFill>
              </a:rPr>
              <a:t>ДО УПРАВЛІННЯ</a:t>
            </a:r>
            <a:r>
              <a:rPr lang="en-US" altLang="ru-RU" sz="8600" b="1" dirty="0" smtClean="0">
                <a:solidFill>
                  <a:schemeClr val="tx1"/>
                </a:solidFill>
              </a:rPr>
              <a:t> NFV</a:t>
            </a:r>
            <a:r>
              <a:rPr lang="uk-UA" altLang="ru-RU" sz="8600" b="1" dirty="0" smtClean="0">
                <a:solidFill>
                  <a:schemeClr val="tx1"/>
                </a:solidFill>
              </a:rPr>
              <a:t> </a:t>
            </a:r>
            <a:endParaRPr lang="uk-UA" altLang="ru-RU" sz="8600" b="1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lnSpc>
                <a:spcPct val="120000"/>
              </a:lnSpc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6400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ru-RU" altLang="ru-RU" sz="4445" dirty="0">
              <a:solidFill>
                <a:schemeClr val="tx1"/>
              </a:solidFill>
            </a:endParaRPr>
          </a:p>
          <a:p>
            <a:pPr marL="6107804" indent="-14402" algn="just" defTabSz="914406" eaLnBrk="1" fontAlgn="auto" hangingPunct="1">
              <a:buNone/>
              <a:tabLst>
                <a:tab pos="404691" algn="l"/>
                <a:tab pos="812262" algn="l"/>
                <a:tab pos="1219833" algn="l"/>
                <a:tab pos="130192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5826" algn="l"/>
                <a:tab pos="7333397" algn="l"/>
                <a:tab pos="7740968" algn="l"/>
                <a:tab pos="8148538" algn="l"/>
              </a:tabLst>
              <a:defRPr/>
            </a:pPr>
            <a:endParaRPr lang="ru-RU" altLang="ru-RU" sz="4445" dirty="0">
              <a:solidFill>
                <a:schemeClr val="tx1"/>
              </a:solidFill>
            </a:endParaRPr>
          </a:p>
          <a:p>
            <a:pPr marL="6107804" indent="-14402" algn="just" defTabSz="914406" eaLnBrk="1" fontAlgn="auto" hangingPunct="1">
              <a:buNone/>
              <a:tabLst>
                <a:tab pos="404691" algn="l"/>
                <a:tab pos="812262" algn="l"/>
                <a:tab pos="1219833" algn="l"/>
                <a:tab pos="130192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5826" algn="l"/>
                <a:tab pos="7333397" algn="l"/>
                <a:tab pos="7740968" algn="l"/>
                <a:tab pos="8148538" algn="l"/>
              </a:tabLst>
              <a:defRPr/>
            </a:pPr>
            <a:endParaRPr lang="uk-UA" altLang="ru-RU" sz="4445" dirty="0">
              <a:solidFill>
                <a:schemeClr val="tx1"/>
              </a:solidFill>
            </a:endParaRPr>
          </a:p>
          <a:p>
            <a:pPr marL="6107804" indent="-14402" algn="just" defTabSz="914406" eaLnBrk="1" fontAlgn="auto" hangingPunct="1">
              <a:buNone/>
              <a:tabLst>
                <a:tab pos="404691" algn="l"/>
                <a:tab pos="812262" algn="l"/>
                <a:tab pos="1219833" algn="l"/>
                <a:tab pos="130192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5826" algn="l"/>
                <a:tab pos="7333397" algn="l"/>
                <a:tab pos="7740968" algn="l"/>
                <a:tab pos="8148538" algn="l"/>
              </a:tabLst>
              <a:defRPr/>
            </a:pPr>
            <a:endParaRPr lang="uk-UA" altLang="ru-RU" sz="4445" dirty="0">
              <a:solidFill>
                <a:schemeClr val="tx1"/>
              </a:solidFill>
            </a:endParaRPr>
          </a:p>
          <a:p>
            <a:pPr marL="6107804" indent="-14402" algn="just" defTabSz="914406" eaLnBrk="1" fontAlgn="auto" hangingPunct="1">
              <a:lnSpc>
                <a:spcPct val="120000"/>
              </a:lnSpc>
              <a:buNone/>
              <a:tabLst>
                <a:tab pos="404691" algn="l"/>
                <a:tab pos="812262" algn="l"/>
                <a:tab pos="1219833" algn="l"/>
                <a:tab pos="130192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5826" algn="l"/>
                <a:tab pos="7333397" algn="l"/>
                <a:tab pos="7740968" algn="l"/>
                <a:tab pos="8148538" algn="l"/>
              </a:tabLst>
              <a:defRPr/>
            </a:pPr>
            <a:endParaRPr lang="uk-UA" altLang="ru-RU" sz="4445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5600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ru-RU" altLang="ru-RU" sz="5600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4445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ru-RU" altLang="ru-RU" sz="4445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r>
              <a:rPr lang="ru-RU" altLang="ru-RU" sz="5600" dirty="0">
                <a:solidFill>
                  <a:schemeClr val="tx1"/>
                </a:solidFill>
              </a:rPr>
              <a:t> </a:t>
            </a:r>
            <a:r>
              <a:rPr lang="ru-RU" altLang="ru-RU" sz="5600" dirty="0" err="1">
                <a:solidFill>
                  <a:schemeClr val="tx1"/>
                </a:solidFill>
              </a:rPr>
              <a:t>Київ</a:t>
            </a:r>
            <a:r>
              <a:rPr lang="ru-RU" altLang="ru-RU" sz="5600" dirty="0">
                <a:solidFill>
                  <a:schemeClr val="tx1"/>
                </a:solidFill>
              </a:rPr>
              <a:t> - 2021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417622" y="5011738"/>
            <a:ext cx="72231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.т.н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доцент, завідувач кафедри </a:t>
            </a: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Штучного </a:t>
            </a:r>
            <a:r>
              <a:rPr lang="uk-UA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</a:t>
            </a:r>
          </a:p>
          <a:p>
            <a:pPr eaLnBrk="1" hangingPunct="1">
              <a:defRPr/>
            </a:pP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Зінченко О.В.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ДУТ\МАРКЕТИНГ\САЙТ КАФЕДРИ МАРКЕТИНГУ\логотип\ITU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1413" y="42487"/>
            <a:ext cx="2160587" cy="15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вал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" y="42487"/>
            <a:ext cx="20161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CC711-C699-4B4A-BA4F-9E1AA8D62B1B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493B50-01A1-4A12-BC37-0ECC1E96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86" y="0"/>
            <a:ext cx="11345235" cy="117632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uk-UA" sz="3600" dirty="0">
                <a:effectLst>
                  <a:reflection blurRad="6350" endPos="0" dir="5400000" sy="-100000" algn="bl" rotWithShape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Математична модель інформаційної мережі з віртуалізацією мережевих функцій</a:t>
            </a:r>
            <a:endParaRPr lang="x-none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9B89AB12-3793-4A8D-A9D5-5A54D403D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193" y="19104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944FB119-6BEC-430E-90C5-839FDD20C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469368"/>
              </p:ext>
            </p:extLst>
          </p:nvPr>
        </p:nvGraphicFramePr>
        <p:xfrm>
          <a:off x="309912" y="1209105"/>
          <a:ext cx="1960089" cy="378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" name="Visio" r:id="rId4" imgW="4832280" imgH="9296264" progId="Visio.Drawing.15">
                  <p:embed/>
                </p:oleObj>
              </mc:Choice>
              <mc:Fallback>
                <p:oleObj name="Visio" r:id="rId4" imgW="4832280" imgH="929626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12" y="1209105"/>
                        <a:ext cx="1960089" cy="3785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46D48C6-9466-499F-B312-0DB1691F0C49}"/>
              </a:ext>
            </a:extLst>
          </p:cNvPr>
          <p:cNvSpPr/>
          <p:nvPr/>
        </p:nvSpPr>
        <p:spPr>
          <a:xfrm>
            <a:off x="150354" y="5063439"/>
            <a:ext cx="2167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a typeface="Calibri" panose="020F0502020204030204" pitchFamily="34" charset="0"/>
              </a:rPr>
              <a:t>Рис. </a:t>
            </a:r>
            <a:r>
              <a:rPr lang="uk-UA" sz="1600" dirty="0" smtClean="0">
                <a:ea typeface="Calibri" panose="020F0502020204030204" pitchFamily="34" charset="0"/>
              </a:rPr>
              <a:t>10.1 </a:t>
            </a:r>
            <a:r>
              <a:rPr lang="uk-UA" sz="1600" dirty="0">
                <a:ea typeface="Calibri" panose="020F0502020204030204" pitchFamily="34" charset="0"/>
              </a:rPr>
              <a:t>Традиційна архітектура SDN, де NFV знаходиться під управлінням контролера (NFV_варіант1)</a:t>
            </a:r>
            <a:endParaRPr lang="x-none" sz="1600" dirty="0"/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1FC43B4F-7379-4A45-B8BA-F3C437E5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50" y="19104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C2786C39-8091-447B-88FB-B6C3AB657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503144"/>
              </p:ext>
            </p:extLst>
          </p:nvPr>
        </p:nvGraphicFramePr>
        <p:xfrm>
          <a:off x="2706828" y="1209105"/>
          <a:ext cx="2563825" cy="379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" name="Visio" r:id="rId7" imgW="6121323" imgH="9296264" progId="Visio.Drawing.15">
                  <p:embed/>
                </p:oleObj>
              </mc:Choice>
              <mc:Fallback>
                <p:oleObj name="Visio" r:id="rId7" imgW="6121323" imgH="9296264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828" y="1209105"/>
                        <a:ext cx="2563825" cy="3795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6D98A8A-D825-4218-AFAA-CDEC63D2EC3A}"/>
              </a:ext>
            </a:extLst>
          </p:cNvPr>
          <p:cNvSpPr/>
          <p:nvPr/>
        </p:nvSpPr>
        <p:spPr>
          <a:xfrm>
            <a:off x="2592971" y="5309660"/>
            <a:ext cx="21673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a typeface="Calibri" panose="020F0502020204030204" pitchFamily="34" charset="0"/>
              </a:rPr>
              <a:t>Рис. </a:t>
            </a:r>
            <a:r>
              <a:rPr lang="uk-UA" sz="1600" dirty="0" smtClean="0">
                <a:ea typeface="Calibri" panose="020F0502020204030204" pitchFamily="34" charset="0"/>
              </a:rPr>
              <a:t>10.2  </a:t>
            </a:r>
            <a:r>
              <a:rPr lang="uk-UA" sz="1600" dirty="0">
                <a:ea typeface="Calibri" panose="020F0502020204030204" pitchFamily="34" charset="0"/>
              </a:rPr>
              <a:t>Архітектура SDN, в якій NFV знаходиться в стороні від контролера (NFV_варіант2)</a:t>
            </a:r>
            <a:endParaRPr lang="x-none" sz="1600" dirty="0"/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F20D8DF1-7E26-4F0B-89DC-7C2339EAF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961" y="20703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E594E5E1-A22A-456B-8FAB-A9A8F8AC4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910795"/>
              </p:ext>
            </p:extLst>
          </p:nvPr>
        </p:nvGraphicFramePr>
        <p:xfrm>
          <a:off x="5303501" y="1221709"/>
          <a:ext cx="6306849" cy="106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" name="Visio" r:id="rId10" imgW="10439374" imgH="1752464" progId="Visio.Drawing.15">
                  <p:embed/>
                </p:oleObj>
              </mc:Choice>
              <mc:Fallback>
                <p:oleObj name="Visio" r:id="rId10" imgW="10439374" imgH="1752464" progId="Visio.Drawing.1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01" y="1221709"/>
                        <a:ext cx="6306849" cy="1064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6E4B611-FC31-4F4D-9AF8-13A2BDA0069C}"/>
              </a:ext>
            </a:extLst>
          </p:cNvPr>
          <p:cNvSpPr/>
          <p:nvPr/>
        </p:nvSpPr>
        <p:spPr>
          <a:xfrm>
            <a:off x="5568002" y="2206174"/>
            <a:ext cx="6287554" cy="794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ea typeface="Calibri" panose="020F0502020204030204" pitchFamily="34" charset="0"/>
              </a:rPr>
              <a:t>Рис. </a:t>
            </a:r>
            <a:r>
              <a:rPr lang="uk-UA" sz="1600" dirty="0" smtClean="0">
                <a:ea typeface="Calibri" panose="020F0502020204030204" pitchFamily="34" charset="0"/>
              </a:rPr>
              <a:t>10.3 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Діаграма затримок для пакетів NFV для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NFV_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варіант1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endParaRPr lang="x-non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="" xmlns:a16="http://schemas.microsoft.com/office/drawing/2014/main" id="{84788576-0490-4D47-A4CA-D2C03109E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594" y="33720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="" xmlns:a16="http://schemas.microsoft.com/office/drawing/2014/main" id="{0835B294-F35F-4CA2-8834-2C57DDC069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515142"/>
              </p:ext>
            </p:extLst>
          </p:nvPr>
        </p:nvGraphicFramePr>
        <p:xfrm>
          <a:off x="4947610" y="2603697"/>
          <a:ext cx="6953983" cy="252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" name="Visio" r:id="rId13" imgW="10604385" imgH="4356055" progId="Visio.Drawing.15">
                  <p:embed/>
                </p:oleObj>
              </mc:Choice>
              <mc:Fallback>
                <p:oleObj name="Visio" r:id="rId13" imgW="10604385" imgH="4356055" progId="Visio.Drawing.1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610" y="2603697"/>
                        <a:ext cx="6953983" cy="2526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10E2C15-3E23-460A-AB51-4997C625B748}"/>
              </a:ext>
            </a:extLst>
          </p:cNvPr>
          <p:cNvSpPr/>
          <p:nvPr/>
        </p:nvSpPr>
        <p:spPr>
          <a:xfrm>
            <a:off x="6096000" y="5080648"/>
            <a:ext cx="580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ea typeface="Calibri" panose="020F0502020204030204" pitchFamily="34" charset="0"/>
              </a:rPr>
              <a:t>Рис. </a:t>
            </a:r>
            <a:r>
              <a:rPr lang="uk-UA" sz="1600" dirty="0" smtClean="0">
                <a:ea typeface="Calibri" panose="020F0502020204030204" pitchFamily="34" charset="0"/>
              </a:rPr>
              <a:t>10.4 </a:t>
            </a:r>
            <a:r>
              <a:rPr lang="uk-UA" sz="1600" dirty="0">
                <a:ea typeface="Calibri" panose="020F0502020204030204" pitchFamily="34" charset="0"/>
              </a:rPr>
              <a:t>Діаграма затримок для пакетів NFV для </a:t>
            </a:r>
            <a:r>
              <a:rPr lang="ru-RU" sz="1600" dirty="0">
                <a:ea typeface="Calibri" panose="020F0502020204030204" pitchFamily="34" charset="0"/>
              </a:rPr>
              <a:t>NFV_варіант2</a:t>
            </a:r>
            <a:endParaRPr lang="x-none" sz="1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E0D38F-B465-4300-BD7F-C2A889FCA893}"/>
              </a:ext>
            </a:extLst>
          </p:cNvPr>
          <p:cNvSpPr/>
          <p:nvPr/>
        </p:nvSpPr>
        <p:spPr>
          <a:xfrm>
            <a:off x="4592075" y="5302883"/>
            <a:ext cx="7139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457200" algn="just">
              <a:spcAft>
                <a:spcPts val="0"/>
              </a:spcAft>
              <a:tabLst>
                <a:tab pos="630555" algn="l"/>
              </a:tabLst>
            </a:pPr>
            <a:r>
              <a:rPr lang="uk-UA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Допущення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прийняті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uk-UA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аналітичній моделі наступні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180340"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процес надходження даних в комутатор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це процес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Пуассона;</a:t>
            </a:r>
            <a:endParaRPr lang="x-non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180340" algn="just">
              <a:spcAft>
                <a:spcPts val="0"/>
              </a:spcAft>
              <a:tabLst>
                <a:tab pos="630555" algn="l"/>
              </a:tabLs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- передбачається, що час обслуговування пакетів в комутаторі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контролері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і VNF 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слідує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експоненціального розподілу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x-non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180340" algn="just">
              <a:spcAft>
                <a:spcPts val="0"/>
              </a:spcAft>
              <a:tabLst>
                <a:tab pos="630555" algn="l"/>
              </a:tabLs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комутатора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контролера, VNF і модуля 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ланцюжка сервісів розмір черги нескінченний.</a:t>
            </a: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11554771" y="6450536"/>
            <a:ext cx="571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10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FF3F1466-5EF6-4054-A159-1C7237CF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"/>
            <a:ext cx="12077701" cy="117632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uk-UA" sz="3600" dirty="0">
                <a:effectLst>
                  <a:reflection blurRad="6350" endPos="0" dir="5400000" sy="-100000" algn="bl" rotWithShape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Математична модель інформаційної мережі з віртуалізацією мережевих функцій</a:t>
            </a:r>
            <a:endParaRPr lang="x-none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4CE58547-581D-48BA-9932-6F3E62219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07" y="11103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4CFE6ADA-0C3B-4433-BC87-DB65BF47F5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313578"/>
              </p:ext>
            </p:extLst>
          </p:nvPr>
        </p:nvGraphicFramePr>
        <p:xfrm>
          <a:off x="364905" y="1713337"/>
          <a:ext cx="3113069" cy="400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Visio" r:id="rId4" imgW="7270680" imgH="9397909" progId="Visio.Drawing.15">
                  <p:embed/>
                </p:oleObj>
              </mc:Choice>
              <mc:Fallback>
                <p:oleObj name="Visio" r:id="rId4" imgW="7270680" imgH="939790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05" y="1713337"/>
                        <a:ext cx="3113069" cy="4006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5D50459-7C7D-45C8-BA63-09D115EE871C}"/>
              </a:ext>
            </a:extLst>
          </p:cNvPr>
          <p:cNvSpPr/>
          <p:nvPr/>
        </p:nvSpPr>
        <p:spPr>
          <a:xfrm>
            <a:off x="155354" y="5724812"/>
            <a:ext cx="3668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a typeface="Calibri" panose="020F0502020204030204" pitchFamily="34" charset="0"/>
              </a:rPr>
              <a:t>Рис. </a:t>
            </a:r>
            <a:r>
              <a:rPr lang="uk-UA" sz="1400" dirty="0" smtClean="0">
                <a:ea typeface="Calibri" panose="020F0502020204030204" pitchFamily="34" charset="0"/>
              </a:rPr>
              <a:t>11.1 </a:t>
            </a:r>
            <a:r>
              <a:rPr lang="uk-UA" sz="1400" dirty="0">
                <a:ea typeface="Calibri" panose="020F0502020204030204" pitchFamily="34" charset="0"/>
              </a:rPr>
              <a:t>Модель масового обслуговування для </a:t>
            </a:r>
            <a:r>
              <a:rPr lang="ru-RU" sz="1400" dirty="0">
                <a:ea typeface="Calibri" panose="020F0502020204030204" pitchFamily="34" charset="0"/>
              </a:rPr>
              <a:t>NFV_варіант1</a:t>
            </a:r>
            <a:endParaRPr lang="x-none" sz="1400" dirty="0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0986725C-2FA2-4CD4-82C5-42ADFFFCBC1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86400" y="-772404"/>
            <a:ext cx="8428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DB8CA4EB-9C14-4C7B-BF98-15CB503FA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12048"/>
              </p:ext>
            </p:extLst>
          </p:nvPr>
        </p:nvGraphicFramePr>
        <p:xfrm>
          <a:off x="3725939" y="1671543"/>
          <a:ext cx="3039226" cy="3962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Visio" r:id="rId7" imgW="7162851" imgH="9334636" progId="Visio.Drawing.15">
                  <p:embed/>
                </p:oleObj>
              </mc:Choice>
              <mc:Fallback>
                <p:oleObj name="Visio" r:id="rId7" imgW="7162851" imgH="9334636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939" y="1671543"/>
                        <a:ext cx="3039226" cy="3962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B92C963-A8CF-481A-B7EA-46189A287887}"/>
              </a:ext>
            </a:extLst>
          </p:cNvPr>
          <p:cNvSpPr/>
          <p:nvPr/>
        </p:nvSpPr>
        <p:spPr>
          <a:xfrm>
            <a:off x="3404763" y="5724812"/>
            <a:ext cx="3501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uk-UA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uk-UA" sz="1400" dirty="0">
                <a:ea typeface="Calibri" panose="020F0502020204030204" pitchFamily="34" charset="0"/>
                <a:cs typeface="Times New Roman" panose="02020603050405020304" pitchFamily="18" charset="0"/>
              </a:rPr>
              <a:t>2 Модель масового обслуговування для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NFV_</a:t>
            </a:r>
            <a:r>
              <a:rPr lang="uk-UA" sz="1400" dirty="0">
                <a:ea typeface="Calibri" panose="020F0502020204030204" pitchFamily="34" charset="0"/>
                <a:cs typeface="Times New Roman" panose="02020603050405020304" pitchFamily="18" charset="0"/>
              </a:rPr>
              <a:t>варіант2</a:t>
            </a:r>
            <a:endParaRPr lang="x-non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="" xmlns:a16="http://schemas.microsoft.com/office/drawing/2014/main" id="{852B3D3E-B785-4E07-88B0-A0AD26C3CF92}"/>
                  </a:ext>
                </a:extLst>
              </p:cNvPr>
              <p:cNvSpPr/>
              <p:nvPr/>
            </p:nvSpPr>
            <p:spPr>
              <a:xfrm>
                <a:off x="7140865" y="1964767"/>
                <a:ext cx="4563255" cy="467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x-none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x-none" b="1" i="0">
                              <a:latin typeface="Cambria Math" panose="02040503050406030204" pitchFamily="18" charset="0"/>
                            </a:rPr>
                            <m:t>загальна</m:t>
                          </m:r>
                        </m:sub>
                        <m:sup>
                          <m:r>
                            <a:rPr lang="x-none" b="1" i="0">
                              <a:latin typeface="Cambria Math" panose="02040503050406030204" pitchFamily="18" charset="0"/>
                            </a:rPr>
                            <m:t>варіант</m:t>
                          </m:r>
                          <m:r>
                            <a:rPr lang="x-none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x-non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варіант1</m:t>
                          </m:r>
                        </m:sup>
                      </m:sSubSup>
                      <m:r>
                        <a:rPr lang="x-none" i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x-non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  <m: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варіант1</m:t>
                          </m:r>
                        </m:sup>
                      </m:sSubSup>
                      <m:r>
                        <a:rPr lang="x-none" i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x-non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варіант1</m:t>
                          </m:r>
                        </m:sup>
                      </m:sSubSup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2B3D3E-B785-4E07-88B0-A0AD26C3C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865" y="1964767"/>
                <a:ext cx="4563255" cy="467564"/>
              </a:xfrm>
              <a:prstGeom prst="rect">
                <a:avLst/>
              </a:prstGeom>
              <a:blipFill rotWithShape="1">
                <a:blip r:embed="rId9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="" xmlns:a16="http://schemas.microsoft.com/office/drawing/2014/main" id="{FEA893AD-1D3E-40AF-BA97-8870D1A974FB}"/>
                  </a:ext>
                </a:extLst>
              </p:cNvPr>
              <p:cNvSpPr/>
              <p:nvPr/>
            </p:nvSpPr>
            <p:spPr>
              <a:xfrm>
                <a:off x="7209645" y="3140782"/>
                <a:ext cx="4425696" cy="2227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x-none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x-none" b="1" i="0">
                              <a:latin typeface="Cambria Math" panose="02040503050406030204" pitchFamily="18" charset="0"/>
                            </a:rPr>
                            <m:t>загальна</m:t>
                          </m:r>
                        </m:sub>
                        <m:sup>
                          <m:r>
                            <a:rPr lang="x-none" b="1" i="0">
                              <a:latin typeface="Cambria Math" panose="02040503050406030204" pitchFamily="18" charset="0"/>
                            </a:rPr>
                            <m:t>варіант</m:t>
                          </m:r>
                          <m:r>
                            <a:rPr lang="x-none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x-non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𝑃𝑐</m:t>
                          </m:r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варіант2</m:t>
                          </m:r>
                        </m:sup>
                      </m:sSubSup>
                      <m:r>
                        <a:rPr lang="x-none" i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x-non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  <m: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варіант2</m:t>
                          </m:r>
                        </m:sup>
                      </m:sSubSup>
                      <m:r>
                        <a:rPr lang="x-none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x-non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  <m: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варіант2</m:t>
                          </m:r>
                        </m:sup>
                      </m:sSubSup>
                      <m:r>
                        <a:rPr lang="x-none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x-non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варіант2</m:t>
                          </m:r>
                        </m:sup>
                      </m:sSubSup>
                      <m:r>
                        <a:rPr lang="x-none" i="0">
                          <a:latin typeface="Cambria Math" panose="02040503050406030204" pitchFamily="18" charset="0"/>
                        </a:rPr>
                        <m:t>)+ </m:t>
                      </m:r>
                      <m:d>
                        <m:dPr>
                          <m:ctrlPr>
                            <a:rPr lang="x-non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1− 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𝑃𝑐</m:t>
                          </m:r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x-none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x-non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варіант2</m:t>
                              </m:r>
                            </m:sup>
                          </m:sSub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x-non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варіант2</m:t>
                              </m:r>
                            </m:sup>
                          </m:sSubSup>
                        </m:e>
                      </m:d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x-non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1− 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𝑃𝑐</m:t>
                          </m:r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Sup>
                        <m:sSubSupPr>
                          <m:ctrlPr>
                            <a:rPr lang="x-non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варіант2</m:t>
                          </m:r>
                        </m:sup>
                      </m:sSubSup>
                      <m:r>
                        <a:rPr lang="x-none" i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x-non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𝑃𝑐𝑡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варіант2</m:t>
                          </m:r>
                        </m:sup>
                      </m:sSubSup>
                      <m:r>
                        <a:rPr lang="x-none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x-none" i="1">
                          <a:latin typeface="Cambria Math" panose="02040503050406030204" pitchFamily="18" charset="0"/>
                        </a:rPr>
                        <m:t>𝑃𝑐</m:t>
                      </m:r>
                      <m:sSubSup>
                        <m:sSubSupPr>
                          <m:ctrlPr>
                            <a:rPr lang="x-non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  <m: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варіант2</m:t>
                          </m:r>
                        </m:sup>
                      </m:sSubSup>
                      <m:r>
                        <a:rPr lang="x-none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x-non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варіант2</m:t>
                          </m:r>
                        </m:sup>
                      </m:sSubSup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A893AD-1D3E-40AF-BA97-8870D1A97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645" y="3140782"/>
                <a:ext cx="4425696" cy="2227020"/>
              </a:xfrm>
              <a:prstGeom prst="rect">
                <a:avLst/>
              </a:prstGeom>
              <a:blipFill rotWithShape="1">
                <a:blip r:embed="rId10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Номер слайда 1"/>
          <p:cNvSpPr txBox="1">
            <a:spLocks/>
          </p:cNvSpPr>
          <p:nvPr/>
        </p:nvSpPr>
        <p:spPr>
          <a:xfrm>
            <a:off x="11482942" y="6433596"/>
            <a:ext cx="571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11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B72ADB-CC4B-45E1-B183-5523CE6E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77" y="209743"/>
            <a:ext cx="1109634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effectLst>
                  <a:reflection blurRad="6350" endPos="0" dir="5400000" sy="-100000" algn="bl" rotWithShape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Математична </a:t>
            </a:r>
            <a:r>
              <a:rPr lang="uk-UA" sz="3600" dirty="0">
                <a:effectLst>
                  <a:reflection blurRad="6350" endPos="0" dir="5400000" sy="-100000" algn="bl" rotWithShape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модель інформаційної </a:t>
            </a:r>
            <a:r>
              <a:rPr lang="uk-UA" sz="3600" dirty="0" smtClean="0">
                <a:effectLst>
                  <a:reflection blurRad="6350" endPos="0" dir="5400000" sy="-100000" algn="bl" rotWithShape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мережі </a:t>
            </a:r>
            <a:r>
              <a:rPr lang="uk-UA" sz="3600" dirty="0">
                <a:effectLst>
                  <a:reflection blurRad="6350" endPos="0" dir="5400000" sy="-100000" algn="bl" rotWithShape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 віртуалізацією мережевих функцій</a:t>
            </a:r>
            <a:endParaRPr lang="x-none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016B1A-3058-437C-8F9A-A5031B885C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6" y="1948279"/>
            <a:ext cx="4354287" cy="3309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9689D42-4B8F-43FB-BF35-23063E51666C}"/>
              </a:ext>
            </a:extLst>
          </p:cNvPr>
          <p:cNvSpPr/>
          <p:nvPr/>
        </p:nvSpPr>
        <p:spPr>
          <a:xfrm>
            <a:off x="760577" y="5439635"/>
            <a:ext cx="436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ea typeface="Calibri" panose="020F0502020204030204" pitchFamily="34" charset="0"/>
              </a:rPr>
              <a:t>Середня затримка пакетів NFV -пакетів </a:t>
            </a:r>
            <a:r>
              <a:rPr lang="uk-UA" dirty="0" err="1">
                <a:ea typeface="Calibri" panose="020F0502020204030204" pitchFamily="34" charset="0"/>
              </a:rPr>
              <a:t>Pc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B673C4D-5B28-4107-8555-5340E9BF0F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71" y="1948279"/>
            <a:ext cx="4493532" cy="32603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96BABF9-AC94-4BA6-AEFE-03B0589C0875}"/>
              </a:ext>
            </a:extLst>
          </p:cNvPr>
          <p:cNvSpPr/>
          <p:nvPr/>
        </p:nvSpPr>
        <p:spPr>
          <a:xfrm>
            <a:off x="6159726" y="5439635"/>
            <a:ext cx="489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Середня затримка пакетів NFV -пакетів </a:t>
            </a:r>
            <a:r>
              <a:rPr lang="uk-UA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1600" baseline="-25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nfv</a:t>
            </a:r>
            <a:endParaRPr lang="x-none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1482942" y="6433596"/>
            <a:ext cx="571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12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7" descr="G:\Логотип!!!.BMP"/>
          <p:cNvPicPr>
            <a:picLocks noChangeAspect="1" noChangeArrowheads="1"/>
          </p:cNvPicPr>
          <p:nvPr/>
        </p:nvPicPr>
        <p:blipFill rotWithShape="1">
          <a:blip r:embed="rId3" cstate="print">
            <a:lum bright="-10000" contrast="30000"/>
          </a:blip>
          <a:srcRect l="-34" t="117" r="1" b="1"/>
          <a:stretch/>
        </p:blipFill>
        <p:spPr bwMode="auto">
          <a:xfrm>
            <a:off x="2727658" y="1128961"/>
            <a:ext cx="2958767" cy="285248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10092" y="4857750"/>
            <a:ext cx="11377083" cy="112864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uk-UA" sz="6600" b="1" spc="-80" dirty="0">
                <a:solidFill>
                  <a:schemeClr val="bg2">
                    <a:lumMod val="50000"/>
                  </a:schemeClr>
                </a:solidFill>
              </a:rPr>
              <a:t>Дякую за увагу!</a:t>
            </a:r>
            <a:endParaRPr lang="ru-RU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 descr="D:\ДУТ\МАРКЕТИНГ\САЙТ КАФЕДРИ МАРКЕТИНГУ\логотип\ITU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5526" y="950241"/>
            <a:ext cx="4705349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6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277814"/>
            <a:ext cx="7926999" cy="381717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82198651"/>
              </p:ext>
            </p:extLst>
          </p:nvPr>
        </p:nvGraphicFramePr>
        <p:xfrm>
          <a:off x="8165124" y="2219325"/>
          <a:ext cx="3544764" cy="1609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43161725"/>
              </p:ext>
            </p:extLst>
          </p:nvPr>
        </p:nvGraphicFramePr>
        <p:xfrm>
          <a:off x="314325" y="5305390"/>
          <a:ext cx="11325225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11860321"/>
              </p:ext>
            </p:extLst>
          </p:nvPr>
        </p:nvGraphicFramePr>
        <p:xfrm>
          <a:off x="314325" y="219496"/>
          <a:ext cx="11360105" cy="64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87174" y="6407150"/>
            <a:ext cx="409575" cy="365125"/>
          </a:xfrm>
        </p:spPr>
        <p:txBody>
          <a:bodyPr/>
          <a:lstStyle/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2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53077993"/>
              </p:ext>
            </p:extLst>
          </p:nvPr>
        </p:nvGraphicFramePr>
        <p:xfrm>
          <a:off x="550985" y="1465386"/>
          <a:ext cx="4759569" cy="489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49959836"/>
              </p:ext>
            </p:extLst>
          </p:nvPr>
        </p:nvGraphicFramePr>
        <p:xfrm>
          <a:off x="606226" y="381421"/>
          <a:ext cx="11160079" cy="64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3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377950"/>
            <a:ext cx="58959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7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49929107"/>
              </p:ext>
            </p:extLst>
          </p:nvPr>
        </p:nvGraphicFramePr>
        <p:xfrm>
          <a:off x="679937" y="476672"/>
          <a:ext cx="10902463" cy="69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7885237"/>
              </p:ext>
            </p:extLst>
          </p:nvPr>
        </p:nvGraphicFramePr>
        <p:xfrm>
          <a:off x="708513" y="1327051"/>
          <a:ext cx="10902462" cy="494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4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0" y="209550"/>
            <a:ext cx="12192001" cy="790575"/>
          </a:xfrm>
        </p:spPr>
        <p:txBody>
          <a:bodyPr/>
          <a:lstStyle/>
          <a:p>
            <a:pPr marL="0" indent="0" algn="ctr">
              <a:lnSpc>
                <a:spcPts val="4500"/>
              </a:lnSpc>
              <a:buNone/>
            </a:pPr>
            <a:r>
              <a:rPr lang="uk-UA" sz="3600" dirty="0" smtClean="0">
                <a:effectLst>
                  <a:reflection blurRad="6350" endPos="0" dir="5400000" sy="-100000" algn="bl" rotWithShape="0"/>
                </a:effectLst>
                <a:latin typeface="+mn-lt"/>
              </a:rPr>
              <a:t>Автономний ЦОД на основі системи штучного інтелекту</a:t>
            </a:r>
            <a:endParaRPr lang="ru-RU" sz="3600" dirty="0">
              <a:effectLst>
                <a:reflection blurRad="6350" endPos="0" dir="5400000" sy="-100000" algn="bl" rotWithShape="0"/>
              </a:effectLst>
              <a:latin typeface="+mn-lt"/>
            </a:endParaRPr>
          </a:p>
        </p:txBody>
      </p:sp>
      <p:sp>
        <p:nvSpPr>
          <p:cNvPr id="65" name="Круговая стрелка 64"/>
          <p:cNvSpPr/>
          <p:nvPr/>
        </p:nvSpPr>
        <p:spPr>
          <a:xfrm rot="8729579">
            <a:off x="4855603" y="4093739"/>
            <a:ext cx="2662685" cy="1859181"/>
          </a:xfrm>
          <a:prstGeom prst="circularArrow">
            <a:avLst>
              <a:gd name="adj1" fmla="val 6031"/>
              <a:gd name="adj2" fmla="val 918871"/>
              <a:gd name="adj3" fmla="val 20669493"/>
              <a:gd name="adj4" fmla="val 17871729"/>
              <a:gd name="adj5" fmla="val 8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3214981" y="1500006"/>
            <a:ext cx="5612710" cy="4194602"/>
            <a:chOff x="2949869" y="1859892"/>
            <a:chExt cx="5612710" cy="4194602"/>
          </a:xfrm>
        </p:grpSpPr>
        <p:sp>
          <p:nvSpPr>
            <p:cNvPr id="4" name="Облако 3"/>
            <p:cNvSpPr/>
            <p:nvPr/>
          </p:nvSpPr>
          <p:spPr>
            <a:xfrm>
              <a:off x="4327096" y="3212984"/>
              <a:ext cx="2894920" cy="138489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5308864" y="1859892"/>
              <a:ext cx="911937" cy="928267"/>
              <a:chOff x="5311096" y="1761994"/>
              <a:chExt cx="1119065" cy="1066095"/>
            </a:xfrm>
          </p:grpSpPr>
          <p:sp>
            <p:nvSpPr>
              <p:cNvPr id="5" name="Куб 4"/>
              <p:cNvSpPr/>
              <p:nvPr/>
            </p:nvSpPr>
            <p:spPr>
              <a:xfrm>
                <a:off x="5662813" y="2154881"/>
                <a:ext cx="413856" cy="335559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Блок-схема: узел 11"/>
              <p:cNvSpPr/>
              <p:nvPr/>
            </p:nvSpPr>
            <p:spPr>
              <a:xfrm>
                <a:off x="5811018" y="1761994"/>
                <a:ext cx="117445" cy="113251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Блок-схема: узел 12"/>
              <p:cNvSpPr/>
              <p:nvPr/>
            </p:nvSpPr>
            <p:spPr>
              <a:xfrm>
                <a:off x="5813195" y="2714838"/>
                <a:ext cx="117445" cy="113251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Блок-схема: узел 13"/>
              <p:cNvSpPr/>
              <p:nvPr/>
            </p:nvSpPr>
            <p:spPr>
              <a:xfrm>
                <a:off x="6312716" y="1939562"/>
                <a:ext cx="117445" cy="113251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Блок-схема: узел 15"/>
              <p:cNvSpPr/>
              <p:nvPr/>
            </p:nvSpPr>
            <p:spPr>
              <a:xfrm>
                <a:off x="6295517" y="2396063"/>
                <a:ext cx="117445" cy="113251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Блок-схема: узел 16"/>
              <p:cNvSpPr/>
              <p:nvPr/>
            </p:nvSpPr>
            <p:spPr>
              <a:xfrm>
                <a:off x="5367055" y="1939562"/>
                <a:ext cx="117445" cy="113251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Блок-схема: узел 17"/>
              <p:cNvSpPr/>
              <p:nvPr/>
            </p:nvSpPr>
            <p:spPr>
              <a:xfrm>
                <a:off x="5311096" y="2396062"/>
                <a:ext cx="117445" cy="113251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871917" y="1880277"/>
                <a:ext cx="1" cy="118570"/>
              </a:xfrm>
              <a:prstGeom prst="line">
                <a:avLst/>
              </a:prstGeom>
              <a:ln w="444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6199044" y="2027646"/>
                <a:ext cx="121605" cy="48548"/>
              </a:xfrm>
              <a:prstGeom prst="line">
                <a:avLst/>
              </a:prstGeom>
              <a:ln w="444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>
                <a:endCxn id="16" idx="1"/>
              </p:cNvCxnSpPr>
              <p:nvPr/>
            </p:nvCxnSpPr>
            <p:spPr>
              <a:xfrm>
                <a:off x="6199044" y="2350973"/>
                <a:ext cx="113672" cy="61675"/>
              </a:xfrm>
              <a:prstGeom prst="line">
                <a:avLst/>
              </a:prstGeom>
              <a:ln w="444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5486442" y="2035336"/>
                <a:ext cx="128681" cy="40858"/>
              </a:xfrm>
              <a:prstGeom prst="line">
                <a:avLst/>
              </a:prstGeom>
              <a:ln w="444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5872005" y="2578182"/>
                <a:ext cx="0" cy="124655"/>
              </a:xfrm>
              <a:prstGeom prst="line">
                <a:avLst/>
              </a:prstGeom>
              <a:ln w="444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5437722" y="2350973"/>
                <a:ext cx="96473" cy="84939"/>
              </a:xfrm>
              <a:prstGeom prst="line">
                <a:avLst/>
              </a:prstGeom>
              <a:ln w="444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536" y="5137282"/>
              <a:ext cx="930700" cy="91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371" y="3164357"/>
              <a:ext cx="997208" cy="92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869" y="3115166"/>
              <a:ext cx="1008565" cy="97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966" y="5067548"/>
              <a:ext cx="921311" cy="98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Круговая стрелка 58"/>
            <p:cNvSpPr/>
            <p:nvPr/>
          </p:nvSpPr>
          <p:spPr>
            <a:xfrm rot="19208291">
              <a:off x="3271004" y="2261718"/>
              <a:ext cx="2019755" cy="1462028"/>
            </a:xfrm>
            <a:prstGeom prst="circularArrow">
              <a:avLst>
                <a:gd name="adj1" fmla="val 7088"/>
                <a:gd name="adj2" fmla="val 1185699"/>
                <a:gd name="adj3" fmla="val 20588525"/>
                <a:gd name="adj4" fmla="val 14777540"/>
                <a:gd name="adj5" fmla="val 95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4" name="Круговая стрелка 63"/>
            <p:cNvSpPr/>
            <p:nvPr/>
          </p:nvSpPr>
          <p:spPr>
            <a:xfrm rot="4619945">
              <a:off x="6152617" y="3476916"/>
              <a:ext cx="2074907" cy="1801991"/>
            </a:xfrm>
            <a:prstGeom prst="circularArrow">
              <a:avLst>
                <a:gd name="adj1" fmla="val 7088"/>
                <a:gd name="adj2" fmla="val 1142319"/>
                <a:gd name="adj3" fmla="val 20588525"/>
                <a:gd name="adj4" fmla="val 17419983"/>
                <a:gd name="adj5" fmla="val 72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6" name="Круговая стрелка 65"/>
            <p:cNvSpPr/>
            <p:nvPr/>
          </p:nvSpPr>
          <p:spPr>
            <a:xfrm rot="12555764">
              <a:off x="3210909" y="3895225"/>
              <a:ext cx="2074907" cy="1801991"/>
            </a:xfrm>
            <a:prstGeom prst="circularArrow">
              <a:avLst>
                <a:gd name="adj1" fmla="val 7088"/>
                <a:gd name="adj2" fmla="val 1142319"/>
                <a:gd name="adj3" fmla="val 20588525"/>
                <a:gd name="adj4" fmla="val 16548551"/>
                <a:gd name="adj5" fmla="val 85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7" name="Круговая стрелка 66"/>
            <p:cNvSpPr/>
            <p:nvPr/>
          </p:nvSpPr>
          <p:spPr>
            <a:xfrm>
              <a:off x="5716255" y="2115684"/>
              <a:ext cx="2019755" cy="1462028"/>
            </a:xfrm>
            <a:prstGeom prst="circularArrow">
              <a:avLst>
                <a:gd name="adj1" fmla="val 7088"/>
                <a:gd name="adj2" fmla="val 1142319"/>
                <a:gd name="adj3" fmla="val 20588525"/>
                <a:gd name="adj4" fmla="val 15621261"/>
                <a:gd name="adj5" fmla="val 85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220024" y="1088753"/>
            <a:ext cx="1551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Спостереження</a:t>
            </a:r>
            <a:endParaRPr lang="ru-RU" sz="1600" dirty="0"/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6771283" y="1282641"/>
            <a:ext cx="517585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455182" y="1062856"/>
            <a:ext cx="20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Збір і систематизація даних про роботу обладнання з усього світу</a:t>
            </a:r>
            <a:endParaRPr lang="ru-RU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7567744" y="3762408"/>
            <a:ext cx="177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Навчання / Аналіз</a:t>
            </a:r>
            <a:endParaRPr lang="ru-RU" sz="1600" dirty="0"/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8945149" y="3312605"/>
            <a:ext cx="517585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9573275" y="2989438"/>
            <a:ext cx="20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Обробка даних, подій, умови виникнення, виявлення трендів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989501" y="6205026"/>
            <a:ext cx="1516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Прогнозування</a:t>
            </a:r>
            <a:endParaRPr lang="ru-RU" sz="1600" dirty="0"/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7756616" y="5371443"/>
            <a:ext cx="517585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98859" y="5089035"/>
            <a:ext cx="20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Виділення потенційних проблем, причин і сценаріїв розвитку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3899131" y="6205026"/>
            <a:ext cx="1328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Рекомендації</a:t>
            </a:r>
            <a:endParaRPr lang="ru-RU" sz="16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flipH="1">
            <a:off x="3619708" y="5371443"/>
            <a:ext cx="595747" cy="596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465246" y="5048277"/>
            <a:ext cx="20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Виділення потенційних проблем, причин і сценаріїв розвитку</a:t>
            </a:r>
            <a:endParaRPr lang="ru-RU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752930" y="2989439"/>
            <a:ext cx="20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Обробка даних, подій, умови виникнення, виявлення трендів</a:t>
            </a:r>
            <a:endParaRPr lang="ru-RU" sz="12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 flipH="1">
            <a:off x="2469806" y="3272917"/>
            <a:ext cx="595747" cy="596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246618" y="3709287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Дії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46922" y="6519446"/>
            <a:ext cx="836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Хмарна </a:t>
            </a:r>
            <a:r>
              <a:rPr lang="uk-UA" sz="1600" b="1" dirty="0"/>
              <a:t>система штучного інтелекту</a:t>
            </a:r>
            <a:endParaRPr lang="ru-RU" sz="1600" b="1" dirty="0"/>
          </a:p>
        </p:txBody>
      </p:sp>
      <p:sp>
        <p:nvSpPr>
          <p:cNvPr id="45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5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0070" y="229253"/>
            <a:ext cx="11973463" cy="662731"/>
          </a:xfrm>
          <a:prstGeom prst="rect">
            <a:avLst/>
          </a:prstGeom>
        </p:spPr>
        <p:txBody>
          <a:bodyPr vert="horz" lIns="100794" tIns="50397" rIns="100794" bIns="50397" rtlCol="0" anchor="b">
            <a:noAutofit/>
          </a:bodyPr>
          <a:lstStyle>
            <a:lvl1pPr algn="ctr" defTabSz="913074" rtl="0" eaLnBrk="0" fontAlgn="base" hangingPunct="0">
              <a:lnSpc>
                <a:spcPts val="5795"/>
              </a:lnSpc>
              <a:spcBef>
                <a:spcPct val="0"/>
              </a:spcBef>
              <a:spcAft>
                <a:spcPct val="0"/>
              </a:spcAft>
              <a:defRPr sz="5443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defTabSz="913074" rtl="0" eaLnBrk="0" fontAlgn="base" hangingPunct="0">
              <a:lnSpc>
                <a:spcPts val="5795"/>
              </a:lnSpc>
              <a:spcBef>
                <a:spcPct val="0"/>
              </a:spcBef>
              <a:spcAft>
                <a:spcPct val="0"/>
              </a:spcAft>
              <a:defRPr sz="5443">
                <a:solidFill>
                  <a:schemeClr val="tx2"/>
                </a:solidFill>
                <a:latin typeface="Book Antiqua" pitchFamily="18" charset="0"/>
              </a:defRPr>
            </a:lvl2pPr>
            <a:lvl3pPr algn="ctr" defTabSz="913074" rtl="0" eaLnBrk="0" fontAlgn="base" hangingPunct="0">
              <a:lnSpc>
                <a:spcPts val="5795"/>
              </a:lnSpc>
              <a:spcBef>
                <a:spcPct val="0"/>
              </a:spcBef>
              <a:spcAft>
                <a:spcPct val="0"/>
              </a:spcAft>
              <a:defRPr sz="5443">
                <a:solidFill>
                  <a:schemeClr val="tx2"/>
                </a:solidFill>
                <a:latin typeface="Book Antiqua" pitchFamily="18" charset="0"/>
              </a:defRPr>
            </a:lvl3pPr>
            <a:lvl4pPr algn="ctr" defTabSz="913074" rtl="0" eaLnBrk="0" fontAlgn="base" hangingPunct="0">
              <a:lnSpc>
                <a:spcPts val="5795"/>
              </a:lnSpc>
              <a:spcBef>
                <a:spcPct val="0"/>
              </a:spcBef>
              <a:spcAft>
                <a:spcPct val="0"/>
              </a:spcAft>
              <a:defRPr sz="5443">
                <a:solidFill>
                  <a:schemeClr val="tx2"/>
                </a:solidFill>
                <a:latin typeface="Book Antiqua" pitchFamily="18" charset="0"/>
              </a:defRPr>
            </a:lvl4pPr>
            <a:lvl5pPr algn="ctr" defTabSz="913074" rtl="0" eaLnBrk="0" fontAlgn="base" hangingPunct="0">
              <a:lnSpc>
                <a:spcPts val="5795"/>
              </a:lnSpc>
              <a:spcBef>
                <a:spcPct val="0"/>
              </a:spcBef>
              <a:spcAft>
                <a:spcPct val="0"/>
              </a:spcAft>
              <a:defRPr sz="5443">
                <a:solidFill>
                  <a:schemeClr val="tx2"/>
                </a:solidFill>
                <a:latin typeface="Book Antiqua" pitchFamily="18" charset="0"/>
              </a:defRPr>
            </a:lvl5pPr>
            <a:lvl6pPr marL="414772" algn="ctr" defTabSz="913074" rtl="0" fontAlgn="base">
              <a:lnSpc>
                <a:spcPts val="5795"/>
              </a:lnSpc>
              <a:spcBef>
                <a:spcPct val="0"/>
              </a:spcBef>
              <a:spcAft>
                <a:spcPct val="0"/>
              </a:spcAft>
              <a:defRPr sz="5443">
                <a:solidFill>
                  <a:schemeClr val="tx2"/>
                </a:solidFill>
                <a:latin typeface="Book Antiqua" pitchFamily="18" charset="0"/>
              </a:defRPr>
            </a:lvl6pPr>
            <a:lvl7pPr marL="829544" algn="ctr" defTabSz="913074" rtl="0" fontAlgn="base">
              <a:lnSpc>
                <a:spcPts val="5795"/>
              </a:lnSpc>
              <a:spcBef>
                <a:spcPct val="0"/>
              </a:spcBef>
              <a:spcAft>
                <a:spcPct val="0"/>
              </a:spcAft>
              <a:defRPr sz="5443">
                <a:solidFill>
                  <a:schemeClr val="tx2"/>
                </a:solidFill>
                <a:latin typeface="Book Antiqua" pitchFamily="18" charset="0"/>
              </a:defRPr>
            </a:lvl7pPr>
            <a:lvl8pPr marL="1244316" algn="ctr" defTabSz="913074" rtl="0" fontAlgn="base">
              <a:lnSpc>
                <a:spcPts val="5795"/>
              </a:lnSpc>
              <a:spcBef>
                <a:spcPct val="0"/>
              </a:spcBef>
              <a:spcAft>
                <a:spcPct val="0"/>
              </a:spcAft>
              <a:defRPr sz="5443">
                <a:solidFill>
                  <a:schemeClr val="tx2"/>
                </a:solidFill>
                <a:latin typeface="Book Antiqua" pitchFamily="18" charset="0"/>
              </a:defRPr>
            </a:lvl8pPr>
            <a:lvl9pPr marL="1659087" algn="ctr" defTabSz="913074" rtl="0" fontAlgn="base">
              <a:lnSpc>
                <a:spcPts val="5795"/>
              </a:lnSpc>
              <a:spcBef>
                <a:spcPct val="0"/>
              </a:spcBef>
              <a:spcAft>
                <a:spcPct val="0"/>
              </a:spcAft>
              <a:defRPr sz="5443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>
              <a:lnSpc>
                <a:spcPts val="4500"/>
              </a:lnSpc>
            </a:pPr>
            <a:r>
              <a:rPr lang="uk-UA" sz="3600" b="1" dirty="0" smtClean="0">
                <a:effectLst/>
              </a:rPr>
              <a:t>Система штучного інтелекту для серверів</a:t>
            </a:r>
            <a:endParaRPr lang="ru-RU" sz="3600" b="1" dirty="0">
              <a:effectLst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866620" y="1991344"/>
            <a:ext cx="3479324" cy="2989951"/>
            <a:chOff x="868391" y="1779916"/>
            <a:chExt cx="3479324" cy="2989951"/>
          </a:xfrm>
        </p:grpSpPr>
        <p:sp>
          <p:nvSpPr>
            <p:cNvPr id="5" name="Блок-схема: узел 4"/>
            <p:cNvSpPr/>
            <p:nvPr/>
          </p:nvSpPr>
          <p:spPr>
            <a:xfrm>
              <a:off x="2182484" y="1779916"/>
              <a:ext cx="828137" cy="764875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519578" y="2619553"/>
              <a:ext cx="828137" cy="764875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950235" y="3988277"/>
              <a:ext cx="828137" cy="764875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354347" y="4004992"/>
              <a:ext cx="828137" cy="764875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868391" y="2619553"/>
              <a:ext cx="828137" cy="764875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6517" y="2039242"/>
              <a:ext cx="7200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Observing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15398" y="2878879"/>
              <a:ext cx="5341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Acting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69720" y="4247601"/>
              <a:ext cx="997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Recommending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8877" y="2878879"/>
              <a:ext cx="6495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3770" y="4247604"/>
              <a:ext cx="7120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Predicting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 rot="2170500">
              <a:off x="2972752" y="2460840"/>
              <a:ext cx="649145" cy="1679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18"/>
            <p:cNvSpPr/>
            <p:nvPr/>
          </p:nvSpPr>
          <p:spPr>
            <a:xfrm rot="7064253">
              <a:off x="3284306" y="3602051"/>
              <a:ext cx="649145" cy="1679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/>
            <p:cNvSpPr/>
            <p:nvPr/>
          </p:nvSpPr>
          <p:spPr>
            <a:xfrm rot="19159478">
              <a:off x="1557034" y="2427825"/>
              <a:ext cx="649145" cy="1679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 rot="14680998">
              <a:off x="1137748" y="3623832"/>
              <a:ext cx="649145" cy="1679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 rot="10800000">
              <a:off x="2236517" y="4303479"/>
              <a:ext cx="649145" cy="1679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39348" y="312510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InfoSight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078">
            <a:off x="5099535" y="2194846"/>
            <a:ext cx="2652696" cy="26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102717" y="252320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8296" y="3974116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Advise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64154" y="3974117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Diagnose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02717" y="33365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8780896" y="2417013"/>
            <a:ext cx="2303253" cy="2208361"/>
            <a:chOff x="8453887" y="2835488"/>
            <a:chExt cx="2303253" cy="220836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453887" y="2835488"/>
              <a:ext cx="2303253" cy="220836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709803" y="3083338"/>
              <a:ext cx="1791419" cy="16898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95" y="3509806"/>
            <a:ext cx="639594" cy="78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052" y="3540281"/>
            <a:ext cx="1008524" cy="69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9106052" y="2998422"/>
            <a:ext cx="1744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Lights-Out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63410" y="3090307"/>
            <a:ext cx="646048" cy="78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+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82885" y="3090307"/>
            <a:ext cx="646048" cy="78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+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4097" y="5669548"/>
            <a:ext cx="836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Основні компоненти системи штучного інтелекту для серверів</a:t>
            </a:r>
            <a:endParaRPr lang="ru-RU" sz="1600" b="1" dirty="0"/>
          </a:p>
        </p:txBody>
      </p:sp>
      <p:sp>
        <p:nvSpPr>
          <p:cNvPr id="37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6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22" y="219074"/>
            <a:ext cx="11707483" cy="732885"/>
          </a:xfrm>
        </p:spPr>
        <p:txBody>
          <a:bodyPr/>
          <a:lstStyle/>
          <a:p>
            <a:pPr marL="0" indent="0" algn="ctr">
              <a:lnSpc>
                <a:spcPts val="4500"/>
              </a:lnSpc>
              <a:buNone/>
            </a:pPr>
            <a:r>
              <a:rPr lang="uk-UA" sz="3600" dirty="0" smtClean="0">
                <a:effectLst>
                  <a:reflection blurRad="6350" endPos="0" dir="5400000" sy="-100000" algn="bl" rotWithShape="0"/>
                </a:effectLst>
                <a:latin typeface="+mn-lt"/>
              </a:rPr>
              <a:t>Хмарна платформа </a:t>
            </a:r>
            <a:r>
              <a:rPr lang="en-US" sz="3600" dirty="0" smtClean="0"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InfoSight</a:t>
            </a:r>
            <a:r>
              <a:rPr lang="uk-UA" sz="3600" dirty="0" smtClean="0"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1" y="2921995"/>
            <a:ext cx="1020613" cy="11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39" y="1806079"/>
            <a:ext cx="777203" cy="87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495032" y="3286678"/>
            <a:ext cx="592513" cy="459870"/>
            <a:chOff x="3486079" y="3586029"/>
            <a:chExt cx="592513" cy="45987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079" y="3804138"/>
              <a:ext cx="592513" cy="24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3685114" y="3586029"/>
              <a:ext cx="194442" cy="163902"/>
              <a:chOff x="3782335" y="3329796"/>
              <a:chExt cx="194442" cy="163902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3782335" y="3329796"/>
                <a:ext cx="194442" cy="1639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3818299" y="3370771"/>
                <a:ext cx="122514" cy="8195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H="1">
            <a:off x="903946" y="2316923"/>
            <a:ext cx="1471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03945" y="2316923"/>
            <a:ext cx="2" cy="2059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903946" y="4376060"/>
            <a:ext cx="3464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218868" y="2316923"/>
            <a:ext cx="11448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363707" y="2316924"/>
            <a:ext cx="5167" cy="205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215814" y="3457384"/>
            <a:ext cx="1216395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797157" y="3361694"/>
            <a:ext cx="1528373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894364" y="3361694"/>
            <a:ext cx="1517925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65031" y="3156729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InfoSight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27" y="2496753"/>
            <a:ext cx="1251105" cy="116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494244" y="2679233"/>
            <a:ext cx="575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/>
              <a:t>ЦОД</a:t>
            </a:r>
            <a:endParaRPr lang="ru-RU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937394" y="3746548"/>
            <a:ext cx="151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iLO Amplifier Pack</a:t>
            </a:r>
            <a:endParaRPr lang="ru-RU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254955" y="4088411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Servers</a:t>
            </a:r>
            <a:endParaRPr lang="ru-RU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101064" y="3663276"/>
            <a:ext cx="1835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досвіду використання, виявлення трендів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22154" y="3663276"/>
            <a:ext cx="2382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 інформації про серверну інфраструктуру, конфігурацію, події з усієї інстальованої бази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23706" y="5500271"/>
            <a:ext cx="836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Рис. 3  Використання хмарної платформи</a:t>
            </a:r>
            <a:r>
              <a:rPr lang="ru-RU" sz="1600" dirty="0" smtClean="0"/>
              <a:t> </a:t>
            </a:r>
            <a:r>
              <a:rPr lang="ru-RU" sz="1600" dirty="0"/>
              <a:t>InfoSight в </a:t>
            </a:r>
            <a:r>
              <a:rPr lang="ru-RU" sz="1600" dirty="0" err="1" smtClean="0"/>
              <a:t>управлінні</a:t>
            </a:r>
            <a:r>
              <a:rPr lang="ru-RU" sz="1600" dirty="0" smtClean="0"/>
              <a:t> </a:t>
            </a:r>
            <a:r>
              <a:rPr lang="ru-RU" sz="1600" dirty="0"/>
              <a:t>ІТ- </a:t>
            </a:r>
            <a:r>
              <a:rPr lang="uk-UA" sz="1600" dirty="0" smtClean="0"/>
              <a:t>інфраструктурою</a:t>
            </a:r>
            <a:endParaRPr lang="uk-UA" sz="1600" dirty="0"/>
          </a:p>
        </p:txBody>
      </p:sp>
      <p:sp>
        <p:nvSpPr>
          <p:cNvPr id="27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7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96C879-1143-4F26-9236-1788B131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98" y="142876"/>
            <a:ext cx="10974720" cy="775614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>
                <a:effectLst>
                  <a:reflection blurRad="6350" endPos="0" dir="5400000" sy="-100000" algn="bl" rotWithShape="0"/>
                </a:effectLst>
              </a:rPr>
              <a:t>Мережі з використанням </a:t>
            </a:r>
            <a:r>
              <a:rPr lang="ru-RU" sz="3600" dirty="0">
                <a:effectLst>
                  <a:reflection blurRad="6350" endPos="0" dir="5400000" sy="-100000" algn="bl" rotWithShape="0"/>
                </a:effectLst>
              </a:rPr>
              <a:t>NFV</a:t>
            </a:r>
            <a:endParaRPr lang="x-none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36651211-8A07-4E9E-9312-FCD0A244E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828" y="18614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39D2493-D928-4744-927A-DFD31D430408}"/>
              </a:ext>
            </a:extLst>
          </p:cNvPr>
          <p:cNvSpPr/>
          <p:nvPr/>
        </p:nvSpPr>
        <p:spPr>
          <a:xfrm>
            <a:off x="1547511" y="1070641"/>
            <a:ext cx="907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Розгортання </a:t>
            </a:r>
            <a:r>
              <a:rPr lang="uk-UA" b="1" dirty="0"/>
              <a:t>традиційних мережевих пристроїв: апаратні проміжні блоки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5FC748B-1483-4E91-AFCC-A111F9E5B3AA}"/>
              </a:ext>
            </a:extLst>
          </p:cNvPr>
          <p:cNvSpPr/>
          <p:nvPr/>
        </p:nvSpPr>
        <p:spPr>
          <a:xfrm>
            <a:off x="2768709" y="3727467"/>
            <a:ext cx="648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/>
              <a:t>Розгортання </a:t>
            </a:r>
            <a:r>
              <a:rPr lang="uk-UA" b="1" dirty="0"/>
              <a:t>мережевих пристроїв </a:t>
            </a:r>
            <a:r>
              <a:rPr lang="ru-RU" b="1" dirty="0"/>
              <a:t>NFV: </a:t>
            </a:r>
            <a:r>
              <a:rPr lang="uk-UA" b="1" dirty="0"/>
              <a:t>серійне обладнання</a:t>
            </a:r>
          </a:p>
        </p:txBody>
      </p:sp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12" y="4088595"/>
            <a:ext cx="6305693" cy="26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5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46" y="1531291"/>
            <a:ext cx="7198221" cy="211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8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FE5CF9-8D05-4526-B359-DCBC79C9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79" y="161280"/>
            <a:ext cx="11583361" cy="76809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uk-UA" sz="3600" dirty="0">
                <a:effectLst/>
              </a:rPr>
              <a:t>Мета запровадження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NFV</a:t>
            </a:r>
            <a:r>
              <a:rPr lang="uk-UA" sz="3600" dirty="0">
                <a:effectLst/>
              </a:rPr>
              <a:t> та її основні властивості</a:t>
            </a:r>
            <a:endParaRPr lang="x-none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0F3D3F-D151-4D4F-9E62-FF50A4B8B037}"/>
              </a:ext>
            </a:extLst>
          </p:cNvPr>
          <p:cNvSpPr/>
          <p:nvPr/>
        </p:nvSpPr>
        <p:spPr>
          <a:xfrm>
            <a:off x="243359" y="1066273"/>
            <a:ext cx="117052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457200" algn="just"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1. Метою запровадження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NFV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є підвищення операційної ефективності для:</a:t>
            </a:r>
            <a:endParaRPr lang="x-none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досягнення еластичності і масштабованості в масштабі всієї мережі оператора;</a:t>
            </a:r>
            <a:endParaRPr lang="x-non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автоматизація операцій (</a:t>
            </a:r>
            <a:r>
              <a:rPr lang="uk-UA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), адміністрування (</a:t>
            </a:r>
            <a:r>
              <a:rPr lang="uk-UA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) і обслуговування (</a:t>
            </a:r>
            <a:r>
              <a:rPr lang="uk-UA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Maintenance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динамічне управління потоками трафіку, з відповідним перерозподілом мережевих ресурсів в «реальному часі»;</a:t>
            </a:r>
            <a:endParaRPr lang="x-non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оперативне створення послуг та ланцюжків сервісів.</a:t>
            </a:r>
            <a:endParaRPr lang="x-non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457200" algn="just"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2 Основні властивості мережі, побудованої на принципах SDN / NFV:</a:t>
            </a:r>
            <a:endParaRPr lang="x-none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поділ </a:t>
            </a:r>
            <a:r>
              <a:rPr lang="uk-UA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площин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управління і передачі даних;</a:t>
            </a:r>
            <a:endParaRPr lang="x-non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віртуалізація мережевих функцій;</a:t>
            </a:r>
            <a:endParaRPr lang="x-non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програмоване управління мережевими ресурсами, обчислювальними ресурсами, і ресурсами зберігання даних, а також оркестрацією послуг;</a:t>
            </a:r>
            <a:endParaRPr lang="x-non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стандартизація протоколів і автоматизація конфігурації мережевих елементів;</a:t>
            </a:r>
            <a:endParaRPr lang="x-non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єдиний механізм адміністрування і виділення ресурсів мережі за запитом для різних послуг і функцій;</a:t>
            </a:r>
            <a:endParaRPr lang="x-non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автоматизація управління, розгортання мережевих елементів і бізнес-процесів.</a:t>
            </a:r>
            <a:endParaRPr lang="x-non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9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862</Words>
  <Application>Microsoft Office PowerPoint</Application>
  <PresentationFormat>Произвольный</PresentationFormat>
  <Paragraphs>123</Paragraphs>
  <Slides>13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Воздушный поток</vt:lpstr>
      <vt:lpstr>Тема Office</vt:lpstr>
      <vt:lpstr>Visio</vt:lpstr>
      <vt:lpstr>Міністерство освіти і науки України Державний університет телекомунікацій</vt:lpstr>
      <vt:lpstr>Презентация PowerPoint</vt:lpstr>
      <vt:lpstr>Презентация PowerPoint</vt:lpstr>
      <vt:lpstr>Презентация PowerPoint</vt:lpstr>
      <vt:lpstr>Автономний ЦОД на основі системи штучного інтелекту</vt:lpstr>
      <vt:lpstr>Презентация PowerPoint</vt:lpstr>
      <vt:lpstr>Хмарна платформа InfoSight </vt:lpstr>
      <vt:lpstr>Мережі з використанням NFV</vt:lpstr>
      <vt:lpstr>Мета запровадження NFV та її основні властивості</vt:lpstr>
      <vt:lpstr>Математична модель інформаційної мережі з віртуалізацією мережевих функцій</vt:lpstr>
      <vt:lpstr>Математична модель інформаційної мережі з віртуалізацією мережевих функцій</vt:lpstr>
      <vt:lpstr>Математична модель інформаційної мережі з віртуалізацією мережевих функцій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Державний університет телекомунікацій</dc:title>
  <dc:creator>Тетяна Юріївна Соболь</dc:creator>
  <cp:lastModifiedBy>ДУТ</cp:lastModifiedBy>
  <cp:revision>1</cp:revision>
  <dcterms:modified xsi:type="dcterms:W3CDTF">2021-12-13T10:34:02Z</dcterms:modified>
</cp:coreProperties>
</file>