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5" r:id="rId2"/>
    <p:sldId id="292" r:id="rId3"/>
    <p:sldId id="288" r:id="rId4"/>
    <p:sldId id="289" r:id="rId5"/>
    <p:sldId id="302" r:id="rId6"/>
    <p:sldId id="290" r:id="rId7"/>
    <p:sldId id="291" r:id="rId8"/>
    <p:sldId id="294" r:id="rId9"/>
    <p:sldId id="293" r:id="rId10"/>
    <p:sldId id="295" r:id="rId11"/>
    <p:sldId id="298" r:id="rId12"/>
    <p:sldId id="297" r:id="rId13"/>
    <p:sldId id="284" r:id="rId14"/>
    <p:sldId id="278" r:id="rId15"/>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ECD"/>
    <a:srgbClr val="2932E9"/>
    <a:srgbClr val="33C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2080" autoAdjust="0"/>
  </p:normalViewPr>
  <p:slideViewPr>
    <p:cSldViewPr>
      <p:cViewPr varScale="1">
        <p:scale>
          <a:sx n="92" d="100"/>
          <a:sy n="92" d="100"/>
        </p:scale>
        <p:origin x="96"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2446" tIns="46223" rIns="92446" bIns="46223" numCol="1" anchor="t"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atin typeface="Calibri" pitchFamily="34" charset="0"/>
                <a:cs typeface="Arial" charset="0"/>
              </a:defRPr>
            </a:lvl1pPr>
          </a:lstStyle>
          <a:p>
            <a:pPr>
              <a:defRPr/>
            </a:pPr>
            <a:fld id="{8C08A93E-1875-4F88-842F-37AEBD763A82}" type="datetimeFigureOut">
              <a:rPr lang="en-US"/>
              <a:pPr>
                <a:defRPr/>
              </a:pPr>
              <a:t>12/7/2021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2446" tIns="46223" rIns="92446" bIns="46223" numCol="1" anchor="b" anchorCtr="0" compatLnSpc="1">
            <a:prstTxWarp prst="textNoShape">
              <a:avLst/>
            </a:prstTxWarp>
          </a:bodyPr>
          <a:lstStyle>
            <a:lvl1pPr eaLnBrk="1" hangingPunct="1">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0749BF-A875-49B3-9275-65EE1E1E61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Dear ladies and gentlemen, dear participants of the conference!</a:t>
            </a:r>
          </a:p>
          <a:p>
            <a:r>
              <a:rPr lang="en-US" sz="1200" kern="1200" dirty="0" smtClean="0">
                <a:solidFill>
                  <a:schemeClr val="tx1"/>
                </a:solidFill>
                <a:effectLst/>
                <a:latin typeface="+mn-lt"/>
                <a:ea typeface="+mn-ea"/>
                <a:cs typeface="+mn-cs"/>
              </a:rPr>
              <a:t>Thanks to previous speakers, we’ve already discussed some key issues of Digital Transformation and now I’d like to take a few minutes of your time considering another side of this process that’s called Cybersecurity.</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a:t>
            </a:fld>
            <a:endParaRPr lang="en-US" altLang="en-US"/>
          </a:p>
        </p:txBody>
      </p:sp>
    </p:spTree>
    <p:extLst>
      <p:ext uri="{BB962C8B-B14F-4D97-AF65-F5344CB8AC3E}">
        <p14:creationId xmlns:p14="http://schemas.microsoft.com/office/powerpoint/2010/main" val="680666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en-US" sz="1200" kern="1200" dirty="0" smtClean="0">
                <a:solidFill>
                  <a:schemeClr val="tx1"/>
                </a:solidFill>
                <a:effectLst/>
                <a:latin typeface="+mn-lt"/>
                <a:ea typeface="+mn-ea"/>
                <a:cs typeface="+mn-cs"/>
              </a:rPr>
              <a:t>Despite opportunities for Emerging Cyber Security Solutions in many organizations, Digital Transformation for this moment suffers from some misunderstandings. There are 7 of them:</a:t>
            </a:r>
          </a:p>
          <a:p>
            <a:r>
              <a:rPr lang="en-US" sz="1200" kern="1200" dirty="0" smtClean="0">
                <a:solidFill>
                  <a:schemeClr val="tx1"/>
                </a:solidFill>
                <a:effectLst/>
                <a:latin typeface="+mn-lt"/>
                <a:ea typeface="+mn-ea"/>
                <a:cs typeface="+mn-cs"/>
              </a:rPr>
              <a:t>1.    </a:t>
            </a:r>
            <a:r>
              <a:rPr lang="en-US" sz="1200" i="1" kern="1200" dirty="0" smtClean="0">
                <a:solidFill>
                  <a:schemeClr val="tx1"/>
                </a:solidFill>
                <a:effectLst/>
                <a:latin typeface="+mn-lt"/>
                <a:ea typeface="+mn-ea"/>
                <a:cs typeface="+mn-cs"/>
              </a:rPr>
              <a:t>All organizations know cybersecurity is critical, but few people like to be confronted with this requirement</a:t>
            </a:r>
            <a:r>
              <a:rPr lang="en-US" sz="1200" kern="1200" dirty="0" smtClean="0">
                <a:solidFill>
                  <a:schemeClr val="tx1"/>
                </a:solidFill>
                <a:effectLst/>
                <a:latin typeface="+mn-lt"/>
                <a:ea typeface="+mn-ea"/>
                <a:cs typeface="+mn-cs"/>
              </a:rPr>
              <a:t>. Instead of viewing cybersecurity as a cost, companies should view it as a fundamental requirement.</a:t>
            </a:r>
          </a:p>
          <a:p>
            <a:r>
              <a:rPr lang="en-US" sz="1200" kern="1200" dirty="0" smtClean="0">
                <a:solidFill>
                  <a:schemeClr val="tx1"/>
                </a:solidFill>
                <a:effectLst/>
                <a:latin typeface="+mn-lt"/>
                <a:ea typeface="+mn-ea"/>
                <a:cs typeface="+mn-cs"/>
              </a:rPr>
              <a:t>2.    </a:t>
            </a:r>
            <a:r>
              <a:rPr lang="en-US" sz="1200" i="1" kern="1200" dirty="0" smtClean="0">
                <a:solidFill>
                  <a:schemeClr val="tx1"/>
                </a:solidFill>
                <a:effectLst/>
                <a:latin typeface="+mn-lt"/>
                <a:ea typeface="+mn-ea"/>
                <a:cs typeface="+mn-cs"/>
              </a:rPr>
              <a:t>Many seem to believe that cybersecurity slows down digital transformation</a:t>
            </a:r>
            <a:r>
              <a:rPr lang="en-US" sz="1200" kern="1200" dirty="0" smtClean="0">
                <a:solidFill>
                  <a:schemeClr val="tx1"/>
                </a:solidFill>
                <a:effectLst/>
                <a:latin typeface="+mn-lt"/>
                <a:ea typeface="+mn-ea"/>
                <a:cs typeface="+mn-cs"/>
              </a:rPr>
              <a:t>. This is not the case with new technology anymore. These days, security solutions can even be done in the cloud. Unfortunately, many organizations do not involve their security team at the beginning of the business process. In fact, they are often called in too late.</a:t>
            </a:r>
          </a:p>
          <a:p>
            <a:r>
              <a:rPr lang="en-US" sz="1200" kern="1200" dirty="0" smtClean="0">
                <a:solidFill>
                  <a:schemeClr val="tx1"/>
                </a:solidFill>
                <a:effectLst/>
                <a:latin typeface="+mn-lt"/>
                <a:ea typeface="+mn-ea"/>
                <a:cs typeface="+mn-cs"/>
              </a:rPr>
              <a:t>3.    </a:t>
            </a:r>
            <a:r>
              <a:rPr lang="en-US" sz="1200" i="1" kern="1200" dirty="0" smtClean="0">
                <a:solidFill>
                  <a:schemeClr val="tx1"/>
                </a:solidFill>
                <a:effectLst/>
                <a:latin typeface="+mn-lt"/>
                <a:ea typeface="+mn-ea"/>
                <a:cs typeface="+mn-cs"/>
              </a:rPr>
              <a:t>Some organizations do not seem to have a sense of urgency to implement security in new technology</a:t>
            </a:r>
            <a:r>
              <a:rPr lang="en-US" sz="1200" kern="1200" dirty="0" smtClean="0">
                <a:solidFill>
                  <a:schemeClr val="tx1"/>
                </a:solidFill>
                <a:effectLst/>
                <a:latin typeface="+mn-lt"/>
                <a:ea typeface="+mn-ea"/>
                <a:cs typeface="+mn-cs"/>
              </a:rPr>
              <a:t>. Only organizations that went through serious cyber troubles admit cybersecurity is valuable.</a:t>
            </a:r>
          </a:p>
          <a:p>
            <a:r>
              <a:rPr lang="en-US" sz="1200" kern="1200" dirty="0" smtClean="0">
                <a:solidFill>
                  <a:schemeClr val="tx1"/>
                </a:solidFill>
                <a:effectLst/>
                <a:latin typeface="+mn-lt"/>
                <a:ea typeface="+mn-ea"/>
                <a:cs typeface="+mn-cs"/>
              </a:rPr>
              <a:t>4.    </a:t>
            </a:r>
            <a:r>
              <a:rPr lang="en-US" sz="1200" i="1" kern="1200" dirty="0" smtClean="0">
                <a:solidFill>
                  <a:schemeClr val="tx1"/>
                </a:solidFill>
                <a:effectLst/>
                <a:latin typeface="+mn-lt"/>
                <a:ea typeface="+mn-ea"/>
                <a:cs typeface="+mn-cs"/>
              </a:rPr>
              <a:t>Cybersecurity is not a simple process</a:t>
            </a:r>
            <a:r>
              <a:rPr lang="en-US" sz="1200" kern="1200" dirty="0" smtClean="0">
                <a:solidFill>
                  <a:schemeClr val="tx1"/>
                </a:solidFill>
                <a:effectLst/>
                <a:latin typeface="+mn-lt"/>
                <a:ea typeface="+mn-ea"/>
                <a:cs typeface="+mn-cs"/>
              </a:rPr>
              <a:t>. Now it's not an easy fix to potential cyberattacks. It requires developing a strategy that involves prioritizing the most critical processes, as well as identifying and protecting potential sources of vulnerabilities.</a:t>
            </a:r>
          </a:p>
          <a:p>
            <a:r>
              <a:rPr lang="en-US" sz="1200" kern="1200" dirty="0" smtClean="0">
                <a:solidFill>
                  <a:schemeClr val="tx1"/>
                </a:solidFill>
                <a:effectLst/>
                <a:latin typeface="+mn-lt"/>
                <a:ea typeface="+mn-ea"/>
                <a:cs typeface="+mn-cs"/>
              </a:rPr>
              <a:t>5.    </a:t>
            </a:r>
            <a:r>
              <a:rPr lang="en-US" sz="1200" i="1" kern="1200" dirty="0" smtClean="0">
                <a:solidFill>
                  <a:schemeClr val="tx1"/>
                </a:solidFill>
                <a:effectLst/>
                <a:latin typeface="+mn-lt"/>
                <a:ea typeface="+mn-ea"/>
                <a:cs typeface="+mn-cs"/>
              </a:rPr>
              <a:t>Making a business case for cybersecurity can be difficult</a:t>
            </a:r>
            <a:r>
              <a:rPr lang="en-US" sz="1200" kern="1200" dirty="0" smtClean="0">
                <a:solidFill>
                  <a:schemeClr val="tx1"/>
                </a:solidFill>
                <a:effectLst/>
                <a:latin typeface="+mn-lt"/>
                <a:ea typeface="+mn-ea"/>
                <a:cs typeface="+mn-cs"/>
              </a:rPr>
              <a:t>. You cannot predict how much an attack will affect the company, but you will accurately know when an attack has occurred.</a:t>
            </a:r>
          </a:p>
          <a:p>
            <a:r>
              <a:rPr lang="en-US" sz="1200" kern="1200" dirty="0" smtClean="0">
                <a:solidFill>
                  <a:schemeClr val="tx1"/>
                </a:solidFill>
                <a:effectLst/>
                <a:latin typeface="+mn-lt"/>
                <a:ea typeface="+mn-ea"/>
                <a:cs typeface="+mn-cs"/>
              </a:rPr>
              <a:t>6.    </a:t>
            </a:r>
            <a:r>
              <a:rPr lang="en-US" sz="1200" i="1" kern="1200" dirty="0" smtClean="0">
                <a:solidFill>
                  <a:schemeClr val="tx1"/>
                </a:solidFill>
                <a:effectLst/>
                <a:latin typeface="+mn-lt"/>
                <a:ea typeface="+mn-ea"/>
                <a:cs typeface="+mn-cs"/>
              </a:rPr>
              <a:t>Mobile technology has changed security parameters</a:t>
            </a:r>
            <a:r>
              <a:rPr lang="en-US" sz="1200" kern="1200" dirty="0" smtClean="0">
                <a:solidFill>
                  <a:schemeClr val="tx1"/>
                </a:solidFill>
                <a:effectLst/>
                <a:latin typeface="+mn-lt"/>
                <a:ea typeface="+mn-ea"/>
                <a:cs typeface="+mn-cs"/>
              </a:rPr>
              <a:t>. Technology such as mobile and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has made security parameters more complicated. Since there are several channels through which attacks can take place, anti-virus and firewall solutions are no longer enough.</a:t>
            </a:r>
          </a:p>
          <a:p>
            <a:r>
              <a:rPr lang="en-US" sz="1200" kern="1200" dirty="0" smtClean="0">
                <a:solidFill>
                  <a:schemeClr val="tx1"/>
                </a:solidFill>
                <a:effectLst/>
                <a:latin typeface="+mn-lt"/>
                <a:ea typeface="+mn-ea"/>
                <a:cs typeface="+mn-cs"/>
              </a:rPr>
              <a:t>7.    </a:t>
            </a:r>
            <a:r>
              <a:rPr lang="en-US" sz="1200" i="1" kern="1200" dirty="0" smtClean="0">
                <a:solidFill>
                  <a:schemeClr val="tx1"/>
                </a:solidFill>
                <a:effectLst/>
                <a:latin typeface="+mn-lt"/>
                <a:ea typeface="+mn-ea"/>
                <a:cs typeface="+mn-cs"/>
              </a:rPr>
              <a:t>Data and information are undervalued</a:t>
            </a:r>
            <a:r>
              <a:rPr lang="en-US" sz="1200" kern="1200" dirty="0" smtClean="0">
                <a:solidFill>
                  <a:schemeClr val="tx1"/>
                </a:solidFill>
                <a:effectLst/>
                <a:latin typeface="+mn-lt"/>
                <a:ea typeface="+mn-ea"/>
                <a:cs typeface="+mn-cs"/>
              </a:rPr>
              <a:t>. Organizations often undervalue data and information even though these are the essence of the businesses and a source of revenue. But they do not reflect this in their cybersecurity policies.</a:t>
            </a:r>
          </a:p>
          <a:p>
            <a:r>
              <a:rPr lang="en-US" sz="1200" kern="1200" dirty="0" smtClean="0">
                <a:solidFill>
                  <a:schemeClr val="tx1"/>
                </a:solidFill>
                <a:effectLst/>
                <a:latin typeface="+mn-lt"/>
                <a:ea typeface="+mn-ea"/>
                <a:cs typeface="+mn-cs"/>
              </a:rPr>
              <a:t>Trying to address these problems will make the process of Digital Transformation more secure and sustainable.</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10</a:t>
            </a:fld>
            <a:endParaRPr lang="en-US" altLang="en-US"/>
          </a:p>
        </p:txBody>
      </p:sp>
    </p:spTree>
    <p:extLst>
      <p:ext uri="{BB962C8B-B14F-4D97-AF65-F5344CB8AC3E}">
        <p14:creationId xmlns:p14="http://schemas.microsoft.com/office/powerpoint/2010/main" val="226044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The way of Digital Transformation is difficult and full of security problems in the future. We’ve tried to make some predictions about these issues:</a:t>
            </a:r>
          </a:p>
          <a:p>
            <a:r>
              <a:rPr lang="en-US" sz="1200" i="1" kern="1200" dirty="0" smtClean="0">
                <a:solidFill>
                  <a:schemeClr val="tx1"/>
                </a:solidFill>
                <a:effectLst/>
                <a:latin typeface="+mn-lt"/>
                <a:ea typeface="+mn-ea"/>
                <a:cs typeface="+mn-cs"/>
              </a:rPr>
              <a:t>Automation will drive a new wave of Spear Phishing Campaigns</a:t>
            </a:r>
            <a:r>
              <a:rPr lang="en-US" sz="1200" kern="1200" dirty="0" smtClean="0">
                <a:solidFill>
                  <a:schemeClr val="tx1"/>
                </a:solidFill>
                <a:effectLst/>
                <a:latin typeface="+mn-lt"/>
                <a:ea typeface="+mn-ea"/>
                <a:cs typeface="+mn-cs"/>
              </a:rPr>
              <a:t>. Cybercriminals have already created tools that can automate the manual aspects of spear phishing. By combining such tools with programs that scan data from social media networks and company websites, phishers can send thousands of detailed, believable spear phishing emails, with content customized to each victim.</a:t>
            </a:r>
          </a:p>
          <a:p>
            <a:r>
              <a:rPr lang="en-US" sz="1200" i="1" kern="1200" dirty="0" smtClean="0">
                <a:solidFill>
                  <a:schemeClr val="tx1"/>
                </a:solidFill>
                <a:effectLst/>
                <a:latin typeface="+mn-lt"/>
                <a:ea typeface="+mn-ea"/>
                <a:cs typeface="+mn-cs"/>
              </a:rPr>
              <a:t>Cloud-Hosting providers will finally start fighting with cyber abuse</a:t>
            </a:r>
            <a:r>
              <a:rPr lang="en-US" sz="1200" kern="1200" dirty="0" smtClean="0">
                <a:solidFill>
                  <a:schemeClr val="tx1"/>
                </a:solidFill>
                <a:effectLst/>
                <a:latin typeface="+mn-lt"/>
                <a:ea typeface="+mn-ea"/>
                <a:cs typeface="+mn-cs"/>
              </a:rPr>
              <a:t>. We predict that these Cloud-hosting providers will begin heavily cracking down on scams by deploying automated tools and file validation that spot spoofed authentication portals.</a:t>
            </a:r>
          </a:p>
          <a:p>
            <a:r>
              <a:rPr lang="en-US" sz="1200" i="1" kern="1200" dirty="0" smtClean="0">
                <a:solidFill>
                  <a:schemeClr val="tx1"/>
                </a:solidFill>
                <a:effectLst/>
                <a:latin typeface="+mn-lt"/>
                <a:ea typeface="+mn-ea"/>
                <a:cs typeface="+mn-cs"/>
              </a:rPr>
              <a:t>Hackers will infest home networks with worms more intensively</a:t>
            </a:r>
            <a:r>
              <a:rPr lang="en-US" sz="1200" kern="1200" dirty="0" smtClean="0">
                <a:solidFill>
                  <a:schemeClr val="tx1"/>
                </a:solidFill>
                <a:effectLst/>
                <a:latin typeface="+mn-lt"/>
                <a:ea typeface="+mn-ea"/>
                <a:cs typeface="+mn-cs"/>
              </a:rPr>
              <a:t>. We expect to see malware that not only spreads across networks but looks for signs that an infected device is for corporate use.</a:t>
            </a:r>
          </a:p>
          <a:p>
            <a:r>
              <a:rPr lang="en-US" sz="1200" i="1" kern="1200" dirty="0" smtClean="0">
                <a:solidFill>
                  <a:schemeClr val="tx1"/>
                </a:solidFill>
                <a:effectLst/>
                <a:latin typeface="+mn-lt"/>
                <a:ea typeface="+mn-ea"/>
                <a:cs typeface="+mn-cs"/>
              </a:rPr>
              <a:t>Car chargers will become an alternative vulnerability for smart cars</a:t>
            </a:r>
            <a:r>
              <a:rPr lang="en-US" sz="1200" kern="1200" dirty="0" smtClean="0">
                <a:solidFill>
                  <a:schemeClr val="tx1"/>
                </a:solidFill>
                <a:effectLst/>
                <a:latin typeface="+mn-lt"/>
                <a:ea typeface="+mn-ea"/>
                <a:cs typeface="+mn-cs"/>
              </a:rPr>
              <a:t>. Smart car charging cables carry more than just energy. We expect to see security researchers find similar vulnerabilities in smart car charging components that could at the very least allow them to prevent the powering and use of your car.</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11</a:t>
            </a:fld>
            <a:endParaRPr lang="en-US" altLang="en-US"/>
          </a:p>
        </p:txBody>
      </p:sp>
    </p:spTree>
    <p:extLst>
      <p:ext uri="{BB962C8B-B14F-4D97-AF65-F5344CB8AC3E}">
        <p14:creationId xmlns:p14="http://schemas.microsoft.com/office/powerpoint/2010/main" val="716476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Users will think more about devices' privacy. </a:t>
            </a:r>
            <a:r>
              <a:rPr lang="en-US" sz="1200" kern="1200" dirty="0" smtClean="0">
                <a:solidFill>
                  <a:schemeClr val="tx1"/>
                </a:solidFill>
                <a:effectLst/>
                <a:latin typeface="+mn-lt"/>
                <a:ea typeface="+mn-ea"/>
                <a:cs typeface="+mn-cs"/>
              </a:rPr>
              <a:t>Users will finally revolt and make vendors take a privacy for home and consumer Internet of Things devices more seriously. We expect to see the market deal against </a:t>
            </a:r>
            <a:r>
              <a:rPr lang="en-US" sz="1200" kern="1200" dirty="0" err="1" smtClean="0">
                <a:solidFill>
                  <a:schemeClr val="tx1"/>
                </a:solidFill>
                <a:effectLst/>
                <a:latin typeface="+mn-lt"/>
                <a:ea typeface="+mn-ea"/>
                <a:cs typeface="+mn-cs"/>
              </a:rPr>
              <a:t>IoT</a:t>
            </a:r>
            <a:r>
              <a:rPr lang="en-US" sz="1200" kern="1200" dirty="0" smtClean="0">
                <a:solidFill>
                  <a:schemeClr val="tx1"/>
                </a:solidFill>
                <a:effectLst/>
                <a:latin typeface="+mn-lt"/>
                <a:ea typeface="+mn-ea"/>
                <a:cs typeface="+mn-cs"/>
              </a:rPr>
              <a:t> devices that collect personal data and regulate the capabilities to protect user privacy.</a:t>
            </a:r>
          </a:p>
          <a:p>
            <a:r>
              <a:rPr lang="en-US" sz="1200" i="1" kern="1200" dirty="0" smtClean="0">
                <a:solidFill>
                  <a:schemeClr val="tx1"/>
                </a:solidFill>
                <a:effectLst/>
                <a:latin typeface="+mn-lt"/>
                <a:ea typeface="+mn-ea"/>
                <a:cs typeface="+mn-cs"/>
              </a:rPr>
              <a:t>Attackers will use VPNs for remote penetration. </a:t>
            </a:r>
            <a:r>
              <a:rPr lang="en-US" sz="1200" kern="1200" dirty="0" smtClean="0">
                <a:solidFill>
                  <a:schemeClr val="tx1"/>
                </a:solidFill>
                <a:effectLst/>
                <a:latin typeface="+mn-lt"/>
                <a:ea typeface="+mn-ea"/>
                <a:cs typeface="+mn-cs"/>
              </a:rPr>
              <a:t>Though VPN offers some security to remote employees, attackers realize that if they can access a VPN, they have a wide-open door to your corporate network. </a:t>
            </a:r>
          </a:p>
          <a:p>
            <a:r>
              <a:rPr lang="en-US" sz="1200" i="1" kern="1200" dirty="0" smtClean="0">
                <a:solidFill>
                  <a:schemeClr val="tx1"/>
                </a:solidFill>
                <a:effectLst/>
                <a:latin typeface="+mn-lt"/>
                <a:ea typeface="+mn-ea"/>
                <a:cs typeface="+mn-cs"/>
              </a:rPr>
              <a:t>Attackers will pinpoint security gaps in legacy endpoints. </a:t>
            </a:r>
            <a:r>
              <a:rPr lang="en-US" sz="1200" kern="1200" dirty="0" smtClean="0">
                <a:solidFill>
                  <a:schemeClr val="tx1"/>
                </a:solidFill>
                <a:effectLst/>
                <a:latin typeface="+mn-lt"/>
                <a:ea typeface="+mn-ea"/>
                <a:cs typeface="+mn-cs"/>
              </a:rPr>
              <a:t>We expect cybercriminals to seek a significant security flaw in obsolete operational systems like Windows XP or  Windows 7 hoping to exploit legacy endpoints that users can’t easily patch at home.</a:t>
            </a:r>
          </a:p>
          <a:p>
            <a:r>
              <a:rPr lang="en-US" sz="1200" i="1" kern="1200" dirty="0" smtClean="0">
                <a:solidFill>
                  <a:schemeClr val="tx1"/>
                </a:solidFill>
                <a:effectLst/>
                <a:latin typeface="+mn-lt"/>
                <a:ea typeface="+mn-ea"/>
                <a:cs typeface="+mn-cs"/>
              </a:rPr>
              <a:t>Every service without Multi-Factor Authentication will suffer a breach. </a:t>
            </a:r>
            <a:r>
              <a:rPr lang="en-US" sz="1200" kern="1200" dirty="0" smtClean="0">
                <a:solidFill>
                  <a:schemeClr val="tx1"/>
                </a:solidFill>
                <a:effectLst/>
                <a:latin typeface="+mn-lt"/>
                <a:ea typeface="+mn-ea"/>
                <a:cs typeface="+mn-cs"/>
              </a:rPr>
              <a:t>We predict that every service that doesn’t have Multi-Factor Authentication enabled will suffer a breach or an account compromise.</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12</a:t>
            </a:fld>
            <a:endParaRPr lang="en-US" altLang="en-US"/>
          </a:p>
        </p:txBody>
      </p:sp>
    </p:spTree>
    <p:extLst>
      <p:ext uri="{BB962C8B-B14F-4D97-AF65-F5344CB8AC3E}">
        <p14:creationId xmlns:p14="http://schemas.microsoft.com/office/powerpoint/2010/main" val="3808784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Everything that’s been considered in this presentation leads to the following conclusions:</a:t>
            </a:r>
          </a:p>
          <a:p>
            <a:r>
              <a:rPr lang="en-US" sz="1200" kern="1200" dirty="0" smtClean="0">
                <a:solidFill>
                  <a:schemeClr val="tx1"/>
                </a:solidFill>
                <a:effectLst/>
                <a:latin typeface="+mn-lt"/>
                <a:ea typeface="+mn-ea"/>
                <a:cs typeface="+mn-cs"/>
              </a:rPr>
              <a:t>1. Digital Transformation is a complex process that combines activities, skills, and business models based on Digitization and Digitalization, leading to a new economy and society.</a:t>
            </a:r>
          </a:p>
          <a:p>
            <a:r>
              <a:rPr lang="en-US" sz="1200" kern="1200" dirty="0" smtClean="0">
                <a:solidFill>
                  <a:schemeClr val="tx1"/>
                </a:solidFill>
                <a:effectLst/>
                <a:latin typeface="+mn-lt"/>
                <a:ea typeface="+mn-ea"/>
                <a:cs typeface="+mn-cs"/>
              </a:rPr>
              <a:t>2. Digital Transformation brings unmatched opportunities and capabilities for growth and value creation. However, none of the opportunities can be realized without dealing with the associated risks.</a:t>
            </a:r>
          </a:p>
          <a:p>
            <a:r>
              <a:rPr lang="en-US" sz="1200" kern="1200" dirty="0" smtClean="0">
                <a:solidFill>
                  <a:schemeClr val="tx1"/>
                </a:solidFill>
                <a:effectLst/>
                <a:latin typeface="+mn-lt"/>
                <a:ea typeface="+mn-ea"/>
                <a:cs typeface="+mn-cs"/>
              </a:rPr>
              <a:t>3. Technology Evolution, Regulatory Complexity, Sophistication of Attacks, and Limited Resources make Cybersecurity a key factor of Digital Transformation.</a:t>
            </a:r>
          </a:p>
          <a:p>
            <a:r>
              <a:rPr lang="en-US" sz="1200" kern="1200" dirty="0" smtClean="0">
                <a:solidFill>
                  <a:schemeClr val="tx1"/>
                </a:solidFill>
                <a:effectLst/>
                <a:latin typeface="+mn-lt"/>
                <a:ea typeface="+mn-ea"/>
                <a:cs typeface="+mn-cs"/>
              </a:rPr>
              <a:t>4. Digital Transformation creates new opportunities and Emerging Solutions and Services for Cyber Security.</a:t>
            </a:r>
          </a:p>
          <a:p>
            <a:r>
              <a:rPr lang="en-US" sz="1200" kern="1200" dirty="0" smtClean="0">
                <a:solidFill>
                  <a:schemeClr val="tx1"/>
                </a:solidFill>
                <a:effectLst/>
                <a:latin typeface="+mn-lt"/>
                <a:ea typeface="+mn-ea"/>
                <a:cs typeface="+mn-cs"/>
              </a:rPr>
              <a:t>5. The increase in the number of connected devices, further </a:t>
            </a:r>
            <a:r>
              <a:rPr lang="en-US" sz="1200" kern="1200" dirty="0" err="1" smtClean="0">
                <a:solidFill>
                  <a:schemeClr val="tx1"/>
                </a:solidFill>
                <a:effectLst/>
                <a:latin typeface="+mn-lt"/>
                <a:ea typeface="+mn-ea"/>
                <a:cs typeface="+mn-cs"/>
              </a:rPr>
              <a:t>informatization</a:t>
            </a:r>
            <a:r>
              <a:rPr lang="en-US" sz="1200" kern="1200" dirty="0" smtClean="0">
                <a:solidFill>
                  <a:schemeClr val="tx1"/>
                </a:solidFill>
                <a:effectLst/>
                <a:latin typeface="+mn-lt"/>
                <a:ea typeface="+mn-ea"/>
                <a:cs typeface="+mn-cs"/>
              </a:rPr>
              <a:t> of business processes, and predictions of the security situation show that the role of cybersecurity in the era of digital transformation will only increase.</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13</a:t>
            </a:fld>
            <a:endParaRPr lang="en-US" altLang="en-US"/>
          </a:p>
        </p:txBody>
      </p:sp>
    </p:spTree>
    <p:extLst>
      <p:ext uri="{BB962C8B-B14F-4D97-AF65-F5344CB8AC3E}">
        <p14:creationId xmlns:p14="http://schemas.microsoft.com/office/powerpoint/2010/main" val="2046272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the list of References.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 you for your attention!</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14</a:t>
            </a:fld>
            <a:endParaRPr lang="en-US" altLang="en-US"/>
          </a:p>
        </p:txBody>
      </p:sp>
    </p:spTree>
    <p:extLst>
      <p:ext uri="{BB962C8B-B14F-4D97-AF65-F5344CB8AC3E}">
        <p14:creationId xmlns:p14="http://schemas.microsoft.com/office/powerpoint/2010/main" val="36883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At the beginning of my presentation, I’d like to attract your attention to the basic disruptive technologies that made Digital Transformation a reality. </a:t>
            </a:r>
          </a:p>
          <a:p>
            <a:pPr lvl="0"/>
            <a:r>
              <a:rPr lang="en-US" sz="1200" kern="1200" dirty="0" smtClean="0">
                <a:solidFill>
                  <a:schemeClr val="tx1"/>
                </a:solidFill>
                <a:effectLst/>
                <a:latin typeface="+mn-lt"/>
                <a:ea typeface="+mn-ea"/>
                <a:cs typeface="+mn-cs"/>
              </a:rPr>
              <a:t>Advanced analytics and artificial intelligence. High-performance computers can identify patterns and perform predictive analytics to facilitate automated learning and decision-making.</a:t>
            </a:r>
          </a:p>
          <a:p>
            <a:pPr lvl="0"/>
            <a:r>
              <a:rPr lang="en-US" sz="1200" kern="1200" dirty="0" smtClean="0">
                <a:solidFill>
                  <a:schemeClr val="tx1"/>
                </a:solidFill>
                <a:effectLst/>
                <a:latin typeface="+mn-lt"/>
                <a:ea typeface="+mn-ea"/>
                <a:cs typeface="+mn-cs"/>
              </a:rPr>
              <a:t>The Internet of things. Sensors and actuators enable the use of smart interconnected devices or products that can be remotely accessed or tracked. </a:t>
            </a:r>
          </a:p>
          <a:p>
            <a:pPr lvl="0"/>
            <a:r>
              <a:rPr lang="en-US" sz="1200" kern="1200" dirty="0" smtClean="0">
                <a:solidFill>
                  <a:schemeClr val="tx1"/>
                </a:solidFill>
                <a:effectLst/>
                <a:latin typeface="+mn-lt"/>
                <a:ea typeface="+mn-ea"/>
                <a:cs typeface="+mn-cs"/>
              </a:rPr>
              <a:t>Advanced robotics. Artificial intelligence, computer vision, sensors, and motors are enabling robots to perform increasingly complex tasks, with less repetitive and predictable patterns.</a:t>
            </a:r>
          </a:p>
          <a:p>
            <a:pPr lvl="0"/>
            <a:r>
              <a:rPr lang="en-US" sz="1200" kern="1200" dirty="0" smtClean="0">
                <a:solidFill>
                  <a:schemeClr val="tx1"/>
                </a:solidFill>
                <a:effectLst/>
                <a:latin typeface="+mn-lt"/>
                <a:ea typeface="+mn-ea"/>
                <a:cs typeface="+mn-cs"/>
              </a:rPr>
              <a:t>Cloud services and digital platforms; • </a:t>
            </a:r>
            <a:r>
              <a:rPr lang="en-US" sz="1200" kern="1200" dirty="0" err="1" smtClean="0">
                <a:solidFill>
                  <a:schemeClr val="tx1"/>
                </a:solidFill>
                <a:effectLst/>
                <a:latin typeface="+mn-lt"/>
                <a:ea typeface="+mn-ea"/>
                <a:cs typeface="+mn-cs"/>
              </a:rPr>
              <a:t>Blockchain</a:t>
            </a:r>
            <a:r>
              <a:rPr lang="en-US" sz="1200" kern="1200" dirty="0" smtClean="0">
                <a:solidFill>
                  <a:schemeClr val="tx1"/>
                </a:solidFill>
                <a:effectLst/>
                <a:latin typeface="+mn-lt"/>
                <a:ea typeface="+mn-ea"/>
                <a:cs typeface="+mn-cs"/>
              </a:rPr>
              <a:t>; • Autonomous and semi-autonomous navigation; • 3D printing; • Virtual and augmented reality and many-many other technologies implemented into different industries make a terribly wide field for Cybersecurity issues. </a:t>
            </a:r>
          </a:p>
          <a:p>
            <a:r>
              <a:rPr lang="en-US" sz="1200" kern="1200" dirty="0" smtClean="0">
                <a:solidFill>
                  <a:schemeClr val="tx1"/>
                </a:solidFill>
                <a:effectLst/>
                <a:latin typeface="+mn-lt"/>
                <a:ea typeface="+mn-ea"/>
                <a:cs typeface="+mn-cs"/>
              </a:rPr>
              <a:t>For the first view, it's logical to deny these novel approaches to keep the safety and stability of the business, but actually, for the moment, it’s not possible because of the emerging benefits of Digital Transformation.</a:t>
            </a:r>
          </a:p>
          <a:p>
            <a:endParaRPr lang="en-US" dirty="0"/>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2</a:t>
            </a:fld>
            <a:endParaRPr lang="en-US" altLang="en-US"/>
          </a:p>
        </p:txBody>
      </p:sp>
    </p:spTree>
    <p:extLst>
      <p:ext uri="{BB962C8B-B14F-4D97-AF65-F5344CB8AC3E}">
        <p14:creationId xmlns:p14="http://schemas.microsoft.com/office/powerpoint/2010/main" val="715479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smtClean="0">
                <a:solidFill>
                  <a:schemeClr val="tx1"/>
                </a:solidFill>
                <a:effectLst/>
                <a:latin typeface="+mn-lt"/>
                <a:ea typeface="+mn-ea"/>
                <a:cs typeface="+mn-cs"/>
              </a:rPr>
              <a:t>Automation consumes time and resources and gives the opportunity to repeat the actions as many times as you want.</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Availability ensures that your business can be available 24/7 whole year long.</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Your customers will appreciate the products and services oriented to satisfy their needs.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Efficient business gets more and spends less.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You can predict your future to avoid troubles.</a:t>
            </a:r>
            <a:endParaRPr lang="en-US" sz="1200" kern="1200" dirty="0">
              <a:solidFill>
                <a:schemeClr val="tx1"/>
              </a:solidFill>
              <a:effectLst/>
              <a:latin typeface="+mn-lt"/>
              <a:ea typeface="+mn-ea"/>
              <a:cs typeface="+mn-cs"/>
            </a:endParaRPr>
          </a:p>
        </p:txBody>
      </p:sp>
      <p:sp>
        <p:nvSpPr>
          <p:cNvPr id="337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A776BC4-48C6-4EC5-94E8-088FFD0A604F}"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79338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GB" sz="1200" kern="1200" dirty="0" smtClean="0">
                <a:solidFill>
                  <a:schemeClr val="tx1"/>
                </a:solidFill>
                <a:effectLst/>
                <a:latin typeface="+mn-lt"/>
                <a:ea typeface="+mn-ea"/>
                <a:cs typeface="+mn-cs"/>
              </a:rPr>
              <a:t>Working in a technologically modern environment, your staff is motivated to improve their skills and qualifications.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It’s much easier to control all financial issues in a digitalized organization.</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rivalry between competitors is more clear and fair. </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As a result, Digital Transformation of business gives significant opportunities in getting added value.</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And... Security. Talking about security, I should say that Digital Transformation improves security issues as well, which leads to trust from the customers, but the problem of maintaining such security is difficult.</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D996D01-E2E8-4CFC-BCA3-8D86DF046CDC}"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169667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As we’ve already mentioned, the basic technologies of Digital Transformation were born in the last few years and all of them are connected with fast computing, microelectronics, </a:t>
            </a:r>
            <a:r>
              <a:rPr lang="en-US" sz="1200" kern="1200" dirty="0" err="1" smtClean="0">
                <a:solidFill>
                  <a:schemeClr val="tx1"/>
                </a:solidFill>
                <a:effectLst/>
                <a:latin typeface="+mn-lt"/>
                <a:ea typeface="+mn-ea"/>
                <a:cs typeface="+mn-cs"/>
              </a:rPr>
              <a:t>nano</a:t>
            </a:r>
            <a:r>
              <a:rPr lang="en-US" sz="1200" kern="1200" dirty="0" smtClean="0">
                <a:solidFill>
                  <a:schemeClr val="tx1"/>
                </a:solidFill>
                <a:effectLst/>
                <a:latin typeface="+mn-lt"/>
                <a:ea typeface="+mn-ea"/>
                <a:cs typeface="+mn-cs"/>
              </a:rPr>
              <a:t>-technologies, and immense network communications. </a:t>
            </a:r>
          </a:p>
          <a:p>
            <a:r>
              <a:rPr lang="en-US" sz="1200" kern="1200" dirty="0" smtClean="0">
                <a:solidFill>
                  <a:schemeClr val="tx1"/>
                </a:solidFill>
                <a:effectLst/>
                <a:latin typeface="+mn-lt"/>
                <a:ea typeface="+mn-ea"/>
                <a:cs typeface="+mn-cs"/>
              </a:rPr>
              <a:t>High speed and sophisticated algorithms made all of them extremely vulnerable to traditional security threats. Viruses and Worms became more intelligent and can strike our computers as well as they did it earlier. Malware and Spyware sent by Cybercriminals, often by Phishing letters, can destroy whole industries, as it happened in Ukraine some time ago.</a:t>
            </a:r>
          </a:p>
          <a:p>
            <a:r>
              <a:rPr lang="en-US" sz="1200" kern="1200" dirty="0" smtClean="0">
                <a:solidFill>
                  <a:schemeClr val="tx1"/>
                </a:solidFill>
                <a:effectLst/>
                <a:latin typeface="+mn-lt"/>
                <a:ea typeface="+mn-ea"/>
                <a:cs typeface="+mn-cs"/>
              </a:rPr>
              <a:t>So, despite many benefits, Digital Transformation brings a serious concern about security issues. As more complicated technology appears as more serious security it requires.</a:t>
            </a:r>
          </a:p>
          <a:p>
            <a:pPr eaLnBrk="1" hangingPunct="1">
              <a:spcBef>
                <a:spcPct val="0"/>
              </a:spcBef>
            </a:pPr>
            <a:endParaRPr lang="en-US" altLang="en-US" dirty="0" smtClean="0"/>
          </a:p>
        </p:txBody>
      </p:sp>
      <p:sp>
        <p:nvSpPr>
          <p:cNvPr id="358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D996D01-E2E8-4CFC-BCA3-8D86DF046CDC}"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406477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well-known British leader in business analytics Deloitte-company offered key risk factors for Digital Transformation:</a:t>
            </a:r>
          </a:p>
          <a:p>
            <a:pPr lvl="0"/>
            <a:r>
              <a:rPr lang="en-US" sz="1200" kern="1200" dirty="0" smtClean="0">
                <a:solidFill>
                  <a:schemeClr val="tx1"/>
                </a:solidFill>
                <a:effectLst/>
                <a:latin typeface="+mn-lt"/>
                <a:ea typeface="+mn-ea"/>
                <a:cs typeface="+mn-cs"/>
              </a:rPr>
              <a:t>Exponentially increasing penetration of smart devices;</a:t>
            </a:r>
          </a:p>
          <a:p>
            <a:pPr lvl="0"/>
            <a:r>
              <a:rPr lang="en-US" sz="1200" kern="1200" dirty="0" smtClean="0">
                <a:solidFill>
                  <a:schemeClr val="tx1"/>
                </a:solidFill>
                <a:effectLst/>
                <a:latin typeface="+mn-lt"/>
                <a:ea typeface="+mn-ea"/>
                <a:cs typeface="+mn-cs"/>
              </a:rPr>
              <a:t>Growing customer expectations and changing demographics;</a:t>
            </a:r>
          </a:p>
          <a:p>
            <a:pPr lvl="0"/>
            <a:r>
              <a:rPr lang="en-US" sz="1200" kern="1200" dirty="0" smtClean="0">
                <a:solidFill>
                  <a:schemeClr val="tx1"/>
                </a:solidFill>
                <a:effectLst/>
                <a:latin typeface="+mn-lt"/>
                <a:ea typeface="+mn-ea"/>
                <a:cs typeface="+mn-cs"/>
              </a:rPr>
              <a:t>Increase in Internet speed and its penetration;</a:t>
            </a:r>
          </a:p>
          <a:p>
            <a:pPr lvl="0"/>
            <a:r>
              <a:rPr lang="en-US" sz="1200" kern="1200" dirty="0" smtClean="0">
                <a:solidFill>
                  <a:schemeClr val="tx1"/>
                </a:solidFill>
                <a:effectLst/>
                <a:latin typeface="+mn-lt"/>
                <a:ea typeface="+mn-ea"/>
                <a:cs typeface="+mn-cs"/>
              </a:rPr>
              <a:t>Technological innovations and inclination towards advanced technologies.</a:t>
            </a:r>
          </a:p>
          <a:p>
            <a:r>
              <a:rPr lang="en-US" sz="1200" kern="1200" dirty="0" smtClean="0">
                <a:solidFill>
                  <a:schemeClr val="tx1"/>
                </a:solidFill>
                <a:effectLst/>
                <a:latin typeface="+mn-lt"/>
                <a:ea typeface="+mn-ea"/>
                <a:cs typeface="+mn-cs"/>
              </a:rPr>
              <a:t>As a result of a deep study, Deloitte makes a conclusion that «None of the Digital Transformation opportunities can be realized without dealing with the associated risks». Managing such risks in the changing era is, thus, critical to an organization’s sustainability. </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6</a:t>
            </a:fld>
            <a:endParaRPr lang="en-US" altLang="en-US"/>
          </a:p>
        </p:txBody>
      </p:sp>
    </p:spTree>
    <p:extLst>
      <p:ext uri="{BB962C8B-B14F-4D97-AF65-F5344CB8AC3E}">
        <p14:creationId xmlns:p14="http://schemas.microsoft.com/office/powerpoint/2010/main" val="239693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main idea of secure Digital Transformation is in common understanding all the risks and threats in their combination. We have to realize that Cybersecurity is only part of the global risky environment for the organization and it can affect all other aspects of the risk.</a:t>
            </a:r>
          </a:p>
          <a:p>
            <a:r>
              <a:rPr lang="en-US" sz="1200" i="1" kern="1200" dirty="0" smtClean="0">
                <a:solidFill>
                  <a:schemeClr val="tx1"/>
                </a:solidFill>
                <a:effectLst/>
                <a:latin typeface="+mn-lt"/>
                <a:ea typeface="+mn-ea"/>
                <a:cs typeface="+mn-cs"/>
              </a:rPr>
              <a:t>Technology, Strategy, and Operational management</a:t>
            </a:r>
            <a:r>
              <a:rPr lang="en-US" sz="1200" kern="1200" dirty="0" smtClean="0">
                <a:solidFill>
                  <a:schemeClr val="tx1"/>
                </a:solidFill>
                <a:effectLst/>
                <a:latin typeface="+mn-lt"/>
                <a:ea typeface="+mn-ea"/>
                <a:cs typeface="+mn-cs"/>
              </a:rPr>
              <a:t>. All of them depend on digital devices or services and can affect an organization’s ability to achieve its business objectives. They include risks arising due to obsolete technologies, inadequate controls in the strategic planning and operating procedures within the organization.</a:t>
            </a:r>
          </a:p>
          <a:p>
            <a:r>
              <a:rPr lang="en-US" sz="1200" i="1" kern="1200" dirty="0" smtClean="0">
                <a:solidFill>
                  <a:schemeClr val="tx1"/>
                </a:solidFill>
                <a:effectLst/>
                <a:latin typeface="+mn-lt"/>
                <a:ea typeface="+mn-ea"/>
                <a:cs typeface="+mn-cs"/>
              </a:rPr>
              <a:t>Third-party</a:t>
            </a:r>
            <a:r>
              <a:rPr lang="en-US" sz="1200" kern="1200" dirty="0" smtClean="0">
                <a:solidFill>
                  <a:schemeClr val="tx1"/>
                </a:solidFill>
                <a:effectLst/>
                <a:latin typeface="+mn-lt"/>
                <a:ea typeface="+mn-ea"/>
                <a:cs typeface="+mn-cs"/>
              </a:rPr>
              <a:t>. Comprises risks arising because of inappropriate controls in vendors’ operating environment. </a:t>
            </a:r>
          </a:p>
          <a:p>
            <a:r>
              <a:rPr lang="en-US" sz="1200" i="1" kern="1200" dirty="0" smtClean="0">
                <a:solidFill>
                  <a:schemeClr val="tx1"/>
                </a:solidFill>
                <a:effectLst/>
                <a:latin typeface="+mn-lt"/>
                <a:ea typeface="+mn-ea"/>
                <a:cs typeface="+mn-cs"/>
              </a:rPr>
              <a:t>Data Leakage, Privacy, and Cyber Protection</a:t>
            </a:r>
            <a:r>
              <a:rPr lang="en-US" sz="1200" kern="1200" dirty="0" smtClean="0">
                <a:solidFill>
                  <a:schemeClr val="tx1"/>
                </a:solidFill>
                <a:effectLst/>
                <a:latin typeface="+mn-lt"/>
                <a:ea typeface="+mn-ea"/>
                <a:cs typeface="+mn-cs"/>
              </a:rPr>
              <a:t>, as well as </a:t>
            </a:r>
            <a:r>
              <a:rPr lang="en-US" sz="1200" i="1" kern="1200" dirty="0" smtClean="0">
                <a:solidFill>
                  <a:schemeClr val="tx1"/>
                </a:solidFill>
                <a:effectLst/>
                <a:latin typeface="+mn-lt"/>
                <a:ea typeface="+mn-ea"/>
                <a:cs typeface="+mn-cs"/>
              </a:rPr>
              <a:t>Digital Forensics and Regulatory</a:t>
            </a:r>
            <a:r>
              <a:rPr lang="en-US" sz="1200" kern="1200" dirty="0" smtClean="0">
                <a:solidFill>
                  <a:schemeClr val="tx1"/>
                </a:solidFill>
                <a:effectLst/>
                <a:latin typeface="+mn-lt"/>
                <a:ea typeface="+mn-ea"/>
                <a:cs typeface="+mn-cs"/>
              </a:rPr>
              <a:t>, are totally conditioned by the security and cybersecurity policy in the organization. Key controls here may include platform hardening, network architecture, application security, vulnerability management, and security monitoring.</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7</a:t>
            </a:fld>
            <a:endParaRPr lang="en-US" altLang="en-US"/>
          </a:p>
        </p:txBody>
      </p:sp>
    </p:spTree>
    <p:extLst>
      <p:ext uri="{BB962C8B-B14F-4D97-AF65-F5344CB8AC3E}">
        <p14:creationId xmlns:p14="http://schemas.microsoft.com/office/powerpoint/2010/main" val="3048210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Digital Transformation is a permanent process for years and there are four basic drivers of current and future Cybersecurity.</a:t>
            </a:r>
          </a:p>
          <a:p>
            <a:r>
              <a:rPr lang="en-US" sz="1200" i="1" kern="1200" dirty="0" smtClean="0">
                <a:solidFill>
                  <a:schemeClr val="tx1"/>
                </a:solidFill>
                <a:effectLst/>
                <a:latin typeface="+mn-lt"/>
                <a:ea typeface="+mn-ea"/>
                <a:cs typeface="+mn-cs"/>
              </a:rPr>
              <a:t>Technology Evolution</a:t>
            </a:r>
            <a:r>
              <a:rPr lang="en-US" sz="1200" kern="1200" dirty="0" smtClean="0">
                <a:solidFill>
                  <a:schemeClr val="tx1"/>
                </a:solidFill>
                <a:effectLst/>
                <a:latin typeface="+mn-lt"/>
                <a:ea typeface="+mn-ea"/>
                <a:cs typeface="+mn-cs"/>
              </a:rPr>
              <a:t>. IT infrastructures are gradually growing in size and complexity, because of introducing new technologies like cyber-physical systems and the Internet of Things. While these systems provide opportunities for enhanced productivity and improved decision-making, they also broaden potential vulnerabilities.</a:t>
            </a:r>
          </a:p>
          <a:p>
            <a:r>
              <a:rPr lang="en-US" sz="1200" i="1" kern="1200" dirty="0" smtClean="0">
                <a:solidFill>
                  <a:schemeClr val="tx1"/>
                </a:solidFill>
                <a:effectLst/>
                <a:latin typeface="+mn-lt"/>
                <a:ea typeface="+mn-ea"/>
                <a:cs typeface="+mn-cs"/>
              </a:rPr>
              <a:t>Regulatory Complexity</a:t>
            </a:r>
            <a:r>
              <a:rPr lang="en-US" sz="1200" kern="1200" dirty="0" smtClean="0">
                <a:solidFill>
                  <a:schemeClr val="tx1"/>
                </a:solidFill>
                <a:effectLst/>
                <a:latin typeface="+mn-lt"/>
                <a:ea typeface="+mn-ea"/>
                <a:cs typeface="+mn-cs"/>
              </a:rPr>
              <a:t>. Nowadays, several organizations operate in complex regulatory environments, which impose a need for compliance with many security regulations and standards. </a:t>
            </a:r>
          </a:p>
          <a:p>
            <a:r>
              <a:rPr lang="en-US" sz="1200" i="1" kern="1200" dirty="0" smtClean="0">
                <a:solidFill>
                  <a:schemeClr val="tx1"/>
                </a:solidFill>
                <a:effectLst/>
                <a:latin typeface="+mn-lt"/>
                <a:ea typeface="+mn-ea"/>
                <a:cs typeface="+mn-cs"/>
              </a:rPr>
              <a:t>Sophistication of Attacks</a:t>
            </a:r>
            <a:r>
              <a:rPr lang="en-US" sz="1200" kern="1200" dirty="0" smtClean="0">
                <a:solidFill>
                  <a:schemeClr val="tx1"/>
                </a:solidFill>
                <a:effectLst/>
                <a:latin typeface="+mn-lt"/>
                <a:ea typeface="+mn-ea"/>
                <a:cs typeface="+mn-cs"/>
              </a:rPr>
              <a:t>. Over the years, cybersecurity attacks are increasing in sophistication through becoming asymmetric and less predictable. For example, ransomware attacks have been added to the list of phishing, </a:t>
            </a:r>
            <a:r>
              <a:rPr lang="en-US" sz="1200" kern="1200" dirty="0" err="1" smtClean="0">
                <a:solidFill>
                  <a:schemeClr val="tx1"/>
                </a:solidFill>
                <a:effectLst/>
                <a:latin typeface="+mn-lt"/>
                <a:ea typeface="+mn-ea"/>
                <a:cs typeface="+mn-cs"/>
              </a:rPr>
              <a:t>DDoS</a:t>
            </a:r>
            <a:r>
              <a:rPr lang="en-US" sz="1200" kern="1200" dirty="0" smtClean="0">
                <a:solidFill>
                  <a:schemeClr val="tx1"/>
                </a:solidFill>
                <a:effectLst/>
                <a:latin typeface="+mn-lt"/>
                <a:ea typeface="+mn-ea"/>
                <a:cs typeface="+mn-cs"/>
              </a:rPr>
              <a:t> and social engineering attacks, while the methods used by cybercriminals are constantly developing based on the use of advanced sniffing and encryption techniques.</a:t>
            </a:r>
          </a:p>
          <a:p>
            <a:r>
              <a:rPr lang="en-US" sz="1200" i="1" kern="1200" dirty="0" smtClean="0">
                <a:solidFill>
                  <a:schemeClr val="tx1"/>
                </a:solidFill>
                <a:effectLst/>
                <a:latin typeface="+mn-lt"/>
                <a:ea typeface="+mn-ea"/>
                <a:cs typeface="+mn-cs"/>
              </a:rPr>
              <a:t>Limited Resources</a:t>
            </a:r>
            <a:r>
              <a:rPr lang="en-US" sz="1200" kern="1200" dirty="0" smtClean="0">
                <a:solidFill>
                  <a:schemeClr val="tx1"/>
                </a:solidFill>
                <a:effectLst/>
                <a:latin typeface="+mn-lt"/>
                <a:ea typeface="+mn-ea"/>
                <a:cs typeface="+mn-cs"/>
              </a:rPr>
              <a:t>. Many businesses lack the resources, expertise, and finances needed in order to cope with modern cybercrime. </a:t>
            </a:r>
            <a:endParaRPr lang="en-US"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8</a:t>
            </a:fld>
            <a:endParaRPr lang="en-US" altLang="en-US"/>
          </a:p>
        </p:txBody>
      </p:sp>
    </p:spTree>
    <p:extLst>
      <p:ext uri="{BB962C8B-B14F-4D97-AF65-F5344CB8AC3E}">
        <p14:creationId xmlns:p14="http://schemas.microsoft.com/office/powerpoint/2010/main" val="3243127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en-US" sz="1200" kern="1200" dirty="0" smtClean="0">
                <a:solidFill>
                  <a:schemeClr val="tx1"/>
                </a:solidFill>
                <a:effectLst/>
                <a:latin typeface="+mn-lt"/>
                <a:ea typeface="+mn-ea"/>
                <a:cs typeface="+mn-cs"/>
              </a:rPr>
              <a:t>Despite such a pessimistic perspective, Digital Transformation gives some opportunities for Emerging Cyber Security Solutions and Services. </a:t>
            </a:r>
          </a:p>
          <a:p>
            <a:r>
              <a:rPr lang="en-US" sz="1200" i="1" kern="1200" dirty="0" smtClean="0">
                <a:solidFill>
                  <a:schemeClr val="tx1"/>
                </a:solidFill>
                <a:effectLst/>
                <a:latin typeface="+mn-lt"/>
                <a:ea typeface="+mn-ea"/>
                <a:cs typeface="+mn-cs"/>
              </a:rPr>
              <a:t>Security Automation and Intelligence</a:t>
            </a:r>
            <a:r>
              <a:rPr lang="en-US" sz="1200" kern="1200" dirty="0" smtClean="0">
                <a:solidFill>
                  <a:schemeClr val="tx1"/>
                </a:solidFill>
                <a:effectLst/>
                <a:latin typeface="+mn-lt"/>
                <a:ea typeface="+mn-ea"/>
                <a:cs typeface="+mn-cs"/>
              </a:rPr>
              <a:t> give rise to implementing machine learning systems, employing deep learning and artificial intelligence to identify indicators of complex attacks, which are hardly identifiable.</a:t>
            </a:r>
          </a:p>
          <a:p>
            <a:r>
              <a:rPr lang="en-US" sz="1200" i="1" kern="1200" dirty="0" smtClean="0">
                <a:solidFill>
                  <a:schemeClr val="tx1"/>
                </a:solidFill>
                <a:effectLst/>
                <a:latin typeface="+mn-lt"/>
                <a:ea typeface="+mn-ea"/>
                <a:cs typeface="+mn-cs"/>
              </a:rPr>
              <a:t>Managed Security and Security as a Service</a:t>
            </a:r>
            <a:r>
              <a:rPr lang="en-US" sz="1200" kern="1200" dirty="0" smtClean="0">
                <a:solidFill>
                  <a:schemeClr val="tx1"/>
                </a:solidFill>
                <a:effectLst/>
                <a:latin typeface="+mn-lt"/>
                <a:ea typeface="+mn-ea"/>
                <a:cs typeface="+mn-cs"/>
              </a:rPr>
              <a:t>. Solutions for small organizations come with easy web-based interfaces for their configuration, which makes them appealing to employees with low-security expertise.</a:t>
            </a:r>
          </a:p>
          <a:p>
            <a:r>
              <a:rPr lang="en-US" sz="1200" i="1" kern="1200" dirty="0" smtClean="0">
                <a:solidFill>
                  <a:schemeClr val="tx1"/>
                </a:solidFill>
                <a:effectLst/>
                <a:latin typeface="+mn-lt"/>
                <a:ea typeface="+mn-ea"/>
                <a:cs typeface="+mn-cs"/>
              </a:rPr>
              <a:t>Cyber Security Datasets and Data-Driven Approaches</a:t>
            </a:r>
            <a:r>
              <a:rPr lang="en-US" sz="1200" kern="1200" dirty="0" smtClean="0">
                <a:solidFill>
                  <a:schemeClr val="tx1"/>
                </a:solidFill>
                <a:effectLst/>
                <a:latin typeface="+mn-lt"/>
                <a:ea typeface="+mn-ea"/>
                <a:cs typeface="+mn-cs"/>
              </a:rPr>
              <a:t>. The collection of security-related datasets is becoming very important for the development of future cybersecurity systems based on machine learning and Artificial Intelligence.</a:t>
            </a:r>
          </a:p>
          <a:p>
            <a:r>
              <a:rPr lang="en-US" sz="1200" i="1" kern="1200" dirty="0" smtClean="0">
                <a:solidFill>
                  <a:schemeClr val="tx1"/>
                </a:solidFill>
                <a:effectLst/>
                <a:latin typeface="+mn-lt"/>
                <a:ea typeface="+mn-ea"/>
                <a:cs typeface="+mn-cs"/>
              </a:rPr>
              <a:t>Vulnerability Databases</a:t>
            </a:r>
            <a:r>
              <a:rPr lang="en-US" sz="1200" kern="1200" dirty="0" smtClean="0">
                <a:solidFill>
                  <a:schemeClr val="tx1"/>
                </a:solidFill>
                <a:effectLst/>
                <a:latin typeface="+mn-lt"/>
                <a:ea typeface="+mn-ea"/>
                <a:cs typeface="+mn-cs"/>
              </a:rPr>
              <a:t>. Following many years of collecting information and knowledge about cyber threats, the cybersecurity community has established a range of vulnerability databases, which are used to maintain and disseminate information about known security vulnerabilities. </a:t>
            </a:r>
          </a:p>
          <a:p>
            <a:r>
              <a:rPr lang="en-US" sz="1200" i="1" kern="1200" dirty="0" smtClean="0">
                <a:solidFill>
                  <a:schemeClr val="tx1"/>
                </a:solidFill>
                <a:effectLst/>
                <a:latin typeface="+mn-lt"/>
                <a:ea typeface="+mn-ea"/>
                <a:cs typeface="+mn-cs"/>
              </a:rPr>
              <a:t>Decentralization and </a:t>
            </a:r>
            <a:r>
              <a:rPr lang="en-US" sz="1200" i="1" kern="1200" dirty="0" err="1" smtClean="0">
                <a:solidFill>
                  <a:schemeClr val="tx1"/>
                </a:solidFill>
                <a:effectLst/>
                <a:latin typeface="+mn-lt"/>
                <a:ea typeface="+mn-ea"/>
                <a:cs typeface="+mn-cs"/>
              </a:rPr>
              <a:t>Blockchains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BitCoin</a:t>
            </a:r>
            <a:r>
              <a:rPr lang="en-US" sz="1200" kern="1200" dirty="0" smtClean="0">
                <a:solidFill>
                  <a:schemeClr val="tx1"/>
                </a:solidFill>
                <a:effectLst/>
                <a:latin typeface="+mn-lt"/>
                <a:ea typeface="+mn-ea"/>
                <a:cs typeface="+mn-cs"/>
              </a:rPr>
              <a:t> cryptocurrency has revealed the capabilities of distributed storage that is currently exploited as a secure, privacy-preserving infrastructure in a wide range of applications.</a:t>
            </a:r>
          </a:p>
          <a:p>
            <a:r>
              <a:rPr lang="en-US" sz="1200" i="1" kern="1200" dirty="0" smtClean="0">
                <a:solidFill>
                  <a:schemeClr val="tx1"/>
                </a:solidFill>
                <a:effectLst/>
                <a:latin typeface="+mn-lt"/>
                <a:ea typeface="+mn-ea"/>
                <a:cs typeface="+mn-cs"/>
              </a:rPr>
              <a:t>Integrated Policies for Cyber and Physical Security</a:t>
            </a:r>
            <a:r>
              <a:rPr lang="en-US" sz="1200" kern="1200" dirty="0" smtClean="0">
                <a:solidFill>
                  <a:schemeClr val="tx1"/>
                </a:solidFill>
                <a:effectLst/>
                <a:latin typeface="+mn-lt"/>
                <a:ea typeface="+mn-ea"/>
                <a:cs typeface="+mn-cs"/>
              </a:rPr>
              <a:t>. There is a close interaction between cyber and physical systems, including an inter-play between their security mechanisms. This close interplay is gradually leading to an integration of physical and cybersecurity measures and related policies. </a:t>
            </a:r>
          </a:p>
          <a:p>
            <a:r>
              <a:rPr lang="en-US" sz="1200" i="1" kern="1200" dirty="0" smtClean="0">
                <a:solidFill>
                  <a:schemeClr val="tx1"/>
                </a:solidFill>
                <a:effectLst/>
                <a:latin typeface="+mn-lt"/>
                <a:ea typeface="+mn-ea"/>
                <a:cs typeface="+mn-cs"/>
              </a:rPr>
              <a:t>Standards</a:t>
            </a:r>
            <a:r>
              <a:rPr lang="en-US" sz="1200" kern="1200" dirty="0" smtClean="0">
                <a:solidFill>
                  <a:schemeClr val="tx1"/>
                </a:solidFill>
                <a:effectLst/>
                <a:latin typeface="+mn-lt"/>
                <a:ea typeface="+mn-ea"/>
                <a:cs typeface="+mn-cs"/>
              </a:rPr>
              <a:t>. Standards development organizations incorporate the latest technologies and best practices in their work. So standards-based solutions are usually more effective in increasing the cyber resilience of modern organizations.</a:t>
            </a:r>
          </a:p>
          <a:p>
            <a:endParaRPr lang="en-US" dirty="0"/>
          </a:p>
        </p:txBody>
      </p:sp>
      <p:sp>
        <p:nvSpPr>
          <p:cNvPr id="4" name="Номер слайда 3"/>
          <p:cNvSpPr>
            <a:spLocks noGrp="1"/>
          </p:cNvSpPr>
          <p:nvPr>
            <p:ph type="sldNum" sz="quarter" idx="10"/>
          </p:nvPr>
        </p:nvSpPr>
        <p:spPr/>
        <p:txBody>
          <a:bodyPr/>
          <a:lstStyle/>
          <a:p>
            <a:pPr>
              <a:defRPr/>
            </a:pPr>
            <a:fld id="{E80749BF-A875-49B3-9275-65EE1E1E61DE}" type="slidenum">
              <a:rPr lang="en-US" altLang="en-US" smtClean="0"/>
              <a:pPr>
                <a:defRPr/>
              </a:pPr>
              <a:t>9</a:t>
            </a:fld>
            <a:endParaRPr lang="en-US" altLang="en-US"/>
          </a:p>
        </p:txBody>
      </p:sp>
    </p:spTree>
    <p:extLst>
      <p:ext uri="{BB962C8B-B14F-4D97-AF65-F5344CB8AC3E}">
        <p14:creationId xmlns:p14="http://schemas.microsoft.com/office/powerpoint/2010/main" val="707618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smtClean="0"/>
            </a:lvl1pPr>
          </a:lstStyle>
          <a:p>
            <a:pPr>
              <a:defRPr/>
            </a:pPr>
            <a:fld id="{49945595-FAF5-4CA1-9840-BF8EA688AFEB}" type="slidenum">
              <a:rPr lang="en-US" altLang="en-US"/>
              <a:pPr>
                <a:defRPr/>
              </a:pPr>
              <a:t>‹#›</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7"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98778666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lstStyle>
            <a:lvl1pPr>
              <a:defRPr>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70000"/>
              <a:defRPr/>
            </a:lvl1pPr>
            <a:lvl2pPr>
              <a:defRPr>
                <a:solidFill>
                  <a:srgbClr val="151ECD"/>
                </a:solidFill>
              </a:defRPr>
            </a:lvl2pPr>
            <a:lvl3pPr>
              <a:defRPr>
                <a:solidFill>
                  <a:srgbClr val="151ECD"/>
                </a:solidFill>
              </a:defRPr>
            </a:lvl3pPr>
            <a:lvl4pPr>
              <a:defRPr>
                <a:solidFill>
                  <a:srgbClr val="151ECD"/>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Slide Number Placeholder 5"/>
          <p:cNvSpPr>
            <a:spLocks noGrp="1"/>
          </p:cNvSpPr>
          <p:nvPr>
            <p:ph type="sldNum" sz="quarter" idx="10"/>
          </p:nvPr>
        </p:nvSpPr>
        <p:spPr/>
        <p:txBody>
          <a:bodyPr/>
          <a:lstStyle>
            <a:lvl1pPr>
              <a:defRPr smtClean="0"/>
            </a:lvl1pPr>
          </a:lstStyle>
          <a:p>
            <a:pPr>
              <a:defRPr/>
            </a:pPr>
            <a:fld id="{2D13A8AF-112D-4E14-964A-544724742B0D}" type="slidenum">
              <a:rPr lang="en-US" altLang="en-US"/>
              <a:pPr>
                <a:defRPr/>
              </a:pPr>
              <a:t>‹#›</a:t>
            </a:fld>
            <a:endParaRPr lang="en-US" altLang="en-US"/>
          </a:p>
        </p:txBody>
      </p:sp>
      <p:sp>
        <p:nvSpPr>
          <p:cNvPr id="6"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7"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124944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SzPct val="7000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10"/>
          </p:nvPr>
        </p:nvSpPr>
        <p:spPr/>
        <p:txBody>
          <a:bodyPr/>
          <a:lstStyle>
            <a:lvl1pPr>
              <a:defRPr smtClean="0"/>
            </a:lvl1pPr>
          </a:lstStyle>
          <a:p>
            <a:pPr>
              <a:defRPr/>
            </a:pPr>
            <a:fld id="{2C0AEB8E-0B05-4706-9680-37213E2FEB60}" type="slidenum">
              <a:rPr lang="en-US" altLang="en-US"/>
              <a:pPr>
                <a:defRPr/>
              </a:pPr>
              <a:t>‹#›</a:t>
            </a:fld>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8"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103384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8"/>
          <p:cNvSpPr>
            <a:spLocks noGrp="1"/>
          </p:cNvSpPr>
          <p:nvPr>
            <p:ph type="sldNum" sz="quarter" idx="10"/>
          </p:nvPr>
        </p:nvSpPr>
        <p:spPr/>
        <p:txBody>
          <a:bodyPr/>
          <a:lstStyle>
            <a:lvl1pPr>
              <a:defRPr smtClean="0"/>
            </a:lvl1pPr>
          </a:lstStyle>
          <a:p>
            <a:pPr>
              <a:defRPr/>
            </a:pPr>
            <a:fld id="{31004D98-D1FB-41F7-84E7-DF49B25C65B4}" type="slidenum">
              <a:rPr lang="en-US" altLang="en-US"/>
              <a:pPr>
                <a:defRPr/>
              </a:pPr>
              <a:t>‹#›</a:t>
            </a:fld>
            <a:endParaRPr lang="en-US" altLang="en-US"/>
          </a:p>
        </p:txBody>
      </p:sp>
      <p:sp>
        <p:nvSpPr>
          <p:cNvPr id="9"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10"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180895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143000"/>
          </a:xfrm>
        </p:spPr>
        <p:txBody>
          <a:bodyPr>
            <a:normAutofit/>
          </a:bodyPr>
          <a:lstStyle>
            <a:lvl1pPr>
              <a:defRPr sz="3600">
                <a:solidFill>
                  <a:srgbClr val="151ECD"/>
                </a:solidFill>
              </a:defRPr>
            </a:lvl1pPr>
          </a:lstStyle>
          <a:p>
            <a:r>
              <a:rPr lang="en-US" dirty="0"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smtClean="0"/>
            </a:lvl1pPr>
          </a:lstStyle>
          <a:p>
            <a:pPr>
              <a:defRPr/>
            </a:pPr>
            <a:fld id="{8167B7B8-E6DF-46E1-B60E-FF8B516C3062}" type="slidenum">
              <a:rPr lang="en-US" altLang="en-US"/>
              <a:pPr>
                <a:defRPr/>
              </a:pPr>
              <a:t>‹#›</a:t>
            </a:fld>
            <a:endParaRPr lang="en-US" altLang="en-US"/>
          </a:p>
        </p:txBody>
      </p:sp>
      <p:sp>
        <p:nvSpPr>
          <p:cNvPr id="5"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6"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4216953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p:txBody>
          <a:bodyPr/>
          <a:lstStyle>
            <a:lvl1pPr>
              <a:defRPr smtClean="0"/>
            </a:lvl1pPr>
          </a:lstStyle>
          <a:p>
            <a:pPr>
              <a:defRPr/>
            </a:pPr>
            <a:fld id="{2E6DB250-3D6F-410D-B9AD-D28D3884C681}" type="slidenum">
              <a:rPr lang="en-US" altLang="en-US"/>
              <a:pPr>
                <a:defRPr/>
              </a:pPr>
              <a:t>‹#›</a:t>
            </a:fld>
            <a:endParaRPr lang="en-US" altLang="en-US"/>
          </a:p>
        </p:txBody>
      </p:sp>
      <p:sp>
        <p:nvSpPr>
          <p:cNvPr id="4"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5"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412453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solidFill>
                  <a:srgbClr val="151ECD"/>
                </a:solidFill>
              </a:defRPr>
            </a:lvl2pPr>
            <a:lvl3pPr>
              <a:defRPr sz="2400">
                <a:solidFill>
                  <a:srgbClr val="151ECD"/>
                </a:solidFill>
              </a:defRPr>
            </a:lvl3pPr>
            <a:lvl4pPr>
              <a:defRPr sz="2000">
                <a:solidFill>
                  <a:srgbClr val="151ECD"/>
                </a:solidFill>
              </a:defRPr>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smtClean="0"/>
            </a:lvl1pPr>
          </a:lstStyle>
          <a:p>
            <a:pPr>
              <a:defRPr/>
            </a:pPr>
            <a:fld id="{07AB76BC-5282-4B45-80E5-36AF7B17C5AE}" type="slidenum">
              <a:rPr lang="en-US" altLang="en-US"/>
              <a:pPr>
                <a:defRPr/>
              </a:pPr>
              <a:t>‹#›</a:t>
            </a:fld>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8"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75836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solidFill>
                  <a:srgbClr val="151ECD"/>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51EC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p:ph type="sldNum" sz="quarter" idx="10"/>
          </p:nvPr>
        </p:nvSpPr>
        <p:spPr/>
        <p:txBody>
          <a:bodyPr/>
          <a:lstStyle>
            <a:lvl1pPr>
              <a:defRPr smtClean="0"/>
            </a:lvl1pPr>
          </a:lstStyle>
          <a:p>
            <a:pPr>
              <a:defRPr/>
            </a:pPr>
            <a:fld id="{7CDA49DD-3A29-46F0-85AD-655EBB21D98A}" type="slidenum">
              <a:rPr lang="en-US" altLang="en-US"/>
              <a:pPr>
                <a:defRPr/>
              </a:pPr>
              <a:t>‹#›</a:t>
            </a:fld>
            <a:endParaRPr lang="en-US" altLang="en-US"/>
          </a:p>
        </p:txBody>
      </p:sp>
      <p:sp>
        <p:nvSpPr>
          <p:cNvPr id="7" name="Footer Placeholder 5"/>
          <p:cNvSpPr>
            <a:spLocks noGrp="1"/>
          </p:cNvSpPr>
          <p:nvPr>
            <p:ph type="ftr" sz="quarter" idx="11"/>
          </p:nvPr>
        </p:nvSpPr>
        <p:spPr/>
        <p:txBody>
          <a:bodyPr/>
          <a:lstStyle>
            <a:lvl1pPr>
              <a:defRPr/>
            </a:lvl1pPr>
          </a:lstStyle>
          <a:p>
            <a:pPr>
              <a:defRPr/>
            </a:pPr>
            <a:r>
              <a:rPr lang="en-US"/>
              <a:t>Addressing security challenges on a global scale </a:t>
            </a:r>
          </a:p>
        </p:txBody>
      </p:sp>
      <p:sp>
        <p:nvSpPr>
          <p:cNvPr id="8" name="Date Placeholder 4"/>
          <p:cNvSpPr>
            <a:spLocks noGrp="1"/>
          </p:cNvSpPr>
          <p:nvPr>
            <p:ph type="dt" sz="half" idx="12"/>
          </p:nvPr>
        </p:nvSpPr>
        <p:spPr/>
        <p:txBody>
          <a:bodyPr/>
          <a:lstStyle>
            <a:lvl1pPr>
              <a:defRPr sz="1000"/>
            </a:lvl1pPr>
          </a:lstStyle>
          <a:p>
            <a:pPr>
              <a:defRPr/>
            </a:pPr>
            <a:r>
              <a:rPr lang="en-US"/>
              <a:t>Geneva, 6-7 December 2010</a:t>
            </a:r>
          </a:p>
        </p:txBody>
      </p:sp>
    </p:spTree>
    <p:extLst>
      <p:ext uri="{BB962C8B-B14F-4D97-AF65-F5344CB8AC3E}">
        <p14:creationId xmlns:p14="http://schemas.microsoft.com/office/powerpoint/2010/main" val="2257407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age Bullets">
    <p:spTree>
      <p:nvGrpSpPr>
        <p:cNvPr id="1" name=""/>
        <p:cNvGrpSpPr/>
        <p:nvPr/>
      </p:nvGrpSpPr>
      <p:grpSpPr>
        <a:xfrm>
          <a:off x="0" y="0"/>
          <a:ext cx="0" cy="0"/>
          <a:chOff x="0" y="0"/>
          <a:chExt cx="0" cy="0"/>
        </a:xfrm>
      </p:grpSpPr>
      <p:sp>
        <p:nvSpPr>
          <p:cNvPr id="2" name="Title 1"/>
          <p:cNvSpPr>
            <a:spLocks noGrp="1"/>
          </p:cNvSpPr>
          <p:nvPr>
            <p:ph type="title"/>
          </p:nvPr>
        </p:nvSpPr>
        <p:spPr>
          <a:xfrm>
            <a:off x="324000" y="432000"/>
            <a:ext cx="8505000" cy="432000"/>
          </a:xfrm>
        </p:spPr>
        <p:txBody>
          <a:bodyPr/>
          <a:lstStyle/>
          <a:p>
            <a:r>
              <a:rPr lang="en-US" noProof="0"/>
              <a:t>Click to edit Master title style</a:t>
            </a:r>
            <a:endParaRPr lang="en-GB" noProof="0"/>
          </a:p>
        </p:txBody>
      </p:sp>
      <p:sp>
        <p:nvSpPr>
          <p:cNvPr id="6" name="Text Placeholder 5"/>
          <p:cNvSpPr>
            <a:spLocks noGrp="1"/>
          </p:cNvSpPr>
          <p:nvPr>
            <p:ph type="body" sz="quarter" idx="32"/>
          </p:nvPr>
        </p:nvSpPr>
        <p:spPr>
          <a:xfrm>
            <a:off x="323850" y="1008000"/>
            <a:ext cx="8504635" cy="360000"/>
          </a:xfrm>
        </p:spPr>
        <p:txBody>
          <a:bodyPr rtlCol="0"/>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Click to edit Master text styles</a:t>
            </a:r>
          </a:p>
        </p:txBody>
      </p:sp>
      <p:sp>
        <p:nvSpPr>
          <p:cNvPr id="49" name="Text Placeholder 8"/>
          <p:cNvSpPr>
            <a:spLocks noGrp="1"/>
          </p:cNvSpPr>
          <p:nvPr>
            <p:ph type="body" sz="quarter" idx="17"/>
          </p:nvPr>
        </p:nvSpPr>
        <p:spPr>
          <a:xfrm>
            <a:off x="323850" y="3971432"/>
            <a:ext cx="1485000" cy="360000"/>
          </a:xfrm>
        </p:spPr>
        <p:txBody>
          <a:bodyPr rtlCol="0"/>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Click to edit Master text styles</a:t>
            </a:r>
          </a:p>
        </p:txBody>
      </p:sp>
      <p:sp>
        <p:nvSpPr>
          <p:cNvPr id="50" name="Text Placeholder 10"/>
          <p:cNvSpPr>
            <a:spLocks noGrp="1"/>
          </p:cNvSpPr>
          <p:nvPr>
            <p:ph type="body" sz="quarter" idx="18"/>
          </p:nvPr>
        </p:nvSpPr>
        <p:spPr>
          <a:xfrm>
            <a:off x="323850" y="4605832"/>
            <a:ext cx="1485000" cy="720000"/>
          </a:xfrm>
        </p:spPr>
        <p:txBody>
          <a:bodyPr rtlCol="0"/>
          <a:lstStyle>
            <a:lvl1pPr marL="0" indent="0" algn="ctr">
              <a:buNone/>
              <a:defRPr sz="1050">
                <a:solidFill>
                  <a:schemeClr val="tx1">
                    <a:lumMod val="75000"/>
                    <a:lumOff val="25000"/>
                  </a:schemeClr>
                </a:solidFill>
              </a:defRPr>
            </a:lvl1pPr>
          </a:lstStyle>
          <a:p>
            <a:pPr lvl="0"/>
            <a:r>
              <a:rPr lang="en-US" noProof="0"/>
              <a:t>Click to edit Master text styles</a:t>
            </a:r>
          </a:p>
        </p:txBody>
      </p:sp>
      <p:sp>
        <p:nvSpPr>
          <p:cNvPr id="51" name="Text Placeholder 8"/>
          <p:cNvSpPr>
            <a:spLocks noGrp="1"/>
          </p:cNvSpPr>
          <p:nvPr>
            <p:ph type="body" sz="quarter" idx="33"/>
          </p:nvPr>
        </p:nvSpPr>
        <p:spPr>
          <a:xfrm>
            <a:off x="2078888" y="3971432"/>
            <a:ext cx="1485000" cy="360000"/>
          </a:xfrm>
        </p:spPr>
        <p:txBody>
          <a:bodyPr rtlCol="0"/>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Click to edit Master text styles</a:t>
            </a:r>
          </a:p>
        </p:txBody>
      </p:sp>
      <p:sp>
        <p:nvSpPr>
          <p:cNvPr id="52" name="Text Placeholder 10"/>
          <p:cNvSpPr>
            <a:spLocks noGrp="1"/>
          </p:cNvSpPr>
          <p:nvPr>
            <p:ph type="body" sz="quarter" idx="34"/>
          </p:nvPr>
        </p:nvSpPr>
        <p:spPr>
          <a:xfrm>
            <a:off x="2078888" y="4605832"/>
            <a:ext cx="1485000" cy="720000"/>
          </a:xfrm>
        </p:spPr>
        <p:txBody>
          <a:bodyPr rtlCol="0"/>
          <a:lstStyle>
            <a:lvl1pPr marL="0" indent="0" algn="ctr">
              <a:buNone/>
              <a:defRPr sz="1050">
                <a:solidFill>
                  <a:schemeClr val="tx1">
                    <a:lumMod val="75000"/>
                    <a:lumOff val="25000"/>
                  </a:schemeClr>
                </a:solidFill>
              </a:defRPr>
            </a:lvl1pPr>
          </a:lstStyle>
          <a:p>
            <a:pPr lvl="0"/>
            <a:r>
              <a:rPr lang="en-US" noProof="0"/>
              <a:t>Click to edit Master text styles</a:t>
            </a:r>
          </a:p>
        </p:txBody>
      </p:sp>
      <p:sp>
        <p:nvSpPr>
          <p:cNvPr id="53" name="Text Placeholder 8"/>
          <p:cNvSpPr>
            <a:spLocks noGrp="1"/>
          </p:cNvSpPr>
          <p:nvPr>
            <p:ph type="body" sz="quarter" idx="35"/>
          </p:nvPr>
        </p:nvSpPr>
        <p:spPr>
          <a:xfrm>
            <a:off x="3833925" y="3971432"/>
            <a:ext cx="1485000" cy="360000"/>
          </a:xfrm>
        </p:spPr>
        <p:txBody>
          <a:bodyPr rtlCol="0"/>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Click to edit Master text styles</a:t>
            </a:r>
          </a:p>
        </p:txBody>
      </p:sp>
      <p:sp>
        <p:nvSpPr>
          <p:cNvPr id="54" name="Text Placeholder 10"/>
          <p:cNvSpPr>
            <a:spLocks noGrp="1"/>
          </p:cNvSpPr>
          <p:nvPr>
            <p:ph type="body" sz="quarter" idx="36"/>
          </p:nvPr>
        </p:nvSpPr>
        <p:spPr>
          <a:xfrm>
            <a:off x="3833925" y="4605832"/>
            <a:ext cx="1485000" cy="720000"/>
          </a:xfrm>
        </p:spPr>
        <p:txBody>
          <a:bodyPr rtlCol="0"/>
          <a:lstStyle>
            <a:lvl1pPr marL="0" indent="0" algn="ctr">
              <a:buNone/>
              <a:defRPr sz="1050">
                <a:solidFill>
                  <a:schemeClr val="tx1">
                    <a:lumMod val="75000"/>
                    <a:lumOff val="25000"/>
                  </a:schemeClr>
                </a:solidFill>
              </a:defRPr>
            </a:lvl1pPr>
          </a:lstStyle>
          <a:p>
            <a:pPr lvl="0"/>
            <a:r>
              <a:rPr lang="en-US" noProof="0"/>
              <a:t>Click to edit Master text styles</a:t>
            </a:r>
          </a:p>
        </p:txBody>
      </p:sp>
      <p:sp>
        <p:nvSpPr>
          <p:cNvPr id="55" name="Text Placeholder 8"/>
          <p:cNvSpPr>
            <a:spLocks noGrp="1"/>
          </p:cNvSpPr>
          <p:nvPr>
            <p:ph type="body" sz="quarter" idx="37"/>
          </p:nvPr>
        </p:nvSpPr>
        <p:spPr>
          <a:xfrm>
            <a:off x="5588962" y="3971432"/>
            <a:ext cx="1485000" cy="360000"/>
          </a:xfrm>
        </p:spPr>
        <p:txBody>
          <a:bodyPr rtlCol="0"/>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Click to edit Master text styles</a:t>
            </a:r>
          </a:p>
        </p:txBody>
      </p:sp>
      <p:sp>
        <p:nvSpPr>
          <p:cNvPr id="56" name="Text Placeholder 10"/>
          <p:cNvSpPr>
            <a:spLocks noGrp="1"/>
          </p:cNvSpPr>
          <p:nvPr>
            <p:ph type="body" sz="quarter" idx="38"/>
          </p:nvPr>
        </p:nvSpPr>
        <p:spPr>
          <a:xfrm>
            <a:off x="5588962" y="4605832"/>
            <a:ext cx="1485000" cy="720000"/>
          </a:xfrm>
        </p:spPr>
        <p:txBody>
          <a:bodyPr rtlCol="0"/>
          <a:lstStyle>
            <a:lvl1pPr marL="0" indent="0" algn="ctr">
              <a:buNone/>
              <a:defRPr sz="1050">
                <a:solidFill>
                  <a:schemeClr val="tx1">
                    <a:lumMod val="75000"/>
                    <a:lumOff val="25000"/>
                  </a:schemeClr>
                </a:solidFill>
              </a:defRPr>
            </a:lvl1pPr>
          </a:lstStyle>
          <a:p>
            <a:pPr lvl="0"/>
            <a:r>
              <a:rPr lang="en-US" noProof="0"/>
              <a:t>Click to edit Master text styles</a:t>
            </a:r>
          </a:p>
        </p:txBody>
      </p:sp>
      <p:sp>
        <p:nvSpPr>
          <p:cNvPr id="57" name="Text Placeholder 8"/>
          <p:cNvSpPr>
            <a:spLocks noGrp="1"/>
          </p:cNvSpPr>
          <p:nvPr>
            <p:ph type="body" sz="quarter" idx="39"/>
          </p:nvPr>
        </p:nvSpPr>
        <p:spPr>
          <a:xfrm>
            <a:off x="7344000" y="3971432"/>
            <a:ext cx="1485000" cy="360000"/>
          </a:xfrm>
        </p:spPr>
        <p:txBody>
          <a:bodyPr rtlCol="0"/>
          <a:lstStyle>
            <a:lvl1pPr marL="0" indent="0" algn="ctr">
              <a:buFont typeface="Arial" panose="020B0604020202020204" pitchFamily="34" charset="0"/>
              <a:buNone/>
              <a:defRPr sz="1350">
                <a:solidFill>
                  <a:schemeClr val="tx1">
                    <a:lumMod val="75000"/>
                    <a:lumOff val="25000"/>
                  </a:schemeClr>
                </a:solidFill>
              </a:defRPr>
            </a:lvl1pPr>
          </a:lstStyle>
          <a:p>
            <a:pPr lvl="0"/>
            <a:r>
              <a:rPr lang="en-US" noProof="0"/>
              <a:t>Click to edit Master text styles</a:t>
            </a:r>
          </a:p>
        </p:txBody>
      </p:sp>
      <p:sp>
        <p:nvSpPr>
          <p:cNvPr id="58" name="Text Placeholder 10"/>
          <p:cNvSpPr>
            <a:spLocks noGrp="1"/>
          </p:cNvSpPr>
          <p:nvPr>
            <p:ph type="body" sz="quarter" idx="40"/>
          </p:nvPr>
        </p:nvSpPr>
        <p:spPr>
          <a:xfrm>
            <a:off x="7344000" y="4605832"/>
            <a:ext cx="1485000" cy="720000"/>
          </a:xfrm>
        </p:spPr>
        <p:txBody>
          <a:bodyPr rtlCol="0"/>
          <a:lstStyle>
            <a:lvl1pPr marL="0" indent="0" algn="ctr">
              <a:buNone/>
              <a:defRPr sz="1050">
                <a:solidFill>
                  <a:schemeClr val="tx1">
                    <a:lumMod val="75000"/>
                    <a:lumOff val="25000"/>
                  </a:schemeClr>
                </a:solidFill>
              </a:defRPr>
            </a:lvl1pPr>
          </a:lstStyle>
          <a:p>
            <a:pPr lvl="0"/>
            <a:r>
              <a:rPr lang="en-US" noProof="0"/>
              <a:t>Click to edit Master text styles</a:t>
            </a:r>
          </a:p>
        </p:txBody>
      </p:sp>
      <p:sp>
        <p:nvSpPr>
          <p:cNvPr id="16" name="Picture Placeholder 15"/>
          <p:cNvSpPr>
            <a:spLocks noGrp="1"/>
          </p:cNvSpPr>
          <p:nvPr>
            <p:ph type="pic" sz="quarter" idx="41"/>
          </p:nvPr>
        </p:nvSpPr>
        <p:spPr>
          <a:xfrm>
            <a:off x="323850"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GB" noProof="0"/>
          </a:p>
        </p:txBody>
      </p:sp>
      <p:sp>
        <p:nvSpPr>
          <p:cNvPr id="59" name="Picture Placeholder 15"/>
          <p:cNvSpPr>
            <a:spLocks noGrp="1"/>
          </p:cNvSpPr>
          <p:nvPr>
            <p:ph type="pic" sz="quarter" idx="42"/>
          </p:nvPr>
        </p:nvSpPr>
        <p:spPr>
          <a:xfrm>
            <a:off x="2078888"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GB" noProof="0"/>
          </a:p>
        </p:txBody>
      </p:sp>
      <p:sp>
        <p:nvSpPr>
          <p:cNvPr id="60" name="Picture Placeholder 15"/>
          <p:cNvSpPr>
            <a:spLocks noGrp="1"/>
          </p:cNvSpPr>
          <p:nvPr>
            <p:ph type="pic" sz="quarter" idx="43"/>
          </p:nvPr>
        </p:nvSpPr>
        <p:spPr>
          <a:xfrm>
            <a:off x="3834216"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GB" noProof="0"/>
          </a:p>
        </p:txBody>
      </p:sp>
      <p:sp>
        <p:nvSpPr>
          <p:cNvPr id="61" name="Picture Placeholder 15"/>
          <p:cNvSpPr>
            <a:spLocks noGrp="1"/>
          </p:cNvSpPr>
          <p:nvPr>
            <p:ph type="pic" sz="quarter" idx="44"/>
          </p:nvPr>
        </p:nvSpPr>
        <p:spPr>
          <a:xfrm>
            <a:off x="5588963"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GB" noProof="0"/>
          </a:p>
        </p:txBody>
      </p:sp>
      <p:sp>
        <p:nvSpPr>
          <p:cNvPr id="62" name="Picture Placeholder 15"/>
          <p:cNvSpPr>
            <a:spLocks noGrp="1"/>
          </p:cNvSpPr>
          <p:nvPr>
            <p:ph type="pic" sz="quarter" idx="45"/>
          </p:nvPr>
        </p:nvSpPr>
        <p:spPr>
          <a:xfrm>
            <a:off x="7335441" y="1735138"/>
            <a:ext cx="1484710"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180000" rIns="180000" spcCol="0" rtlCol="0" fromWordArt="0" anchor="ctr" anchorCtr="1" forceAA="0">
            <a:noAutofit/>
          </a:bodyPr>
          <a:lstStyle>
            <a:lvl1pPr marL="0" indent="0" algn="ctr">
              <a:buNone/>
              <a:defRPr lang="en-ZA" sz="825"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lvl="0"/>
            <a:r>
              <a:rPr lang="en-US" noProof="0"/>
              <a:t>Click icon to add picture</a:t>
            </a:r>
            <a:endParaRPr lang="en-GB" noProof="0"/>
          </a:p>
        </p:txBody>
      </p:sp>
      <p:sp>
        <p:nvSpPr>
          <p:cNvPr id="19" name="Slide Number Placeholder 5"/>
          <p:cNvSpPr>
            <a:spLocks noGrp="1"/>
          </p:cNvSpPr>
          <p:nvPr>
            <p:ph type="sldNum" sz="quarter" idx="46"/>
          </p:nvPr>
        </p:nvSpPr>
        <p:spPr>
          <a:ln/>
        </p:spPr>
        <p:txBody>
          <a:bodyPr/>
          <a:lstStyle>
            <a:lvl1pPr>
              <a:defRPr/>
            </a:lvl1pPr>
          </a:lstStyle>
          <a:p>
            <a:pPr>
              <a:defRPr/>
            </a:pPr>
            <a:fld id="{28B6D433-59F8-43DE-AC1C-B72C25C0A246}" type="slidenum">
              <a:rPr lang="en-GB" altLang="en-US"/>
              <a:pPr>
                <a:defRPr/>
              </a:pPr>
              <a:t>‹#›</a:t>
            </a:fld>
            <a:endParaRPr lang="en-GB" altLang="en-US"/>
          </a:p>
        </p:txBody>
      </p:sp>
      <p:sp>
        <p:nvSpPr>
          <p:cNvPr id="20" name="Footer Placeholder 6"/>
          <p:cNvSpPr>
            <a:spLocks noGrp="1"/>
          </p:cNvSpPr>
          <p:nvPr>
            <p:ph type="ftr" sz="quarter" idx="47"/>
          </p:nvPr>
        </p:nvSpPr>
        <p:spPr/>
        <p:txBody>
          <a:bodyPr/>
          <a:lstStyle>
            <a:lvl1pPr>
              <a:defRPr/>
            </a:lvl1pPr>
          </a:lstStyle>
          <a:p>
            <a:pPr>
              <a:defRPr/>
            </a:pPr>
            <a:r>
              <a:rPr lang="en-GB"/>
              <a:t>Add a footer</a:t>
            </a:r>
          </a:p>
        </p:txBody>
      </p:sp>
    </p:spTree>
    <p:extLst>
      <p:ext uri="{BB962C8B-B14F-4D97-AF65-F5344CB8AC3E}">
        <p14:creationId xmlns:p14="http://schemas.microsoft.com/office/powerpoint/2010/main" val="272116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level 1</a:t>
            </a:r>
          </a:p>
          <a:p>
            <a:pPr lvl="1"/>
            <a:r>
              <a:rPr lang="en-US" altLang="en-US" smtClean="0"/>
              <a:t>level 2</a:t>
            </a:r>
          </a:p>
          <a:p>
            <a:pPr lvl="2"/>
            <a:r>
              <a:rPr lang="en-US" altLang="en-US" smtClean="0"/>
              <a:t>level 3</a:t>
            </a:r>
          </a:p>
          <a:p>
            <a:pPr lvl="3"/>
            <a:r>
              <a:rPr lang="en-US" altLang="en-US" smtClean="0"/>
              <a:t> level 4</a:t>
            </a:r>
          </a:p>
        </p:txBody>
      </p:sp>
      <p:sp>
        <p:nvSpPr>
          <p:cNvPr id="5" name="Footer Placeholder 4"/>
          <p:cNvSpPr>
            <a:spLocks noGrp="1"/>
          </p:cNvSpPr>
          <p:nvPr>
            <p:ph type="ftr" sz="quarter" idx="3"/>
          </p:nvPr>
        </p:nvSpPr>
        <p:spPr>
          <a:xfrm>
            <a:off x="2700338" y="6356350"/>
            <a:ext cx="3743325" cy="365125"/>
          </a:xfrm>
          <a:prstGeom prst="rect">
            <a:avLst/>
          </a:prstGeom>
        </p:spPr>
        <p:txBody>
          <a:bodyPr vert="horz" lIns="91440" tIns="45720" rIns="91440" bIns="45720" rtlCol="0" anchor="ctr"/>
          <a:lstStyle>
            <a:lvl1pPr algn="ctr" eaLnBrk="1" fontAlgn="auto" hangingPunct="1">
              <a:spcBef>
                <a:spcPts val="0"/>
              </a:spcBef>
              <a:spcAft>
                <a:spcPts val="0"/>
              </a:spcAft>
              <a:defRPr sz="1000" b="1">
                <a:solidFill>
                  <a:srgbClr val="151ECD"/>
                </a:solidFill>
                <a:latin typeface="+mn-lt"/>
                <a:cs typeface="+mn-cs"/>
              </a:defRPr>
            </a:lvl1pPr>
          </a:lstStyle>
          <a:p>
            <a:pPr>
              <a:defRPr/>
            </a:pPr>
            <a:r>
              <a:rPr lang="en-US"/>
              <a:t>Addressing security challenges on a global scale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smtClean="0">
                <a:solidFill>
                  <a:srgbClr val="898989"/>
                </a:solidFill>
                <a:latin typeface="Calibri" panose="020F0502020204030204" pitchFamily="34" charset="0"/>
              </a:defRPr>
            </a:lvl1pPr>
          </a:lstStyle>
          <a:p>
            <a:pPr>
              <a:defRPr/>
            </a:pPr>
            <a:fld id="{3A854489-1537-404E-9D00-3300BB1D84E1}" type="slidenum">
              <a:rPr lang="en-US" altLang="en-US"/>
              <a:pPr>
                <a:defRPr/>
              </a:pPr>
              <a:t>‹#›</a:t>
            </a:fld>
            <a:endParaRPr lang="en-US" altLang="en-US"/>
          </a:p>
        </p:txBody>
      </p:sp>
      <p:pic>
        <p:nvPicPr>
          <p:cNvPr id="1030"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40650" y="6165850"/>
            <a:ext cx="52228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4"/>
          <p:cNvSpPr>
            <a:spLocks noGrp="1"/>
          </p:cNvSpPr>
          <p:nvPr userDrawn="1">
            <p:ph type="dt" sz="half" idx="2"/>
          </p:nvPr>
        </p:nvSpPr>
        <p:spPr>
          <a:xfrm>
            <a:off x="457200" y="6356350"/>
            <a:ext cx="2133600" cy="365125"/>
          </a:xfrm>
          <a:prstGeom prst="rect">
            <a:avLst/>
          </a:prstGeom>
        </p:spPr>
        <p:txBody>
          <a:bodyPr anchor="ctr" anchorCtr="0"/>
          <a:lstStyle>
            <a:lvl1pPr eaLnBrk="1" fontAlgn="auto" hangingPunct="1">
              <a:spcBef>
                <a:spcPts val="0"/>
              </a:spcBef>
              <a:spcAft>
                <a:spcPts val="0"/>
              </a:spcAft>
              <a:defRPr sz="1000" b="1">
                <a:solidFill>
                  <a:srgbClr val="151ECD"/>
                </a:solidFill>
                <a:latin typeface="+mn-lt"/>
                <a:cs typeface="+mn-cs"/>
              </a:defRPr>
            </a:lvl1pPr>
          </a:lstStyle>
          <a:p>
            <a:pPr>
              <a:defRPr/>
            </a:pPr>
            <a:r>
              <a:rPr lang="en-US"/>
              <a:t>Geneva, 6-7 December 2010</a:t>
            </a: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Lst>
  <p:hf hdr="0"/>
  <p:txStyles>
    <p:title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ecurityboulevard.com/2018/05/the-importance-of-cybersecurity-in-digital-transformation/" TargetMode="External"/><Relationship Id="rId3" Type="http://schemas.openxmlformats.org/officeDocument/2006/relationships/image" Target="../media/image48.png"/><Relationship Id="rId7" Type="http://schemas.openxmlformats.org/officeDocument/2006/relationships/hyperlink" Target="https://www.alliedtelesis.com/ua/en/blog/rethinking-cyber-security-digital-transformation-ag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msystemdesigns.com/" TargetMode="External"/><Relationship Id="rId11" Type="http://schemas.openxmlformats.org/officeDocument/2006/relationships/image" Target="../media/image3.png"/><Relationship Id="rId5" Type="http://schemas.openxmlformats.org/officeDocument/2006/relationships/hyperlink" Target="https://www2.deloitte.com/in/en/pages/risk/articles/managing-risk-in-digital-transformation.html" TargetMode="External"/><Relationship Id="rId10" Type="http://schemas.openxmlformats.org/officeDocument/2006/relationships/hyperlink" Target="https://www.arcweb.com/industry-best-practices/elements-successful-digital-transformation" TargetMode="External"/><Relationship Id="rId4" Type="http://schemas.openxmlformats.org/officeDocument/2006/relationships/hyperlink" Target="https://www.yokogawa.com/library/resources/white-papers/the-differences-between-digitization-digitalization-and-digital-transformation-in-manufacturing/" TargetMode="External"/><Relationship Id="rId9" Type="http://schemas.openxmlformats.org/officeDocument/2006/relationships/hyperlink" Target="https://www.watchguard.com/wgrd-resource-center/cyber-security-predictions-202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3.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6"/>
          <p:cNvSpPr>
            <a:spLocks noGrp="1"/>
          </p:cNvSpPr>
          <p:nvPr>
            <p:ph type="ctrTitle"/>
          </p:nvPr>
        </p:nvSpPr>
        <p:spPr>
          <a:xfrm>
            <a:off x="685800" y="2463031"/>
            <a:ext cx="7772400" cy="1470025"/>
          </a:xfrm>
        </p:spPr>
        <p:txBody>
          <a:bodyPr/>
          <a:lstStyle/>
          <a:p>
            <a:pPr eaLnBrk="1" hangingPunct="1"/>
            <a:r>
              <a:rPr lang="en-US" altLang="en-US" sz="4400" b="1" dirty="0" smtClean="0"/>
              <a:t>Cybersecurity in a Digital Era</a:t>
            </a:r>
          </a:p>
        </p:txBody>
      </p:sp>
      <p:sp>
        <p:nvSpPr>
          <p:cNvPr id="12291" name="Subtitle 7"/>
          <p:cNvSpPr>
            <a:spLocks noGrp="1"/>
          </p:cNvSpPr>
          <p:nvPr>
            <p:ph type="subTitle" idx="1"/>
          </p:nvPr>
        </p:nvSpPr>
        <p:spPr>
          <a:xfrm>
            <a:off x="611560" y="3886200"/>
            <a:ext cx="7920880" cy="1752600"/>
          </a:xfrm>
        </p:spPr>
        <p:txBody>
          <a:bodyPr/>
          <a:lstStyle/>
          <a:p>
            <a:pPr eaLnBrk="1" hangingPunct="1"/>
            <a:r>
              <a:rPr lang="en-US" altLang="en-US" b="1" dirty="0" smtClean="0">
                <a:solidFill>
                  <a:srgbClr val="7030A0"/>
                </a:solidFill>
              </a:rPr>
              <a:t>Vitalii Savchenko</a:t>
            </a:r>
          </a:p>
          <a:p>
            <a:pPr eaLnBrk="1" hangingPunct="1"/>
            <a:r>
              <a:rPr lang="en-US" altLang="en-US" sz="2400" b="1" dirty="0" smtClean="0">
                <a:solidFill>
                  <a:srgbClr val="7030A0"/>
                </a:solidFill>
              </a:rPr>
              <a:t>State University of Telecommunications</a:t>
            </a:r>
          </a:p>
        </p:txBody>
      </p:sp>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pic>
        <p:nvPicPr>
          <p:cNvPr id="12296" name="Picture 8" descr="http://www.dut.edu.ua/img/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332656"/>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istory of ITU&amp;#39;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6" name="Picture 6" descr="Just building a wall isn&amp;#39;t the answer for your cyber security - Secure  Solutions Technology Partn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86" y="2976121"/>
            <a:ext cx="3514745" cy="2037055"/>
          </a:xfrm>
          <a:prstGeom prst="rect">
            <a:avLst/>
          </a:prstGeom>
          <a:noFill/>
          <a:extLst>
            <a:ext uri="{909E8E84-426E-40DD-AFC4-6F175D3DCCD1}">
              <a14:hiddenFill xmlns:a14="http://schemas.microsoft.com/office/drawing/2010/main">
                <a:solidFill>
                  <a:srgbClr val="FFFFFF"/>
                </a:solidFill>
              </a14:hiddenFill>
            </a:ext>
          </a:extLst>
        </p:spPr>
      </p:pic>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187961" y="32072"/>
            <a:ext cx="8730115" cy="498588"/>
          </a:xfrm>
        </p:spPr>
        <p:txBody>
          <a:bodyPr/>
          <a:lstStyle/>
          <a:p>
            <a:r>
              <a:rPr lang="en-US" sz="2400" b="1" dirty="0"/>
              <a:t>Why is </a:t>
            </a:r>
            <a:r>
              <a:rPr lang="en-US" sz="2400" b="1" dirty="0" smtClean="0"/>
              <a:t>Cybersecurity Lagging in Digital Transformation?</a:t>
            </a:r>
            <a:endParaRPr lang="en-US" sz="2400" dirty="0"/>
          </a:p>
        </p:txBody>
      </p:sp>
      <p:sp>
        <p:nvSpPr>
          <p:cNvPr id="2" name="Прямоугольник 1"/>
          <p:cNvSpPr/>
          <p:nvPr/>
        </p:nvSpPr>
        <p:spPr>
          <a:xfrm>
            <a:off x="125853" y="692696"/>
            <a:ext cx="6606387" cy="646331"/>
          </a:xfrm>
          <a:prstGeom prst="rect">
            <a:avLst/>
          </a:prstGeom>
        </p:spPr>
        <p:txBody>
          <a:bodyPr wrap="square">
            <a:spAutoFit/>
          </a:bodyPr>
          <a:lstStyle/>
          <a:p>
            <a:pPr algn="r"/>
            <a:r>
              <a:rPr lang="en-US" b="1" i="0" dirty="0" smtClean="0">
                <a:solidFill>
                  <a:srgbClr val="333333"/>
                </a:solidFill>
                <a:effectLst/>
                <a:latin typeface="inherit"/>
              </a:rPr>
              <a:t>1.  All organizations know that cybersecurity is critical but few people like to be confronted with this requirement</a:t>
            </a:r>
            <a:endParaRPr lang="en-US" b="0" i="0" dirty="0">
              <a:solidFill>
                <a:srgbClr val="333333"/>
              </a:solidFill>
              <a:effectLst/>
              <a:latin typeface="Source Sans Pro"/>
            </a:endParaRPr>
          </a:p>
        </p:txBody>
      </p:sp>
      <p:sp>
        <p:nvSpPr>
          <p:cNvPr id="5" name="Прямоугольник 4"/>
          <p:cNvSpPr/>
          <p:nvPr/>
        </p:nvSpPr>
        <p:spPr>
          <a:xfrm>
            <a:off x="1775068" y="1497917"/>
            <a:ext cx="5022651" cy="646331"/>
          </a:xfrm>
          <a:prstGeom prst="rect">
            <a:avLst/>
          </a:prstGeom>
        </p:spPr>
        <p:txBody>
          <a:bodyPr wrap="square">
            <a:spAutoFit/>
          </a:bodyPr>
          <a:lstStyle/>
          <a:p>
            <a:pPr marL="266700" indent="-266700"/>
            <a:r>
              <a:rPr lang="en-US" b="1" i="0" dirty="0" smtClean="0">
                <a:solidFill>
                  <a:srgbClr val="333333"/>
                </a:solidFill>
                <a:effectLst/>
                <a:latin typeface="inherit"/>
              </a:rPr>
              <a:t>2. Many seem to believe that cybersecurity slows down digital transformation</a:t>
            </a:r>
            <a:endParaRPr lang="en-US" b="0" i="0" dirty="0">
              <a:solidFill>
                <a:srgbClr val="333333"/>
              </a:solidFill>
              <a:effectLst/>
              <a:latin typeface="Source Sans Pro"/>
            </a:endParaRPr>
          </a:p>
        </p:txBody>
      </p:sp>
      <p:sp>
        <p:nvSpPr>
          <p:cNvPr id="7" name="Прямоугольник 6"/>
          <p:cNvSpPr/>
          <p:nvPr/>
        </p:nvSpPr>
        <p:spPr>
          <a:xfrm>
            <a:off x="305069" y="2276872"/>
            <a:ext cx="6427172" cy="646331"/>
          </a:xfrm>
          <a:prstGeom prst="rect">
            <a:avLst/>
          </a:prstGeom>
        </p:spPr>
        <p:txBody>
          <a:bodyPr wrap="square">
            <a:spAutoFit/>
          </a:bodyPr>
          <a:lstStyle/>
          <a:p>
            <a:pPr algn="r">
              <a:tabLst>
                <a:tab pos="0" algn="l"/>
              </a:tabLst>
            </a:pPr>
            <a:r>
              <a:rPr lang="en-US" b="1" i="0" dirty="0" smtClean="0">
                <a:solidFill>
                  <a:srgbClr val="333333"/>
                </a:solidFill>
                <a:effectLst/>
                <a:latin typeface="inherit"/>
              </a:rPr>
              <a:t>	3.  Some organizations do not seem to have a sense of urgency to implement security in new technology</a:t>
            </a:r>
            <a:endParaRPr lang="en-US" b="0" i="0" dirty="0">
              <a:solidFill>
                <a:srgbClr val="333333"/>
              </a:solidFill>
              <a:effectLst/>
              <a:latin typeface="Source Sans Pro"/>
            </a:endParaRPr>
          </a:p>
        </p:txBody>
      </p:sp>
      <p:sp>
        <p:nvSpPr>
          <p:cNvPr id="8" name="Прямоугольник 7"/>
          <p:cNvSpPr/>
          <p:nvPr/>
        </p:nvSpPr>
        <p:spPr>
          <a:xfrm>
            <a:off x="3419872" y="3070701"/>
            <a:ext cx="3377847" cy="646331"/>
          </a:xfrm>
          <a:prstGeom prst="rect">
            <a:avLst/>
          </a:prstGeom>
        </p:spPr>
        <p:txBody>
          <a:bodyPr wrap="square">
            <a:spAutoFit/>
          </a:bodyPr>
          <a:lstStyle/>
          <a:p>
            <a:pPr marL="266700" indent="-266700"/>
            <a:r>
              <a:rPr lang="en-US" b="1" i="0" dirty="0" smtClean="0">
                <a:solidFill>
                  <a:srgbClr val="333333"/>
                </a:solidFill>
                <a:effectLst/>
                <a:latin typeface="inherit"/>
              </a:rPr>
              <a:t>4. Cybersecurity is not a simple process</a:t>
            </a:r>
            <a:endParaRPr lang="en-US" b="0" i="0" dirty="0">
              <a:solidFill>
                <a:srgbClr val="333333"/>
              </a:solidFill>
              <a:effectLst/>
              <a:latin typeface="Source Sans Pro"/>
            </a:endParaRPr>
          </a:p>
        </p:txBody>
      </p:sp>
      <p:sp>
        <p:nvSpPr>
          <p:cNvPr id="9" name="Прямоугольник 8"/>
          <p:cNvSpPr/>
          <p:nvPr/>
        </p:nvSpPr>
        <p:spPr>
          <a:xfrm>
            <a:off x="3419873" y="3789040"/>
            <a:ext cx="3301916" cy="923330"/>
          </a:xfrm>
          <a:prstGeom prst="rect">
            <a:avLst/>
          </a:prstGeom>
        </p:spPr>
        <p:txBody>
          <a:bodyPr wrap="square">
            <a:spAutoFit/>
          </a:bodyPr>
          <a:lstStyle/>
          <a:p>
            <a:pPr marL="266700" indent="-266700"/>
            <a:r>
              <a:rPr lang="en-US" b="1" i="0" dirty="0" smtClean="0">
                <a:solidFill>
                  <a:srgbClr val="333333"/>
                </a:solidFill>
                <a:effectLst/>
                <a:latin typeface="inherit"/>
              </a:rPr>
              <a:t>5. Making a business case for cybersecurity can be difficult</a:t>
            </a:r>
            <a:endParaRPr lang="en-US" b="0" i="0" dirty="0">
              <a:solidFill>
                <a:srgbClr val="333333"/>
              </a:solidFill>
              <a:effectLst/>
              <a:latin typeface="Source Sans Pro"/>
            </a:endParaRPr>
          </a:p>
        </p:txBody>
      </p:sp>
      <p:sp>
        <p:nvSpPr>
          <p:cNvPr id="10" name="Прямоугольник 9"/>
          <p:cNvSpPr/>
          <p:nvPr/>
        </p:nvSpPr>
        <p:spPr>
          <a:xfrm>
            <a:off x="3419872" y="4797152"/>
            <a:ext cx="2826276" cy="923330"/>
          </a:xfrm>
          <a:prstGeom prst="rect">
            <a:avLst/>
          </a:prstGeom>
        </p:spPr>
        <p:txBody>
          <a:bodyPr wrap="square">
            <a:spAutoFit/>
          </a:bodyPr>
          <a:lstStyle/>
          <a:p>
            <a:pPr marL="266700" indent="-266700"/>
            <a:r>
              <a:rPr lang="en-US" b="1" i="0" dirty="0" smtClean="0">
                <a:solidFill>
                  <a:srgbClr val="333333"/>
                </a:solidFill>
                <a:effectLst/>
                <a:latin typeface="inherit"/>
              </a:rPr>
              <a:t>6. Mobile technology has changed security parameters</a:t>
            </a:r>
            <a:endParaRPr lang="en-US" b="0" i="0" dirty="0">
              <a:solidFill>
                <a:srgbClr val="333333"/>
              </a:solidFill>
              <a:effectLst/>
              <a:latin typeface="Source Sans Pro"/>
            </a:endParaRPr>
          </a:p>
        </p:txBody>
      </p:sp>
      <p:sp>
        <p:nvSpPr>
          <p:cNvPr id="11" name="Прямоугольник 10"/>
          <p:cNvSpPr/>
          <p:nvPr/>
        </p:nvSpPr>
        <p:spPr>
          <a:xfrm>
            <a:off x="2915816" y="5865357"/>
            <a:ext cx="4868235" cy="369332"/>
          </a:xfrm>
          <a:prstGeom prst="rect">
            <a:avLst/>
          </a:prstGeom>
        </p:spPr>
        <p:txBody>
          <a:bodyPr wrap="square">
            <a:spAutoFit/>
          </a:bodyPr>
          <a:lstStyle/>
          <a:p>
            <a:r>
              <a:rPr lang="en-US" b="1" i="0" dirty="0" smtClean="0">
                <a:solidFill>
                  <a:srgbClr val="333333"/>
                </a:solidFill>
                <a:effectLst/>
                <a:latin typeface="inherit"/>
              </a:rPr>
              <a:t>7. Data and information are undervalued</a:t>
            </a:r>
            <a:endParaRPr lang="en-US" b="0" i="0" dirty="0">
              <a:solidFill>
                <a:srgbClr val="333333"/>
              </a:solidFill>
              <a:effectLst/>
              <a:latin typeface="Source Sans Pro"/>
            </a:endParaRPr>
          </a:p>
        </p:txBody>
      </p:sp>
      <p:pic>
        <p:nvPicPr>
          <p:cNvPr id="14" name="Рисунок 13"/>
          <p:cNvPicPr>
            <a:picLocks noChangeAspect="1"/>
          </p:cNvPicPr>
          <p:nvPr/>
        </p:nvPicPr>
        <p:blipFill>
          <a:blip r:embed="rId4"/>
          <a:stretch>
            <a:fillRect/>
          </a:stretch>
        </p:blipFill>
        <p:spPr>
          <a:xfrm>
            <a:off x="6869949" y="741704"/>
            <a:ext cx="1985838" cy="959104"/>
          </a:xfrm>
          <a:prstGeom prst="rect">
            <a:avLst/>
          </a:prstGeom>
        </p:spPr>
      </p:pic>
      <p:pic>
        <p:nvPicPr>
          <p:cNvPr id="16" name="Рисунок 15"/>
          <p:cNvPicPr>
            <a:picLocks noChangeAspect="1"/>
          </p:cNvPicPr>
          <p:nvPr/>
        </p:nvPicPr>
        <p:blipFill>
          <a:blip r:embed="rId5"/>
          <a:stretch>
            <a:fillRect/>
          </a:stretch>
        </p:blipFill>
        <p:spPr>
          <a:xfrm>
            <a:off x="6797720" y="2239895"/>
            <a:ext cx="2065528" cy="1549145"/>
          </a:xfrm>
          <a:prstGeom prst="rect">
            <a:avLst/>
          </a:prstGeom>
        </p:spPr>
      </p:pic>
      <p:pic>
        <p:nvPicPr>
          <p:cNvPr id="17" name="Рисунок 16"/>
          <p:cNvPicPr>
            <a:picLocks noChangeAspect="1"/>
          </p:cNvPicPr>
          <p:nvPr/>
        </p:nvPicPr>
        <p:blipFill rotWithShape="1">
          <a:blip r:embed="rId6"/>
          <a:srcRect t="9128" b="11719"/>
          <a:stretch/>
        </p:blipFill>
        <p:spPr>
          <a:xfrm>
            <a:off x="305069" y="1412776"/>
            <a:ext cx="1331615" cy="790508"/>
          </a:xfrm>
          <a:prstGeom prst="rect">
            <a:avLst/>
          </a:prstGeom>
        </p:spPr>
      </p:pic>
      <p:pic>
        <p:nvPicPr>
          <p:cNvPr id="18" name="Рисунок 17"/>
          <p:cNvPicPr>
            <a:picLocks noChangeAspect="1"/>
          </p:cNvPicPr>
          <p:nvPr/>
        </p:nvPicPr>
        <p:blipFill>
          <a:blip r:embed="rId7"/>
          <a:stretch>
            <a:fillRect/>
          </a:stretch>
        </p:blipFill>
        <p:spPr>
          <a:xfrm>
            <a:off x="6487762" y="4293096"/>
            <a:ext cx="2368025" cy="1457246"/>
          </a:xfrm>
          <a:prstGeom prst="rect">
            <a:avLst/>
          </a:prstGeom>
        </p:spPr>
      </p:pic>
      <p:pic>
        <p:nvPicPr>
          <p:cNvPr id="40968" name="Picture 8" descr="Hacker in a Hoodie Standing in the Middle of Data Center full of Rack  Servers and Hacking it by Gorodenkoff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090705"/>
            <a:ext cx="2421542" cy="1362631"/>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5A5A3796-BF30-48D3-A0F8-32BA529DF927}" type="slidenum">
              <a:rPr lang="en-US" altLang="en-US" sz="2400" b="1" smtClean="0">
                <a:solidFill>
                  <a:srgbClr val="151ECD"/>
                </a:solidFill>
              </a:rPr>
              <a:t>10</a:t>
            </a:fld>
            <a:endParaRPr lang="en-US" altLang="en-US" sz="2400" b="1" dirty="0">
              <a:solidFill>
                <a:srgbClr val="151ECD"/>
              </a:solidFill>
            </a:endParaRPr>
          </a:p>
        </p:txBody>
      </p:sp>
      <p:pic>
        <p:nvPicPr>
          <p:cNvPr id="20" name="Picture 2" descr="History of ITU&amp;#39;s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128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484035"/>
          </a:xfrm>
        </p:spPr>
        <p:txBody>
          <a:bodyPr/>
          <a:lstStyle/>
          <a:p>
            <a:r>
              <a:rPr lang="en-US" sz="2800" b="1" dirty="0" smtClean="0"/>
              <a:t>Cybersecurity Predictions</a:t>
            </a:r>
            <a:endParaRPr lang="en-US" sz="2800"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630" y="810695"/>
            <a:ext cx="4384760" cy="2461460"/>
          </a:xfrm>
          <a:prstGeom prst="rect">
            <a:avLst/>
          </a:prstGeom>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24" y="815319"/>
            <a:ext cx="4405769" cy="2477192"/>
          </a:xfrm>
          <a:prstGeom prst="rect">
            <a:avLst/>
          </a:prstGeom>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632668"/>
            <a:ext cx="4367609" cy="2477192"/>
          </a:xfrm>
          <a:prstGeom prst="rect">
            <a:avLst/>
          </a:prstGeom>
        </p:spPr>
      </p:pic>
      <p:pic>
        <p:nvPicPr>
          <p:cNvPr id="19" name="Рисунок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6630" y="3634535"/>
            <a:ext cx="4367609" cy="2479949"/>
          </a:xfrm>
          <a:prstGeom prst="rect">
            <a:avLst/>
          </a:prstGeom>
        </p:spPr>
      </p:pic>
      <p:sp>
        <p:nvSpPr>
          <p:cNvPr id="6" name="Прямоугольник 5"/>
          <p:cNvSpPr/>
          <p:nvPr/>
        </p:nvSpPr>
        <p:spPr>
          <a:xfrm>
            <a:off x="35496" y="815320"/>
            <a:ext cx="4386565" cy="523220"/>
          </a:xfrm>
          <a:prstGeom prst="rect">
            <a:avLst/>
          </a:prstGeom>
        </p:spPr>
        <p:txBody>
          <a:bodyPr wrap="square">
            <a:spAutoFit/>
          </a:bodyPr>
          <a:lstStyle/>
          <a:p>
            <a:pPr algn="r"/>
            <a:r>
              <a:rPr lang="en-US" sz="1400" dirty="0">
                <a:solidFill>
                  <a:srgbClr val="FFFF00"/>
                </a:solidFill>
                <a:latin typeface="Open Sans"/>
              </a:rPr>
              <a:t>Automation will drive a new wave of Spear Phishing Campaigns</a:t>
            </a:r>
            <a:endParaRPr lang="en-US" sz="1400" b="0" i="0" dirty="0">
              <a:solidFill>
                <a:srgbClr val="FFFF00"/>
              </a:solidFill>
              <a:effectLst/>
              <a:latin typeface="Open Sans"/>
            </a:endParaRPr>
          </a:p>
        </p:txBody>
      </p:sp>
      <p:sp>
        <p:nvSpPr>
          <p:cNvPr id="8" name="Прямоугольник 7"/>
          <p:cNvSpPr/>
          <p:nvPr/>
        </p:nvSpPr>
        <p:spPr>
          <a:xfrm>
            <a:off x="4539630" y="807814"/>
            <a:ext cx="4454608" cy="523220"/>
          </a:xfrm>
          <a:prstGeom prst="rect">
            <a:avLst/>
          </a:prstGeom>
        </p:spPr>
        <p:txBody>
          <a:bodyPr wrap="square">
            <a:spAutoFit/>
          </a:bodyPr>
          <a:lstStyle/>
          <a:p>
            <a:pPr algn="r"/>
            <a:r>
              <a:rPr lang="en-US" sz="1400" dirty="0">
                <a:solidFill>
                  <a:srgbClr val="FFFF00"/>
                </a:solidFill>
                <a:latin typeface="Open Sans"/>
              </a:rPr>
              <a:t>Cloud-Hosting providers will finally start fighting with cyber abuse</a:t>
            </a:r>
            <a:endParaRPr lang="en-US" sz="1400" b="0" i="0" dirty="0">
              <a:solidFill>
                <a:srgbClr val="FFFF00"/>
              </a:solidFill>
              <a:effectLst/>
              <a:latin typeface="Open Sans"/>
            </a:endParaRPr>
          </a:p>
        </p:txBody>
      </p:sp>
      <p:sp>
        <p:nvSpPr>
          <p:cNvPr id="11" name="Прямоугольник 10"/>
          <p:cNvSpPr/>
          <p:nvPr/>
        </p:nvSpPr>
        <p:spPr>
          <a:xfrm>
            <a:off x="4649539" y="3634536"/>
            <a:ext cx="4344699" cy="523220"/>
          </a:xfrm>
          <a:prstGeom prst="rect">
            <a:avLst/>
          </a:prstGeom>
        </p:spPr>
        <p:txBody>
          <a:bodyPr wrap="square">
            <a:spAutoFit/>
          </a:bodyPr>
          <a:lstStyle/>
          <a:p>
            <a:pPr algn="r"/>
            <a:r>
              <a:rPr lang="en-US" sz="1400" dirty="0">
                <a:solidFill>
                  <a:srgbClr val="FFFF00"/>
                </a:solidFill>
              </a:rPr>
              <a:t>Car chargers will become an alternative vulnerability for smart cars</a:t>
            </a:r>
            <a:endParaRPr lang="en-US" sz="1400" dirty="0">
              <a:solidFill>
                <a:srgbClr val="FFFF00"/>
              </a:solidFill>
            </a:endParaRPr>
          </a:p>
        </p:txBody>
      </p:sp>
      <p:sp>
        <p:nvSpPr>
          <p:cNvPr id="12" name="Прямоугольник 11"/>
          <p:cNvSpPr/>
          <p:nvPr/>
        </p:nvSpPr>
        <p:spPr>
          <a:xfrm>
            <a:off x="179512" y="3632669"/>
            <a:ext cx="4367609" cy="523220"/>
          </a:xfrm>
          <a:prstGeom prst="rect">
            <a:avLst/>
          </a:prstGeom>
        </p:spPr>
        <p:txBody>
          <a:bodyPr wrap="square">
            <a:spAutoFit/>
          </a:bodyPr>
          <a:lstStyle/>
          <a:p>
            <a:pPr algn="r"/>
            <a:r>
              <a:rPr lang="en-US" sz="1400" dirty="0">
                <a:solidFill>
                  <a:srgbClr val="FFFF00"/>
                </a:solidFill>
                <a:latin typeface="Open Sans"/>
              </a:rPr>
              <a:t>Hackers will infest home networks with worms more intensively</a:t>
            </a:r>
            <a:endParaRPr lang="en-US" sz="1400" b="0" i="0" dirty="0">
              <a:solidFill>
                <a:srgbClr val="FFFF00"/>
              </a:solidFill>
              <a:effectLst/>
              <a:latin typeface="Open Sans"/>
            </a:endParaRPr>
          </a:p>
        </p:txBody>
      </p:sp>
      <p:sp>
        <p:nvSpPr>
          <p:cNvPr id="2" name="TextBox 1"/>
          <p:cNvSpPr txBox="1"/>
          <p:nvPr/>
        </p:nvSpPr>
        <p:spPr>
          <a:xfrm>
            <a:off x="166109" y="2769292"/>
            <a:ext cx="327394" cy="523220"/>
          </a:xfrm>
          <a:prstGeom prst="rect">
            <a:avLst/>
          </a:prstGeom>
          <a:noFill/>
        </p:spPr>
        <p:txBody>
          <a:bodyPr wrap="square" rtlCol="0">
            <a:spAutoFit/>
          </a:bodyPr>
          <a:lstStyle/>
          <a:p>
            <a:r>
              <a:rPr lang="ru-RU" sz="2800" b="1" dirty="0" smtClean="0">
                <a:solidFill>
                  <a:srgbClr val="FFFF00"/>
                </a:solidFill>
              </a:rPr>
              <a:t>1</a:t>
            </a:r>
            <a:endParaRPr lang="en-US" sz="2800" b="1" dirty="0">
              <a:solidFill>
                <a:srgbClr val="FFFF00"/>
              </a:solidFill>
            </a:endParaRPr>
          </a:p>
        </p:txBody>
      </p:sp>
      <p:sp>
        <p:nvSpPr>
          <p:cNvPr id="23" name="TextBox 22"/>
          <p:cNvSpPr txBox="1"/>
          <p:nvPr/>
        </p:nvSpPr>
        <p:spPr>
          <a:xfrm>
            <a:off x="4645633" y="2739446"/>
            <a:ext cx="327394" cy="523220"/>
          </a:xfrm>
          <a:prstGeom prst="rect">
            <a:avLst/>
          </a:prstGeom>
          <a:noFill/>
        </p:spPr>
        <p:txBody>
          <a:bodyPr wrap="square" rtlCol="0">
            <a:spAutoFit/>
          </a:bodyPr>
          <a:lstStyle/>
          <a:p>
            <a:r>
              <a:rPr lang="ru-RU" sz="2800" b="1" dirty="0" smtClean="0">
                <a:solidFill>
                  <a:srgbClr val="FFFF00"/>
                </a:solidFill>
              </a:rPr>
              <a:t>2</a:t>
            </a:r>
            <a:endParaRPr lang="en-US" sz="2800" b="1" dirty="0">
              <a:solidFill>
                <a:srgbClr val="FFFF00"/>
              </a:solidFill>
            </a:endParaRPr>
          </a:p>
        </p:txBody>
      </p:sp>
      <p:sp>
        <p:nvSpPr>
          <p:cNvPr id="25" name="TextBox 24"/>
          <p:cNvSpPr txBox="1"/>
          <p:nvPr/>
        </p:nvSpPr>
        <p:spPr>
          <a:xfrm>
            <a:off x="202422" y="5586641"/>
            <a:ext cx="327394" cy="523220"/>
          </a:xfrm>
          <a:prstGeom prst="rect">
            <a:avLst/>
          </a:prstGeom>
          <a:noFill/>
        </p:spPr>
        <p:txBody>
          <a:bodyPr wrap="square" rtlCol="0">
            <a:spAutoFit/>
          </a:bodyPr>
          <a:lstStyle/>
          <a:p>
            <a:r>
              <a:rPr lang="ru-RU" sz="2800" b="1" dirty="0" smtClean="0">
                <a:solidFill>
                  <a:srgbClr val="FFFF00"/>
                </a:solidFill>
              </a:rPr>
              <a:t>3</a:t>
            </a:r>
            <a:endParaRPr lang="en-US" sz="2800" b="1" dirty="0">
              <a:solidFill>
                <a:srgbClr val="FFFF00"/>
              </a:solidFill>
            </a:endParaRPr>
          </a:p>
        </p:txBody>
      </p:sp>
      <p:sp>
        <p:nvSpPr>
          <p:cNvPr id="26" name="TextBox 25"/>
          <p:cNvSpPr txBox="1"/>
          <p:nvPr/>
        </p:nvSpPr>
        <p:spPr>
          <a:xfrm>
            <a:off x="4649540" y="5591265"/>
            <a:ext cx="327394" cy="523220"/>
          </a:xfrm>
          <a:prstGeom prst="rect">
            <a:avLst/>
          </a:prstGeom>
          <a:noFill/>
        </p:spPr>
        <p:txBody>
          <a:bodyPr wrap="square" rtlCol="0">
            <a:spAutoFit/>
          </a:bodyPr>
          <a:lstStyle/>
          <a:p>
            <a:r>
              <a:rPr lang="ru-RU" sz="2800" b="1" dirty="0" smtClean="0">
                <a:solidFill>
                  <a:srgbClr val="FFFF00"/>
                </a:solidFill>
              </a:rPr>
              <a:t>4</a:t>
            </a:r>
            <a:endParaRPr lang="en-US" sz="2800" b="1" dirty="0">
              <a:solidFill>
                <a:srgbClr val="FFFF00"/>
              </a:solidFill>
            </a:endParaRPr>
          </a:p>
        </p:txBody>
      </p:sp>
      <p:sp>
        <p:nvSpPr>
          <p:cNvPr id="20"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85FAACC4-2730-41C1-AFF7-6079A0AE2149}" type="slidenum">
              <a:rPr lang="en-US" altLang="en-US" sz="2400" b="1" smtClean="0">
                <a:solidFill>
                  <a:srgbClr val="151ECD"/>
                </a:solidFill>
              </a:rPr>
              <a:t>11</a:t>
            </a:fld>
            <a:endParaRPr lang="en-US" altLang="en-US" sz="2400" b="1" dirty="0">
              <a:solidFill>
                <a:srgbClr val="151ECD"/>
              </a:solidFill>
            </a:endParaRPr>
          </a:p>
        </p:txBody>
      </p:sp>
      <p:pic>
        <p:nvPicPr>
          <p:cNvPr id="21" name="Picture 2" descr="History of ITU&amp;#39;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2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xfrm>
            <a:off x="466046" y="6353371"/>
            <a:ext cx="2133600" cy="365125"/>
          </a:xfrm>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484035"/>
          </a:xfrm>
        </p:spPr>
        <p:txBody>
          <a:bodyPr/>
          <a:lstStyle/>
          <a:p>
            <a:r>
              <a:rPr lang="en-US" sz="2800" b="1" dirty="0" smtClean="0"/>
              <a:t>Cybersecurity Predictions</a:t>
            </a:r>
            <a:endParaRPr lang="en-US" sz="2800" dirty="0"/>
          </a:p>
        </p:txBody>
      </p:sp>
      <p:pic>
        <p:nvPicPr>
          <p:cNvPr id="20" name="Рисунок 19"/>
          <p:cNvPicPr>
            <a:picLocks noChangeAspect="1"/>
          </p:cNvPicPr>
          <p:nvPr/>
        </p:nvPicPr>
        <p:blipFill>
          <a:blip r:embed="rId3"/>
          <a:stretch>
            <a:fillRect/>
          </a:stretch>
        </p:blipFill>
        <p:spPr>
          <a:xfrm>
            <a:off x="170786" y="827658"/>
            <a:ext cx="4371108" cy="2458749"/>
          </a:xfrm>
          <a:prstGeom prst="rect">
            <a:avLst/>
          </a:prstGeom>
        </p:spPr>
      </p:pic>
      <p:pic>
        <p:nvPicPr>
          <p:cNvPr id="21" name="Рисунок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9419" y="827155"/>
            <a:ext cx="4373839" cy="2460284"/>
          </a:xfrm>
          <a:prstGeom prst="rect">
            <a:avLst/>
          </a:prstGeom>
        </p:spPr>
      </p:pic>
      <p:pic>
        <p:nvPicPr>
          <p:cNvPr id="22" name="Рисунок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810" y="3647987"/>
            <a:ext cx="4346084" cy="2444673"/>
          </a:xfrm>
          <a:prstGeom prst="rect">
            <a:avLst/>
          </a:prstGeom>
        </p:spPr>
      </p:pic>
      <p:pic>
        <p:nvPicPr>
          <p:cNvPr id="24" name="Рисунок 23"/>
          <p:cNvPicPr>
            <a:picLocks noChangeAspect="1"/>
          </p:cNvPicPr>
          <p:nvPr/>
        </p:nvPicPr>
        <p:blipFill>
          <a:blip r:embed="rId6"/>
          <a:stretch>
            <a:fillRect/>
          </a:stretch>
        </p:blipFill>
        <p:spPr>
          <a:xfrm>
            <a:off x="4630640" y="3641751"/>
            <a:ext cx="4373839" cy="2460285"/>
          </a:xfrm>
          <a:prstGeom prst="rect">
            <a:avLst/>
          </a:prstGeom>
        </p:spPr>
      </p:pic>
      <p:sp>
        <p:nvSpPr>
          <p:cNvPr id="14" name="Прямоугольник 13"/>
          <p:cNvSpPr/>
          <p:nvPr/>
        </p:nvSpPr>
        <p:spPr>
          <a:xfrm>
            <a:off x="174990" y="846354"/>
            <a:ext cx="4259336" cy="307777"/>
          </a:xfrm>
          <a:prstGeom prst="rect">
            <a:avLst/>
          </a:prstGeom>
        </p:spPr>
        <p:txBody>
          <a:bodyPr wrap="square">
            <a:spAutoFit/>
          </a:bodyPr>
          <a:lstStyle/>
          <a:p>
            <a:pPr algn="r"/>
            <a:r>
              <a:rPr lang="en-US" sz="1400" dirty="0">
                <a:solidFill>
                  <a:srgbClr val="FFFF00"/>
                </a:solidFill>
                <a:latin typeface="Open Sans"/>
              </a:rPr>
              <a:t>Users will think more about devices' privacy</a:t>
            </a:r>
            <a:endParaRPr lang="en-US" sz="1400" b="0" i="0" dirty="0">
              <a:solidFill>
                <a:srgbClr val="FFFF00"/>
              </a:solidFill>
              <a:effectLst/>
              <a:latin typeface="Open Sans"/>
            </a:endParaRPr>
          </a:p>
        </p:txBody>
      </p:sp>
      <p:sp>
        <p:nvSpPr>
          <p:cNvPr id="15" name="Прямоугольник 14"/>
          <p:cNvSpPr/>
          <p:nvPr/>
        </p:nvSpPr>
        <p:spPr>
          <a:xfrm>
            <a:off x="4643624" y="830427"/>
            <a:ext cx="4315742" cy="307777"/>
          </a:xfrm>
          <a:prstGeom prst="rect">
            <a:avLst/>
          </a:prstGeom>
        </p:spPr>
        <p:txBody>
          <a:bodyPr wrap="square">
            <a:spAutoFit/>
          </a:bodyPr>
          <a:lstStyle/>
          <a:p>
            <a:pPr algn="r"/>
            <a:r>
              <a:rPr lang="en-US" sz="1400" dirty="0">
                <a:solidFill>
                  <a:srgbClr val="FFFF00"/>
                </a:solidFill>
                <a:latin typeface="Open Sans"/>
              </a:rPr>
              <a:t>Attackers will use VPNs for remote penetration</a:t>
            </a:r>
            <a:endParaRPr lang="en-US" sz="1400" b="0" i="0" dirty="0">
              <a:solidFill>
                <a:srgbClr val="FFFF00"/>
              </a:solidFill>
              <a:effectLst/>
              <a:latin typeface="Open Sans"/>
            </a:endParaRPr>
          </a:p>
        </p:txBody>
      </p:sp>
      <p:sp>
        <p:nvSpPr>
          <p:cNvPr id="16" name="Прямоугольник 15"/>
          <p:cNvSpPr/>
          <p:nvPr/>
        </p:nvSpPr>
        <p:spPr>
          <a:xfrm>
            <a:off x="213916" y="3647399"/>
            <a:ext cx="4290557" cy="523220"/>
          </a:xfrm>
          <a:prstGeom prst="rect">
            <a:avLst/>
          </a:prstGeom>
        </p:spPr>
        <p:txBody>
          <a:bodyPr wrap="square">
            <a:spAutoFit/>
          </a:bodyPr>
          <a:lstStyle/>
          <a:p>
            <a:pPr algn="r"/>
            <a:r>
              <a:rPr lang="en-US" sz="1400" dirty="0">
                <a:solidFill>
                  <a:srgbClr val="FFFF00"/>
                </a:solidFill>
                <a:latin typeface="Open Sans"/>
              </a:rPr>
              <a:t>Attackers will pinpoint security gaps in legacy endpoints</a:t>
            </a:r>
            <a:endParaRPr lang="en-US" sz="1400" b="0" i="0" dirty="0">
              <a:solidFill>
                <a:srgbClr val="FFFF00"/>
              </a:solidFill>
              <a:effectLst/>
              <a:latin typeface="Open Sans"/>
            </a:endParaRPr>
          </a:p>
        </p:txBody>
      </p:sp>
      <p:sp>
        <p:nvSpPr>
          <p:cNvPr id="17" name="Прямоугольник 16"/>
          <p:cNvSpPr/>
          <p:nvPr/>
        </p:nvSpPr>
        <p:spPr>
          <a:xfrm>
            <a:off x="4648746" y="3664168"/>
            <a:ext cx="4296116" cy="523220"/>
          </a:xfrm>
          <a:prstGeom prst="rect">
            <a:avLst/>
          </a:prstGeom>
        </p:spPr>
        <p:txBody>
          <a:bodyPr wrap="square">
            <a:spAutoFit/>
          </a:bodyPr>
          <a:lstStyle/>
          <a:p>
            <a:pPr algn="r"/>
            <a:r>
              <a:rPr lang="en-US" sz="1400" dirty="0">
                <a:solidFill>
                  <a:srgbClr val="FFFF00"/>
                </a:solidFill>
                <a:latin typeface="Open Sans"/>
              </a:rPr>
              <a:t>Every service without Multi-Factor Authentication will suffer a breach</a:t>
            </a:r>
            <a:endParaRPr lang="en-US" sz="1400" b="0" i="0" dirty="0">
              <a:solidFill>
                <a:srgbClr val="FFFF00"/>
              </a:solidFill>
              <a:effectLst/>
              <a:latin typeface="Open Sans"/>
            </a:endParaRPr>
          </a:p>
        </p:txBody>
      </p:sp>
      <p:sp>
        <p:nvSpPr>
          <p:cNvPr id="23" name="TextBox 22"/>
          <p:cNvSpPr txBox="1"/>
          <p:nvPr/>
        </p:nvSpPr>
        <p:spPr>
          <a:xfrm>
            <a:off x="166109" y="2769292"/>
            <a:ext cx="327394" cy="523220"/>
          </a:xfrm>
          <a:prstGeom prst="rect">
            <a:avLst/>
          </a:prstGeom>
          <a:noFill/>
        </p:spPr>
        <p:txBody>
          <a:bodyPr wrap="square" rtlCol="0">
            <a:spAutoFit/>
          </a:bodyPr>
          <a:lstStyle/>
          <a:p>
            <a:r>
              <a:rPr lang="ru-RU" sz="2800" b="1" dirty="0" smtClean="0">
                <a:solidFill>
                  <a:srgbClr val="FFFF00"/>
                </a:solidFill>
              </a:rPr>
              <a:t>5</a:t>
            </a:r>
            <a:endParaRPr lang="en-US" sz="2800" b="1" dirty="0">
              <a:solidFill>
                <a:srgbClr val="FFFF00"/>
              </a:solidFill>
            </a:endParaRPr>
          </a:p>
        </p:txBody>
      </p:sp>
      <p:sp>
        <p:nvSpPr>
          <p:cNvPr id="25" name="TextBox 24"/>
          <p:cNvSpPr txBox="1"/>
          <p:nvPr/>
        </p:nvSpPr>
        <p:spPr>
          <a:xfrm>
            <a:off x="4654293" y="2764219"/>
            <a:ext cx="327394" cy="523220"/>
          </a:xfrm>
          <a:prstGeom prst="rect">
            <a:avLst/>
          </a:prstGeom>
          <a:noFill/>
        </p:spPr>
        <p:txBody>
          <a:bodyPr wrap="square" rtlCol="0">
            <a:spAutoFit/>
          </a:bodyPr>
          <a:lstStyle/>
          <a:p>
            <a:r>
              <a:rPr lang="ru-RU" sz="2800" b="1" dirty="0" smtClean="0">
                <a:solidFill>
                  <a:srgbClr val="FFFF00"/>
                </a:solidFill>
              </a:rPr>
              <a:t>6</a:t>
            </a:r>
            <a:endParaRPr lang="en-US" sz="2800" b="1" dirty="0">
              <a:solidFill>
                <a:srgbClr val="FFFF00"/>
              </a:solidFill>
            </a:endParaRPr>
          </a:p>
        </p:txBody>
      </p:sp>
      <p:sp>
        <p:nvSpPr>
          <p:cNvPr id="26" name="TextBox 25"/>
          <p:cNvSpPr txBox="1"/>
          <p:nvPr/>
        </p:nvSpPr>
        <p:spPr>
          <a:xfrm>
            <a:off x="215731" y="5557682"/>
            <a:ext cx="327394" cy="523220"/>
          </a:xfrm>
          <a:prstGeom prst="rect">
            <a:avLst/>
          </a:prstGeom>
          <a:noFill/>
        </p:spPr>
        <p:txBody>
          <a:bodyPr wrap="square" rtlCol="0">
            <a:spAutoFit/>
          </a:bodyPr>
          <a:lstStyle/>
          <a:p>
            <a:r>
              <a:rPr lang="ru-RU" sz="2800" b="1" dirty="0">
                <a:solidFill>
                  <a:srgbClr val="FFFF00"/>
                </a:solidFill>
              </a:rPr>
              <a:t>7</a:t>
            </a:r>
            <a:endParaRPr lang="en-US" sz="2800" b="1" dirty="0">
              <a:solidFill>
                <a:srgbClr val="FFFF00"/>
              </a:solidFill>
            </a:endParaRPr>
          </a:p>
        </p:txBody>
      </p:sp>
      <p:sp>
        <p:nvSpPr>
          <p:cNvPr id="27" name="TextBox 26"/>
          <p:cNvSpPr txBox="1"/>
          <p:nvPr/>
        </p:nvSpPr>
        <p:spPr>
          <a:xfrm>
            <a:off x="4644007" y="5578816"/>
            <a:ext cx="327394" cy="523220"/>
          </a:xfrm>
          <a:prstGeom prst="rect">
            <a:avLst/>
          </a:prstGeom>
          <a:noFill/>
        </p:spPr>
        <p:txBody>
          <a:bodyPr wrap="square" rtlCol="0">
            <a:spAutoFit/>
          </a:bodyPr>
          <a:lstStyle/>
          <a:p>
            <a:r>
              <a:rPr lang="ru-RU" sz="2800" b="1" dirty="0" smtClean="0">
                <a:solidFill>
                  <a:srgbClr val="FFFF00"/>
                </a:solidFill>
              </a:rPr>
              <a:t>8</a:t>
            </a:r>
            <a:endParaRPr lang="en-US" sz="2800" b="1" dirty="0">
              <a:solidFill>
                <a:srgbClr val="FFFF00"/>
              </a:solidFill>
            </a:endParaRPr>
          </a:p>
        </p:txBody>
      </p:sp>
      <p:sp>
        <p:nvSpPr>
          <p:cNvPr id="18"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E563FB8D-59BC-493C-AFA5-33D205B132EC}" type="slidenum">
              <a:rPr lang="en-US" altLang="en-US" sz="2400" b="1" smtClean="0">
                <a:solidFill>
                  <a:srgbClr val="151ECD"/>
                </a:solidFill>
              </a:rPr>
              <a:t>12</a:t>
            </a:fld>
            <a:endParaRPr lang="en-US" altLang="en-US" sz="2400" b="1" dirty="0">
              <a:solidFill>
                <a:srgbClr val="151ECD"/>
              </a:solidFill>
            </a:endParaRPr>
          </a:p>
        </p:txBody>
      </p:sp>
      <p:pic>
        <p:nvPicPr>
          <p:cNvPr id="19" name="Picture 2" descr="History of ITU&amp;#39;s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25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marL="342900" indent="-342900"/>
            <a:r>
              <a:rPr lang="en-US" altLang="en-US" sz="3200" b="1" i="1" dirty="0" smtClean="0"/>
              <a:t>Conclusions</a:t>
            </a:r>
          </a:p>
        </p:txBody>
      </p:sp>
      <p:sp>
        <p:nvSpPr>
          <p:cNvPr id="26627" name="Content Placeholder 2"/>
          <p:cNvSpPr>
            <a:spLocks noGrp="1"/>
          </p:cNvSpPr>
          <p:nvPr>
            <p:ph idx="1"/>
          </p:nvPr>
        </p:nvSpPr>
        <p:spPr>
          <a:xfrm>
            <a:off x="179513" y="836613"/>
            <a:ext cx="8856538" cy="5289550"/>
          </a:xfrm>
        </p:spPr>
        <p:txBody>
          <a:bodyPr/>
          <a:lstStyle/>
          <a:p>
            <a:pPr marL="363538" lvl="2" indent="-277813" eaLnBrk="1" hangingPunct="1">
              <a:buSzPct val="75000"/>
              <a:buNone/>
            </a:pPr>
            <a:r>
              <a:rPr lang="en-US" altLang="en-US" sz="2200" dirty="0"/>
              <a:t>1. Digital Transformation is a complex process that combines activities, skills, and business models based on Digitization and Digitalization, leading to a new economy and society.</a:t>
            </a:r>
          </a:p>
          <a:p>
            <a:pPr marL="363538" lvl="2" indent="-277813" eaLnBrk="1" hangingPunct="1">
              <a:buSzPct val="75000"/>
              <a:buNone/>
            </a:pPr>
            <a:r>
              <a:rPr lang="en-US" altLang="en-US" sz="2200" dirty="0"/>
              <a:t>2. Digital Transformation brings unmatched opportunities and capabilities for growth and value creation. However, none of the opportunities can be realized without dealing with the associated risks.</a:t>
            </a:r>
          </a:p>
          <a:p>
            <a:pPr marL="363538" lvl="2" indent="-277813" eaLnBrk="1" hangingPunct="1">
              <a:buSzPct val="75000"/>
              <a:buNone/>
            </a:pPr>
            <a:r>
              <a:rPr lang="en-US" altLang="en-US" sz="2200" dirty="0"/>
              <a:t>3. Technology Evolution, Regulatory Complexity, Sophistication of Attacks, and Limited Resources make Cybersecurity a key factor of Digital Transformation.</a:t>
            </a:r>
          </a:p>
          <a:p>
            <a:pPr marL="363538" lvl="2" indent="-277813" eaLnBrk="1" hangingPunct="1">
              <a:buSzPct val="75000"/>
              <a:buNone/>
            </a:pPr>
            <a:r>
              <a:rPr lang="en-US" altLang="en-US" sz="2200" dirty="0"/>
              <a:t>4. Digital Transformation creates new opportunities and Emerging Solutions and Services for Cyber Security.</a:t>
            </a:r>
          </a:p>
          <a:p>
            <a:pPr marL="363538" lvl="2" indent="-277813" eaLnBrk="1" hangingPunct="1">
              <a:buSzPct val="75000"/>
              <a:buNone/>
            </a:pPr>
            <a:r>
              <a:rPr lang="en-US" altLang="en-US" sz="2200" dirty="0"/>
              <a:t>5. The increase in the number of connected devices, further </a:t>
            </a:r>
            <a:r>
              <a:rPr lang="en-US" altLang="en-US" sz="2200" dirty="0" err="1"/>
              <a:t>informatization</a:t>
            </a:r>
            <a:r>
              <a:rPr lang="en-US" altLang="en-US" sz="2200" dirty="0"/>
              <a:t> of business processes, and predictions of the security situation show that the role of cybersecurity in the era of digital transformation will only increase.</a:t>
            </a:r>
          </a:p>
          <a:p>
            <a:pPr marL="914400" lvl="2" indent="0" eaLnBrk="1" hangingPunct="1">
              <a:buSzPct val="75000"/>
              <a:buNone/>
            </a:pPr>
            <a:endParaRPr lang="en-US" altLang="en-US" dirty="0" smtClean="0"/>
          </a:p>
          <a:p>
            <a:pPr lvl="1">
              <a:buSzPct val="70000"/>
              <a:buFont typeface="Arial" panose="020B0604020202020204" pitchFamily="34" charset="0"/>
              <a:buChar char="•"/>
            </a:pPr>
            <a:endParaRPr lang="en-US" altLang="en-US" dirty="0" smtClean="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a:solidFill>
                  <a:schemeClr val="accent1">
                    <a:lumMod val="75000"/>
                  </a:schemeClr>
                </a:solidFill>
              </a:rPr>
              <a:t>Cybersecurity in a Digital Era </a:t>
            </a:r>
          </a:p>
        </p:txBody>
      </p:sp>
      <p:sp>
        <p:nvSpPr>
          <p:cNvPr id="6" name="Date Placeholder 5"/>
          <p:cNvSpPr>
            <a:spLocks noGrp="1"/>
          </p:cNvSpPr>
          <p:nvPr>
            <p:ph type="dt" sz="quarter" idx="12"/>
          </p:nvPr>
        </p:nvSpPr>
        <p:spPr/>
        <p:txBody>
          <a:bodyPr/>
          <a:lstStyle/>
          <a:p>
            <a:pPr fontAlgn="base">
              <a:spcBef>
                <a:spcPct val="0"/>
              </a:spcBef>
              <a:spcAft>
                <a:spcPct val="0"/>
              </a:spcAft>
              <a:defRPr/>
            </a:pPr>
            <a:r>
              <a:rPr lang="en-US" dirty="0">
                <a:solidFill>
                  <a:schemeClr val="accent1">
                    <a:lumMod val="75000"/>
                  </a:schemeClr>
                </a:solidFill>
              </a:rPr>
              <a:t>Kyiv, 15 December 2021</a:t>
            </a:r>
          </a:p>
        </p:txBody>
      </p:sp>
      <p:sp>
        <p:nvSpPr>
          <p:cNvPr id="7"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5FEF9D2A-F84E-41F5-9020-D90FE61CA816}" type="slidenum">
              <a:rPr lang="en-US" altLang="en-US" sz="2400" b="1" smtClean="0">
                <a:solidFill>
                  <a:srgbClr val="151ECD"/>
                </a:solidFill>
              </a:rPr>
              <a:t>13</a:t>
            </a:fld>
            <a:endParaRPr lang="en-US" altLang="en-US" sz="2400" b="1" dirty="0">
              <a:solidFill>
                <a:srgbClr val="151ECD"/>
              </a:solidFill>
            </a:endParaRPr>
          </a:p>
        </p:txBody>
      </p:sp>
      <p:pic>
        <p:nvPicPr>
          <p:cNvPr id="8" name="Picture 2" descr="History of ITU&amp;#39;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9525" y="188913"/>
            <a:ext cx="9144000" cy="576262"/>
          </a:xfrm>
        </p:spPr>
        <p:txBody>
          <a:bodyPr/>
          <a:lstStyle/>
          <a:p>
            <a:pPr marL="342900" indent="-342900"/>
            <a:r>
              <a:rPr lang="en-US" altLang="en-US" sz="3200" b="1" i="1" smtClean="0"/>
              <a:t>References </a:t>
            </a:r>
            <a:endParaRPr lang="en-US" altLang="en-US" sz="3200" b="1" smtClean="0"/>
          </a:p>
        </p:txBody>
      </p:sp>
      <p:sp>
        <p:nvSpPr>
          <p:cNvPr id="27651" name="Content Placeholder 2"/>
          <p:cNvSpPr>
            <a:spLocks noGrp="1"/>
          </p:cNvSpPr>
          <p:nvPr>
            <p:ph idx="1"/>
          </p:nvPr>
        </p:nvSpPr>
        <p:spPr>
          <a:xfrm>
            <a:off x="179388" y="765175"/>
            <a:ext cx="8857108" cy="3455913"/>
          </a:xfrm>
        </p:spPr>
        <p:txBody>
          <a:bodyPr/>
          <a:lstStyle/>
          <a:p>
            <a:pPr marL="176213" lvl="1" indent="-176213" eaLnBrk="1" hangingPunct="1">
              <a:buSzPct val="75000"/>
              <a:buBlip>
                <a:blip r:embed="rId3"/>
              </a:buBlip>
            </a:pPr>
            <a:r>
              <a:rPr lang="en-US" altLang="en-US" sz="1400" dirty="0">
                <a:solidFill>
                  <a:schemeClr val="tx1"/>
                </a:solidFill>
              </a:rPr>
              <a:t>The Differences Between Digitization, Digitalization, and Digital Transformation in </a:t>
            </a:r>
            <a:r>
              <a:rPr lang="en-US" altLang="en-US" sz="1400" dirty="0" smtClean="0">
                <a:solidFill>
                  <a:schemeClr val="tx1"/>
                </a:solidFill>
              </a:rPr>
              <a:t>Manufacturing. </a:t>
            </a:r>
            <a:r>
              <a:rPr lang="en-US" altLang="en-US" sz="1400" dirty="0">
                <a:solidFill>
                  <a:schemeClr val="tx1"/>
                </a:solidFill>
              </a:rPr>
              <a:t>URL: </a:t>
            </a:r>
            <a:r>
              <a:rPr lang="en-US" altLang="en-US" sz="1400" dirty="0">
                <a:solidFill>
                  <a:schemeClr val="tx1"/>
                </a:solidFill>
                <a:hlinkClick r:id="rId4"/>
              </a:rPr>
              <a:t>https://www.yokogawa.com/library/resources/white-papers/the-differences-between-digitization-digitalization-and-digital-transformation-in-manufacturing</a:t>
            </a:r>
            <a:r>
              <a:rPr lang="en-US" altLang="en-US" sz="1400" dirty="0" smtClean="0">
                <a:solidFill>
                  <a:schemeClr val="tx1"/>
                </a:solidFill>
                <a:hlinkClick r:id="rId4"/>
              </a:rPr>
              <a:t>/</a:t>
            </a:r>
            <a:endParaRPr lang="ru-RU" altLang="en-US" sz="1400" dirty="0" smtClean="0">
              <a:solidFill>
                <a:schemeClr val="tx1"/>
              </a:solidFill>
            </a:endParaRPr>
          </a:p>
          <a:p>
            <a:pPr marL="176213" lvl="1" indent="-176213" eaLnBrk="1" hangingPunct="1">
              <a:buSzPct val="75000"/>
              <a:buBlip>
                <a:blip r:embed="rId3"/>
              </a:buBlip>
            </a:pPr>
            <a:r>
              <a:rPr lang="en-US" sz="1400" dirty="0" smtClean="0">
                <a:solidFill>
                  <a:schemeClr val="tx1"/>
                </a:solidFill>
              </a:rPr>
              <a:t>Deloitte. Managing </a:t>
            </a:r>
            <a:r>
              <a:rPr lang="en-US" sz="1400" dirty="0">
                <a:solidFill>
                  <a:schemeClr val="tx1"/>
                </a:solidFill>
              </a:rPr>
              <a:t>Risk in Digital </a:t>
            </a:r>
            <a:r>
              <a:rPr lang="en-US" sz="1400" dirty="0" smtClean="0">
                <a:solidFill>
                  <a:schemeClr val="tx1"/>
                </a:solidFill>
              </a:rPr>
              <a:t>Transformation. </a:t>
            </a:r>
            <a:r>
              <a:rPr lang="en-US" sz="1400" dirty="0">
                <a:solidFill>
                  <a:schemeClr val="tx1"/>
                </a:solidFill>
              </a:rPr>
              <a:t>URL: </a:t>
            </a:r>
            <a:r>
              <a:rPr lang="en-US" sz="1400" dirty="0">
                <a:solidFill>
                  <a:schemeClr val="tx1"/>
                </a:solidFill>
                <a:hlinkClick r:id="rId5"/>
              </a:rPr>
              <a:t>https://</a:t>
            </a:r>
            <a:r>
              <a:rPr lang="en-US" sz="1400" dirty="0" smtClean="0">
                <a:solidFill>
                  <a:schemeClr val="tx1"/>
                </a:solidFill>
                <a:hlinkClick r:id="rId5"/>
              </a:rPr>
              <a:t>www2.deloitte.com/in/en/pages/risk/articles/managing-risk-in-digital-transformation.html</a:t>
            </a:r>
            <a:endParaRPr lang="en-US" sz="1400" dirty="0" smtClean="0">
              <a:solidFill>
                <a:schemeClr val="tx1"/>
              </a:solidFill>
            </a:endParaRPr>
          </a:p>
          <a:p>
            <a:pPr marL="176213" lvl="1" indent="-176213" eaLnBrk="1" hangingPunct="1">
              <a:buSzPct val="75000"/>
              <a:buBlip>
                <a:blip r:embed="rId3"/>
              </a:buBlip>
            </a:pPr>
            <a:r>
              <a:rPr lang="en-US" sz="1400" dirty="0" smtClean="0">
                <a:solidFill>
                  <a:schemeClr val="tx1"/>
                </a:solidFill>
              </a:rPr>
              <a:t>What </a:t>
            </a:r>
            <a:r>
              <a:rPr lang="en-US" sz="1400" dirty="0">
                <a:solidFill>
                  <a:schemeClr val="tx1"/>
                </a:solidFill>
              </a:rPr>
              <a:t>is Digital Transformation? - CM System Designs. URL: </a:t>
            </a:r>
            <a:r>
              <a:rPr lang="en-US" sz="1400" dirty="0">
                <a:solidFill>
                  <a:schemeClr val="tx1"/>
                </a:solidFill>
                <a:hlinkClick r:id="rId6"/>
              </a:rPr>
              <a:t>https://</a:t>
            </a:r>
            <a:r>
              <a:rPr lang="en-US" sz="1400" dirty="0" smtClean="0">
                <a:solidFill>
                  <a:schemeClr val="tx1"/>
                </a:solidFill>
                <a:hlinkClick r:id="rId6"/>
              </a:rPr>
              <a:t>www.cmsystemdesigns.com</a:t>
            </a:r>
            <a:endParaRPr lang="uk-UA" sz="1400" dirty="0" smtClean="0">
              <a:solidFill>
                <a:schemeClr val="tx1"/>
              </a:solidFill>
            </a:endParaRPr>
          </a:p>
          <a:p>
            <a:pPr marL="176213" lvl="1" indent="-176213" eaLnBrk="1" hangingPunct="1">
              <a:buSzPct val="75000"/>
              <a:buBlip>
                <a:blip r:embed="rId3"/>
              </a:buBlip>
            </a:pPr>
            <a:r>
              <a:rPr lang="en-US" sz="1400" dirty="0">
                <a:solidFill>
                  <a:schemeClr val="tx1"/>
                </a:solidFill>
              </a:rPr>
              <a:t>Rethinking Cybersecurity in the Digital Transformation </a:t>
            </a:r>
            <a:r>
              <a:rPr lang="en-US" sz="1400" dirty="0" smtClean="0">
                <a:solidFill>
                  <a:schemeClr val="tx1"/>
                </a:solidFill>
              </a:rPr>
              <a:t>Age. </a:t>
            </a:r>
            <a:r>
              <a:rPr lang="en-US" sz="1400" dirty="0">
                <a:solidFill>
                  <a:schemeClr val="tx1"/>
                </a:solidFill>
              </a:rPr>
              <a:t>URL: </a:t>
            </a:r>
            <a:r>
              <a:rPr lang="en-US" sz="1400" dirty="0">
                <a:solidFill>
                  <a:schemeClr val="tx1"/>
                </a:solidFill>
                <a:hlinkClick r:id="rId7"/>
              </a:rPr>
              <a:t>https://</a:t>
            </a:r>
            <a:r>
              <a:rPr lang="en-US" sz="1400" dirty="0" smtClean="0">
                <a:solidFill>
                  <a:schemeClr val="tx1"/>
                </a:solidFill>
                <a:hlinkClick r:id="rId7"/>
              </a:rPr>
              <a:t>www.alliedtelesis.com/ua/en/blog/rethinking-cyber-security-digital-transformation-age</a:t>
            </a:r>
            <a:endParaRPr lang="en-US" sz="1400" dirty="0" smtClean="0">
              <a:solidFill>
                <a:schemeClr val="tx1"/>
              </a:solidFill>
            </a:endParaRPr>
          </a:p>
          <a:p>
            <a:pPr marL="176213" lvl="1" indent="-176213" eaLnBrk="1" hangingPunct="1">
              <a:buSzPct val="75000"/>
              <a:buBlip>
                <a:blip r:embed="rId3"/>
              </a:buBlip>
            </a:pPr>
            <a:r>
              <a:rPr lang="en-US" sz="1400" dirty="0">
                <a:solidFill>
                  <a:schemeClr val="tx1"/>
                </a:solidFill>
              </a:rPr>
              <a:t>The Importance of Cybersecurity in Digital </a:t>
            </a:r>
            <a:r>
              <a:rPr lang="en-US" sz="1400" dirty="0" smtClean="0">
                <a:solidFill>
                  <a:schemeClr val="tx1"/>
                </a:solidFill>
              </a:rPr>
              <a:t>Transformation. URL</a:t>
            </a:r>
            <a:r>
              <a:rPr lang="en-US" sz="1400" dirty="0">
                <a:solidFill>
                  <a:schemeClr val="tx1"/>
                </a:solidFill>
              </a:rPr>
              <a:t>: </a:t>
            </a:r>
            <a:r>
              <a:rPr lang="en-US" sz="1400" dirty="0">
                <a:solidFill>
                  <a:schemeClr val="tx1"/>
                </a:solidFill>
                <a:hlinkClick r:id="rId8"/>
              </a:rPr>
              <a:t>https://securityboulevard.com/2018/05/the-importance-of-cybersecurity-in-digital-transformation</a:t>
            </a:r>
            <a:r>
              <a:rPr lang="en-US" sz="1400" dirty="0" smtClean="0">
                <a:solidFill>
                  <a:schemeClr val="tx1"/>
                </a:solidFill>
                <a:hlinkClick r:id="rId8"/>
              </a:rPr>
              <a:t>/</a:t>
            </a:r>
            <a:endParaRPr lang="en-US" sz="1400" dirty="0" smtClean="0">
              <a:solidFill>
                <a:schemeClr val="tx1"/>
              </a:solidFill>
            </a:endParaRPr>
          </a:p>
          <a:p>
            <a:pPr marL="176213" lvl="1" indent="-176213" eaLnBrk="1" hangingPunct="1">
              <a:buSzPct val="75000"/>
              <a:buBlip>
                <a:blip r:embed="rId3"/>
              </a:buBlip>
            </a:pPr>
            <a:r>
              <a:rPr lang="en-US" sz="1400" dirty="0">
                <a:solidFill>
                  <a:schemeClr val="tx1"/>
                </a:solidFill>
              </a:rPr>
              <a:t>2021 </a:t>
            </a:r>
            <a:r>
              <a:rPr lang="en-US" sz="1400" dirty="0" smtClean="0">
                <a:solidFill>
                  <a:schemeClr val="tx1"/>
                </a:solidFill>
              </a:rPr>
              <a:t>Cybersecurity Predictions. </a:t>
            </a:r>
            <a:r>
              <a:rPr lang="en-US" sz="1400" dirty="0">
                <a:solidFill>
                  <a:schemeClr val="tx1"/>
                </a:solidFill>
              </a:rPr>
              <a:t>URL: </a:t>
            </a:r>
            <a:r>
              <a:rPr lang="en-US" sz="1400" dirty="0">
                <a:solidFill>
                  <a:schemeClr val="tx1"/>
                </a:solidFill>
                <a:hlinkClick r:id="rId9"/>
              </a:rPr>
              <a:t>https://</a:t>
            </a:r>
            <a:r>
              <a:rPr lang="en-US" sz="1400" dirty="0" smtClean="0">
                <a:solidFill>
                  <a:schemeClr val="tx1"/>
                </a:solidFill>
                <a:hlinkClick r:id="rId9"/>
              </a:rPr>
              <a:t>www.watchguard.com/wgrd-resource-center/cyber-security-predictions-2021</a:t>
            </a:r>
            <a:endParaRPr lang="en-US" sz="1400" dirty="0" smtClean="0">
              <a:solidFill>
                <a:schemeClr val="tx1"/>
              </a:solidFill>
            </a:endParaRPr>
          </a:p>
          <a:p>
            <a:pPr marL="176213" lvl="1" indent="-176213" eaLnBrk="1" hangingPunct="1">
              <a:buSzPct val="75000"/>
              <a:buBlip>
                <a:blip r:embed="rId3"/>
              </a:buBlip>
            </a:pPr>
            <a:r>
              <a:rPr lang="en-US" sz="1400" dirty="0" smtClean="0">
                <a:solidFill>
                  <a:schemeClr val="tx1"/>
                </a:solidFill>
              </a:rPr>
              <a:t>Greg </a:t>
            </a:r>
            <a:r>
              <a:rPr lang="en-US" sz="1400" dirty="0" err="1" smtClean="0">
                <a:solidFill>
                  <a:schemeClr val="tx1"/>
                </a:solidFill>
              </a:rPr>
              <a:t>Gorbach</a:t>
            </a:r>
            <a:r>
              <a:rPr lang="en-US" sz="1400" dirty="0" smtClean="0">
                <a:solidFill>
                  <a:schemeClr val="tx1"/>
                </a:solidFill>
              </a:rPr>
              <a:t>. </a:t>
            </a:r>
            <a:r>
              <a:rPr lang="en-US" sz="1400" dirty="0">
                <a:solidFill>
                  <a:schemeClr val="tx1"/>
                </a:solidFill>
              </a:rPr>
              <a:t>Elements of Successful Digital </a:t>
            </a:r>
            <a:r>
              <a:rPr lang="en-US" sz="1400" dirty="0" smtClean="0">
                <a:solidFill>
                  <a:schemeClr val="tx1"/>
                </a:solidFill>
              </a:rPr>
              <a:t>Transformation. </a:t>
            </a:r>
            <a:r>
              <a:rPr lang="en-US" sz="1400" dirty="0">
                <a:solidFill>
                  <a:schemeClr val="tx1"/>
                </a:solidFill>
              </a:rPr>
              <a:t>URL: </a:t>
            </a:r>
            <a:r>
              <a:rPr lang="en-US" sz="1400" dirty="0">
                <a:solidFill>
                  <a:schemeClr val="tx1"/>
                </a:solidFill>
                <a:hlinkClick r:id="rId10"/>
              </a:rPr>
              <a:t>https://</a:t>
            </a:r>
            <a:r>
              <a:rPr lang="en-US" sz="1400" dirty="0" smtClean="0">
                <a:solidFill>
                  <a:schemeClr val="tx1"/>
                </a:solidFill>
                <a:hlinkClick r:id="rId10"/>
              </a:rPr>
              <a:t>www.arcweb.com/industry-best-practices/elements-successful-digital-transformation</a:t>
            </a:r>
            <a:endParaRPr lang="en-US" sz="1400" dirty="0" smtClean="0">
              <a:solidFill>
                <a:schemeClr val="tx1"/>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dirty="0">
                <a:solidFill>
                  <a:schemeClr val="accent1">
                    <a:lumMod val="75000"/>
                  </a:schemeClr>
                </a:solidFill>
              </a:rPr>
              <a:t>Cybersecurity in a Digital Era </a:t>
            </a:r>
          </a:p>
        </p:txBody>
      </p:sp>
      <p:sp>
        <p:nvSpPr>
          <p:cNvPr id="6" name="Date Placeholder 5"/>
          <p:cNvSpPr>
            <a:spLocks noGrp="1"/>
          </p:cNvSpPr>
          <p:nvPr>
            <p:ph type="dt" sz="quarter" idx="12"/>
          </p:nvPr>
        </p:nvSpPr>
        <p:spPr/>
        <p:txBody>
          <a:bodyPr/>
          <a:lstStyle/>
          <a:p>
            <a:pPr fontAlgn="base">
              <a:spcBef>
                <a:spcPct val="0"/>
              </a:spcBef>
              <a:spcAft>
                <a:spcPct val="0"/>
              </a:spcAft>
              <a:defRPr/>
            </a:pPr>
            <a:r>
              <a:rPr lang="en-US" dirty="0">
                <a:solidFill>
                  <a:schemeClr val="accent1">
                    <a:lumMod val="75000"/>
                  </a:schemeClr>
                </a:solidFill>
              </a:rPr>
              <a:t>Kyiv, 15 December 2021</a:t>
            </a:r>
          </a:p>
        </p:txBody>
      </p:sp>
      <p:sp>
        <p:nvSpPr>
          <p:cNvPr id="7"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55170C8A-D3A0-4582-9E4E-244F0C4E0B7E}" type="slidenum">
              <a:rPr lang="en-US" altLang="en-US" sz="2400" b="1" smtClean="0">
                <a:solidFill>
                  <a:srgbClr val="151ECD"/>
                </a:solidFill>
              </a:rPr>
              <a:t>14</a:t>
            </a:fld>
            <a:endParaRPr lang="en-US" altLang="en-US" sz="2400" b="1" dirty="0">
              <a:solidFill>
                <a:srgbClr val="151ECD"/>
              </a:solidFill>
            </a:endParaRPr>
          </a:p>
        </p:txBody>
      </p:sp>
      <p:pic>
        <p:nvPicPr>
          <p:cNvPr id="8" name="Picture 2" descr="History of ITU&amp;#39;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bwMode="auto">
          <a:xfrm>
            <a:off x="66675" y="5085184"/>
            <a:ext cx="8969821"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a:lstStyle>
          <a:p>
            <a:pPr marL="342900" indent="-342900"/>
            <a:r>
              <a:rPr lang="en-US" altLang="en-US" sz="3200" b="1" i="1" dirty="0" smtClean="0"/>
              <a:t>Thank you for your attention! </a:t>
            </a:r>
            <a:endParaRPr lang="en-US" altLang="en-US" sz="32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Скругленный прямоугольник 3"/>
          <p:cNvSpPr/>
          <p:nvPr/>
        </p:nvSpPr>
        <p:spPr>
          <a:xfrm>
            <a:off x="6011220" y="836712"/>
            <a:ext cx="3105708" cy="5112568"/>
          </a:xfrm>
          <a:prstGeom prst="roundRect">
            <a:avLst>
              <a:gd name="adj" fmla="val 5539"/>
            </a:avLst>
          </a:prstGeom>
          <a:gradFill flip="none" rotWithShape="1">
            <a:gsLst>
              <a:gs pos="0">
                <a:schemeClr val="accent1">
                  <a:lumMod val="60000"/>
                  <a:lumOff val="4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2" name="Slide Number Placeholder 3"/>
          <p:cNvSpPr>
            <a:spLocks noGrp="1"/>
          </p:cNvSpPr>
          <p:nvPr>
            <p:ph type="sldNum" sz="quarter" idx="10"/>
          </p:nvPr>
        </p:nvSpPr>
        <p:spPr bwMode="auto">
          <a:xfrm>
            <a:off x="8604449" y="31084"/>
            <a:ext cx="50789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085F3D8-7CEC-449B-8E71-DC609A2A6A5C}" type="slidenum">
              <a:rPr lang="en-US" altLang="en-US" sz="2400">
                <a:solidFill>
                  <a:srgbClr val="151ECD"/>
                </a:solidFill>
              </a:rPr>
              <a:pPr>
                <a:spcBef>
                  <a:spcPct val="0"/>
                </a:spcBef>
                <a:buFontTx/>
                <a:buNone/>
              </a:pPr>
              <a:t>2</a:t>
            </a:fld>
            <a:endParaRPr lang="en-US" altLang="en-US" sz="2400" dirty="0">
              <a:solidFill>
                <a:srgbClr val="151ECD"/>
              </a:solidFill>
            </a:endParaRPr>
          </a:p>
        </p:txBody>
      </p:sp>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535893"/>
          </a:xfrm>
        </p:spPr>
        <p:txBody>
          <a:bodyPr/>
          <a:lstStyle/>
          <a:p>
            <a:r>
              <a:rPr lang="en-US" sz="2800" b="1" dirty="0" smtClean="0"/>
              <a:t>Disruptive Technologies of </a:t>
            </a:r>
            <a:r>
              <a:rPr lang="en-US" sz="2800" b="1" dirty="0"/>
              <a:t>Digital </a:t>
            </a:r>
            <a:r>
              <a:rPr lang="en-US" sz="2800" b="1" dirty="0" smtClean="0"/>
              <a:t>Transformation</a:t>
            </a:r>
            <a:endParaRPr lang="en-US" sz="2800" dirty="0"/>
          </a:p>
        </p:txBody>
      </p:sp>
      <p:sp>
        <p:nvSpPr>
          <p:cNvPr id="3" name="TextBox 2"/>
          <p:cNvSpPr txBox="1"/>
          <p:nvPr/>
        </p:nvSpPr>
        <p:spPr>
          <a:xfrm>
            <a:off x="6011219" y="908720"/>
            <a:ext cx="3105708" cy="4678204"/>
          </a:xfrm>
          <a:prstGeom prst="rect">
            <a:avLst/>
          </a:prstGeom>
          <a:noFill/>
        </p:spPr>
        <p:txBody>
          <a:bodyPr wrap="square" rtlCol="0">
            <a:spAutoFit/>
          </a:bodyPr>
          <a:lstStyle/>
          <a:p>
            <a:pPr algn="ctr">
              <a:spcBef>
                <a:spcPts val="600"/>
              </a:spcBef>
            </a:pPr>
            <a:r>
              <a:rPr lang="en-US" sz="1600" b="1" dirty="0" smtClean="0">
                <a:solidFill>
                  <a:srgbClr val="151ECD"/>
                </a:solidFill>
                <a:effectLst>
                  <a:outerShdw blurRad="38100" dist="38100" dir="2700000" algn="tl">
                    <a:srgbClr val="000000">
                      <a:alpha val="43137"/>
                    </a:srgbClr>
                  </a:outerShdw>
                </a:effectLst>
              </a:rPr>
              <a:t>Industries of Digital Transformation</a:t>
            </a:r>
          </a:p>
          <a:p>
            <a:pPr algn="r">
              <a:spcBef>
                <a:spcPts val="600"/>
              </a:spcBef>
            </a:pPr>
            <a:endParaRPr lang="en-US" sz="800" b="1" dirty="0" smtClean="0">
              <a:solidFill>
                <a:srgbClr val="C00000"/>
              </a:solidFill>
            </a:endParaRPr>
          </a:p>
          <a:p>
            <a:pPr algn="ctr">
              <a:spcBef>
                <a:spcPts val="600"/>
              </a:spcBef>
            </a:pPr>
            <a:r>
              <a:rPr lang="en-US" b="1" dirty="0" smtClean="0">
                <a:solidFill>
                  <a:srgbClr val="C00000"/>
                </a:solidFill>
                <a:effectLst>
                  <a:outerShdw blurRad="38100" dist="38100" dir="2700000" algn="tl">
                    <a:srgbClr val="000000">
                      <a:alpha val="43137"/>
                    </a:srgbClr>
                  </a:outerShdw>
                </a:effectLst>
              </a:rPr>
              <a:t>Information Technologies</a:t>
            </a:r>
          </a:p>
          <a:p>
            <a:pPr algn="ctr">
              <a:spcBef>
                <a:spcPts val="600"/>
              </a:spcBef>
            </a:pPr>
            <a:r>
              <a:rPr lang="en-US" b="1" dirty="0" smtClean="0">
                <a:solidFill>
                  <a:srgbClr val="C00000"/>
                </a:solidFill>
                <a:effectLst>
                  <a:outerShdw blurRad="38100" dist="38100" dir="2700000" algn="tl">
                    <a:srgbClr val="000000">
                      <a:alpha val="43137"/>
                    </a:srgbClr>
                  </a:outerShdw>
                </a:effectLst>
              </a:rPr>
              <a:t>Telecommunications</a:t>
            </a:r>
          </a:p>
          <a:p>
            <a:pPr algn="ctr">
              <a:spcBef>
                <a:spcPts val="600"/>
              </a:spcBef>
            </a:pPr>
            <a:r>
              <a:rPr lang="en-US" b="1" dirty="0" smtClean="0">
                <a:solidFill>
                  <a:srgbClr val="C00000"/>
                </a:solidFill>
                <a:effectLst>
                  <a:outerShdw blurRad="38100" dist="38100" dir="2700000" algn="tl">
                    <a:srgbClr val="000000">
                      <a:alpha val="43137"/>
                    </a:srgbClr>
                  </a:outerShdw>
                </a:effectLst>
              </a:rPr>
              <a:t>Media and Leisure</a:t>
            </a:r>
          </a:p>
          <a:p>
            <a:pPr algn="ctr">
              <a:spcBef>
                <a:spcPts val="600"/>
              </a:spcBef>
            </a:pPr>
            <a:r>
              <a:rPr lang="en-US" b="1" dirty="0" smtClean="0">
                <a:solidFill>
                  <a:srgbClr val="C00000"/>
                </a:solidFill>
                <a:effectLst>
                  <a:outerShdw blurRad="38100" dist="38100" dir="2700000" algn="tl">
                    <a:srgbClr val="000000">
                      <a:alpha val="43137"/>
                    </a:srgbClr>
                  </a:outerShdw>
                </a:effectLst>
              </a:rPr>
              <a:t>Financial Services</a:t>
            </a:r>
          </a:p>
          <a:p>
            <a:pPr algn="ctr">
              <a:spcBef>
                <a:spcPts val="600"/>
              </a:spcBef>
            </a:pPr>
            <a:r>
              <a:rPr lang="en-US" b="1" dirty="0" smtClean="0">
                <a:solidFill>
                  <a:srgbClr val="C00000"/>
                </a:solidFill>
                <a:effectLst>
                  <a:outerShdw blurRad="38100" dist="38100" dir="2700000" algn="tl">
                    <a:srgbClr val="000000">
                      <a:alpha val="43137"/>
                    </a:srgbClr>
                  </a:outerShdw>
                </a:effectLst>
              </a:rPr>
              <a:t>Manufacturing</a:t>
            </a:r>
          </a:p>
          <a:p>
            <a:pPr algn="ctr">
              <a:spcBef>
                <a:spcPts val="600"/>
              </a:spcBef>
            </a:pPr>
            <a:r>
              <a:rPr lang="en-US" b="1" dirty="0" smtClean="0">
                <a:solidFill>
                  <a:srgbClr val="C00000"/>
                </a:solidFill>
                <a:effectLst>
                  <a:outerShdw blurRad="38100" dist="38100" dir="2700000" algn="tl">
                    <a:srgbClr val="000000">
                      <a:alpha val="43137"/>
                    </a:srgbClr>
                  </a:outerShdw>
                </a:effectLst>
              </a:rPr>
              <a:t>Retail Activity</a:t>
            </a:r>
          </a:p>
          <a:p>
            <a:pPr algn="ctr">
              <a:spcBef>
                <a:spcPts val="600"/>
              </a:spcBef>
            </a:pPr>
            <a:r>
              <a:rPr lang="en-US" b="1" dirty="0" smtClean="0">
                <a:solidFill>
                  <a:srgbClr val="C00000"/>
                </a:solidFill>
                <a:effectLst>
                  <a:outerShdw blurRad="38100" dist="38100" dir="2700000" algn="tl">
                    <a:srgbClr val="000000">
                      <a:alpha val="43137"/>
                    </a:srgbClr>
                  </a:outerShdw>
                </a:effectLst>
              </a:rPr>
              <a:t>Life Sciences</a:t>
            </a:r>
          </a:p>
          <a:p>
            <a:pPr algn="ctr">
              <a:spcBef>
                <a:spcPts val="600"/>
              </a:spcBef>
            </a:pPr>
            <a:r>
              <a:rPr lang="en-US" b="1" dirty="0" smtClean="0">
                <a:solidFill>
                  <a:srgbClr val="C00000"/>
                </a:solidFill>
                <a:effectLst>
                  <a:outerShdw blurRad="38100" dist="38100" dir="2700000" algn="tl">
                    <a:srgbClr val="000000">
                      <a:alpha val="43137"/>
                    </a:srgbClr>
                  </a:outerShdw>
                </a:effectLst>
              </a:rPr>
              <a:t>Government</a:t>
            </a:r>
          </a:p>
          <a:p>
            <a:pPr algn="ctr">
              <a:spcBef>
                <a:spcPts val="600"/>
              </a:spcBef>
            </a:pPr>
            <a:r>
              <a:rPr lang="en-US" b="1" dirty="0" smtClean="0">
                <a:solidFill>
                  <a:srgbClr val="C00000"/>
                </a:solidFill>
                <a:effectLst>
                  <a:outerShdw blurRad="38100" dist="38100" dir="2700000" algn="tl">
                    <a:srgbClr val="000000">
                      <a:alpha val="43137"/>
                    </a:srgbClr>
                  </a:outerShdw>
                </a:effectLst>
              </a:rPr>
              <a:t>Education</a:t>
            </a:r>
          </a:p>
          <a:p>
            <a:pPr algn="ctr">
              <a:spcBef>
                <a:spcPts val="600"/>
              </a:spcBef>
            </a:pPr>
            <a:r>
              <a:rPr lang="en-US" b="1" dirty="0" smtClean="0">
                <a:solidFill>
                  <a:srgbClr val="C00000"/>
                </a:solidFill>
                <a:effectLst>
                  <a:outerShdw blurRad="38100" dist="38100" dir="2700000" algn="tl">
                    <a:srgbClr val="000000">
                      <a:alpha val="43137"/>
                    </a:srgbClr>
                  </a:outerShdw>
                </a:effectLst>
              </a:rPr>
              <a:t>Health</a:t>
            </a:r>
          </a:p>
          <a:p>
            <a:pPr algn="ctr">
              <a:spcBef>
                <a:spcPts val="600"/>
              </a:spcBef>
            </a:pPr>
            <a:r>
              <a:rPr lang="en-US" b="1" dirty="0" smtClean="0">
                <a:solidFill>
                  <a:srgbClr val="C00000"/>
                </a:solidFill>
                <a:effectLst>
                  <a:outerShdw blurRad="38100" dist="38100" dir="2700000" algn="tl">
                    <a:srgbClr val="000000">
                      <a:alpha val="43137"/>
                    </a:srgbClr>
                  </a:outerShdw>
                </a:effectLst>
              </a:rPr>
              <a:t>…</a:t>
            </a:r>
          </a:p>
        </p:txBody>
      </p:sp>
      <p:grpSp>
        <p:nvGrpSpPr>
          <p:cNvPr id="9" name="Группа 8"/>
          <p:cNvGrpSpPr/>
          <p:nvPr/>
        </p:nvGrpSpPr>
        <p:grpSpPr>
          <a:xfrm>
            <a:off x="251520" y="1362348"/>
            <a:ext cx="5616624" cy="432048"/>
            <a:chOff x="251520" y="1052736"/>
            <a:chExt cx="5616624" cy="432048"/>
          </a:xfrm>
        </p:grpSpPr>
        <p:sp>
          <p:nvSpPr>
            <p:cNvPr id="10" name="Пятиугольник 9"/>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00"/>
                </a:solidFill>
              </a:endParaRPr>
            </a:p>
          </p:txBody>
        </p:sp>
        <p:sp>
          <p:nvSpPr>
            <p:cNvPr id="11" name="TextBox 10"/>
            <p:cNvSpPr txBox="1"/>
            <p:nvPr/>
          </p:nvSpPr>
          <p:spPr>
            <a:xfrm>
              <a:off x="323528" y="1081585"/>
              <a:ext cx="5184576" cy="369332"/>
            </a:xfrm>
            <a:prstGeom prst="rect">
              <a:avLst/>
            </a:prstGeom>
            <a:noFill/>
          </p:spPr>
          <p:txBody>
            <a:bodyPr wrap="square" rtlCol="0">
              <a:spAutoFit/>
            </a:bodyPr>
            <a:lstStyle/>
            <a:p>
              <a:pPr algn="r"/>
              <a:r>
                <a:rPr lang="en-US" b="1" dirty="0">
                  <a:solidFill>
                    <a:srgbClr val="FFFF00"/>
                  </a:solidFill>
                </a:rPr>
                <a:t>Advanced analytics and artificial intelligence</a:t>
              </a:r>
              <a:endParaRPr lang="en-US" b="1" dirty="0">
                <a:solidFill>
                  <a:srgbClr val="FFFF00"/>
                </a:solidFill>
              </a:endParaRPr>
            </a:p>
          </p:txBody>
        </p:sp>
      </p:grpSp>
      <p:grpSp>
        <p:nvGrpSpPr>
          <p:cNvPr id="12" name="Группа 11"/>
          <p:cNvGrpSpPr/>
          <p:nvPr/>
        </p:nvGrpSpPr>
        <p:grpSpPr>
          <a:xfrm>
            <a:off x="251520" y="1915492"/>
            <a:ext cx="5616624" cy="432048"/>
            <a:chOff x="251520" y="1052736"/>
            <a:chExt cx="5616624" cy="432048"/>
          </a:xfrm>
        </p:grpSpPr>
        <p:sp>
          <p:nvSpPr>
            <p:cNvPr id="14" name="Пятиугольник 13"/>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00"/>
                </a:solidFill>
              </a:endParaRPr>
            </a:p>
          </p:txBody>
        </p:sp>
        <p:sp>
          <p:nvSpPr>
            <p:cNvPr id="15" name="TextBox 14"/>
            <p:cNvSpPr txBox="1"/>
            <p:nvPr/>
          </p:nvSpPr>
          <p:spPr>
            <a:xfrm>
              <a:off x="323528" y="1081585"/>
              <a:ext cx="5184576" cy="369332"/>
            </a:xfrm>
            <a:prstGeom prst="rect">
              <a:avLst/>
            </a:prstGeom>
            <a:noFill/>
          </p:spPr>
          <p:txBody>
            <a:bodyPr wrap="square" rtlCol="0">
              <a:spAutoFit/>
            </a:bodyPr>
            <a:lstStyle/>
            <a:p>
              <a:pPr algn="r"/>
              <a:r>
                <a:rPr lang="en-US" b="1" dirty="0">
                  <a:solidFill>
                    <a:srgbClr val="FFFF00"/>
                  </a:solidFill>
                </a:rPr>
                <a:t>Internet of things</a:t>
              </a:r>
              <a:endParaRPr lang="en-US" b="1" dirty="0">
                <a:solidFill>
                  <a:srgbClr val="FFFF00"/>
                </a:solidFill>
              </a:endParaRPr>
            </a:p>
          </p:txBody>
        </p:sp>
      </p:grpSp>
      <p:grpSp>
        <p:nvGrpSpPr>
          <p:cNvPr id="16" name="Группа 15"/>
          <p:cNvGrpSpPr/>
          <p:nvPr/>
        </p:nvGrpSpPr>
        <p:grpSpPr>
          <a:xfrm>
            <a:off x="251520" y="2468636"/>
            <a:ext cx="5616624" cy="432048"/>
            <a:chOff x="251520" y="1052736"/>
            <a:chExt cx="5616624" cy="432048"/>
          </a:xfrm>
        </p:grpSpPr>
        <p:sp>
          <p:nvSpPr>
            <p:cNvPr id="17" name="Пятиугольник 16"/>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FF00"/>
                </a:solidFill>
              </a:endParaRPr>
            </a:p>
          </p:txBody>
        </p:sp>
        <p:sp>
          <p:nvSpPr>
            <p:cNvPr id="18" name="TextBox 17"/>
            <p:cNvSpPr txBox="1"/>
            <p:nvPr/>
          </p:nvSpPr>
          <p:spPr>
            <a:xfrm>
              <a:off x="323528" y="1081585"/>
              <a:ext cx="5184576" cy="369332"/>
            </a:xfrm>
            <a:prstGeom prst="rect">
              <a:avLst/>
            </a:prstGeom>
            <a:noFill/>
          </p:spPr>
          <p:txBody>
            <a:bodyPr wrap="square" rtlCol="0">
              <a:spAutoFit/>
            </a:bodyPr>
            <a:lstStyle/>
            <a:p>
              <a:pPr algn="r"/>
              <a:r>
                <a:rPr lang="en-US" b="1" dirty="0">
                  <a:solidFill>
                    <a:srgbClr val="FFFF00"/>
                  </a:solidFill>
                </a:rPr>
                <a:t>Advanced robotics</a:t>
              </a:r>
              <a:endParaRPr lang="en-US" b="1" dirty="0">
                <a:solidFill>
                  <a:srgbClr val="FFFF00"/>
                </a:solidFill>
              </a:endParaRPr>
            </a:p>
          </p:txBody>
        </p:sp>
      </p:grpSp>
      <p:grpSp>
        <p:nvGrpSpPr>
          <p:cNvPr id="19" name="Группа 18"/>
          <p:cNvGrpSpPr/>
          <p:nvPr/>
        </p:nvGrpSpPr>
        <p:grpSpPr>
          <a:xfrm>
            <a:off x="251520" y="3021780"/>
            <a:ext cx="5616624" cy="432048"/>
            <a:chOff x="251520" y="1052736"/>
            <a:chExt cx="5616624" cy="432048"/>
          </a:xfrm>
        </p:grpSpPr>
        <p:sp>
          <p:nvSpPr>
            <p:cNvPr id="20" name="Пятиугольник 19"/>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21" name="TextBox 20"/>
            <p:cNvSpPr txBox="1"/>
            <p:nvPr/>
          </p:nvSpPr>
          <p:spPr>
            <a:xfrm>
              <a:off x="323528" y="1081585"/>
              <a:ext cx="5184576" cy="369332"/>
            </a:xfrm>
            <a:prstGeom prst="rect">
              <a:avLst/>
            </a:prstGeom>
            <a:noFill/>
          </p:spPr>
          <p:txBody>
            <a:bodyPr wrap="square" rtlCol="0">
              <a:spAutoFit/>
            </a:bodyPr>
            <a:lstStyle/>
            <a:p>
              <a:pPr algn="r"/>
              <a:r>
                <a:rPr lang="en-US" b="1" dirty="0">
                  <a:solidFill>
                    <a:schemeClr val="bg1"/>
                  </a:solidFill>
                </a:rPr>
                <a:t>Cloud services and digital platforms</a:t>
              </a:r>
              <a:endParaRPr lang="en-US" b="1" dirty="0">
                <a:solidFill>
                  <a:schemeClr val="bg1"/>
                </a:solidFill>
              </a:endParaRPr>
            </a:p>
          </p:txBody>
        </p:sp>
      </p:grpSp>
      <p:grpSp>
        <p:nvGrpSpPr>
          <p:cNvPr id="22" name="Группа 21"/>
          <p:cNvGrpSpPr/>
          <p:nvPr/>
        </p:nvGrpSpPr>
        <p:grpSpPr>
          <a:xfrm>
            <a:off x="251520" y="3592166"/>
            <a:ext cx="5616624" cy="432048"/>
            <a:chOff x="251520" y="1052736"/>
            <a:chExt cx="5616624" cy="432048"/>
          </a:xfrm>
        </p:grpSpPr>
        <p:sp>
          <p:nvSpPr>
            <p:cNvPr id="23" name="Пятиугольник 22"/>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24" name="TextBox 23"/>
            <p:cNvSpPr txBox="1"/>
            <p:nvPr/>
          </p:nvSpPr>
          <p:spPr>
            <a:xfrm>
              <a:off x="323528" y="1081585"/>
              <a:ext cx="5184576" cy="369332"/>
            </a:xfrm>
            <a:prstGeom prst="rect">
              <a:avLst/>
            </a:prstGeom>
            <a:noFill/>
          </p:spPr>
          <p:txBody>
            <a:bodyPr wrap="square" rtlCol="0">
              <a:spAutoFit/>
            </a:bodyPr>
            <a:lstStyle/>
            <a:p>
              <a:pPr algn="r"/>
              <a:r>
                <a:rPr lang="en-US" b="1" dirty="0" err="1">
                  <a:solidFill>
                    <a:schemeClr val="bg1"/>
                  </a:solidFill>
                </a:rPr>
                <a:t>Blockchain</a:t>
              </a:r>
              <a:endParaRPr lang="en-US" b="1" dirty="0">
                <a:solidFill>
                  <a:schemeClr val="bg1"/>
                </a:solidFill>
              </a:endParaRPr>
            </a:p>
          </p:txBody>
        </p:sp>
      </p:grpSp>
      <p:grpSp>
        <p:nvGrpSpPr>
          <p:cNvPr id="25" name="Группа 24"/>
          <p:cNvGrpSpPr/>
          <p:nvPr/>
        </p:nvGrpSpPr>
        <p:grpSpPr>
          <a:xfrm>
            <a:off x="251520" y="4142296"/>
            <a:ext cx="5616624" cy="675180"/>
            <a:chOff x="251520" y="1052736"/>
            <a:chExt cx="5616624" cy="675180"/>
          </a:xfrm>
        </p:grpSpPr>
        <p:sp>
          <p:nvSpPr>
            <p:cNvPr id="26" name="Пятиугольник 25"/>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27" name="TextBox 26"/>
            <p:cNvSpPr txBox="1"/>
            <p:nvPr/>
          </p:nvSpPr>
          <p:spPr>
            <a:xfrm>
              <a:off x="323528" y="1081585"/>
              <a:ext cx="5184576" cy="646331"/>
            </a:xfrm>
            <a:prstGeom prst="rect">
              <a:avLst/>
            </a:prstGeom>
            <a:noFill/>
          </p:spPr>
          <p:txBody>
            <a:bodyPr wrap="square" rtlCol="0">
              <a:spAutoFit/>
            </a:bodyPr>
            <a:lstStyle/>
            <a:p>
              <a:pPr algn="r"/>
              <a:r>
                <a:rPr lang="en-US" b="1" dirty="0">
                  <a:solidFill>
                    <a:schemeClr val="bg1"/>
                  </a:solidFill>
                </a:rPr>
                <a:t>Autonomous and semi-autonomous navigation</a:t>
              </a:r>
              <a:endParaRPr lang="en-US" b="1" dirty="0">
                <a:solidFill>
                  <a:schemeClr val="bg1"/>
                </a:solidFill>
              </a:endParaRPr>
            </a:p>
          </p:txBody>
        </p:sp>
      </p:grpSp>
      <p:grpSp>
        <p:nvGrpSpPr>
          <p:cNvPr id="28" name="Группа 27"/>
          <p:cNvGrpSpPr/>
          <p:nvPr/>
        </p:nvGrpSpPr>
        <p:grpSpPr>
          <a:xfrm>
            <a:off x="251520" y="4712682"/>
            <a:ext cx="5616624" cy="432048"/>
            <a:chOff x="251520" y="1052736"/>
            <a:chExt cx="5616624" cy="432048"/>
          </a:xfrm>
        </p:grpSpPr>
        <p:sp>
          <p:nvSpPr>
            <p:cNvPr id="29" name="Пятиугольник 28"/>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30" name="TextBox 29"/>
            <p:cNvSpPr txBox="1"/>
            <p:nvPr/>
          </p:nvSpPr>
          <p:spPr>
            <a:xfrm>
              <a:off x="323528" y="1081585"/>
              <a:ext cx="5184576" cy="369332"/>
            </a:xfrm>
            <a:prstGeom prst="rect">
              <a:avLst/>
            </a:prstGeom>
            <a:noFill/>
          </p:spPr>
          <p:txBody>
            <a:bodyPr wrap="square" rtlCol="0">
              <a:spAutoFit/>
            </a:bodyPr>
            <a:lstStyle/>
            <a:p>
              <a:pPr algn="r"/>
              <a:r>
                <a:rPr lang="en-US" b="1" dirty="0">
                  <a:solidFill>
                    <a:schemeClr val="bg1"/>
                  </a:solidFill>
                </a:rPr>
                <a:t>3D printing</a:t>
              </a:r>
              <a:endParaRPr lang="en-US" b="1" dirty="0">
                <a:solidFill>
                  <a:schemeClr val="bg1"/>
                </a:solidFill>
              </a:endParaRPr>
            </a:p>
          </p:txBody>
        </p:sp>
      </p:grpSp>
      <p:grpSp>
        <p:nvGrpSpPr>
          <p:cNvPr id="31" name="Группа 30"/>
          <p:cNvGrpSpPr/>
          <p:nvPr/>
        </p:nvGrpSpPr>
        <p:grpSpPr>
          <a:xfrm>
            <a:off x="251520" y="5301208"/>
            <a:ext cx="5616624" cy="432048"/>
            <a:chOff x="251520" y="1052736"/>
            <a:chExt cx="5616624" cy="432048"/>
          </a:xfrm>
        </p:grpSpPr>
        <p:sp>
          <p:nvSpPr>
            <p:cNvPr id="32" name="Пятиугольник 31"/>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33" name="TextBox 32"/>
            <p:cNvSpPr txBox="1"/>
            <p:nvPr/>
          </p:nvSpPr>
          <p:spPr>
            <a:xfrm>
              <a:off x="323528" y="1081585"/>
              <a:ext cx="5184576" cy="369332"/>
            </a:xfrm>
            <a:prstGeom prst="rect">
              <a:avLst/>
            </a:prstGeom>
            <a:noFill/>
          </p:spPr>
          <p:txBody>
            <a:bodyPr wrap="square" rtlCol="0">
              <a:spAutoFit/>
            </a:bodyPr>
            <a:lstStyle/>
            <a:p>
              <a:pPr algn="r"/>
              <a:r>
                <a:rPr lang="en-US" b="1" dirty="0">
                  <a:solidFill>
                    <a:schemeClr val="bg1"/>
                  </a:solidFill>
                </a:rPr>
                <a:t>Virtual and augmented reality</a:t>
              </a:r>
              <a:endParaRPr lang="en-US" b="1" dirty="0">
                <a:solidFill>
                  <a:schemeClr val="bg1"/>
                </a:solidFill>
              </a:endParaRPr>
            </a:p>
          </p:txBody>
        </p:sp>
      </p:grpSp>
      <p:pic>
        <p:nvPicPr>
          <p:cNvPr id="35" name="Picture 2" descr="History of ITU&amp;#39;s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30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630510"/>
            <a:ext cx="8504635" cy="323850"/>
          </a:xfrm>
        </p:spPr>
        <p:txBody>
          <a:bodyPr/>
          <a:lstStyle/>
          <a:p>
            <a:pPr eaLnBrk="1" fontAlgn="auto" hangingPunct="1">
              <a:spcAft>
                <a:spcPts val="0"/>
              </a:spcAft>
              <a:defRPr/>
            </a:pPr>
            <a:r>
              <a:rPr lang="en-GB" dirty="0">
                <a:solidFill>
                  <a:schemeClr val="tx1">
                    <a:lumMod val="75000"/>
                    <a:lumOff val="25000"/>
                  </a:schemeClr>
                </a:solidFill>
              </a:rPr>
              <a:t>10 benefits of Digital Transformation (1)</a:t>
            </a:r>
          </a:p>
        </p:txBody>
      </p:sp>
      <p:pic>
        <p:nvPicPr>
          <p:cNvPr id="17" name="Picture Placeholder 16"/>
          <p:cNvPicPr>
            <a:picLocks noGrp="1" noChangeAspect="1"/>
          </p:cNvPicPr>
          <p:nvPr>
            <p:ph type="pic" sz="quarter" idx="41"/>
          </p:nvPr>
        </p:nvPicPr>
        <p:blipFill>
          <a:blip r:embed="rId3"/>
          <a:srcRect/>
          <a:stretch/>
        </p:blipFill>
        <p:spPr>
          <a:xfrm>
            <a:off x="323850" y="2599679"/>
            <a:ext cx="1484710" cy="1566068"/>
          </a:xfrm>
        </p:spPr>
      </p:pic>
      <p:sp>
        <p:nvSpPr>
          <p:cNvPr id="5" name="Text Placeholder 4"/>
          <p:cNvSpPr>
            <a:spLocks noGrp="1"/>
          </p:cNvSpPr>
          <p:nvPr>
            <p:ph type="body" sz="quarter" idx="17"/>
          </p:nvPr>
        </p:nvSpPr>
        <p:spPr>
          <a:xfrm>
            <a:off x="323850" y="4285604"/>
            <a:ext cx="1484710" cy="269081"/>
          </a:xfrm>
        </p:spPr>
        <p:txBody>
          <a:bodyPr>
            <a:noAutofit/>
          </a:bodyPr>
          <a:lstStyle/>
          <a:p>
            <a:pPr eaLnBrk="1" fontAlgn="auto" hangingPunct="1">
              <a:defRPr/>
            </a:pPr>
            <a:r>
              <a:rPr lang="en-GB" sz="1400" b="1" dirty="0"/>
              <a:t>Automation</a:t>
            </a:r>
          </a:p>
        </p:txBody>
      </p:sp>
      <p:cxnSp>
        <p:nvCxnSpPr>
          <p:cNvPr id="20" name="Straight Connector 19" title="Divider Line"/>
          <p:cNvCxnSpPr>
            <a:cxnSpLocks/>
          </p:cNvCxnSpPr>
          <p:nvPr/>
        </p:nvCxnSpPr>
        <p:spPr>
          <a:xfrm>
            <a:off x="458391" y="4670176"/>
            <a:ext cx="135016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8"/>
          </p:nvPr>
        </p:nvSpPr>
        <p:spPr>
          <a:xfrm>
            <a:off x="323850" y="4760664"/>
            <a:ext cx="1484710" cy="900584"/>
          </a:xfrm>
        </p:spPr>
        <p:txBody>
          <a:bodyPr>
            <a:noAutofit/>
          </a:bodyPr>
          <a:lstStyle/>
          <a:p>
            <a:pPr eaLnBrk="1" fontAlgn="auto" hangingPunct="1">
              <a:defRPr/>
            </a:pPr>
            <a:r>
              <a:rPr lang="en-GB" sz="1400" dirty="0"/>
              <a:t>Automate time consuming &amp; repetitive tasks</a:t>
            </a:r>
          </a:p>
        </p:txBody>
      </p:sp>
      <p:pic>
        <p:nvPicPr>
          <p:cNvPr id="39" name="Picture Placeholder 38"/>
          <p:cNvPicPr>
            <a:picLocks noGrp="1" noChangeAspect="1"/>
          </p:cNvPicPr>
          <p:nvPr>
            <p:ph type="pic" sz="quarter" idx="42"/>
          </p:nvPr>
        </p:nvPicPr>
        <p:blipFill>
          <a:blip r:embed="rId4"/>
          <a:srcRect/>
          <a:stretch/>
        </p:blipFill>
        <p:spPr>
          <a:xfrm>
            <a:off x="2034778" y="2608014"/>
            <a:ext cx="1528763" cy="1483519"/>
          </a:xfrm>
        </p:spPr>
      </p:pic>
      <p:sp>
        <p:nvSpPr>
          <p:cNvPr id="7" name="Text Placeholder 6"/>
          <p:cNvSpPr>
            <a:spLocks noGrp="1"/>
          </p:cNvSpPr>
          <p:nvPr>
            <p:ph type="body" sz="quarter" idx="33"/>
          </p:nvPr>
        </p:nvSpPr>
        <p:spPr>
          <a:xfrm>
            <a:off x="2078832" y="4285604"/>
            <a:ext cx="1484710" cy="269081"/>
          </a:xfrm>
        </p:spPr>
        <p:txBody>
          <a:bodyPr>
            <a:noAutofit/>
          </a:bodyPr>
          <a:lstStyle/>
          <a:p>
            <a:pPr eaLnBrk="1" fontAlgn="auto" hangingPunct="1">
              <a:defRPr/>
            </a:pPr>
            <a:r>
              <a:rPr lang="en-GB" sz="1400" b="1" dirty="0"/>
              <a:t>Availability</a:t>
            </a:r>
          </a:p>
        </p:txBody>
      </p:sp>
      <p:cxnSp>
        <p:nvCxnSpPr>
          <p:cNvPr id="21" name="Straight Connector 20" title="Divider Line"/>
          <p:cNvCxnSpPr>
            <a:cxnSpLocks/>
          </p:cNvCxnSpPr>
          <p:nvPr/>
        </p:nvCxnSpPr>
        <p:spPr>
          <a:xfrm>
            <a:off x="2146698" y="4670176"/>
            <a:ext cx="13501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4"/>
          </p:nvPr>
        </p:nvSpPr>
        <p:spPr>
          <a:xfrm>
            <a:off x="2078832" y="4760664"/>
            <a:ext cx="1484710" cy="900584"/>
          </a:xfrm>
        </p:spPr>
        <p:txBody>
          <a:bodyPr>
            <a:noAutofit/>
          </a:bodyPr>
          <a:lstStyle/>
          <a:p>
            <a:pPr eaLnBrk="1" fontAlgn="auto" hangingPunct="1">
              <a:defRPr/>
            </a:pPr>
            <a:r>
              <a:rPr lang="en-GB" sz="1400" dirty="0"/>
              <a:t>Provide 24/7 availability</a:t>
            </a:r>
          </a:p>
        </p:txBody>
      </p:sp>
      <p:pic>
        <p:nvPicPr>
          <p:cNvPr id="43" name="Picture Placeholder 42"/>
          <p:cNvPicPr>
            <a:picLocks noGrp="1" noChangeAspect="1"/>
          </p:cNvPicPr>
          <p:nvPr>
            <p:ph type="pic" sz="quarter" idx="43"/>
          </p:nvPr>
        </p:nvPicPr>
        <p:blipFill>
          <a:blip r:embed="rId5"/>
          <a:srcRect/>
          <a:stretch/>
        </p:blipFill>
        <p:spPr>
          <a:xfrm>
            <a:off x="3790950" y="2599679"/>
            <a:ext cx="1606154" cy="1494235"/>
          </a:xfrm>
        </p:spPr>
      </p:pic>
      <p:sp>
        <p:nvSpPr>
          <p:cNvPr id="9" name="Text Placeholder 8"/>
          <p:cNvSpPr>
            <a:spLocks noGrp="1"/>
          </p:cNvSpPr>
          <p:nvPr>
            <p:ph type="body" sz="quarter" idx="35"/>
          </p:nvPr>
        </p:nvSpPr>
        <p:spPr>
          <a:xfrm>
            <a:off x="3833813" y="4285604"/>
            <a:ext cx="1484710" cy="269081"/>
          </a:xfrm>
        </p:spPr>
        <p:txBody>
          <a:bodyPr>
            <a:noAutofit/>
          </a:bodyPr>
          <a:lstStyle/>
          <a:p>
            <a:pPr eaLnBrk="1" fontAlgn="auto" hangingPunct="1">
              <a:defRPr/>
            </a:pPr>
            <a:r>
              <a:rPr lang="en-GB" sz="1400" b="1" dirty="0"/>
              <a:t>Customer service</a:t>
            </a:r>
          </a:p>
        </p:txBody>
      </p:sp>
      <p:cxnSp>
        <p:nvCxnSpPr>
          <p:cNvPr id="22" name="Straight Connector 21" title="Divider Line"/>
          <p:cNvCxnSpPr>
            <a:cxnSpLocks/>
          </p:cNvCxnSpPr>
          <p:nvPr/>
        </p:nvCxnSpPr>
        <p:spPr>
          <a:xfrm>
            <a:off x="3901679" y="4670176"/>
            <a:ext cx="13501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6"/>
          </p:nvPr>
        </p:nvSpPr>
        <p:spPr>
          <a:xfrm>
            <a:off x="3833813" y="4760664"/>
            <a:ext cx="1484710" cy="900584"/>
          </a:xfrm>
        </p:spPr>
        <p:txBody>
          <a:bodyPr>
            <a:noAutofit/>
          </a:bodyPr>
          <a:lstStyle/>
          <a:p>
            <a:pPr eaLnBrk="1" fontAlgn="auto" hangingPunct="1">
              <a:defRPr/>
            </a:pPr>
            <a:r>
              <a:rPr lang="en-GB" sz="1400" dirty="0"/>
              <a:t>Give great (personal) customer service</a:t>
            </a:r>
          </a:p>
        </p:txBody>
      </p:sp>
      <p:pic>
        <p:nvPicPr>
          <p:cNvPr id="71" name="Picture Placeholder 70"/>
          <p:cNvPicPr>
            <a:picLocks noGrp="1" noChangeAspect="1"/>
          </p:cNvPicPr>
          <p:nvPr>
            <p:ph type="pic" sz="quarter" idx="44"/>
          </p:nvPr>
        </p:nvPicPr>
        <p:blipFill>
          <a:blip r:embed="rId6"/>
          <a:srcRect/>
          <a:stretch/>
        </p:blipFill>
        <p:spPr>
          <a:xfrm>
            <a:off x="5624513" y="2608014"/>
            <a:ext cx="1484710" cy="1485900"/>
          </a:xfrm>
        </p:spPr>
      </p:pic>
      <p:sp>
        <p:nvSpPr>
          <p:cNvPr id="11" name="Text Placeholder 10"/>
          <p:cNvSpPr>
            <a:spLocks noGrp="1"/>
          </p:cNvSpPr>
          <p:nvPr>
            <p:ph type="body" sz="quarter" idx="37"/>
          </p:nvPr>
        </p:nvSpPr>
        <p:spPr>
          <a:xfrm>
            <a:off x="5588794" y="4285604"/>
            <a:ext cx="1484710" cy="269081"/>
          </a:xfrm>
        </p:spPr>
        <p:txBody>
          <a:bodyPr>
            <a:noAutofit/>
          </a:bodyPr>
          <a:lstStyle/>
          <a:p>
            <a:pPr eaLnBrk="1" fontAlgn="auto" hangingPunct="1">
              <a:defRPr/>
            </a:pPr>
            <a:r>
              <a:rPr lang="en-GB" sz="1400" b="1" dirty="0"/>
              <a:t>Efficiency</a:t>
            </a:r>
          </a:p>
        </p:txBody>
      </p:sp>
      <p:cxnSp>
        <p:nvCxnSpPr>
          <p:cNvPr id="23" name="Straight Connector 22" title="Divider Line"/>
          <p:cNvCxnSpPr>
            <a:cxnSpLocks/>
          </p:cNvCxnSpPr>
          <p:nvPr/>
        </p:nvCxnSpPr>
        <p:spPr>
          <a:xfrm>
            <a:off x="5656660" y="4670176"/>
            <a:ext cx="13501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38"/>
          </p:nvPr>
        </p:nvSpPr>
        <p:spPr>
          <a:xfrm>
            <a:off x="5588794" y="4760664"/>
            <a:ext cx="1484710" cy="900584"/>
          </a:xfrm>
        </p:spPr>
        <p:txBody>
          <a:bodyPr>
            <a:noAutofit/>
          </a:bodyPr>
          <a:lstStyle/>
          <a:p>
            <a:pPr eaLnBrk="1" fontAlgn="auto" hangingPunct="1">
              <a:defRPr/>
            </a:pPr>
            <a:r>
              <a:rPr lang="en-GB" sz="1400" dirty="0"/>
              <a:t>Improve efficiency, communicate better</a:t>
            </a:r>
          </a:p>
        </p:txBody>
      </p:sp>
      <p:pic>
        <p:nvPicPr>
          <p:cNvPr id="63" name="Picture Placeholder 62" descr="Tablet with screenshot of analytics"/>
          <p:cNvPicPr>
            <a:picLocks noGrp="1" noChangeAspect="1"/>
          </p:cNvPicPr>
          <p:nvPr>
            <p:ph type="pic" sz="quarter" idx="45"/>
          </p:nvPr>
        </p:nvPicPr>
        <p:blipFill>
          <a:blip r:embed="rId7"/>
          <a:srcRect/>
          <a:stretch>
            <a:fillRect/>
          </a:stretch>
        </p:blipFill>
        <p:spPr>
          <a:xfrm>
            <a:off x="7335441" y="2608014"/>
            <a:ext cx="1484709" cy="1485900"/>
          </a:xfrm>
        </p:spPr>
      </p:pic>
      <p:sp>
        <p:nvSpPr>
          <p:cNvPr id="13" name="Text Placeholder 12"/>
          <p:cNvSpPr>
            <a:spLocks noGrp="1"/>
          </p:cNvSpPr>
          <p:nvPr>
            <p:ph type="body" sz="quarter" idx="39"/>
          </p:nvPr>
        </p:nvSpPr>
        <p:spPr>
          <a:xfrm>
            <a:off x="7343775" y="4285604"/>
            <a:ext cx="1484710" cy="269081"/>
          </a:xfrm>
        </p:spPr>
        <p:txBody>
          <a:bodyPr>
            <a:noAutofit/>
          </a:bodyPr>
          <a:lstStyle/>
          <a:p>
            <a:pPr eaLnBrk="1" fontAlgn="auto" hangingPunct="1">
              <a:defRPr/>
            </a:pPr>
            <a:r>
              <a:rPr lang="en-GB" sz="1400" b="1" dirty="0"/>
              <a:t>Forecast</a:t>
            </a:r>
          </a:p>
        </p:txBody>
      </p:sp>
      <p:cxnSp>
        <p:nvCxnSpPr>
          <p:cNvPr id="24" name="Straight Connector 23" title="Divider Line"/>
          <p:cNvCxnSpPr>
            <a:cxnSpLocks/>
          </p:cNvCxnSpPr>
          <p:nvPr/>
        </p:nvCxnSpPr>
        <p:spPr>
          <a:xfrm>
            <a:off x="7411641" y="4670176"/>
            <a:ext cx="13501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40"/>
          </p:nvPr>
        </p:nvSpPr>
        <p:spPr>
          <a:xfrm>
            <a:off x="7343775" y="4760664"/>
            <a:ext cx="1484710" cy="900584"/>
          </a:xfrm>
        </p:spPr>
        <p:txBody>
          <a:bodyPr>
            <a:noAutofit/>
          </a:bodyPr>
          <a:lstStyle/>
          <a:p>
            <a:pPr eaLnBrk="1" fontAlgn="auto" hangingPunct="1">
              <a:defRPr/>
            </a:pPr>
            <a:r>
              <a:rPr lang="en-GB" sz="1400" dirty="0"/>
              <a:t>Plan &amp; forecast accurately</a:t>
            </a:r>
          </a:p>
        </p:txBody>
      </p:sp>
      <p:sp>
        <p:nvSpPr>
          <p:cNvPr id="25" name="Заголовок 3"/>
          <p:cNvSpPr txBox="1">
            <a:spLocks/>
          </p:cNvSpPr>
          <p:nvPr/>
        </p:nvSpPr>
        <p:spPr bwMode="auto">
          <a:xfrm>
            <a:off x="650922" y="84795"/>
            <a:ext cx="7772400" cy="9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a:lstStyle>
          <a:p>
            <a:r>
              <a:rPr lang="en-US" sz="2800" b="1" dirty="0" smtClean="0"/>
              <a:t>Key Benefits of Digital Transformation</a:t>
            </a:r>
            <a:endParaRPr lang="en-US" sz="2800" dirty="0"/>
          </a:p>
        </p:txBody>
      </p:sp>
      <p:sp>
        <p:nvSpPr>
          <p:cNvPr id="28" name="Footer Placeholder 4"/>
          <p:cNvSpPr>
            <a:spLocks noGrp="1"/>
          </p:cNvSpPr>
          <p:nvPr>
            <p:ph type="ftr" sz="quarter" idx="4294967295"/>
          </p:nvPr>
        </p:nvSpPr>
        <p:spPr bwMode="auto">
          <a:xfrm>
            <a:off x="2700338" y="6381328"/>
            <a:ext cx="3743325" cy="365125"/>
          </a:xfrm>
          <a:prstGeom prst="rect">
            <a:avLst/>
          </a:prstGeo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sz="1000" b="1" dirty="0">
                <a:solidFill>
                  <a:schemeClr val="accent1">
                    <a:lumMod val="75000"/>
                  </a:schemeClr>
                </a:solidFill>
              </a:rPr>
              <a:t>Cybersecurity in a Digital Era </a:t>
            </a:r>
            <a:endParaRPr lang="en-US" sz="1000" b="1" dirty="0" smtClean="0">
              <a:solidFill>
                <a:schemeClr val="accent1">
                  <a:lumMod val="75000"/>
                </a:schemeClr>
              </a:solidFill>
            </a:endParaRPr>
          </a:p>
        </p:txBody>
      </p:sp>
      <p:sp>
        <p:nvSpPr>
          <p:cNvPr id="29" name="Date Placeholder 5"/>
          <p:cNvSpPr txBox="1">
            <a:spLocks/>
          </p:cNvSpPr>
          <p:nvPr/>
        </p:nvSpPr>
        <p:spPr bwMode="auto">
          <a:xfrm>
            <a:off x="457200" y="6381328"/>
            <a:ext cx="2133600" cy="365125"/>
          </a:xfrm>
          <a:prstGeom prst="rect">
            <a:avLst/>
          </a:prstGeom>
          <a:extLst/>
        </p:spPr>
        <p:txBody>
          <a:bodyPr vert="horz" wrap="square" lIns="91440" tIns="45720" rIns="91440" bIns="45720" numCol="1"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9pPr>
          </a:lstStyle>
          <a:p>
            <a:pPr>
              <a:defRPr/>
            </a:pPr>
            <a:r>
              <a:rPr lang="en-US" sz="1000" b="1" dirty="0" smtClean="0">
                <a:solidFill>
                  <a:schemeClr val="accent1">
                    <a:lumMod val="75000"/>
                  </a:schemeClr>
                </a:solidFill>
              </a:rPr>
              <a:t>Kyiv, 15 December 2021</a:t>
            </a:r>
          </a:p>
        </p:txBody>
      </p:sp>
      <p:sp>
        <p:nvSpPr>
          <p:cNvPr id="31"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998E401E-84B2-47C1-8FAF-2F7457E2957C}" type="slidenum">
              <a:rPr lang="en-US" altLang="en-US" sz="2400" b="1" smtClean="0">
                <a:solidFill>
                  <a:srgbClr val="151ECD"/>
                </a:solidFill>
              </a:rPr>
              <a:pPr algn="r">
                <a:spcBef>
                  <a:spcPct val="0"/>
                </a:spcBef>
                <a:buFontTx/>
                <a:buNone/>
              </a:pPr>
              <a:t>3</a:t>
            </a:fld>
            <a:endParaRPr lang="en-US" altLang="en-US" sz="2400" b="1" dirty="0">
              <a:solidFill>
                <a:srgbClr val="151ECD"/>
              </a:solidFill>
            </a:endParaRPr>
          </a:p>
        </p:txBody>
      </p:sp>
      <p:pic>
        <p:nvPicPr>
          <p:cNvPr id="33" name="Picture 2" descr="History of ITU&amp;#39;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97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630510"/>
            <a:ext cx="8504635" cy="323850"/>
          </a:xfrm>
        </p:spPr>
        <p:txBody>
          <a:bodyPr/>
          <a:lstStyle/>
          <a:p>
            <a:pPr eaLnBrk="1" fontAlgn="auto" hangingPunct="1">
              <a:spcAft>
                <a:spcPts val="0"/>
              </a:spcAft>
              <a:defRPr/>
            </a:pPr>
            <a:r>
              <a:rPr lang="en-GB" dirty="0">
                <a:solidFill>
                  <a:schemeClr val="tx1">
                    <a:lumMod val="75000"/>
                    <a:lumOff val="25000"/>
                  </a:schemeClr>
                </a:solidFill>
              </a:rPr>
              <a:t>10 benefits of Digital Transformation (2)</a:t>
            </a:r>
          </a:p>
        </p:txBody>
      </p:sp>
      <p:pic>
        <p:nvPicPr>
          <p:cNvPr id="17" name="Picture Placeholder 16"/>
          <p:cNvPicPr>
            <a:picLocks noGrp="1" noChangeAspect="1"/>
          </p:cNvPicPr>
          <p:nvPr>
            <p:ph type="pic" sz="quarter" idx="41"/>
          </p:nvPr>
        </p:nvPicPr>
        <p:blipFill>
          <a:blip r:embed="rId3"/>
          <a:srcRect/>
          <a:stretch/>
        </p:blipFill>
        <p:spPr>
          <a:xfrm>
            <a:off x="2058591" y="2615157"/>
            <a:ext cx="1484709" cy="1484709"/>
          </a:xfrm>
        </p:spPr>
      </p:pic>
      <p:sp>
        <p:nvSpPr>
          <p:cNvPr id="5" name="Text Placeholder 4"/>
          <p:cNvSpPr>
            <a:spLocks noGrp="1"/>
          </p:cNvSpPr>
          <p:nvPr>
            <p:ph type="body" sz="quarter" idx="17"/>
          </p:nvPr>
        </p:nvSpPr>
        <p:spPr>
          <a:xfrm>
            <a:off x="323850" y="4285604"/>
            <a:ext cx="1484710" cy="269081"/>
          </a:xfrm>
        </p:spPr>
        <p:txBody>
          <a:bodyPr>
            <a:noAutofit/>
          </a:bodyPr>
          <a:lstStyle/>
          <a:p>
            <a:pPr eaLnBrk="1" fontAlgn="auto" hangingPunct="1">
              <a:defRPr/>
            </a:pPr>
            <a:r>
              <a:rPr lang="en-GB" sz="1400" b="1" dirty="0"/>
              <a:t>Staff morale</a:t>
            </a:r>
          </a:p>
        </p:txBody>
      </p:sp>
      <p:cxnSp>
        <p:nvCxnSpPr>
          <p:cNvPr id="20" name="Straight Connector 19" title="Divider Line"/>
          <p:cNvCxnSpPr>
            <a:cxnSpLocks/>
          </p:cNvCxnSpPr>
          <p:nvPr/>
        </p:nvCxnSpPr>
        <p:spPr>
          <a:xfrm>
            <a:off x="458391" y="4670176"/>
            <a:ext cx="1350169"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8"/>
          </p:nvPr>
        </p:nvSpPr>
        <p:spPr>
          <a:xfrm>
            <a:off x="323850" y="4760664"/>
            <a:ext cx="1484710" cy="828576"/>
          </a:xfrm>
        </p:spPr>
        <p:txBody>
          <a:bodyPr>
            <a:noAutofit/>
          </a:bodyPr>
          <a:lstStyle/>
          <a:p>
            <a:pPr eaLnBrk="1" fontAlgn="auto" hangingPunct="1">
              <a:defRPr/>
            </a:pPr>
            <a:r>
              <a:rPr lang="en-GB" sz="1400" dirty="0"/>
              <a:t>Improve staff morale and retention</a:t>
            </a:r>
          </a:p>
        </p:txBody>
      </p:sp>
      <p:pic>
        <p:nvPicPr>
          <p:cNvPr id="39" name="Picture Placeholder 38" descr="Woman looking puzzled while looking at a screen"/>
          <p:cNvPicPr>
            <a:picLocks noGrp="1" noChangeAspect="1"/>
          </p:cNvPicPr>
          <p:nvPr>
            <p:ph type="pic" sz="quarter" idx="42"/>
          </p:nvPr>
        </p:nvPicPr>
        <p:blipFill rotWithShape="1">
          <a:blip r:embed="rId4"/>
          <a:srcRect/>
          <a:stretch/>
        </p:blipFill>
        <p:spPr>
          <a:xfrm>
            <a:off x="333375" y="2615157"/>
            <a:ext cx="1484710" cy="1485900"/>
          </a:xfrm>
        </p:spPr>
      </p:pic>
      <p:sp>
        <p:nvSpPr>
          <p:cNvPr id="7" name="Text Placeholder 6"/>
          <p:cNvSpPr>
            <a:spLocks noGrp="1"/>
          </p:cNvSpPr>
          <p:nvPr>
            <p:ph type="body" sz="quarter" idx="33"/>
          </p:nvPr>
        </p:nvSpPr>
        <p:spPr>
          <a:xfrm>
            <a:off x="2078832" y="4285604"/>
            <a:ext cx="1484710" cy="269081"/>
          </a:xfrm>
        </p:spPr>
        <p:txBody>
          <a:bodyPr>
            <a:noAutofit/>
          </a:bodyPr>
          <a:lstStyle/>
          <a:p>
            <a:pPr eaLnBrk="1" fontAlgn="auto" hangingPunct="1">
              <a:defRPr/>
            </a:pPr>
            <a:r>
              <a:rPr lang="en-GB" sz="1400" b="1" dirty="0"/>
              <a:t>Accountability</a:t>
            </a:r>
          </a:p>
        </p:txBody>
      </p:sp>
      <p:cxnSp>
        <p:nvCxnSpPr>
          <p:cNvPr id="21" name="Straight Connector 20" title="Divider Line"/>
          <p:cNvCxnSpPr>
            <a:cxnSpLocks/>
          </p:cNvCxnSpPr>
          <p:nvPr/>
        </p:nvCxnSpPr>
        <p:spPr>
          <a:xfrm>
            <a:off x="2146698" y="4670176"/>
            <a:ext cx="1350169"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34"/>
          </p:nvPr>
        </p:nvSpPr>
        <p:spPr>
          <a:xfrm>
            <a:off x="2078832" y="4760664"/>
            <a:ext cx="1484710" cy="828576"/>
          </a:xfrm>
        </p:spPr>
        <p:txBody>
          <a:bodyPr>
            <a:noAutofit/>
          </a:bodyPr>
          <a:lstStyle/>
          <a:p>
            <a:pPr eaLnBrk="1" fontAlgn="auto" hangingPunct="1">
              <a:defRPr/>
            </a:pPr>
            <a:r>
              <a:rPr lang="en-GB" sz="1400" dirty="0"/>
              <a:t>Get better audit trails and accountability</a:t>
            </a:r>
          </a:p>
        </p:txBody>
      </p:sp>
      <p:pic>
        <p:nvPicPr>
          <p:cNvPr id="43" name="Picture Placeholder 42" descr="Desk from above with someone tapping on a mobile phone"/>
          <p:cNvPicPr>
            <a:picLocks noGrp="1" noChangeAspect="1"/>
          </p:cNvPicPr>
          <p:nvPr>
            <p:ph type="pic" sz="quarter" idx="43"/>
          </p:nvPr>
        </p:nvPicPr>
        <p:blipFill rotWithShape="1">
          <a:blip r:embed="rId5"/>
          <a:srcRect/>
          <a:stretch/>
        </p:blipFill>
        <p:spPr>
          <a:xfrm>
            <a:off x="5509022" y="2615157"/>
            <a:ext cx="1484709" cy="1485900"/>
          </a:xfrm>
        </p:spPr>
      </p:pic>
      <p:sp>
        <p:nvSpPr>
          <p:cNvPr id="9" name="Text Placeholder 8"/>
          <p:cNvSpPr>
            <a:spLocks noGrp="1"/>
          </p:cNvSpPr>
          <p:nvPr>
            <p:ph type="body" sz="quarter" idx="35"/>
          </p:nvPr>
        </p:nvSpPr>
        <p:spPr>
          <a:xfrm>
            <a:off x="7346952" y="4266486"/>
            <a:ext cx="1484710" cy="269081"/>
          </a:xfrm>
        </p:spPr>
        <p:txBody>
          <a:bodyPr>
            <a:noAutofit/>
          </a:bodyPr>
          <a:lstStyle/>
          <a:p>
            <a:pPr eaLnBrk="1" fontAlgn="auto" hangingPunct="1">
              <a:defRPr/>
            </a:pPr>
            <a:r>
              <a:rPr lang="en-GB" sz="1400" b="1" dirty="0"/>
              <a:t>Security</a:t>
            </a:r>
          </a:p>
        </p:txBody>
      </p:sp>
      <p:cxnSp>
        <p:nvCxnSpPr>
          <p:cNvPr id="22" name="Straight Connector 21" title="Divider Line"/>
          <p:cNvCxnSpPr>
            <a:cxnSpLocks/>
          </p:cNvCxnSpPr>
          <p:nvPr/>
        </p:nvCxnSpPr>
        <p:spPr>
          <a:xfrm>
            <a:off x="7414818" y="4651058"/>
            <a:ext cx="13501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6"/>
          </p:nvPr>
        </p:nvSpPr>
        <p:spPr>
          <a:xfrm>
            <a:off x="7346952" y="4741546"/>
            <a:ext cx="1484710" cy="828576"/>
          </a:xfrm>
        </p:spPr>
        <p:txBody>
          <a:bodyPr>
            <a:noAutofit/>
          </a:bodyPr>
          <a:lstStyle/>
          <a:p>
            <a:pPr eaLnBrk="1" fontAlgn="auto" hangingPunct="1">
              <a:defRPr/>
            </a:pPr>
            <a:r>
              <a:rPr lang="en-GB" sz="1400" dirty="0"/>
              <a:t>Improve security, build trust</a:t>
            </a:r>
          </a:p>
        </p:txBody>
      </p:sp>
      <p:pic>
        <p:nvPicPr>
          <p:cNvPr id="71" name="Picture Placeholder 70"/>
          <p:cNvPicPr>
            <a:picLocks noGrp="1" noChangeAspect="1"/>
          </p:cNvPicPr>
          <p:nvPr>
            <p:ph type="pic" sz="quarter" idx="44"/>
          </p:nvPr>
        </p:nvPicPr>
        <p:blipFill>
          <a:blip r:embed="rId6"/>
          <a:srcRect/>
          <a:stretch/>
        </p:blipFill>
        <p:spPr>
          <a:xfrm>
            <a:off x="3783806" y="2615157"/>
            <a:ext cx="1484710" cy="1484709"/>
          </a:xfrm>
        </p:spPr>
      </p:pic>
      <p:sp>
        <p:nvSpPr>
          <p:cNvPr id="11" name="Text Placeholder 10"/>
          <p:cNvSpPr>
            <a:spLocks noGrp="1"/>
          </p:cNvSpPr>
          <p:nvPr>
            <p:ph type="body" sz="quarter" idx="37"/>
          </p:nvPr>
        </p:nvSpPr>
        <p:spPr>
          <a:xfrm>
            <a:off x="3745706" y="4285604"/>
            <a:ext cx="1484710" cy="269081"/>
          </a:xfrm>
        </p:spPr>
        <p:txBody>
          <a:bodyPr>
            <a:noAutofit/>
          </a:bodyPr>
          <a:lstStyle/>
          <a:p>
            <a:pPr eaLnBrk="1" fontAlgn="auto" hangingPunct="1">
              <a:defRPr/>
            </a:pPr>
            <a:r>
              <a:rPr lang="en-GB" sz="1400" b="1" dirty="0"/>
              <a:t>Competition</a:t>
            </a:r>
          </a:p>
        </p:txBody>
      </p:sp>
      <p:cxnSp>
        <p:nvCxnSpPr>
          <p:cNvPr id="23" name="Straight Connector 22" title="Divider Line"/>
          <p:cNvCxnSpPr>
            <a:cxnSpLocks/>
          </p:cNvCxnSpPr>
          <p:nvPr/>
        </p:nvCxnSpPr>
        <p:spPr>
          <a:xfrm>
            <a:off x="3813572" y="4670176"/>
            <a:ext cx="13501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38"/>
          </p:nvPr>
        </p:nvSpPr>
        <p:spPr>
          <a:xfrm>
            <a:off x="3745706" y="4760664"/>
            <a:ext cx="1484710" cy="828576"/>
          </a:xfrm>
        </p:spPr>
        <p:txBody>
          <a:bodyPr>
            <a:noAutofit/>
          </a:bodyPr>
          <a:lstStyle/>
          <a:p>
            <a:pPr eaLnBrk="1" fontAlgn="auto" hangingPunct="1">
              <a:defRPr/>
            </a:pPr>
            <a:r>
              <a:rPr lang="en-GB" sz="1400" dirty="0"/>
              <a:t>Compete more effectively</a:t>
            </a:r>
          </a:p>
        </p:txBody>
      </p:sp>
      <p:pic>
        <p:nvPicPr>
          <p:cNvPr id="63" name="Picture Placeholder 62"/>
          <p:cNvPicPr>
            <a:picLocks noGrp="1" noChangeAspect="1"/>
          </p:cNvPicPr>
          <p:nvPr>
            <p:ph type="pic" sz="quarter" idx="45"/>
          </p:nvPr>
        </p:nvPicPr>
        <p:blipFill>
          <a:blip r:embed="rId7"/>
          <a:srcRect/>
          <a:stretch/>
        </p:blipFill>
        <p:spPr>
          <a:xfrm>
            <a:off x="7296946" y="2596039"/>
            <a:ext cx="1602581" cy="1485900"/>
          </a:xfrm>
        </p:spPr>
      </p:pic>
      <p:sp>
        <p:nvSpPr>
          <p:cNvPr id="13" name="Text Placeholder 12"/>
          <p:cNvSpPr>
            <a:spLocks noGrp="1"/>
          </p:cNvSpPr>
          <p:nvPr>
            <p:ph type="body" sz="quarter" idx="39"/>
          </p:nvPr>
        </p:nvSpPr>
        <p:spPr>
          <a:xfrm>
            <a:off x="5500687" y="4285604"/>
            <a:ext cx="1484710" cy="269081"/>
          </a:xfrm>
        </p:spPr>
        <p:txBody>
          <a:bodyPr>
            <a:noAutofit/>
          </a:bodyPr>
          <a:lstStyle/>
          <a:p>
            <a:pPr eaLnBrk="1" fontAlgn="auto" hangingPunct="1">
              <a:defRPr/>
            </a:pPr>
            <a:r>
              <a:rPr lang="en-GB" sz="1400" b="1" dirty="0"/>
              <a:t>Added value</a:t>
            </a:r>
          </a:p>
        </p:txBody>
      </p:sp>
      <p:cxnSp>
        <p:nvCxnSpPr>
          <p:cNvPr id="24" name="Straight Connector 23" title="Divider Line"/>
          <p:cNvCxnSpPr>
            <a:cxnSpLocks/>
          </p:cNvCxnSpPr>
          <p:nvPr/>
        </p:nvCxnSpPr>
        <p:spPr>
          <a:xfrm>
            <a:off x="5568553" y="4670176"/>
            <a:ext cx="135016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40"/>
          </p:nvPr>
        </p:nvSpPr>
        <p:spPr>
          <a:xfrm>
            <a:off x="5500687" y="4760664"/>
            <a:ext cx="1484710" cy="828576"/>
          </a:xfrm>
        </p:spPr>
        <p:txBody>
          <a:bodyPr>
            <a:noAutofit/>
          </a:bodyPr>
          <a:lstStyle/>
          <a:p>
            <a:pPr eaLnBrk="1" fontAlgn="auto" hangingPunct="1">
              <a:defRPr/>
            </a:pPr>
            <a:r>
              <a:rPr lang="en-GB" sz="1400" dirty="0"/>
              <a:t>Get a significant added value </a:t>
            </a:r>
            <a:endParaRPr lang="en-GB" sz="1400" dirty="0" smtClean="0"/>
          </a:p>
          <a:p>
            <a:pPr eaLnBrk="1" fontAlgn="auto" hangingPunct="1">
              <a:defRPr/>
            </a:pPr>
            <a:r>
              <a:rPr lang="en-GB" sz="1400" dirty="0" smtClean="0"/>
              <a:t>(</a:t>
            </a:r>
            <a:r>
              <a:rPr lang="en-GB" sz="1400" dirty="0"/>
              <a:t>on exit)</a:t>
            </a:r>
          </a:p>
        </p:txBody>
      </p:sp>
      <p:sp>
        <p:nvSpPr>
          <p:cNvPr id="25" name="Заголовок 3"/>
          <p:cNvSpPr txBox="1">
            <a:spLocks/>
          </p:cNvSpPr>
          <p:nvPr/>
        </p:nvSpPr>
        <p:spPr bwMode="auto">
          <a:xfrm>
            <a:off x="650922" y="84795"/>
            <a:ext cx="7772400" cy="97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a:lstStyle>
          <a:p>
            <a:r>
              <a:rPr lang="en-US" sz="2800" b="1" dirty="0" smtClean="0"/>
              <a:t>Key Benefits of Digital Transformation</a:t>
            </a:r>
            <a:endParaRPr lang="en-US" sz="2800" dirty="0"/>
          </a:p>
        </p:txBody>
      </p:sp>
      <p:sp>
        <p:nvSpPr>
          <p:cNvPr id="26" name="Footer Placeholder 4"/>
          <p:cNvSpPr>
            <a:spLocks noGrp="1"/>
          </p:cNvSpPr>
          <p:nvPr>
            <p:ph type="ftr" sz="quarter" idx="4294967295"/>
          </p:nvPr>
        </p:nvSpPr>
        <p:spPr bwMode="auto">
          <a:xfrm>
            <a:off x="2700338" y="6309320"/>
            <a:ext cx="3743325" cy="365125"/>
          </a:xfrm>
          <a:prstGeom prst="rect">
            <a:avLst/>
          </a:prstGeo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sz="1000" b="1" dirty="0">
                <a:solidFill>
                  <a:schemeClr val="accent1">
                    <a:lumMod val="75000"/>
                  </a:schemeClr>
                </a:solidFill>
              </a:rPr>
              <a:t>Cybersecurity in a Digital Era </a:t>
            </a:r>
            <a:endParaRPr lang="en-US" sz="1000" b="1" dirty="0" smtClean="0">
              <a:solidFill>
                <a:schemeClr val="accent1">
                  <a:lumMod val="75000"/>
                </a:schemeClr>
              </a:solidFill>
            </a:endParaRPr>
          </a:p>
        </p:txBody>
      </p:sp>
      <p:sp>
        <p:nvSpPr>
          <p:cNvPr id="27" name="Date Placeholder 5"/>
          <p:cNvSpPr txBox="1">
            <a:spLocks/>
          </p:cNvSpPr>
          <p:nvPr/>
        </p:nvSpPr>
        <p:spPr bwMode="auto">
          <a:xfrm>
            <a:off x="457200" y="6381328"/>
            <a:ext cx="2133600" cy="365125"/>
          </a:xfrm>
          <a:prstGeom prst="rect">
            <a:avLst/>
          </a:prstGeom>
          <a:extLst/>
        </p:spPr>
        <p:txBody>
          <a:bodyPr vert="horz" wrap="square" lIns="91440" tIns="45720" rIns="91440" bIns="45720" numCol="1"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9pPr>
          </a:lstStyle>
          <a:p>
            <a:pPr>
              <a:defRPr/>
            </a:pPr>
            <a:r>
              <a:rPr lang="en-US" sz="1000" b="1" dirty="0" smtClean="0">
                <a:solidFill>
                  <a:schemeClr val="accent1">
                    <a:lumMod val="75000"/>
                  </a:schemeClr>
                </a:solidFill>
              </a:rPr>
              <a:t>Kyiv, 15 December 2021</a:t>
            </a:r>
          </a:p>
        </p:txBody>
      </p:sp>
      <p:sp>
        <p:nvSpPr>
          <p:cNvPr id="28"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468A293C-08EC-44BD-9F54-1D829597B3FE}" type="slidenum">
              <a:rPr lang="en-US" altLang="en-US" sz="2400" b="1" smtClean="0">
                <a:solidFill>
                  <a:srgbClr val="151ECD"/>
                </a:solidFill>
              </a:rPr>
              <a:t>4</a:t>
            </a:fld>
            <a:endParaRPr lang="en-US" altLang="en-US" sz="2400" b="1" dirty="0">
              <a:solidFill>
                <a:srgbClr val="151ECD"/>
              </a:solidFill>
            </a:endParaRPr>
          </a:p>
        </p:txBody>
      </p:sp>
      <p:pic>
        <p:nvPicPr>
          <p:cNvPr id="30" name="Picture 2" descr="History of ITU&amp;#39;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347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Заголовок 3"/>
          <p:cNvSpPr txBox="1">
            <a:spLocks/>
          </p:cNvSpPr>
          <p:nvPr/>
        </p:nvSpPr>
        <p:spPr bwMode="auto">
          <a:xfrm>
            <a:off x="650922" y="84795"/>
            <a:ext cx="7772400" cy="576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rgbClr val="151ECD"/>
                </a:solidFill>
                <a:latin typeface="+mj-lt"/>
                <a:ea typeface="+mj-ea"/>
                <a:cs typeface="+mj-cs"/>
              </a:defRPr>
            </a:lvl1pPr>
            <a:lvl2pPr algn="ctr" rtl="0" eaLnBrk="0" fontAlgn="base" hangingPunct="0">
              <a:spcBef>
                <a:spcPct val="0"/>
              </a:spcBef>
              <a:spcAft>
                <a:spcPct val="0"/>
              </a:spcAft>
              <a:defRPr sz="3600">
                <a:solidFill>
                  <a:srgbClr val="151ECD"/>
                </a:solidFill>
                <a:latin typeface="Calibri" pitchFamily="34" charset="0"/>
              </a:defRPr>
            </a:lvl2pPr>
            <a:lvl3pPr algn="ctr" rtl="0" eaLnBrk="0" fontAlgn="base" hangingPunct="0">
              <a:spcBef>
                <a:spcPct val="0"/>
              </a:spcBef>
              <a:spcAft>
                <a:spcPct val="0"/>
              </a:spcAft>
              <a:defRPr sz="3600">
                <a:solidFill>
                  <a:srgbClr val="151ECD"/>
                </a:solidFill>
                <a:latin typeface="Calibri" pitchFamily="34" charset="0"/>
              </a:defRPr>
            </a:lvl3pPr>
            <a:lvl4pPr algn="ctr" rtl="0" eaLnBrk="0" fontAlgn="base" hangingPunct="0">
              <a:spcBef>
                <a:spcPct val="0"/>
              </a:spcBef>
              <a:spcAft>
                <a:spcPct val="0"/>
              </a:spcAft>
              <a:defRPr sz="3600">
                <a:solidFill>
                  <a:srgbClr val="151ECD"/>
                </a:solidFill>
                <a:latin typeface="Calibri" pitchFamily="34" charset="0"/>
              </a:defRPr>
            </a:lvl4pPr>
            <a:lvl5pPr algn="ctr" rtl="0" eaLnBrk="0" fontAlgn="base" hangingPunct="0">
              <a:spcBef>
                <a:spcPct val="0"/>
              </a:spcBef>
              <a:spcAft>
                <a:spcPct val="0"/>
              </a:spcAft>
              <a:defRPr sz="3600">
                <a:solidFill>
                  <a:srgbClr val="151ECD"/>
                </a:solidFill>
                <a:latin typeface="Calibri" pitchFamily="34" charset="0"/>
              </a:defRPr>
            </a:lvl5pPr>
            <a:lvl6pPr marL="457200" algn="ctr" rtl="0" fontAlgn="base">
              <a:spcBef>
                <a:spcPct val="0"/>
              </a:spcBef>
              <a:spcAft>
                <a:spcPct val="0"/>
              </a:spcAft>
              <a:defRPr sz="3600">
                <a:solidFill>
                  <a:srgbClr val="151ECD"/>
                </a:solidFill>
                <a:latin typeface="Calibri" pitchFamily="34" charset="0"/>
              </a:defRPr>
            </a:lvl6pPr>
            <a:lvl7pPr marL="914400" algn="ctr" rtl="0" fontAlgn="base">
              <a:spcBef>
                <a:spcPct val="0"/>
              </a:spcBef>
              <a:spcAft>
                <a:spcPct val="0"/>
              </a:spcAft>
              <a:defRPr sz="3600">
                <a:solidFill>
                  <a:srgbClr val="151ECD"/>
                </a:solidFill>
                <a:latin typeface="Calibri" pitchFamily="34" charset="0"/>
              </a:defRPr>
            </a:lvl7pPr>
            <a:lvl8pPr marL="1371600" algn="ctr" rtl="0" fontAlgn="base">
              <a:spcBef>
                <a:spcPct val="0"/>
              </a:spcBef>
              <a:spcAft>
                <a:spcPct val="0"/>
              </a:spcAft>
              <a:defRPr sz="3600">
                <a:solidFill>
                  <a:srgbClr val="151ECD"/>
                </a:solidFill>
                <a:latin typeface="Calibri" pitchFamily="34" charset="0"/>
              </a:defRPr>
            </a:lvl8pPr>
            <a:lvl9pPr marL="1828800" algn="ctr" rtl="0" fontAlgn="base">
              <a:spcBef>
                <a:spcPct val="0"/>
              </a:spcBef>
              <a:spcAft>
                <a:spcPct val="0"/>
              </a:spcAft>
              <a:defRPr sz="3600">
                <a:solidFill>
                  <a:srgbClr val="151ECD"/>
                </a:solidFill>
                <a:latin typeface="Calibri" pitchFamily="34" charset="0"/>
              </a:defRPr>
            </a:lvl9pPr>
          </a:lstStyle>
          <a:p>
            <a:r>
              <a:rPr lang="en-US" sz="2800" b="1" kern="0" dirty="0" smtClean="0">
                <a:solidFill>
                  <a:srgbClr val="2932E9"/>
                </a:solidFill>
              </a:rPr>
              <a:t>Digital Transformation and Security Threats</a:t>
            </a:r>
            <a:endParaRPr lang="en-US" sz="2800" b="1" dirty="0"/>
          </a:p>
        </p:txBody>
      </p:sp>
      <p:sp>
        <p:nvSpPr>
          <p:cNvPr id="26" name="Footer Placeholder 4"/>
          <p:cNvSpPr>
            <a:spLocks noGrp="1"/>
          </p:cNvSpPr>
          <p:nvPr>
            <p:ph type="ftr" sz="quarter" idx="4294967295"/>
          </p:nvPr>
        </p:nvSpPr>
        <p:spPr bwMode="auto">
          <a:xfrm>
            <a:off x="2700338" y="6309320"/>
            <a:ext cx="3743325" cy="365125"/>
          </a:xfrm>
          <a:prstGeom prst="rect">
            <a:avLst/>
          </a:prstGeom>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en-US" sz="1000" b="1" dirty="0">
                <a:solidFill>
                  <a:schemeClr val="accent1">
                    <a:lumMod val="75000"/>
                  </a:schemeClr>
                </a:solidFill>
              </a:rPr>
              <a:t>Cybersecurity in a Digital Era </a:t>
            </a:r>
            <a:endParaRPr lang="en-US" sz="1000" b="1" dirty="0" smtClean="0">
              <a:solidFill>
                <a:schemeClr val="accent1">
                  <a:lumMod val="75000"/>
                </a:schemeClr>
              </a:solidFill>
            </a:endParaRPr>
          </a:p>
        </p:txBody>
      </p:sp>
      <p:sp>
        <p:nvSpPr>
          <p:cNvPr id="27" name="Date Placeholder 5"/>
          <p:cNvSpPr txBox="1">
            <a:spLocks/>
          </p:cNvSpPr>
          <p:nvPr/>
        </p:nvSpPr>
        <p:spPr bwMode="auto">
          <a:xfrm>
            <a:off x="457200" y="6381328"/>
            <a:ext cx="2133600" cy="365125"/>
          </a:xfrm>
          <a:prstGeom prst="rect">
            <a:avLst/>
          </a:prstGeom>
          <a:extLst/>
        </p:spPr>
        <p:txBody>
          <a:bodyPr vert="horz" wrap="square" lIns="91440" tIns="45720" rIns="91440" bIns="45720" numCol="1"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1pPr>
            <a:lvl2pPr marL="742950" indent="-28575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2pPr>
            <a:lvl3pPr marL="11430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3pPr>
            <a:lvl4pPr marL="16002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4pPr>
            <a:lvl5pPr marL="2057400" indent="-228600" algn="l" rtl="0" eaLnBrk="0" fontAlgn="base" hangingPunct="0">
              <a:spcBef>
                <a:spcPct val="0"/>
              </a:spcBef>
              <a:spcAft>
                <a:spcPct val="0"/>
              </a:spcAft>
              <a:defRPr kern="1200">
                <a:solidFill>
                  <a:schemeClr val="tx1"/>
                </a:solidFill>
                <a:latin typeface="Calibri" pitchFamily="34" charset="0"/>
                <a:ea typeface="+mn-ea"/>
                <a:cs typeface="Arial" panose="020B0604020202020204" pitchFamily="34" charset="0"/>
              </a:defRPr>
            </a:lvl5pPr>
            <a:lvl6pPr marL="25146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6pPr>
            <a:lvl7pPr marL="29718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7pPr>
            <a:lvl8pPr marL="34290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8pPr>
            <a:lvl9pPr marL="3886200" indent="-228600" algn="l" defTabSz="914400" rtl="0" eaLnBrk="1" fontAlgn="base" latinLnBrk="0" hangingPunct="1">
              <a:spcBef>
                <a:spcPct val="0"/>
              </a:spcBef>
              <a:spcAft>
                <a:spcPct val="0"/>
              </a:spcAft>
              <a:defRPr kern="1200">
                <a:solidFill>
                  <a:schemeClr val="tx1"/>
                </a:solidFill>
                <a:latin typeface="Calibri" pitchFamily="34" charset="0"/>
                <a:ea typeface="+mn-ea"/>
                <a:cs typeface="Arial" panose="020B0604020202020204" pitchFamily="34" charset="0"/>
              </a:defRPr>
            </a:lvl9pPr>
          </a:lstStyle>
          <a:p>
            <a:pPr>
              <a:defRPr/>
            </a:pPr>
            <a:r>
              <a:rPr lang="en-US" sz="1000" b="1" dirty="0" smtClean="0">
                <a:solidFill>
                  <a:schemeClr val="accent1">
                    <a:lumMod val="75000"/>
                  </a:schemeClr>
                </a:solidFill>
              </a:rPr>
              <a:t>Kyiv, 15 December 2021</a:t>
            </a:r>
          </a:p>
        </p:txBody>
      </p:sp>
      <p:sp>
        <p:nvSpPr>
          <p:cNvPr id="44" name="object 3"/>
          <p:cNvSpPr txBox="1"/>
          <p:nvPr/>
        </p:nvSpPr>
        <p:spPr>
          <a:xfrm>
            <a:off x="1218358" y="717449"/>
            <a:ext cx="6792424" cy="230832"/>
          </a:xfrm>
          <a:prstGeom prst="rect">
            <a:avLst/>
          </a:prstGeom>
          <a:solidFill>
            <a:schemeClr val="bg1"/>
          </a:solidFill>
        </p:spPr>
        <p:txBody>
          <a:bodyPr vert="horz" wrap="square" lIns="0" tIns="0" rIns="0" bIns="0" rtlCol="0">
            <a:spAutoFit/>
          </a:bodyPr>
          <a:lstStyle/>
          <a:p>
            <a:pPr algn="ctr" defTabSz="415869" eaLnBrk="1" fontAlgn="auto" hangingPunct="1">
              <a:lnSpc>
                <a:spcPts val="1832"/>
              </a:lnSpc>
              <a:spcBef>
                <a:spcPts val="0"/>
              </a:spcBef>
              <a:spcAft>
                <a:spcPts val="0"/>
              </a:spcAft>
            </a:pPr>
            <a:r>
              <a:rPr sz="1592" b="1" spc="-7" dirty="0">
                <a:solidFill>
                  <a:schemeClr val="accent1">
                    <a:lumMod val="75000"/>
                  </a:schemeClr>
                </a:solidFill>
                <a:latin typeface="Calibri"/>
                <a:cs typeface="Calibri"/>
              </a:rPr>
              <a:t>TECHNOLOGIES, </a:t>
            </a:r>
            <a:r>
              <a:rPr sz="1592" b="1" spc="-11" dirty="0">
                <a:solidFill>
                  <a:schemeClr val="accent1">
                    <a:lumMod val="75000"/>
                  </a:schemeClr>
                </a:solidFill>
                <a:latin typeface="Calibri"/>
                <a:cs typeface="Calibri"/>
              </a:rPr>
              <a:t>TOOLS </a:t>
            </a:r>
            <a:r>
              <a:rPr sz="1592" b="1" spc="-2" dirty="0">
                <a:solidFill>
                  <a:schemeClr val="accent1">
                    <a:lumMod val="75000"/>
                  </a:schemeClr>
                </a:solidFill>
                <a:latin typeface="Calibri"/>
                <a:cs typeface="Calibri"/>
              </a:rPr>
              <a:t>AND METHODS ENABLING </a:t>
            </a:r>
            <a:r>
              <a:rPr sz="1592" b="1" spc="-20" dirty="0">
                <a:solidFill>
                  <a:schemeClr val="accent1">
                    <a:lumMod val="75000"/>
                  </a:schemeClr>
                </a:solidFill>
                <a:latin typeface="Calibri"/>
                <a:cs typeface="Calibri"/>
              </a:rPr>
              <a:t>DIGITAL</a:t>
            </a:r>
            <a:r>
              <a:rPr sz="1592" b="1" spc="2" dirty="0">
                <a:solidFill>
                  <a:schemeClr val="accent1">
                    <a:lumMod val="75000"/>
                  </a:schemeClr>
                </a:solidFill>
                <a:latin typeface="Calibri"/>
                <a:cs typeface="Calibri"/>
              </a:rPr>
              <a:t> </a:t>
            </a:r>
            <a:r>
              <a:rPr sz="1592" b="1" spc="-11" dirty="0">
                <a:solidFill>
                  <a:schemeClr val="accent1">
                    <a:lumMod val="75000"/>
                  </a:schemeClr>
                </a:solidFill>
                <a:latin typeface="Calibri"/>
                <a:cs typeface="Calibri"/>
              </a:rPr>
              <a:t>TRANSFORMATION</a:t>
            </a:r>
            <a:endParaRPr sz="1592" b="1" dirty="0">
              <a:solidFill>
                <a:schemeClr val="accent1">
                  <a:lumMod val="75000"/>
                </a:schemeClr>
              </a:solidFill>
              <a:latin typeface="Calibri"/>
              <a:cs typeface="Calibri"/>
            </a:endParaRPr>
          </a:p>
        </p:txBody>
      </p:sp>
      <p:sp>
        <p:nvSpPr>
          <p:cNvPr id="45" name="object 4"/>
          <p:cNvSpPr/>
          <p:nvPr/>
        </p:nvSpPr>
        <p:spPr>
          <a:xfrm>
            <a:off x="117536" y="4268324"/>
            <a:ext cx="1135635" cy="1261790"/>
          </a:xfrm>
          <a:custGeom>
            <a:avLst/>
            <a:gdLst/>
            <a:ahLst/>
            <a:cxnLst/>
            <a:rect l="l" t="t" r="r" b="b"/>
            <a:pathLst>
              <a:path w="2496820" h="1879600">
                <a:moveTo>
                  <a:pt x="0" y="161325"/>
                </a:moveTo>
                <a:lnTo>
                  <a:pt x="5762" y="118438"/>
                </a:lnTo>
                <a:lnTo>
                  <a:pt x="22025" y="79901"/>
                </a:lnTo>
                <a:lnTo>
                  <a:pt x="47251" y="47251"/>
                </a:lnTo>
                <a:lnTo>
                  <a:pt x="79901" y="22025"/>
                </a:lnTo>
                <a:lnTo>
                  <a:pt x="118438" y="5762"/>
                </a:lnTo>
                <a:lnTo>
                  <a:pt x="161325" y="0"/>
                </a:lnTo>
                <a:lnTo>
                  <a:pt x="2335047" y="0"/>
                </a:lnTo>
                <a:lnTo>
                  <a:pt x="2377934" y="5762"/>
                </a:lnTo>
                <a:lnTo>
                  <a:pt x="2416471" y="22025"/>
                </a:lnTo>
                <a:lnTo>
                  <a:pt x="2449121" y="47251"/>
                </a:lnTo>
                <a:lnTo>
                  <a:pt x="2474347" y="79901"/>
                </a:lnTo>
                <a:lnTo>
                  <a:pt x="2490610" y="118438"/>
                </a:lnTo>
                <a:lnTo>
                  <a:pt x="2496372" y="161325"/>
                </a:lnTo>
                <a:lnTo>
                  <a:pt x="2496372" y="1717832"/>
                </a:lnTo>
                <a:lnTo>
                  <a:pt x="2490610" y="1760718"/>
                </a:lnTo>
                <a:lnTo>
                  <a:pt x="2474347" y="1799256"/>
                </a:lnTo>
                <a:lnTo>
                  <a:pt x="2449121" y="1831906"/>
                </a:lnTo>
                <a:lnTo>
                  <a:pt x="2416471" y="1857131"/>
                </a:lnTo>
                <a:lnTo>
                  <a:pt x="2377934" y="1873394"/>
                </a:lnTo>
                <a:lnTo>
                  <a:pt x="2335047" y="1879157"/>
                </a:lnTo>
                <a:lnTo>
                  <a:pt x="161325" y="1879157"/>
                </a:lnTo>
                <a:lnTo>
                  <a:pt x="118438" y="1873394"/>
                </a:lnTo>
                <a:lnTo>
                  <a:pt x="79901" y="1857131"/>
                </a:lnTo>
                <a:lnTo>
                  <a:pt x="47251" y="1831906"/>
                </a:lnTo>
                <a:lnTo>
                  <a:pt x="22025" y="1799256"/>
                </a:lnTo>
                <a:lnTo>
                  <a:pt x="5762" y="1760718"/>
                </a:lnTo>
                <a:lnTo>
                  <a:pt x="0" y="1717832"/>
                </a:lnTo>
                <a:lnTo>
                  <a:pt x="0" y="161325"/>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46" name="object 5"/>
          <p:cNvSpPr txBox="1"/>
          <p:nvPr/>
        </p:nvSpPr>
        <p:spPr>
          <a:xfrm>
            <a:off x="169769" y="4296091"/>
            <a:ext cx="1031083" cy="1012157"/>
          </a:xfrm>
          <a:prstGeom prst="rect">
            <a:avLst/>
          </a:prstGeom>
        </p:spPr>
        <p:txBody>
          <a:bodyPr vert="horz" wrap="square" lIns="0" tIns="4910" rIns="0" bIns="0" rtlCol="0">
            <a:spAutoFit/>
          </a:bodyPr>
          <a:lstStyle/>
          <a:p>
            <a:pPr marL="5776" marR="2310" algn="ctr" defTabSz="415869" eaLnBrk="1" fontAlgn="auto" hangingPunct="1">
              <a:lnSpc>
                <a:spcPct val="85000"/>
              </a:lnSpc>
              <a:spcBef>
                <a:spcPts val="0"/>
              </a:spcBef>
              <a:spcAft>
                <a:spcPts val="0"/>
              </a:spcAft>
              <a:tabLst>
                <a:tab pos="73932" algn="l"/>
              </a:tabLst>
            </a:pPr>
            <a:r>
              <a:rPr sz="1100" spc="2" dirty="0">
                <a:solidFill>
                  <a:prstClr val="black"/>
                </a:solidFill>
                <a:latin typeface="Calibri"/>
                <a:cs typeface="Calibri"/>
              </a:rPr>
              <a:t>Software </a:t>
            </a:r>
            <a:r>
              <a:rPr sz="1100" dirty="0">
                <a:solidFill>
                  <a:prstClr val="black"/>
                </a:solidFill>
                <a:latin typeface="Calibri"/>
                <a:cs typeface="Calibri"/>
              </a:rPr>
              <a:t>programs </a:t>
            </a:r>
            <a:r>
              <a:rPr sz="1100" spc="5" dirty="0">
                <a:solidFill>
                  <a:prstClr val="black"/>
                </a:solidFill>
                <a:latin typeface="Calibri"/>
                <a:cs typeface="Calibri"/>
              </a:rPr>
              <a:t>designed </a:t>
            </a:r>
            <a:r>
              <a:rPr sz="1100" dirty="0">
                <a:solidFill>
                  <a:prstClr val="black"/>
                </a:solidFill>
                <a:latin typeface="Calibri"/>
                <a:cs typeface="Calibri"/>
              </a:rPr>
              <a:t>to  </a:t>
            </a:r>
            <a:r>
              <a:rPr sz="1100" spc="5" dirty="0">
                <a:solidFill>
                  <a:prstClr val="black"/>
                </a:solidFill>
                <a:latin typeface="Calibri"/>
                <a:cs typeface="Calibri"/>
              </a:rPr>
              <a:t>damage </a:t>
            </a:r>
            <a:r>
              <a:rPr sz="1100" spc="2" dirty="0">
                <a:solidFill>
                  <a:prstClr val="black"/>
                </a:solidFill>
                <a:latin typeface="Calibri"/>
                <a:cs typeface="Calibri"/>
              </a:rPr>
              <a:t>or </a:t>
            </a:r>
            <a:r>
              <a:rPr sz="1100" spc="5" dirty="0">
                <a:solidFill>
                  <a:prstClr val="black"/>
                </a:solidFill>
                <a:latin typeface="Calibri"/>
                <a:cs typeface="Calibri"/>
              </a:rPr>
              <a:t>do other </a:t>
            </a:r>
            <a:r>
              <a:rPr sz="1100" spc="2" dirty="0">
                <a:solidFill>
                  <a:prstClr val="black"/>
                </a:solidFill>
                <a:latin typeface="Calibri"/>
                <a:cs typeface="Calibri"/>
              </a:rPr>
              <a:t>unwanted  actions </a:t>
            </a:r>
            <a:r>
              <a:rPr sz="1100" spc="5" dirty="0">
                <a:solidFill>
                  <a:prstClr val="black"/>
                </a:solidFill>
                <a:latin typeface="Calibri"/>
                <a:cs typeface="Calibri"/>
              </a:rPr>
              <a:t>on a </a:t>
            </a:r>
            <a:r>
              <a:rPr sz="1100" spc="2" dirty="0">
                <a:solidFill>
                  <a:prstClr val="black"/>
                </a:solidFill>
                <a:latin typeface="Calibri"/>
                <a:cs typeface="Calibri"/>
              </a:rPr>
              <a:t>computer</a:t>
            </a:r>
            <a:r>
              <a:rPr sz="1100" spc="-20" dirty="0">
                <a:solidFill>
                  <a:prstClr val="black"/>
                </a:solidFill>
                <a:latin typeface="Calibri"/>
                <a:cs typeface="Calibri"/>
              </a:rPr>
              <a:t> </a:t>
            </a:r>
            <a:r>
              <a:rPr sz="1100" dirty="0" smtClean="0">
                <a:solidFill>
                  <a:prstClr val="black"/>
                </a:solidFill>
                <a:latin typeface="Calibri"/>
                <a:cs typeface="Calibri"/>
              </a:rPr>
              <a:t>system</a:t>
            </a:r>
            <a:endParaRPr sz="1100" dirty="0">
              <a:solidFill>
                <a:prstClr val="black"/>
              </a:solidFill>
              <a:latin typeface="Calibri"/>
              <a:cs typeface="Calibri"/>
            </a:endParaRPr>
          </a:p>
        </p:txBody>
      </p:sp>
      <p:sp>
        <p:nvSpPr>
          <p:cNvPr id="47" name="object 6"/>
          <p:cNvSpPr/>
          <p:nvPr/>
        </p:nvSpPr>
        <p:spPr>
          <a:xfrm>
            <a:off x="6110461" y="4280690"/>
            <a:ext cx="1414345" cy="1331681"/>
          </a:xfrm>
          <a:custGeom>
            <a:avLst/>
            <a:gdLst/>
            <a:ahLst/>
            <a:cxnLst/>
            <a:rect l="l" t="t" r="r" b="b"/>
            <a:pathLst>
              <a:path w="3109594" h="1892935">
                <a:moveTo>
                  <a:pt x="0" y="130303"/>
                </a:moveTo>
                <a:lnTo>
                  <a:pt x="10239" y="79583"/>
                </a:lnTo>
                <a:lnTo>
                  <a:pt x="38164" y="38164"/>
                </a:lnTo>
                <a:lnTo>
                  <a:pt x="79583" y="10239"/>
                </a:lnTo>
                <a:lnTo>
                  <a:pt x="130303" y="0"/>
                </a:lnTo>
                <a:lnTo>
                  <a:pt x="2979268" y="0"/>
                </a:lnTo>
                <a:lnTo>
                  <a:pt x="3029988" y="10239"/>
                </a:lnTo>
                <a:lnTo>
                  <a:pt x="3071406" y="38164"/>
                </a:lnTo>
                <a:lnTo>
                  <a:pt x="3099331" y="79583"/>
                </a:lnTo>
                <a:lnTo>
                  <a:pt x="3109571" y="130303"/>
                </a:lnTo>
                <a:lnTo>
                  <a:pt x="3109571" y="1762284"/>
                </a:lnTo>
                <a:lnTo>
                  <a:pt x="3099331" y="1813004"/>
                </a:lnTo>
                <a:lnTo>
                  <a:pt x="3071406" y="1854423"/>
                </a:lnTo>
                <a:lnTo>
                  <a:pt x="3029988" y="1882348"/>
                </a:lnTo>
                <a:lnTo>
                  <a:pt x="2979268" y="1892587"/>
                </a:lnTo>
                <a:lnTo>
                  <a:pt x="130303" y="1892587"/>
                </a:lnTo>
                <a:lnTo>
                  <a:pt x="79583" y="1882348"/>
                </a:lnTo>
                <a:lnTo>
                  <a:pt x="38164" y="1854423"/>
                </a:lnTo>
                <a:lnTo>
                  <a:pt x="10239" y="1813004"/>
                </a:lnTo>
                <a:lnTo>
                  <a:pt x="0" y="1762284"/>
                </a:lnTo>
                <a:lnTo>
                  <a:pt x="0" y="130303"/>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48" name="object 7"/>
          <p:cNvSpPr txBox="1"/>
          <p:nvPr/>
        </p:nvSpPr>
        <p:spPr>
          <a:xfrm>
            <a:off x="6158398" y="4294581"/>
            <a:ext cx="1314125" cy="1300511"/>
          </a:xfrm>
          <a:prstGeom prst="rect">
            <a:avLst/>
          </a:prstGeom>
        </p:spPr>
        <p:txBody>
          <a:bodyPr vert="horz" wrap="square" lIns="0" tIns="5488" rIns="0" bIns="0" rtlCol="0">
            <a:spAutoFit/>
          </a:bodyPr>
          <a:lstStyle/>
          <a:p>
            <a:pPr marR="2310" algn="ctr" defTabSz="415869" eaLnBrk="1" fontAlgn="auto" hangingPunct="1">
              <a:lnSpc>
                <a:spcPct val="85000"/>
              </a:lnSpc>
              <a:spcBef>
                <a:spcPts val="0"/>
              </a:spcBef>
              <a:spcAft>
                <a:spcPts val="0"/>
              </a:spcAft>
              <a:tabLst>
                <a:tab pos="119274" algn="l"/>
                <a:tab pos="119562" algn="l"/>
              </a:tabLst>
            </a:pPr>
            <a:r>
              <a:rPr sz="1100" spc="2" dirty="0">
                <a:solidFill>
                  <a:prstClr val="black"/>
                </a:solidFill>
                <a:latin typeface="Calibri"/>
                <a:cs typeface="Calibri"/>
              </a:rPr>
              <a:t>Aims to gather information </a:t>
            </a:r>
            <a:r>
              <a:rPr sz="1100" spc="5" dirty="0">
                <a:solidFill>
                  <a:prstClr val="black"/>
                </a:solidFill>
                <a:latin typeface="Calibri"/>
                <a:cs typeface="Calibri"/>
              </a:rPr>
              <a:t>about a  </a:t>
            </a:r>
            <a:r>
              <a:rPr sz="1100" spc="2" dirty="0">
                <a:solidFill>
                  <a:prstClr val="black"/>
                </a:solidFill>
                <a:latin typeface="Calibri"/>
                <a:cs typeface="Calibri"/>
              </a:rPr>
              <a:t>person or </a:t>
            </a:r>
            <a:r>
              <a:rPr sz="1100" dirty="0">
                <a:solidFill>
                  <a:prstClr val="black"/>
                </a:solidFill>
                <a:latin typeface="Calibri"/>
                <a:cs typeface="Calibri"/>
              </a:rPr>
              <a:t>organization, </a:t>
            </a:r>
            <a:r>
              <a:rPr sz="1100" spc="5" dirty="0">
                <a:solidFill>
                  <a:prstClr val="black"/>
                </a:solidFill>
                <a:latin typeface="Calibri"/>
                <a:cs typeface="Calibri"/>
              </a:rPr>
              <a:t>without their  </a:t>
            </a:r>
            <a:r>
              <a:rPr sz="1100" spc="2" dirty="0">
                <a:solidFill>
                  <a:prstClr val="black"/>
                </a:solidFill>
                <a:latin typeface="Calibri"/>
                <a:cs typeface="Calibri"/>
              </a:rPr>
              <a:t>knowledge, </a:t>
            </a:r>
            <a:r>
              <a:rPr sz="1100" spc="5" dirty="0">
                <a:solidFill>
                  <a:prstClr val="black"/>
                </a:solidFill>
                <a:latin typeface="Calibri"/>
                <a:cs typeface="Calibri"/>
              </a:rPr>
              <a:t>and send </a:t>
            </a:r>
            <a:r>
              <a:rPr sz="1100" spc="2" dirty="0">
                <a:solidFill>
                  <a:prstClr val="black"/>
                </a:solidFill>
                <a:latin typeface="Calibri"/>
                <a:cs typeface="Calibri"/>
              </a:rPr>
              <a:t>such </a:t>
            </a:r>
            <a:r>
              <a:rPr sz="1100" dirty="0">
                <a:solidFill>
                  <a:prstClr val="black"/>
                </a:solidFill>
                <a:latin typeface="Calibri"/>
                <a:cs typeface="Calibri"/>
              </a:rPr>
              <a:t>information </a:t>
            </a:r>
            <a:r>
              <a:rPr sz="1100" spc="2" dirty="0">
                <a:solidFill>
                  <a:prstClr val="black"/>
                </a:solidFill>
                <a:latin typeface="Calibri"/>
                <a:cs typeface="Calibri"/>
              </a:rPr>
              <a:t>to  hack </a:t>
            </a:r>
            <a:r>
              <a:rPr sz="1100" spc="5" dirty="0">
                <a:solidFill>
                  <a:prstClr val="black"/>
                </a:solidFill>
                <a:latin typeface="Calibri"/>
                <a:cs typeface="Calibri"/>
              </a:rPr>
              <a:t>another </a:t>
            </a:r>
            <a:r>
              <a:rPr sz="1100" spc="2" dirty="0">
                <a:solidFill>
                  <a:prstClr val="black"/>
                </a:solidFill>
                <a:latin typeface="Calibri"/>
                <a:cs typeface="Calibri"/>
              </a:rPr>
              <a:t>entity </a:t>
            </a:r>
            <a:r>
              <a:rPr sz="1100" spc="5" dirty="0">
                <a:solidFill>
                  <a:prstClr val="black"/>
                </a:solidFill>
                <a:latin typeface="Calibri"/>
                <a:cs typeface="Calibri"/>
              </a:rPr>
              <a:t>without the  </a:t>
            </a:r>
            <a:r>
              <a:rPr sz="1100" spc="2" dirty="0">
                <a:solidFill>
                  <a:prstClr val="black"/>
                </a:solidFill>
                <a:latin typeface="Calibri"/>
                <a:cs typeface="Calibri"/>
              </a:rPr>
              <a:t>consumer's</a:t>
            </a:r>
            <a:r>
              <a:rPr sz="1100" spc="-2" dirty="0">
                <a:solidFill>
                  <a:prstClr val="black"/>
                </a:solidFill>
                <a:latin typeface="Calibri"/>
                <a:cs typeface="Calibri"/>
              </a:rPr>
              <a:t> </a:t>
            </a:r>
            <a:r>
              <a:rPr sz="1100" spc="2" dirty="0" smtClean="0">
                <a:solidFill>
                  <a:prstClr val="black"/>
                </a:solidFill>
                <a:latin typeface="Calibri"/>
                <a:cs typeface="Calibri"/>
              </a:rPr>
              <a:t>consent</a:t>
            </a:r>
            <a:endParaRPr sz="1100" dirty="0">
              <a:solidFill>
                <a:prstClr val="black"/>
              </a:solidFill>
              <a:latin typeface="Calibri"/>
              <a:cs typeface="Calibri"/>
            </a:endParaRPr>
          </a:p>
        </p:txBody>
      </p:sp>
      <p:sp>
        <p:nvSpPr>
          <p:cNvPr id="49" name="object 8"/>
          <p:cNvSpPr/>
          <p:nvPr/>
        </p:nvSpPr>
        <p:spPr>
          <a:xfrm>
            <a:off x="1281938" y="4278160"/>
            <a:ext cx="1135635" cy="1609322"/>
          </a:xfrm>
          <a:custGeom>
            <a:avLst/>
            <a:gdLst/>
            <a:ahLst/>
            <a:cxnLst/>
            <a:rect l="l" t="t" r="r" b="b"/>
            <a:pathLst>
              <a:path w="2496820" h="1879600">
                <a:moveTo>
                  <a:pt x="0" y="191598"/>
                </a:moveTo>
                <a:lnTo>
                  <a:pt x="5060" y="147667"/>
                </a:lnTo>
                <a:lnTo>
                  <a:pt x="19474" y="107338"/>
                </a:lnTo>
                <a:lnTo>
                  <a:pt x="42092" y="71763"/>
                </a:lnTo>
                <a:lnTo>
                  <a:pt x="71763" y="42092"/>
                </a:lnTo>
                <a:lnTo>
                  <a:pt x="107338" y="19474"/>
                </a:lnTo>
                <a:lnTo>
                  <a:pt x="147666" y="5060"/>
                </a:lnTo>
                <a:lnTo>
                  <a:pt x="191598" y="0"/>
                </a:lnTo>
                <a:lnTo>
                  <a:pt x="2304773" y="0"/>
                </a:lnTo>
                <a:lnTo>
                  <a:pt x="2348705" y="5060"/>
                </a:lnTo>
                <a:lnTo>
                  <a:pt x="2389034" y="19474"/>
                </a:lnTo>
                <a:lnTo>
                  <a:pt x="2424609" y="42092"/>
                </a:lnTo>
                <a:lnTo>
                  <a:pt x="2454280" y="71763"/>
                </a:lnTo>
                <a:lnTo>
                  <a:pt x="2476898" y="107338"/>
                </a:lnTo>
                <a:lnTo>
                  <a:pt x="2491312" y="147667"/>
                </a:lnTo>
                <a:lnTo>
                  <a:pt x="2496372" y="191598"/>
                </a:lnTo>
                <a:lnTo>
                  <a:pt x="2496372" y="1687558"/>
                </a:lnTo>
                <a:lnTo>
                  <a:pt x="2491312" y="1731490"/>
                </a:lnTo>
                <a:lnTo>
                  <a:pt x="2476898" y="1771818"/>
                </a:lnTo>
                <a:lnTo>
                  <a:pt x="2454280" y="1807393"/>
                </a:lnTo>
                <a:lnTo>
                  <a:pt x="2424609" y="1837065"/>
                </a:lnTo>
                <a:lnTo>
                  <a:pt x="2389034" y="1859683"/>
                </a:lnTo>
                <a:lnTo>
                  <a:pt x="2348705" y="1874097"/>
                </a:lnTo>
                <a:lnTo>
                  <a:pt x="2304773" y="1879157"/>
                </a:lnTo>
                <a:lnTo>
                  <a:pt x="191598" y="1879157"/>
                </a:lnTo>
                <a:lnTo>
                  <a:pt x="147666" y="1874097"/>
                </a:lnTo>
                <a:lnTo>
                  <a:pt x="107338" y="1859683"/>
                </a:lnTo>
                <a:lnTo>
                  <a:pt x="71763" y="1837065"/>
                </a:lnTo>
                <a:lnTo>
                  <a:pt x="42092" y="1807393"/>
                </a:lnTo>
                <a:lnTo>
                  <a:pt x="19474" y="1771818"/>
                </a:lnTo>
                <a:lnTo>
                  <a:pt x="5060" y="1731490"/>
                </a:lnTo>
                <a:lnTo>
                  <a:pt x="0" y="1687558"/>
                </a:lnTo>
                <a:lnTo>
                  <a:pt x="0" y="191598"/>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50" name="object 9"/>
          <p:cNvSpPr txBox="1"/>
          <p:nvPr/>
        </p:nvSpPr>
        <p:spPr>
          <a:xfrm>
            <a:off x="1364483" y="4299783"/>
            <a:ext cx="1022996" cy="1587699"/>
          </a:xfrm>
          <a:prstGeom prst="rect">
            <a:avLst/>
          </a:prstGeom>
        </p:spPr>
        <p:txBody>
          <a:bodyPr vert="horz" wrap="square" lIns="0" tIns="4910" rIns="0" bIns="0" rtlCol="0">
            <a:spAutoFit/>
          </a:bodyPr>
          <a:lstStyle/>
          <a:p>
            <a:pPr marR="2310" algn="ctr" defTabSz="415869" eaLnBrk="1" fontAlgn="auto" hangingPunct="1">
              <a:lnSpc>
                <a:spcPct val="85000"/>
              </a:lnSpc>
              <a:spcBef>
                <a:spcPts val="0"/>
              </a:spcBef>
              <a:spcAft>
                <a:spcPts val="0"/>
              </a:spcAft>
              <a:tabLst>
                <a:tab pos="119562" algn="l"/>
              </a:tabLst>
            </a:pPr>
            <a:r>
              <a:rPr lang="en-US" sz="1100" spc="2" dirty="0" smtClean="0">
                <a:solidFill>
                  <a:prstClr val="black"/>
                </a:solidFill>
                <a:latin typeface="Calibri"/>
                <a:cs typeface="Calibri"/>
              </a:rPr>
              <a:t>I</a:t>
            </a:r>
            <a:r>
              <a:rPr sz="1100" spc="2" dirty="0" smtClean="0">
                <a:solidFill>
                  <a:prstClr val="black"/>
                </a:solidFill>
                <a:latin typeface="Calibri"/>
                <a:cs typeface="Calibri"/>
              </a:rPr>
              <a:t>ndividuals  </a:t>
            </a:r>
            <a:endParaRPr lang="en-US" sz="1100" spc="2" dirty="0" smtClean="0">
              <a:solidFill>
                <a:prstClr val="black"/>
              </a:solidFill>
              <a:latin typeface="Calibri"/>
              <a:cs typeface="Calibri"/>
            </a:endParaRPr>
          </a:p>
          <a:p>
            <a:pPr marR="2310" algn="ctr" defTabSz="415869" eaLnBrk="1" fontAlgn="auto" hangingPunct="1">
              <a:lnSpc>
                <a:spcPct val="85000"/>
              </a:lnSpc>
              <a:spcBef>
                <a:spcPts val="0"/>
              </a:spcBef>
              <a:spcAft>
                <a:spcPts val="0"/>
              </a:spcAft>
              <a:tabLst>
                <a:tab pos="119562" algn="l"/>
              </a:tabLst>
            </a:pPr>
            <a:r>
              <a:rPr sz="1100" spc="2" dirty="0" smtClean="0">
                <a:solidFill>
                  <a:prstClr val="black"/>
                </a:solidFill>
                <a:latin typeface="Calibri"/>
                <a:cs typeface="Calibri"/>
              </a:rPr>
              <a:t>or </a:t>
            </a:r>
            <a:r>
              <a:rPr sz="1100" spc="2" dirty="0">
                <a:solidFill>
                  <a:prstClr val="black"/>
                </a:solidFill>
                <a:latin typeface="Calibri"/>
                <a:cs typeface="Calibri"/>
              </a:rPr>
              <a:t>teams of </a:t>
            </a:r>
            <a:r>
              <a:rPr sz="1100" spc="5" dirty="0">
                <a:solidFill>
                  <a:prstClr val="black"/>
                </a:solidFill>
                <a:latin typeface="Calibri"/>
                <a:cs typeface="Calibri"/>
              </a:rPr>
              <a:t>people who use  </a:t>
            </a:r>
            <a:r>
              <a:rPr sz="1100" spc="2" dirty="0">
                <a:solidFill>
                  <a:prstClr val="black"/>
                </a:solidFill>
                <a:latin typeface="Calibri"/>
                <a:cs typeface="Calibri"/>
              </a:rPr>
              <a:t>technology to</a:t>
            </a:r>
            <a:r>
              <a:rPr sz="1100" spc="64" dirty="0">
                <a:solidFill>
                  <a:prstClr val="black"/>
                </a:solidFill>
                <a:latin typeface="Calibri"/>
                <a:cs typeface="Calibri"/>
              </a:rPr>
              <a:t> </a:t>
            </a:r>
            <a:r>
              <a:rPr sz="1100" spc="2" dirty="0" smtClean="0">
                <a:solidFill>
                  <a:prstClr val="black"/>
                </a:solidFill>
                <a:latin typeface="Calibri"/>
                <a:cs typeface="Calibri"/>
              </a:rPr>
              <a:t>commit</a:t>
            </a:r>
            <a:r>
              <a:rPr lang="en-US" sz="1100" spc="2" dirty="0" smtClean="0">
                <a:solidFill>
                  <a:prstClr val="black"/>
                </a:solidFill>
                <a:latin typeface="Calibri"/>
                <a:cs typeface="Calibri"/>
              </a:rPr>
              <a:t> malicious</a:t>
            </a:r>
            <a:r>
              <a:rPr lang="en-US" sz="1100" spc="127" dirty="0" smtClean="0">
                <a:solidFill>
                  <a:prstClr val="black"/>
                </a:solidFill>
                <a:latin typeface="Calibri"/>
                <a:cs typeface="Calibri"/>
              </a:rPr>
              <a:t> </a:t>
            </a:r>
            <a:r>
              <a:rPr lang="en-US" sz="1100" spc="2" dirty="0">
                <a:solidFill>
                  <a:prstClr val="black"/>
                </a:solidFill>
                <a:latin typeface="Calibri"/>
                <a:cs typeface="Calibri"/>
              </a:rPr>
              <a:t>activities  </a:t>
            </a:r>
            <a:r>
              <a:rPr lang="en-US" sz="1100" spc="5" dirty="0">
                <a:solidFill>
                  <a:prstClr val="black"/>
                </a:solidFill>
                <a:latin typeface="Calibri"/>
                <a:cs typeface="Calibri"/>
              </a:rPr>
              <a:t>on</a:t>
            </a:r>
            <a:r>
              <a:rPr lang="en-US" sz="1100" spc="45" dirty="0">
                <a:solidFill>
                  <a:prstClr val="black"/>
                </a:solidFill>
                <a:latin typeface="Calibri"/>
                <a:cs typeface="Calibri"/>
              </a:rPr>
              <a:t> </a:t>
            </a:r>
            <a:r>
              <a:rPr lang="en-US" sz="1100" spc="2" dirty="0" smtClean="0">
                <a:solidFill>
                  <a:prstClr val="black"/>
                </a:solidFill>
                <a:latin typeface="Calibri"/>
                <a:cs typeface="Calibri"/>
              </a:rPr>
              <a:t>digital </a:t>
            </a:r>
            <a:r>
              <a:rPr lang="en-US" sz="1100" dirty="0" smtClean="0">
                <a:solidFill>
                  <a:prstClr val="black"/>
                </a:solidFill>
                <a:latin typeface="Calibri"/>
                <a:cs typeface="Calibri"/>
              </a:rPr>
              <a:t>systems </a:t>
            </a:r>
            <a:r>
              <a:rPr lang="en-US" sz="1100" spc="2" dirty="0">
                <a:solidFill>
                  <a:prstClr val="black"/>
                </a:solidFill>
                <a:latin typeface="Calibri"/>
                <a:cs typeface="Calibri"/>
              </a:rPr>
              <a:t>or networks </a:t>
            </a:r>
            <a:r>
              <a:rPr lang="en-US" sz="1100" spc="5" dirty="0">
                <a:solidFill>
                  <a:prstClr val="black"/>
                </a:solidFill>
                <a:latin typeface="Calibri"/>
                <a:cs typeface="Calibri"/>
              </a:rPr>
              <a:t>with the  </a:t>
            </a:r>
            <a:r>
              <a:rPr lang="en-US" sz="1100" spc="2" dirty="0">
                <a:solidFill>
                  <a:prstClr val="black"/>
                </a:solidFill>
                <a:latin typeface="Calibri"/>
                <a:cs typeface="Calibri"/>
              </a:rPr>
              <a:t>intention of stealing sensitive  </a:t>
            </a:r>
            <a:r>
              <a:rPr lang="en-US" sz="1100" dirty="0" smtClean="0">
                <a:solidFill>
                  <a:prstClr val="black"/>
                </a:solidFill>
                <a:latin typeface="Calibri"/>
                <a:cs typeface="Calibri"/>
              </a:rPr>
              <a:t>information</a:t>
            </a:r>
            <a:endParaRPr lang="en-US" sz="1100" dirty="0">
              <a:solidFill>
                <a:prstClr val="black"/>
              </a:solidFill>
              <a:latin typeface="Calibri"/>
              <a:cs typeface="Calibri"/>
            </a:endParaRPr>
          </a:p>
        </p:txBody>
      </p:sp>
      <p:sp>
        <p:nvSpPr>
          <p:cNvPr id="52" name="object 11"/>
          <p:cNvSpPr txBox="1"/>
          <p:nvPr/>
        </p:nvSpPr>
        <p:spPr>
          <a:xfrm>
            <a:off x="1451646" y="4736109"/>
            <a:ext cx="908912" cy="87730"/>
          </a:xfrm>
          <a:prstGeom prst="rect">
            <a:avLst/>
          </a:prstGeom>
        </p:spPr>
        <p:txBody>
          <a:bodyPr vert="horz" wrap="square" lIns="0" tIns="4332" rIns="0" bIns="0" rtlCol="0">
            <a:spAutoFit/>
          </a:bodyPr>
          <a:lstStyle/>
          <a:p>
            <a:pPr marL="5776" marR="2310" algn="just" defTabSz="415869" eaLnBrk="1" fontAlgn="auto" hangingPunct="1">
              <a:lnSpc>
                <a:spcPct val="103400"/>
              </a:lnSpc>
              <a:spcBef>
                <a:spcPts val="34"/>
              </a:spcBef>
              <a:spcAft>
                <a:spcPts val="0"/>
              </a:spcAft>
            </a:pPr>
            <a:r>
              <a:rPr sz="546" spc="2" dirty="0" smtClean="0">
                <a:solidFill>
                  <a:prstClr val="black"/>
                </a:solidFill>
                <a:latin typeface="Calibri"/>
                <a:cs typeface="Calibri"/>
              </a:rPr>
              <a:t>.</a:t>
            </a:r>
            <a:endParaRPr sz="546" dirty="0">
              <a:solidFill>
                <a:prstClr val="black"/>
              </a:solidFill>
              <a:latin typeface="Calibri"/>
              <a:cs typeface="Calibri"/>
            </a:endParaRPr>
          </a:p>
        </p:txBody>
      </p:sp>
      <p:sp>
        <p:nvSpPr>
          <p:cNvPr id="53" name="object 12"/>
          <p:cNvSpPr/>
          <p:nvPr/>
        </p:nvSpPr>
        <p:spPr>
          <a:xfrm>
            <a:off x="7558925" y="4278159"/>
            <a:ext cx="1414345" cy="1456715"/>
          </a:xfrm>
          <a:custGeom>
            <a:avLst/>
            <a:gdLst/>
            <a:ahLst/>
            <a:cxnLst/>
            <a:rect l="l" t="t" r="r" b="b"/>
            <a:pathLst>
              <a:path w="3109594" h="1898650">
                <a:moveTo>
                  <a:pt x="0" y="149724"/>
                </a:moveTo>
                <a:lnTo>
                  <a:pt x="7633" y="102400"/>
                </a:lnTo>
                <a:lnTo>
                  <a:pt x="28888" y="61299"/>
                </a:lnTo>
                <a:lnTo>
                  <a:pt x="61299" y="28888"/>
                </a:lnTo>
                <a:lnTo>
                  <a:pt x="102400" y="7633"/>
                </a:lnTo>
                <a:lnTo>
                  <a:pt x="149724" y="0"/>
                </a:lnTo>
                <a:lnTo>
                  <a:pt x="2959847" y="0"/>
                </a:lnTo>
                <a:lnTo>
                  <a:pt x="3007172" y="7633"/>
                </a:lnTo>
                <a:lnTo>
                  <a:pt x="3048273" y="28888"/>
                </a:lnTo>
                <a:lnTo>
                  <a:pt x="3080684" y="61299"/>
                </a:lnTo>
                <a:lnTo>
                  <a:pt x="3101939" y="102400"/>
                </a:lnTo>
                <a:lnTo>
                  <a:pt x="3109572" y="149724"/>
                </a:lnTo>
                <a:lnTo>
                  <a:pt x="3109572" y="1748425"/>
                </a:lnTo>
                <a:lnTo>
                  <a:pt x="3101939" y="1795750"/>
                </a:lnTo>
                <a:lnTo>
                  <a:pt x="3080684" y="1836851"/>
                </a:lnTo>
                <a:lnTo>
                  <a:pt x="3048273" y="1869262"/>
                </a:lnTo>
                <a:lnTo>
                  <a:pt x="3007172" y="1890517"/>
                </a:lnTo>
                <a:lnTo>
                  <a:pt x="2959847" y="1898150"/>
                </a:lnTo>
                <a:lnTo>
                  <a:pt x="149724" y="1898150"/>
                </a:lnTo>
                <a:lnTo>
                  <a:pt x="102400" y="1890517"/>
                </a:lnTo>
                <a:lnTo>
                  <a:pt x="61299" y="1869262"/>
                </a:lnTo>
                <a:lnTo>
                  <a:pt x="28888" y="1836851"/>
                </a:lnTo>
                <a:lnTo>
                  <a:pt x="7633" y="1795750"/>
                </a:lnTo>
                <a:lnTo>
                  <a:pt x="0" y="1748425"/>
                </a:lnTo>
                <a:lnTo>
                  <a:pt x="0" y="149724"/>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54" name="object 13"/>
          <p:cNvSpPr txBox="1"/>
          <p:nvPr/>
        </p:nvSpPr>
        <p:spPr>
          <a:xfrm>
            <a:off x="7609446" y="4290477"/>
            <a:ext cx="1302861" cy="1444397"/>
          </a:xfrm>
          <a:prstGeom prst="rect">
            <a:avLst/>
          </a:prstGeom>
        </p:spPr>
        <p:txBody>
          <a:bodyPr vert="horz" wrap="square" lIns="0" tIns="5488" rIns="0" bIns="0" rtlCol="0">
            <a:spAutoFit/>
          </a:bodyPr>
          <a:lstStyle/>
          <a:p>
            <a:pPr marR="2310" algn="ctr" defTabSz="415869" eaLnBrk="1" fontAlgn="auto" hangingPunct="1">
              <a:lnSpc>
                <a:spcPct val="85000"/>
              </a:lnSpc>
              <a:spcBef>
                <a:spcPts val="0"/>
              </a:spcBef>
              <a:spcAft>
                <a:spcPts val="0"/>
              </a:spcAft>
              <a:tabLst>
                <a:tab pos="119274" algn="l"/>
                <a:tab pos="119562" algn="l"/>
              </a:tabLst>
            </a:pPr>
            <a:r>
              <a:rPr sz="1100" spc="2" dirty="0">
                <a:solidFill>
                  <a:prstClr val="black"/>
                </a:solidFill>
                <a:latin typeface="Calibri"/>
                <a:cs typeface="Calibri"/>
              </a:rPr>
              <a:t>Fraudulent </a:t>
            </a:r>
            <a:endParaRPr lang="en-US" sz="1100" spc="2" dirty="0" smtClean="0">
              <a:solidFill>
                <a:prstClr val="black"/>
              </a:solidFill>
              <a:latin typeface="Calibri"/>
              <a:cs typeface="Calibri"/>
            </a:endParaRPr>
          </a:p>
          <a:p>
            <a:pPr marR="2310" algn="ctr" defTabSz="415869" eaLnBrk="1" fontAlgn="auto" hangingPunct="1">
              <a:lnSpc>
                <a:spcPct val="85000"/>
              </a:lnSpc>
              <a:spcBef>
                <a:spcPts val="0"/>
              </a:spcBef>
              <a:spcAft>
                <a:spcPts val="0"/>
              </a:spcAft>
              <a:tabLst>
                <a:tab pos="119274" algn="l"/>
                <a:tab pos="119562" algn="l"/>
              </a:tabLst>
            </a:pPr>
            <a:r>
              <a:rPr sz="1100" dirty="0" smtClean="0">
                <a:solidFill>
                  <a:prstClr val="black"/>
                </a:solidFill>
                <a:latin typeface="Calibri"/>
                <a:cs typeface="Calibri"/>
              </a:rPr>
              <a:t>attempt </a:t>
            </a:r>
            <a:r>
              <a:rPr sz="1100" spc="2" dirty="0">
                <a:solidFill>
                  <a:prstClr val="black"/>
                </a:solidFill>
                <a:latin typeface="Calibri"/>
                <a:cs typeface="Calibri"/>
              </a:rPr>
              <a:t>to obtain sensitive  </a:t>
            </a:r>
            <a:r>
              <a:rPr sz="1100" dirty="0">
                <a:solidFill>
                  <a:prstClr val="black"/>
                </a:solidFill>
                <a:latin typeface="Calibri"/>
                <a:cs typeface="Calibri"/>
              </a:rPr>
              <a:t>information </a:t>
            </a:r>
            <a:r>
              <a:rPr sz="1100" spc="2" dirty="0">
                <a:solidFill>
                  <a:prstClr val="black"/>
                </a:solidFill>
                <a:latin typeface="Calibri"/>
                <a:cs typeface="Calibri"/>
              </a:rPr>
              <a:t>such </a:t>
            </a:r>
            <a:r>
              <a:rPr sz="1100" spc="5" dirty="0">
                <a:solidFill>
                  <a:prstClr val="black"/>
                </a:solidFill>
                <a:latin typeface="Calibri"/>
                <a:cs typeface="Calibri"/>
              </a:rPr>
              <a:t>as </a:t>
            </a:r>
            <a:r>
              <a:rPr sz="1100" spc="2" dirty="0">
                <a:solidFill>
                  <a:prstClr val="black"/>
                </a:solidFill>
                <a:latin typeface="Calibri"/>
                <a:cs typeface="Calibri"/>
              </a:rPr>
              <a:t>usernames,  passwords </a:t>
            </a:r>
            <a:r>
              <a:rPr sz="1100" spc="5" dirty="0">
                <a:solidFill>
                  <a:prstClr val="black"/>
                </a:solidFill>
                <a:latin typeface="Calibri"/>
                <a:cs typeface="Calibri"/>
              </a:rPr>
              <a:t>and </a:t>
            </a:r>
            <a:r>
              <a:rPr sz="1100" spc="2" dirty="0">
                <a:solidFill>
                  <a:prstClr val="black"/>
                </a:solidFill>
                <a:latin typeface="Calibri"/>
                <a:cs typeface="Calibri"/>
              </a:rPr>
              <a:t>credit </a:t>
            </a:r>
            <a:r>
              <a:rPr sz="1100" dirty="0">
                <a:solidFill>
                  <a:prstClr val="black"/>
                </a:solidFill>
                <a:latin typeface="Calibri"/>
                <a:cs typeface="Calibri"/>
              </a:rPr>
              <a:t>card </a:t>
            </a:r>
            <a:r>
              <a:rPr sz="1100" spc="2" dirty="0">
                <a:solidFill>
                  <a:prstClr val="black"/>
                </a:solidFill>
                <a:latin typeface="Calibri"/>
                <a:cs typeface="Calibri"/>
              </a:rPr>
              <a:t>details by  disguising oneself </a:t>
            </a:r>
            <a:r>
              <a:rPr sz="1100" spc="5" dirty="0">
                <a:solidFill>
                  <a:prstClr val="black"/>
                </a:solidFill>
                <a:latin typeface="Calibri"/>
                <a:cs typeface="Calibri"/>
              </a:rPr>
              <a:t>as a </a:t>
            </a:r>
            <a:r>
              <a:rPr sz="1100" spc="2" dirty="0">
                <a:solidFill>
                  <a:prstClr val="black"/>
                </a:solidFill>
                <a:latin typeface="Calibri"/>
                <a:cs typeface="Calibri"/>
              </a:rPr>
              <a:t>trustworthy entity  in </a:t>
            </a:r>
            <a:r>
              <a:rPr sz="1100" spc="5" dirty="0">
                <a:solidFill>
                  <a:prstClr val="black"/>
                </a:solidFill>
                <a:latin typeface="Calibri"/>
                <a:cs typeface="Calibri"/>
              </a:rPr>
              <a:t>an </a:t>
            </a:r>
            <a:r>
              <a:rPr sz="1100" spc="2" dirty="0">
                <a:solidFill>
                  <a:prstClr val="black"/>
                </a:solidFill>
                <a:latin typeface="Calibri"/>
                <a:cs typeface="Calibri"/>
              </a:rPr>
              <a:t>electronic</a:t>
            </a:r>
            <a:r>
              <a:rPr sz="1100" spc="-14" dirty="0">
                <a:solidFill>
                  <a:prstClr val="black"/>
                </a:solidFill>
                <a:latin typeface="Calibri"/>
                <a:cs typeface="Calibri"/>
              </a:rPr>
              <a:t> </a:t>
            </a:r>
            <a:r>
              <a:rPr sz="1100" spc="2" dirty="0" smtClean="0">
                <a:solidFill>
                  <a:prstClr val="black"/>
                </a:solidFill>
                <a:latin typeface="Calibri"/>
                <a:cs typeface="Calibri"/>
              </a:rPr>
              <a:t>communication</a:t>
            </a:r>
            <a:endParaRPr sz="1100" dirty="0">
              <a:solidFill>
                <a:prstClr val="black"/>
              </a:solidFill>
              <a:latin typeface="Calibri"/>
              <a:cs typeface="Calibri"/>
            </a:endParaRPr>
          </a:p>
        </p:txBody>
      </p:sp>
      <p:sp>
        <p:nvSpPr>
          <p:cNvPr id="55" name="object 14"/>
          <p:cNvSpPr/>
          <p:nvPr/>
        </p:nvSpPr>
        <p:spPr>
          <a:xfrm>
            <a:off x="4798367" y="4286799"/>
            <a:ext cx="1278023" cy="1732778"/>
          </a:xfrm>
          <a:custGeom>
            <a:avLst/>
            <a:gdLst/>
            <a:ahLst/>
            <a:cxnLst/>
            <a:rect l="l" t="t" r="r" b="b"/>
            <a:pathLst>
              <a:path w="2809875" h="1879600">
                <a:moveTo>
                  <a:pt x="0" y="148228"/>
                </a:moveTo>
                <a:lnTo>
                  <a:pt x="7556" y="101376"/>
                </a:lnTo>
                <a:lnTo>
                  <a:pt x="28599" y="60686"/>
                </a:lnTo>
                <a:lnTo>
                  <a:pt x="60686" y="28599"/>
                </a:lnTo>
                <a:lnTo>
                  <a:pt x="101376" y="7556"/>
                </a:lnTo>
                <a:lnTo>
                  <a:pt x="148228" y="0"/>
                </a:lnTo>
                <a:lnTo>
                  <a:pt x="2661530" y="0"/>
                </a:lnTo>
                <a:lnTo>
                  <a:pt x="2708381" y="7556"/>
                </a:lnTo>
                <a:lnTo>
                  <a:pt x="2749072" y="28599"/>
                </a:lnTo>
                <a:lnTo>
                  <a:pt x="2781159" y="60686"/>
                </a:lnTo>
                <a:lnTo>
                  <a:pt x="2802201" y="101376"/>
                </a:lnTo>
                <a:lnTo>
                  <a:pt x="2809758" y="148228"/>
                </a:lnTo>
                <a:lnTo>
                  <a:pt x="2809758" y="1730928"/>
                </a:lnTo>
                <a:lnTo>
                  <a:pt x="2802201" y="1777780"/>
                </a:lnTo>
                <a:lnTo>
                  <a:pt x="2781159" y="1818470"/>
                </a:lnTo>
                <a:lnTo>
                  <a:pt x="2749072" y="1850558"/>
                </a:lnTo>
                <a:lnTo>
                  <a:pt x="2708381" y="1871600"/>
                </a:lnTo>
                <a:lnTo>
                  <a:pt x="2661530" y="1879157"/>
                </a:lnTo>
                <a:lnTo>
                  <a:pt x="148228" y="1879157"/>
                </a:lnTo>
                <a:lnTo>
                  <a:pt x="101376" y="1871600"/>
                </a:lnTo>
                <a:lnTo>
                  <a:pt x="60686" y="1850558"/>
                </a:lnTo>
                <a:lnTo>
                  <a:pt x="28599" y="1818470"/>
                </a:lnTo>
                <a:lnTo>
                  <a:pt x="7556" y="1777780"/>
                </a:lnTo>
                <a:lnTo>
                  <a:pt x="0" y="1730928"/>
                </a:lnTo>
                <a:lnTo>
                  <a:pt x="0" y="148228"/>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56" name="object 15"/>
          <p:cNvSpPr txBox="1"/>
          <p:nvPr/>
        </p:nvSpPr>
        <p:spPr>
          <a:xfrm>
            <a:off x="4848691" y="4294581"/>
            <a:ext cx="1167116" cy="1732168"/>
          </a:xfrm>
          <a:prstGeom prst="rect">
            <a:avLst/>
          </a:prstGeom>
        </p:spPr>
        <p:txBody>
          <a:bodyPr vert="horz" wrap="square" lIns="0" tIns="5488" rIns="0" bIns="0" rtlCol="0">
            <a:spAutoFit/>
          </a:bodyPr>
          <a:lstStyle/>
          <a:p>
            <a:pPr marR="2310" algn="ctr" defTabSz="415869" eaLnBrk="1" fontAlgn="auto" hangingPunct="1">
              <a:lnSpc>
                <a:spcPct val="85000"/>
              </a:lnSpc>
              <a:spcBef>
                <a:spcPts val="0"/>
              </a:spcBef>
              <a:spcAft>
                <a:spcPts val="0"/>
              </a:spcAft>
              <a:tabLst>
                <a:tab pos="119274" algn="l"/>
                <a:tab pos="119562" algn="l"/>
              </a:tabLst>
            </a:pPr>
            <a:r>
              <a:rPr sz="1100" spc="2" dirty="0">
                <a:solidFill>
                  <a:prstClr val="black"/>
                </a:solidFill>
                <a:latin typeface="Calibri"/>
                <a:cs typeface="Calibri"/>
              </a:rPr>
              <a:t>Computer </a:t>
            </a:r>
            <a:endParaRPr lang="en-US" sz="1100" spc="2" dirty="0" smtClean="0">
              <a:solidFill>
                <a:prstClr val="black"/>
              </a:solidFill>
              <a:latin typeface="Calibri"/>
              <a:cs typeface="Calibri"/>
            </a:endParaRPr>
          </a:p>
          <a:p>
            <a:pPr marR="2310" algn="ctr" defTabSz="415869" eaLnBrk="1" fontAlgn="auto" hangingPunct="1">
              <a:lnSpc>
                <a:spcPct val="85000"/>
              </a:lnSpc>
              <a:spcBef>
                <a:spcPts val="0"/>
              </a:spcBef>
              <a:spcAft>
                <a:spcPts val="0"/>
              </a:spcAft>
              <a:tabLst>
                <a:tab pos="119274" algn="l"/>
                <a:tab pos="119562" algn="l"/>
              </a:tabLst>
            </a:pPr>
            <a:r>
              <a:rPr sz="1100" dirty="0" smtClean="0">
                <a:solidFill>
                  <a:prstClr val="black"/>
                </a:solidFill>
                <a:latin typeface="Calibri"/>
                <a:cs typeface="Calibri"/>
              </a:rPr>
              <a:t>program </a:t>
            </a:r>
            <a:r>
              <a:rPr sz="1100" spc="2" dirty="0">
                <a:solidFill>
                  <a:prstClr val="black"/>
                </a:solidFill>
                <a:latin typeface="Calibri"/>
                <a:cs typeface="Calibri"/>
              </a:rPr>
              <a:t>that </a:t>
            </a:r>
            <a:r>
              <a:rPr sz="1100" dirty="0">
                <a:solidFill>
                  <a:prstClr val="black"/>
                </a:solidFill>
                <a:latin typeface="Calibri"/>
                <a:cs typeface="Calibri"/>
              </a:rPr>
              <a:t>replicates  </a:t>
            </a:r>
            <a:r>
              <a:rPr sz="1100" spc="2" dirty="0">
                <a:solidFill>
                  <a:prstClr val="black"/>
                </a:solidFill>
                <a:latin typeface="Calibri"/>
                <a:cs typeface="Calibri"/>
              </a:rPr>
              <a:t>itself in order to spread to </a:t>
            </a:r>
            <a:r>
              <a:rPr sz="1100" spc="5" dirty="0">
                <a:solidFill>
                  <a:prstClr val="black"/>
                </a:solidFill>
                <a:latin typeface="Calibri"/>
                <a:cs typeface="Calibri"/>
              </a:rPr>
              <a:t>other  </a:t>
            </a:r>
            <a:r>
              <a:rPr sz="1100" dirty="0">
                <a:solidFill>
                  <a:prstClr val="black"/>
                </a:solidFill>
                <a:latin typeface="Calibri"/>
                <a:cs typeface="Calibri"/>
              </a:rPr>
              <a:t>computers. It </a:t>
            </a:r>
            <a:r>
              <a:rPr sz="1100" spc="2" dirty="0">
                <a:solidFill>
                  <a:prstClr val="black"/>
                </a:solidFill>
                <a:latin typeface="Calibri"/>
                <a:cs typeface="Calibri"/>
              </a:rPr>
              <a:t>often </a:t>
            </a:r>
            <a:r>
              <a:rPr sz="1100" spc="5" dirty="0">
                <a:solidFill>
                  <a:prstClr val="black"/>
                </a:solidFill>
                <a:latin typeface="Calibri"/>
                <a:cs typeface="Calibri"/>
              </a:rPr>
              <a:t>uses a </a:t>
            </a:r>
            <a:r>
              <a:rPr sz="1100" spc="2" dirty="0">
                <a:solidFill>
                  <a:prstClr val="black"/>
                </a:solidFill>
                <a:latin typeface="Calibri"/>
                <a:cs typeface="Calibri"/>
              </a:rPr>
              <a:t>computer  network to spread </a:t>
            </a:r>
            <a:r>
              <a:rPr sz="1100" spc="-2" dirty="0">
                <a:solidFill>
                  <a:prstClr val="black"/>
                </a:solidFill>
                <a:latin typeface="Calibri"/>
                <a:cs typeface="Calibri"/>
              </a:rPr>
              <a:t>itself, </a:t>
            </a:r>
            <a:r>
              <a:rPr sz="1100" spc="2" dirty="0">
                <a:solidFill>
                  <a:prstClr val="black"/>
                </a:solidFill>
                <a:latin typeface="Calibri"/>
                <a:cs typeface="Calibri"/>
              </a:rPr>
              <a:t>relying </a:t>
            </a:r>
            <a:r>
              <a:rPr sz="1100" spc="5" dirty="0">
                <a:solidFill>
                  <a:prstClr val="black"/>
                </a:solidFill>
                <a:latin typeface="Calibri"/>
                <a:cs typeface="Calibri"/>
              </a:rPr>
              <a:t>on  </a:t>
            </a:r>
            <a:r>
              <a:rPr sz="1100" spc="2" dirty="0">
                <a:solidFill>
                  <a:prstClr val="black"/>
                </a:solidFill>
                <a:latin typeface="Calibri"/>
                <a:cs typeface="Calibri"/>
              </a:rPr>
              <a:t>security </a:t>
            </a:r>
            <a:r>
              <a:rPr sz="1100" dirty="0">
                <a:solidFill>
                  <a:prstClr val="black"/>
                </a:solidFill>
                <a:latin typeface="Calibri"/>
                <a:cs typeface="Calibri"/>
              </a:rPr>
              <a:t>failures </a:t>
            </a:r>
            <a:r>
              <a:rPr sz="1100" spc="5" dirty="0">
                <a:solidFill>
                  <a:prstClr val="black"/>
                </a:solidFill>
                <a:latin typeface="Calibri"/>
                <a:cs typeface="Calibri"/>
              </a:rPr>
              <a:t>on the </a:t>
            </a:r>
            <a:r>
              <a:rPr sz="1100" dirty="0">
                <a:solidFill>
                  <a:prstClr val="black"/>
                </a:solidFill>
                <a:latin typeface="Calibri"/>
                <a:cs typeface="Calibri"/>
              </a:rPr>
              <a:t>target  </a:t>
            </a:r>
            <a:r>
              <a:rPr sz="1100" spc="2" dirty="0">
                <a:solidFill>
                  <a:prstClr val="black"/>
                </a:solidFill>
                <a:latin typeface="Calibri"/>
                <a:cs typeface="Calibri"/>
              </a:rPr>
              <a:t>computer to access</a:t>
            </a:r>
            <a:r>
              <a:rPr sz="1100" spc="-9" dirty="0">
                <a:solidFill>
                  <a:prstClr val="black"/>
                </a:solidFill>
                <a:latin typeface="Calibri"/>
                <a:cs typeface="Calibri"/>
              </a:rPr>
              <a:t> </a:t>
            </a:r>
            <a:r>
              <a:rPr sz="1100" spc="2" dirty="0" smtClean="0">
                <a:solidFill>
                  <a:prstClr val="black"/>
                </a:solidFill>
                <a:latin typeface="Calibri"/>
                <a:cs typeface="Calibri"/>
              </a:rPr>
              <a:t>it</a:t>
            </a:r>
            <a:endParaRPr sz="1100" dirty="0">
              <a:solidFill>
                <a:prstClr val="black"/>
              </a:solidFill>
              <a:latin typeface="Calibri"/>
              <a:cs typeface="Calibri"/>
            </a:endParaRPr>
          </a:p>
        </p:txBody>
      </p:sp>
      <p:sp>
        <p:nvSpPr>
          <p:cNvPr id="57" name="object 16"/>
          <p:cNvSpPr/>
          <p:nvPr/>
        </p:nvSpPr>
        <p:spPr>
          <a:xfrm>
            <a:off x="3628809" y="4286799"/>
            <a:ext cx="1135635" cy="1325572"/>
          </a:xfrm>
          <a:custGeom>
            <a:avLst/>
            <a:gdLst/>
            <a:ahLst/>
            <a:cxnLst/>
            <a:rect l="l" t="t" r="r" b="b"/>
            <a:pathLst>
              <a:path w="2496820" h="1879600">
                <a:moveTo>
                  <a:pt x="0" y="72854"/>
                </a:moveTo>
                <a:lnTo>
                  <a:pt x="5725" y="44496"/>
                </a:lnTo>
                <a:lnTo>
                  <a:pt x="21338" y="21338"/>
                </a:lnTo>
                <a:lnTo>
                  <a:pt x="44496" y="5725"/>
                </a:lnTo>
                <a:lnTo>
                  <a:pt x="72854" y="0"/>
                </a:lnTo>
                <a:lnTo>
                  <a:pt x="2423517" y="0"/>
                </a:lnTo>
                <a:lnTo>
                  <a:pt x="2451876" y="5725"/>
                </a:lnTo>
                <a:lnTo>
                  <a:pt x="2475034" y="21338"/>
                </a:lnTo>
                <a:lnTo>
                  <a:pt x="2490647" y="44496"/>
                </a:lnTo>
                <a:lnTo>
                  <a:pt x="2496372" y="72854"/>
                </a:lnTo>
                <a:lnTo>
                  <a:pt x="2496372" y="1806302"/>
                </a:lnTo>
                <a:lnTo>
                  <a:pt x="2490647" y="1834661"/>
                </a:lnTo>
                <a:lnTo>
                  <a:pt x="2475034" y="1857818"/>
                </a:lnTo>
                <a:lnTo>
                  <a:pt x="2451876" y="1873432"/>
                </a:lnTo>
                <a:lnTo>
                  <a:pt x="2423517" y="1879157"/>
                </a:lnTo>
                <a:lnTo>
                  <a:pt x="72854" y="1879157"/>
                </a:lnTo>
                <a:lnTo>
                  <a:pt x="44496" y="1873432"/>
                </a:lnTo>
                <a:lnTo>
                  <a:pt x="21338" y="1857818"/>
                </a:lnTo>
                <a:lnTo>
                  <a:pt x="5725" y="1834661"/>
                </a:lnTo>
                <a:lnTo>
                  <a:pt x="0" y="1806302"/>
                </a:lnTo>
                <a:lnTo>
                  <a:pt x="0" y="72854"/>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58" name="object 17"/>
          <p:cNvSpPr txBox="1"/>
          <p:nvPr/>
        </p:nvSpPr>
        <p:spPr>
          <a:xfrm>
            <a:off x="3669092" y="4294581"/>
            <a:ext cx="1055055" cy="1300802"/>
          </a:xfrm>
          <a:prstGeom prst="rect">
            <a:avLst/>
          </a:prstGeom>
        </p:spPr>
        <p:txBody>
          <a:bodyPr vert="horz" wrap="square" lIns="0" tIns="5776" rIns="0" bIns="0" rtlCol="0">
            <a:spAutoFit/>
          </a:bodyPr>
          <a:lstStyle/>
          <a:p>
            <a:pPr marR="2310" algn="ctr" defTabSz="415869" eaLnBrk="1" fontAlgn="auto" hangingPunct="1">
              <a:lnSpc>
                <a:spcPct val="85000"/>
              </a:lnSpc>
              <a:spcBef>
                <a:spcPts val="0"/>
              </a:spcBef>
              <a:spcAft>
                <a:spcPts val="0"/>
              </a:spcAft>
              <a:tabLst>
                <a:tab pos="119562" algn="l"/>
              </a:tabLst>
            </a:pPr>
            <a:r>
              <a:rPr sz="1100" spc="2" dirty="0">
                <a:solidFill>
                  <a:prstClr val="black"/>
                </a:solidFill>
                <a:latin typeface="Calibri"/>
                <a:cs typeface="Calibri"/>
              </a:rPr>
              <a:t>Computer </a:t>
            </a:r>
            <a:r>
              <a:rPr sz="1100" dirty="0">
                <a:solidFill>
                  <a:prstClr val="black"/>
                </a:solidFill>
                <a:latin typeface="Calibri"/>
                <a:cs typeface="Calibri"/>
              </a:rPr>
              <a:t>program </a:t>
            </a:r>
            <a:r>
              <a:rPr sz="1100" spc="2" dirty="0">
                <a:solidFill>
                  <a:prstClr val="black"/>
                </a:solidFill>
                <a:latin typeface="Calibri"/>
                <a:cs typeface="Calibri"/>
              </a:rPr>
              <a:t>that, </a:t>
            </a:r>
            <a:r>
              <a:rPr sz="1100" spc="5" dirty="0">
                <a:solidFill>
                  <a:prstClr val="black"/>
                </a:solidFill>
                <a:latin typeface="Calibri"/>
                <a:cs typeface="Calibri"/>
              </a:rPr>
              <a:t>when  </a:t>
            </a:r>
            <a:r>
              <a:rPr sz="1100" dirty="0">
                <a:solidFill>
                  <a:prstClr val="black"/>
                </a:solidFill>
                <a:latin typeface="Calibri"/>
                <a:cs typeface="Calibri"/>
              </a:rPr>
              <a:t>executed, replicates </a:t>
            </a:r>
            <a:r>
              <a:rPr sz="1100" spc="2" dirty="0">
                <a:solidFill>
                  <a:prstClr val="black"/>
                </a:solidFill>
                <a:latin typeface="Calibri"/>
                <a:cs typeface="Calibri"/>
              </a:rPr>
              <a:t>itself</a:t>
            </a:r>
            <a:r>
              <a:rPr sz="1100" spc="127" dirty="0">
                <a:solidFill>
                  <a:prstClr val="black"/>
                </a:solidFill>
                <a:latin typeface="Calibri"/>
                <a:cs typeface="Calibri"/>
              </a:rPr>
              <a:t> </a:t>
            </a:r>
            <a:r>
              <a:rPr sz="1100" spc="2" dirty="0">
                <a:solidFill>
                  <a:prstClr val="black"/>
                </a:solidFill>
                <a:latin typeface="Calibri"/>
                <a:cs typeface="Calibri"/>
              </a:rPr>
              <a:t>by  modifying</a:t>
            </a:r>
            <a:r>
              <a:rPr sz="1100" spc="127" dirty="0">
                <a:solidFill>
                  <a:prstClr val="black"/>
                </a:solidFill>
                <a:latin typeface="Calibri"/>
                <a:cs typeface="Calibri"/>
              </a:rPr>
              <a:t> </a:t>
            </a:r>
            <a:r>
              <a:rPr sz="1100" spc="5" dirty="0">
                <a:solidFill>
                  <a:prstClr val="black"/>
                </a:solidFill>
                <a:latin typeface="Calibri"/>
                <a:cs typeface="Calibri"/>
              </a:rPr>
              <a:t>other </a:t>
            </a:r>
            <a:r>
              <a:rPr sz="1100" spc="2" dirty="0">
                <a:solidFill>
                  <a:prstClr val="black"/>
                </a:solidFill>
                <a:latin typeface="Calibri"/>
                <a:cs typeface="Calibri"/>
              </a:rPr>
              <a:t>computer  </a:t>
            </a:r>
            <a:r>
              <a:rPr sz="1100" dirty="0">
                <a:solidFill>
                  <a:prstClr val="black"/>
                </a:solidFill>
                <a:latin typeface="Calibri"/>
                <a:cs typeface="Calibri"/>
              </a:rPr>
              <a:t>programs </a:t>
            </a:r>
            <a:r>
              <a:rPr sz="1100" spc="5" dirty="0">
                <a:solidFill>
                  <a:prstClr val="black"/>
                </a:solidFill>
                <a:latin typeface="Calibri"/>
                <a:cs typeface="Calibri"/>
              </a:rPr>
              <a:t>and </a:t>
            </a:r>
            <a:r>
              <a:rPr sz="1100" spc="2" dirty="0">
                <a:solidFill>
                  <a:prstClr val="black"/>
                </a:solidFill>
                <a:latin typeface="Calibri"/>
                <a:cs typeface="Calibri"/>
              </a:rPr>
              <a:t>inserting its own  </a:t>
            </a:r>
            <a:r>
              <a:rPr sz="1100" spc="2" dirty="0" smtClean="0">
                <a:solidFill>
                  <a:prstClr val="black"/>
                </a:solidFill>
                <a:latin typeface="Calibri"/>
                <a:cs typeface="Calibri"/>
              </a:rPr>
              <a:t>code</a:t>
            </a:r>
            <a:endParaRPr sz="1100" dirty="0">
              <a:solidFill>
                <a:prstClr val="black"/>
              </a:solidFill>
              <a:latin typeface="Calibri"/>
              <a:cs typeface="Calibri"/>
            </a:endParaRPr>
          </a:p>
        </p:txBody>
      </p:sp>
      <p:sp>
        <p:nvSpPr>
          <p:cNvPr id="59" name="object 18"/>
          <p:cNvSpPr/>
          <p:nvPr/>
        </p:nvSpPr>
        <p:spPr>
          <a:xfrm>
            <a:off x="2462366" y="4286798"/>
            <a:ext cx="1135635" cy="2027837"/>
          </a:xfrm>
          <a:custGeom>
            <a:avLst/>
            <a:gdLst/>
            <a:ahLst/>
            <a:cxnLst/>
            <a:rect l="l" t="t" r="r" b="b"/>
            <a:pathLst>
              <a:path w="2496820" h="1879600">
                <a:moveTo>
                  <a:pt x="0" y="185903"/>
                </a:moveTo>
                <a:lnTo>
                  <a:pt x="6640" y="136483"/>
                </a:lnTo>
                <a:lnTo>
                  <a:pt x="25381" y="92074"/>
                </a:lnTo>
                <a:lnTo>
                  <a:pt x="54449" y="54450"/>
                </a:lnTo>
                <a:lnTo>
                  <a:pt x="92074" y="25381"/>
                </a:lnTo>
                <a:lnTo>
                  <a:pt x="136483" y="6640"/>
                </a:lnTo>
                <a:lnTo>
                  <a:pt x="185903" y="0"/>
                </a:lnTo>
                <a:lnTo>
                  <a:pt x="2310468" y="0"/>
                </a:lnTo>
                <a:lnTo>
                  <a:pt x="2359889" y="6640"/>
                </a:lnTo>
                <a:lnTo>
                  <a:pt x="2404297" y="25381"/>
                </a:lnTo>
                <a:lnTo>
                  <a:pt x="2441922" y="54450"/>
                </a:lnTo>
                <a:lnTo>
                  <a:pt x="2470991" y="92074"/>
                </a:lnTo>
                <a:lnTo>
                  <a:pt x="2489732" y="136483"/>
                </a:lnTo>
                <a:lnTo>
                  <a:pt x="2496372" y="185903"/>
                </a:lnTo>
                <a:lnTo>
                  <a:pt x="2496372" y="1693253"/>
                </a:lnTo>
                <a:lnTo>
                  <a:pt x="2489732" y="1742673"/>
                </a:lnTo>
                <a:lnTo>
                  <a:pt x="2470991" y="1787082"/>
                </a:lnTo>
                <a:lnTo>
                  <a:pt x="2441922" y="1824707"/>
                </a:lnTo>
                <a:lnTo>
                  <a:pt x="2404297" y="1853776"/>
                </a:lnTo>
                <a:lnTo>
                  <a:pt x="2359889" y="1872516"/>
                </a:lnTo>
                <a:lnTo>
                  <a:pt x="2310468" y="1879157"/>
                </a:lnTo>
                <a:lnTo>
                  <a:pt x="185903" y="1879157"/>
                </a:lnTo>
                <a:lnTo>
                  <a:pt x="136483" y="1872516"/>
                </a:lnTo>
                <a:lnTo>
                  <a:pt x="92074" y="1853776"/>
                </a:lnTo>
                <a:lnTo>
                  <a:pt x="54449" y="1824707"/>
                </a:lnTo>
                <a:lnTo>
                  <a:pt x="25381" y="1787082"/>
                </a:lnTo>
                <a:lnTo>
                  <a:pt x="6640" y="1742673"/>
                </a:lnTo>
                <a:lnTo>
                  <a:pt x="0" y="1693253"/>
                </a:lnTo>
                <a:lnTo>
                  <a:pt x="0" y="185903"/>
                </a:lnTo>
                <a:close/>
              </a:path>
            </a:pathLst>
          </a:custGeom>
          <a:ln w="11101">
            <a:solidFill>
              <a:srgbClr val="2932E9"/>
            </a:solidFill>
          </a:ln>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60" name="object 19"/>
          <p:cNvSpPr txBox="1"/>
          <p:nvPr/>
        </p:nvSpPr>
        <p:spPr>
          <a:xfrm>
            <a:off x="2517709" y="4294581"/>
            <a:ext cx="1024729" cy="2020054"/>
          </a:xfrm>
          <a:prstGeom prst="rect">
            <a:avLst/>
          </a:prstGeom>
        </p:spPr>
        <p:txBody>
          <a:bodyPr vert="horz" wrap="square" lIns="0" tIns="4332" rIns="0" bIns="0" rtlCol="0">
            <a:spAutoFit/>
          </a:bodyPr>
          <a:lstStyle/>
          <a:p>
            <a:pPr marR="2310" algn="ctr" defTabSz="415869" eaLnBrk="1" fontAlgn="auto" hangingPunct="1">
              <a:lnSpc>
                <a:spcPct val="85000"/>
              </a:lnSpc>
              <a:spcBef>
                <a:spcPts val="0"/>
              </a:spcBef>
              <a:spcAft>
                <a:spcPts val="0"/>
              </a:spcAft>
              <a:tabLst>
                <a:tab pos="73932" algn="l"/>
                <a:tab pos="787263" algn="l"/>
              </a:tabLst>
            </a:pPr>
            <a:r>
              <a:rPr lang="en-US" sz="1100" dirty="0" smtClean="0">
                <a:solidFill>
                  <a:prstClr val="black"/>
                </a:solidFill>
                <a:latin typeface="Calibri"/>
                <a:cs typeface="Calibri"/>
              </a:rPr>
              <a:t>I</a:t>
            </a:r>
            <a:r>
              <a:rPr sz="1100" dirty="0" smtClean="0">
                <a:solidFill>
                  <a:prstClr val="black"/>
                </a:solidFill>
                <a:latin typeface="Calibri"/>
                <a:cs typeface="Calibri"/>
              </a:rPr>
              <a:t>nt</a:t>
            </a:r>
            <a:r>
              <a:rPr sz="1100" spc="5" dirty="0" smtClean="0">
                <a:solidFill>
                  <a:prstClr val="black"/>
                </a:solidFill>
                <a:latin typeface="Calibri"/>
                <a:cs typeface="Calibri"/>
              </a:rPr>
              <a:t>e</a:t>
            </a:r>
            <a:r>
              <a:rPr sz="1100" dirty="0" smtClean="0">
                <a:solidFill>
                  <a:prstClr val="black"/>
                </a:solidFill>
                <a:latin typeface="Calibri"/>
                <a:cs typeface="Calibri"/>
              </a:rPr>
              <a:t>r</a:t>
            </a:r>
            <a:r>
              <a:rPr sz="1100" spc="5" dirty="0" smtClean="0">
                <a:solidFill>
                  <a:prstClr val="black"/>
                </a:solidFill>
                <a:latin typeface="Calibri"/>
                <a:cs typeface="Calibri"/>
              </a:rPr>
              <a:t>n</a:t>
            </a:r>
            <a:r>
              <a:rPr sz="1100" spc="2" dirty="0" smtClean="0">
                <a:solidFill>
                  <a:prstClr val="black"/>
                </a:solidFill>
                <a:latin typeface="Calibri"/>
                <a:cs typeface="Calibri"/>
              </a:rPr>
              <a:t>e</a:t>
            </a:r>
            <a:r>
              <a:rPr sz="1100" spc="-14" dirty="0" smtClean="0">
                <a:solidFill>
                  <a:prstClr val="black"/>
                </a:solidFill>
                <a:latin typeface="Calibri"/>
                <a:cs typeface="Calibri"/>
              </a:rPr>
              <a:t>t</a:t>
            </a:r>
            <a:r>
              <a:rPr sz="1100" dirty="0" smtClean="0">
                <a:solidFill>
                  <a:prstClr val="black"/>
                </a:solidFill>
                <a:latin typeface="Calibri"/>
                <a:cs typeface="Calibri"/>
              </a:rPr>
              <a:t>-</a:t>
            </a:r>
            <a:r>
              <a:rPr sz="1100" spc="-2" dirty="0" smtClean="0">
                <a:solidFill>
                  <a:prstClr val="black"/>
                </a:solidFill>
                <a:latin typeface="Calibri"/>
                <a:cs typeface="Calibri"/>
              </a:rPr>
              <a:t>c</a:t>
            </a:r>
            <a:r>
              <a:rPr sz="1100" spc="2" dirty="0" smtClean="0">
                <a:solidFill>
                  <a:prstClr val="black"/>
                </a:solidFill>
                <a:latin typeface="Calibri"/>
                <a:cs typeface="Calibri"/>
              </a:rPr>
              <a:t>o</a:t>
            </a:r>
            <a:r>
              <a:rPr sz="1100" spc="5" dirty="0" smtClean="0">
                <a:solidFill>
                  <a:prstClr val="black"/>
                </a:solidFill>
                <a:latin typeface="Calibri"/>
                <a:cs typeface="Calibri"/>
              </a:rPr>
              <a:t>nne</a:t>
            </a:r>
            <a:r>
              <a:rPr sz="1100" spc="2" dirty="0" smtClean="0">
                <a:solidFill>
                  <a:prstClr val="black"/>
                </a:solidFill>
                <a:latin typeface="Calibri"/>
                <a:cs typeface="Calibri"/>
              </a:rPr>
              <a:t>c</a:t>
            </a:r>
            <a:r>
              <a:rPr sz="1100" spc="-2" dirty="0" smtClean="0">
                <a:solidFill>
                  <a:prstClr val="black"/>
                </a:solidFill>
                <a:latin typeface="Calibri"/>
                <a:cs typeface="Calibri"/>
              </a:rPr>
              <a:t>t</a:t>
            </a:r>
            <a:r>
              <a:rPr sz="1100" spc="5" dirty="0" smtClean="0">
                <a:solidFill>
                  <a:prstClr val="black"/>
                </a:solidFill>
                <a:latin typeface="Calibri"/>
                <a:cs typeface="Calibri"/>
              </a:rPr>
              <a:t>ed</a:t>
            </a:r>
            <a:r>
              <a:rPr sz="1100" dirty="0">
                <a:solidFill>
                  <a:prstClr val="black"/>
                </a:solidFill>
                <a:latin typeface="Calibri"/>
                <a:cs typeface="Calibri"/>
              </a:rPr>
              <a:t>	</a:t>
            </a:r>
            <a:r>
              <a:rPr sz="1100" spc="5" dirty="0">
                <a:solidFill>
                  <a:prstClr val="black"/>
                </a:solidFill>
                <a:latin typeface="Calibri"/>
                <a:cs typeface="Calibri"/>
              </a:rPr>
              <a:t>d</a:t>
            </a:r>
            <a:r>
              <a:rPr sz="1100" spc="2" dirty="0">
                <a:solidFill>
                  <a:prstClr val="black"/>
                </a:solidFill>
                <a:latin typeface="Calibri"/>
                <a:cs typeface="Calibri"/>
              </a:rPr>
              <a:t>e</a:t>
            </a:r>
            <a:r>
              <a:rPr sz="1100" spc="7" dirty="0">
                <a:solidFill>
                  <a:prstClr val="black"/>
                </a:solidFill>
                <a:latin typeface="Calibri"/>
                <a:cs typeface="Calibri"/>
              </a:rPr>
              <a:t>v</a:t>
            </a:r>
            <a:r>
              <a:rPr sz="1100" spc="2" dirty="0">
                <a:solidFill>
                  <a:prstClr val="black"/>
                </a:solidFill>
                <a:latin typeface="Calibri"/>
                <a:cs typeface="Calibri"/>
              </a:rPr>
              <a:t>ices,  </a:t>
            </a:r>
            <a:r>
              <a:rPr sz="1100" spc="5" dirty="0">
                <a:solidFill>
                  <a:prstClr val="black"/>
                </a:solidFill>
                <a:latin typeface="Calibri"/>
                <a:cs typeface="Calibri"/>
              </a:rPr>
              <a:t>each </a:t>
            </a:r>
            <a:r>
              <a:rPr sz="1100" spc="2" dirty="0">
                <a:solidFill>
                  <a:prstClr val="black"/>
                </a:solidFill>
                <a:latin typeface="Calibri"/>
                <a:cs typeface="Calibri"/>
              </a:rPr>
              <a:t>of which is </a:t>
            </a:r>
            <a:r>
              <a:rPr sz="1100" spc="5" dirty="0">
                <a:solidFill>
                  <a:prstClr val="black"/>
                </a:solidFill>
                <a:latin typeface="Calibri"/>
                <a:cs typeface="Calibri"/>
              </a:rPr>
              <a:t>running one</a:t>
            </a:r>
            <a:r>
              <a:rPr sz="1100" spc="55" dirty="0">
                <a:solidFill>
                  <a:prstClr val="black"/>
                </a:solidFill>
                <a:latin typeface="Calibri"/>
                <a:cs typeface="Calibri"/>
              </a:rPr>
              <a:t> </a:t>
            </a:r>
            <a:r>
              <a:rPr sz="1100" spc="2" dirty="0" smtClean="0">
                <a:solidFill>
                  <a:prstClr val="black"/>
                </a:solidFill>
                <a:latin typeface="Calibri"/>
                <a:cs typeface="Calibri"/>
              </a:rPr>
              <a:t>or</a:t>
            </a:r>
            <a:r>
              <a:rPr lang="en-US" sz="1100" spc="2" dirty="0" smtClean="0">
                <a:solidFill>
                  <a:prstClr val="black"/>
                </a:solidFill>
                <a:latin typeface="Calibri"/>
                <a:cs typeface="Calibri"/>
              </a:rPr>
              <a:t> </a:t>
            </a:r>
            <a:r>
              <a:rPr lang="en-US" sz="1100" dirty="0" smtClean="0">
                <a:solidFill>
                  <a:prstClr val="black"/>
                </a:solidFill>
                <a:latin typeface="Calibri"/>
                <a:cs typeface="Calibri"/>
              </a:rPr>
              <a:t>more </a:t>
            </a:r>
            <a:r>
              <a:rPr lang="en-US" sz="1100" spc="2" dirty="0">
                <a:solidFill>
                  <a:prstClr val="black"/>
                </a:solidFill>
                <a:latin typeface="Calibri"/>
                <a:cs typeface="Calibri"/>
              </a:rPr>
              <a:t>bots. </a:t>
            </a:r>
            <a:r>
              <a:rPr lang="en-US" sz="1100" dirty="0">
                <a:solidFill>
                  <a:prstClr val="black"/>
                </a:solidFill>
                <a:latin typeface="Calibri"/>
                <a:cs typeface="Calibri"/>
              </a:rPr>
              <a:t>It </a:t>
            </a:r>
            <a:r>
              <a:rPr lang="en-US" sz="1100" spc="2" dirty="0">
                <a:solidFill>
                  <a:prstClr val="black"/>
                </a:solidFill>
                <a:latin typeface="Calibri"/>
                <a:cs typeface="Calibri"/>
              </a:rPr>
              <a:t>can </a:t>
            </a:r>
            <a:r>
              <a:rPr lang="en-US" sz="1100" spc="5" dirty="0">
                <a:solidFill>
                  <a:prstClr val="black"/>
                </a:solidFill>
                <a:latin typeface="Calibri"/>
                <a:cs typeface="Calibri"/>
              </a:rPr>
              <a:t>be used </a:t>
            </a:r>
            <a:r>
              <a:rPr lang="en-US" sz="1100" dirty="0">
                <a:solidFill>
                  <a:prstClr val="black"/>
                </a:solidFill>
                <a:latin typeface="Calibri"/>
                <a:cs typeface="Calibri"/>
              </a:rPr>
              <a:t>to  perform </a:t>
            </a:r>
            <a:r>
              <a:rPr lang="en-US" sz="1100" spc="2" dirty="0" err="1" smtClean="0">
                <a:solidFill>
                  <a:prstClr val="black"/>
                </a:solidFill>
                <a:latin typeface="Calibri"/>
                <a:cs typeface="Calibri"/>
              </a:rPr>
              <a:t>DDoS</a:t>
            </a:r>
            <a:r>
              <a:rPr lang="en-US" sz="1100" spc="2" dirty="0" smtClean="0">
                <a:solidFill>
                  <a:prstClr val="black"/>
                </a:solidFill>
                <a:latin typeface="Calibri"/>
                <a:cs typeface="Calibri"/>
              </a:rPr>
              <a:t> </a:t>
            </a:r>
            <a:r>
              <a:rPr lang="en-US" sz="1100" dirty="0" smtClean="0">
                <a:solidFill>
                  <a:prstClr val="black"/>
                </a:solidFill>
                <a:latin typeface="Calibri"/>
                <a:cs typeface="Calibri"/>
              </a:rPr>
              <a:t>attack</a:t>
            </a:r>
            <a:r>
              <a:rPr lang="en-US" sz="1100" spc="2" dirty="0" smtClean="0">
                <a:solidFill>
                  <a:prstClr val="black"/>
                </a:solidFill>
                <a:latin typeface="Calibri"/>
                <a:cs typeface="Calibri"/>
              </a:rPr>
              <a:t>, </a:t>
            </a:r>
            <a:r>
              <a:rPr lang="en-US" sz="1100" dirty="0">
                <a:solidFill>
                  <a:prstClr val="black"/>
                </a:solidFill>
                <a:latin typeface="Calibri"/>
                <a:cs typeface="Calibri"/>
              </a:rPr>
              <a:t>steal </a:t>
            </a:r>
            <a:r>
              <a:rPr lang="en-US" sz="1100" spc="2" dirty="0">
                <a:solidFill>
                  <a:prstClr val="black"/>
                </a:solidFill>
                <a:latin typeface="Calibri"/>
                <a:cs typeface="Calibri"/>
              </a:rPr>
              <a:t>data, </a:t>
            </a:r>
            <a:r>
              <a:rPr lang="en-US" sz="1100" spc="5" dirty="0">
                <a:solidFill>
                  <a:prstClr val="black"/>
                </a:solidFill>
                <a:latin typeface="Calibri"/>
                <a:cs typeface="Calibri"/>
              </a:rPr>
              <a:t>send  spam, and </a:t>
            </a:r>
            <a:r>
              <a:rPr lang="en-US" sz="1100" spc="2" dirty="0">
                <a:solidFill>
                  <a:prstClr val="black"/>
                </a:solidFill>
                <a:latin typeface="Calibri"/>
                <a:cs typeface="Calibri"/>
              </a:rPr>
              <a:t>allows </a:t>
            </a:r>
            <a:r>
              <a:rPr lang="en-US" sz="1100" spc="5" dirty="0">
                <a:solidFill>
                  <a:prstClr val="black"/>
                </a:solidFill>
                <a:latin typeface="Calibri"/>
                <a:cs typeface="Calibri"/>
              </a:rPr>
              <a:t>the </a:t>
            </a:r>
            <a:r>
              <a:rPr lang="en-US" sz="1100" spc="-2" dirty="0">
                <a:solidFill>
                  <a:prstClr val="black"/>
                </a:solidFill>
                <a:latin typeface="Calibri"/>
                <a:cs typeface="Calibri"/>
              </a:rPr>
              <a:t>attacker </a:t>
            </a:r>
            <a:r>
              <a:rPr lang="en-US" sz="1100" dirty="0">
                <a:solidFill>
                  <a:prstClr val="black"/>
                </a:solidFill>
                <a:latin typeface="Calibri"/>
                <a:cs typeface="Calibri"/>
              </a:rPr>
              <a:t>to  </a:t>
            </a:r>
            <a:r>
              <a:rPr lang="en-US" sz="1100" spc="2" dirty="0">
                <a:solidFill>
                  <a:prstClr val="black"/>
                </a:solidFill>
                <a:latin typeface="Calibri"/>
                <a:cs typeface="Calibri"/>
              </a:rPr>
              <a:t>access </a:t>
            </a:r>
            <a:r>
              <a:rPr lang="en-US" sz="1100" spc="5" dirty="0">
                <a:solidFill>
                  <a:prstClr val="black"/>
                </a:solidFill>
                <a:latin typeface="Calibri"/>
                <a:cs typeface="Calibri"/>
              </a:rPr>
              <a:t>the </a:t>
            </a:r>
            <a:r>
              <a:rPr lang="en-US" sz="1100" spc="2" dirty="0">
                <a:solidFill>
                  <a:prstClr val="black"/>
                </a:solidFill>
                <a:latin typeface="Calibri"/>
                <a:cs typeface="Calibri"/>
              </a:rPr>
              <a:t>device </a:t>
            </a:r>
            <a:r>
              <a:rPr lang="en-US" sz="1100" spc="5" dirty="0">
                <a:solidFill>
                  <a:prstClr val="black"/>
                </a:solidFill>
                <a:latin typeface="Calibri"/>
                <a:cs typeface="Calibri"/>
              </a:rPr>
              <a:t>and </a:t>
            </a:r>
            <a:r>
              <a:rPr lang="en-US" sz="1100" spc="2" dirty="0">
                <a:solidFill>
                  <a:prstClr val="black"/>
                </a:solidFill>
                <a:latin typeface="Calibri"/>
                <a:cs typeface="Calibri"/>
              </a:rPr>
              <a:t>its  connection</a:t>
            </a:r>
            <a:endParaRPr sz="1100" dirty="0">
              <a:solidFill>
                <a:prstClr val="black"/>
              </a:solidFill>
              <a:latin typeface="Calibri"/>
              <a:cs typeface="Calibri"/>
            </a:endParaRPr>
          </a:p>
        </p:txBody>
      </p:sp>
      <p:sp>
        <p:nvSpPr>
          <p:cNvPr id="62" name="object 21"/>
          <p:cNvSpPr txBox="1"/>
          <p:nvPr/>
        </p:nvSpPr>
        <p:spPr>
          <a:xfrm>
            <a:off x="147106" y="4006548"/>
            <a:ext cx="1047385"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2" dirty="0">
                <a:solidFill>
                  <a:prstClr val="black"/>
                </a:solidFill>
                <a:latin typeface="Calibri"/>
                <a:cs typeface="Calibri"/>
              </a:rPr>
              <a:t>MA</a:t>
            </a:r>
            <a:r>
              <a:rPr sz="1200" b="1" spc="-45" dirty="0">
                <a:solidFill>
                  <a:prstClr val="black"/>
                </a:solidFill>
                <a:latin typeface="Calibri"/>
                <a:cs typeface="Calibri"/>
              </a:rPr>
              <a:t>L</a:t>
            </a:r>
            <a:r>
              <a:rPr sz="1200" b="1" spc="-41" dirty="0">
                <a:solidFill>
                  <a:prstClr val="black"/>
                </a:solidFill>
                <a:latin typeface="Calibri"/>
                <a:cs typeface="Calibri"/>
              </a:rPr>
              <a:t>W</a:t>
            </a:r>
            <a:r>
              <a:rPr sz="1200" b="1" spc="-2" dirty="0">
                <a:solidFill>
                  <a:prstClr val="black"/>
                </a:solidFill>
                <a:latin typeface="Calibri"/>
                <a:cs typeface="Calibri"/>
              </a:rPr>
              <a:t>A</a:t>
            </a:r>
            <a:r>
              <a:rPr sz="1200" b="1" spc="-5" dirty="0">
                <a:solidFill>
                  <a:prstClr val="black"/>
                </a:solidFill>
                <a:latin typeface="Calibri"/>
                <a:cs typeface="Calibri"/>
              </a:rPr>
              <a:t>R</a:t>
            </a:r>
            <a:r>
              <a:rPr sz="1200" b="1" spc="-2" dirty="0">
                <a:solidFill>
                  <a:prstClr val="black"/>
                </a:solidFill>
                <a:latin typeface="Calibri"/>
                <a:cs typeface="Calibri"/>
              </a:rPr>
              <a:t>E</a:t>
            </a:r>
            <a:endParaRPr sz="1200" dirty="0">
              <a:solidFill>
                <a:prstClr val="black"/>
              </a:solidFill>
              <a:latin typeface="Calibri"/>
              <a:cs typeface="Calibri"/>
            </a:endParaRPr>
          </a:p>
        </p:txBody>
      </p:sp>
      <p:sp>
        <p:nvSpPr>
          <p:cNvPr id="64" name="object 22"/>
          <p:cNvSpPr txBox="1"/>
          <p:nvPr/>
        </p:nvSpPr>
        <p:spPr>
          <a:xfrm>
            <a:off x="946954" y="3847700"/>
            <a:ext cx="1793326" cy="374873"/>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2" dirty="0">
                <a:solidFill>
                  <a:prstClr val="black"/>
                </a:solidFill>
                <a:latin typeface="Calibri"/>
                <a:cs typeface="Calibri"/>
              </a:rPr>
              <a:t>CYBER</a:t>
            </a:r>
            <a:r>
              <a:rPr sz="1200" b="1" spc="-25" dirty="0">
                <a:solidFill>
                  <a:prstClr val="black"/>
                </a:solidFill>
                <a:latin typeface="Calibri"/>
                <a:cs typeface="Calibri"/>
              </a:rPr>
              <a:t> </a:t>
            </a:r>
            <a:endParaRPr lang="en-US" sz="1200" b="1" spc="-25" dirty="0" smtClean="0">
              <a:solidFill>
                <a:prstClr val="black"/>
              </a:solidFill>
              <a:latin typeface="Calibri"/>
              <a:cs typeface="Calibri"/>
            </a:endParaRPr>
          </a:p>
          <a:p>
            <a:pPr marL="5776" algn="ctr" defTabSz="415869" eaLnBrk="1" fontAlgn="auto" hangingPunct="1">
              <a:spcBef>
                <a:spcPts val="43"/>
              </a:spcBef>
              <a:spcAft>
                <a:spcPts val="0"/>
              </a:spcAft>
            </a:pPr>
            <a:r>
              <a:rPr sz="1200" b="1" spc="-2" dirty="0" smtClean="0">
                <a:solidFill>
                  <a:prstClr val="black"/>
                </a:solidFill>
                <a:latin typeface="Calibri"/>
                <a:cs typeface="Calibri"/>
              </a:rPr>
              <a:t>CRIMINALS</a:t>
            </a:r>
            <a:endParaRPr sz="1200" dirty="0">
              <a:solidFill>
                <a:prstClr val="black"/>
              </a:solidFill>
              <a:latin typeface="Calibri"/>
              <a:cs typeface="Calibri"/>
            </a:endParaRPr>
          </a:p>
        </p:txBody>
      </p:sp>
      <p:sp>
        <p:nvSpPr>
          <p:cNvPr id="65" name="object 23"/>
          <p:cNvSpPr txBox="1"/>
          <p:nvPr/>
        </p:nvSpPr>
        <p:spPr>
          <a:xfrm>
            <a:off x="2590800" y="4027148"/>
            <a:ext cx="809436"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7" dirty="0">
                <a:solidFill>
                  <a:prstClr val="black"/>
                </a:solidFill>
                <a:latin typeface="Calibri"/>
                <a:cs typeface="Calibri"/>
              </a:rPr>
              <a:t>BOTNET</a:t>
            </a:r>
            <a:endParaRPr sz="1200">
              <a:solidFill>
                <a:prstClr val="black"/>
              </a:solidFill>
              <a:latin typeface="Calibri"/>
              <a:cs typeface="Calibri"/>
            </a:endParaRPr>
          </a:p>
        </p:txBody>
      </p:sp>
      <p:sp>
        <p:nvSpPr>
          <p:cNvPr id="66" name="object 24"/>
          <p:cNvSpPr txBox="1"/>
          <p:nvPr/>
        </p:nvSpPr>
        <p:spPr>
          <a:xfrm>
            <a:off x="3879352" y="4047749"/>
            <a:ext cx="622283"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2" dirty="0">
                <a:solidFill>
                  <a:prstClr val="black"/>
                </a:solidFill>
                <a:latin typeface="Calibri"/>
                <a:cs typeface="Calibri"/>
              </a:rPr>
              <a:t>VI</a:t>
            </a:r>
            <a:r>
              <a:rPr sz="1200" b="1" spc="-5" dirty="0">
                <a:solidFill>
                  <a:prstClr val="black"/>
                </a:solidFill>
                <a:latin typeface="Calibri"/>
                <a:cs typeface="Calibri"/>
              </a:rPr>
              <a:t>R</a:t>
            </a:r>
            <a:r>
              <a:rPr sz="1200" b="1" spc="-7" dirty="0">
                <a:solidFill>
                  <a:prstClr val="black"/>
                </a:solidFill>
                <a:latin typeface="Calibri"/>
                <a:cs typeface="Calibri"/>
              </a:rPr>
              <a:t>U</a:t>
            </a:r>
            <a:r>
              <a:rPr sz="1200" b="1" spc="-2" dirty="0">
                <a:solidFill>
                  <a:prstClr val="black"/>
                </a:solidFill>
                <a:latin typeface="Calibri"/>
                <a:cs typeface="Calibri"/>
              </a:rPr>
              <a:t>S</a:t>
            </a:r>
            <a:endParaRPr sz="1200">
              <a:solidFill>
                <a:prstClr val="black"/>
              </a:solidFill>
              <a:latin typeface="Calibri"/>
              <a:cs typeface="Calibri"/>
            </a:endParaRPr>
          </a:p>
        </p:txBody>
      </p:sp>
      <p:sp>
        <p:nvSpPr>
          <p:cNvPr id="67" name="object 25"/>
          <p:cNvSpPr txBox="1"/>
          <p:nvPr/>
        </p:nvSpPr>
        <p:spPr>
          <a:xfrm>
            <a:off x="5085169" y="4059867"/>
            <a:ext cx="729897"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14" dirty="0">
                <a:solidFill>
                  <a:prstClr val="black"/>
                </a:solidFill>
                <a:latin typeface="Calibri"/>
                <a:cs typeface="Calibri"/>
              </a:rPr>
              <a:t>W</a:t>
            </a:r>
            <a:r>
              <a:rPr sz="1200" b="1" spc="-5" dirty="0">
                <a:solidFill>
                  <a:prstClr val="black"/>
                </a:solidFill>
                <a:latin typeface="Calibri"/>
                <a:cs typeface="Calibri"/>
              </a:rPr>
              <a:t>O</a:t>
            </a:r>
            <a:r>
              <a:rPr sz="1200" b="1" spc="-2" dirty="0">
                <a:solidFill>
                  <a:prstClr val="black"/>
                </a:solidFill>
                <a:latin typeface="Calibri"/>
                <a:cs typeface="Calibri"/>
              </a:rPr>
              <a:t>RM</a:t>
            </a:r>
            <a:endParaRPr sz="1200">
              <a:solidFill>
                <a:prstClr val="black"/>
              </a:solidFill>
              <a:latin typeface="Calibri"/>
              <a:cs typeface="Calibri"/>
            </a:endParaRPr>
          </a:p>
        </p:txBody>
      </p:sp>
      <p:sp>
        <p:nvSpPr>
          <p:cNvPr id="68" name="object 26"/>
          <p:cNvSpPr txBox="1"/>
          <p:nvPr/>
        </p:nvSpPr>
        <p:spPr>
          <a:xfrm>
            <a:off x="6331431" y="4035631"/>
            <a:ext cx="969852"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9" dirty="0">
                <a:solidFill>
                  <a:prstClr val="black"/>
                </a:solidFill>
                <a:latin typeface="Calibri"/>
                <a:cs typeface="Calibri"/>
              </a:rPr>
              <a:t>SPYWARE</a:t>
            </a:r>
            <a:endParaRPr sz="1200">
              <a:solidFill>
                <a:prstClr val="black"/>
              </a:solidFill>
              <a:latin typeface="Calibri"/>
              <a:cs typeface="Calibri"/>
            </a:endParaRPr>
          </a:p>
        </p:txBody>
      </p:sp>
      <p:sp>
        <p:nvSpPr>
          <p:cNvPr id="69" name="object 27"/>
          <p:cNvSpPr txBox="1"/>
          <p:nvPr/>
        </p:nvSpPr>
        <p:spPr>
          <a:xfrm>
            <a:off x="7824515" y="4028360"/>
            <a:ext cx="985226" cy="190208"/>
          </a:xfrm>
          <a:prstGeom prst="rect">
            <a:avLst/>
          </a:prstGeom>
        </p:spPr>
        <p:txBody>
          <a:bodyPr vert="horz" wrap="square" lIns="0" tIns="5488" rIns="0" bIns="0" rtlCol="0">
            <a:spAutoFit/>
          </a:bodyPr>
          <a:lstStyle/>
          <a:p>
            <a:pPr marL="5776" algn="ctr" defTabSz="415869" eaLnBrk="1" fontAlgn="auto" hangingPunct="1">
              <a:spcBef>
                <a:spcPts val="43"/>
              </a:spcBef>
              <a:spcAft>
                <a:spcPts val="0"/>
              </a:spcAft>
            </a:pPr>
            <a:r>
              <a:rPr sz="1200" b="1" spc="-2" dirty="0">
                <a:solidFill>
                  <a:prstClr val="black"/>
                </a:solidFill>
                <a:latin typeface="Calibri"/>
                <a:cs typeface="Calibri"/>
              </a:rPr>
              <a:t>PHISHING</a:t>
            </a:r>
            <a:endParaRPr sz="1200">
              <a:solidFill>
                <a:prstClr val="black"/>
              </a:solidFill>
              <a:latin typeface="Calibri"/>
              <a:cs typeface="Calibri"/>
            </a:endParaRPr>
          </a:p>
        </p:txBody>
      </p:sp>
      <p:sp>
        <p:nvSpPr>
          <p:cNvPr id="70" name="object 28"/>
          <p:cNvSpPr/>
          <p:nvPr/>
        </p:nvSpPr>
        <p:spPr>
          <a:xfrm>
            <a:off x="168769" y="4164727"/>
            <a:ext cx="250695" cy="233366"/>
          </a:xfrm>
          <a:custGeom>
            <a:avLst/>
            <a:gdLst/>
            <a:ahLst/>
            <a:cxnLst/>
            <a:rect l="l" t="t" r="r" b="b"/>
            <a:pathLst>
              <a:path w="551180" h="513080">
                <a:moveTo>
                  <a:pt x="275578" y="0"/>
                </a:moveTo>
                <a:lnTo>
                  <a:pt x="226043" y="4132"/>
                </a:lnTo>
                <a:lnTo>
                  <a:pt x="179420" y="16048"/>
                </a:lnTo>
                <a:lnTo>
                  <a:pt x="136488" y="35021"/>
                </a:lnTo>
                <a:lnTo>
                  <a:pt x="98026" y="60329"/>
                </a:lnTo>
                <a:lnTo>
                  <a:pt x="64812" y="91245"/>
                </a:lnTo>
                <a:lnTo>
                  <a:pt x="37624" y="127046"/>
                </a:lnTo>
                <a:lnTo>
                  <a:pt x="17240" y="167008"/>
                </a:lnTo>
                <a:lnTo>
                  <a:pt x="4439" y="210406"/>
                </a:lnTo>
                <a:lnTo>
                  <a:pt x="0" y="256515"/>
                </a:lnTo>
                <a:lnTo>
                  <a:pt x="4439" y="302624"/>
                </a:lnTo>
                <a:lnTo>
                  <a:pt x="17240" y="346021"/>
                </a:lnTo>
                <a:lnTo>
                  <a:pt x="37624" y="385983"/>
                </a:lnTo>
                <a:lnTo>
                  <a:pt x="64812" y="421784"/>
                </a:lnTo>
                <a:lnTo>
                  <a:pt x="98026" y="452701"/>
                </a:lnTo>
                <a:lnTo>
                  <a:pt x="136488" y="478008"/>
                </a:lnTo>
                <a:lnTo>
                  <a:pt x="179420" y="496982"/>
                </a:lnTo>
                <a:lnTo>
                  <a:pt x="226043" y="508898"/>
                </a:lnTo>
                <a:lnTo>
                  <a:pt x="275578" y="513030"/>
                </a:lnTo>
                <a:lnTo>
                  <a:pt x="325114" y="508898"/>
                </a:lnTo>
                <a:lnTo>
                  <a:pt x="371737" y="496982"/>
                </a:lnTo>
                <a:lnTo>
                  <a:pt x="414668" y="478008"/>
                </a:lnTo>
                <a:lnTo>
                  <a:pt x="453130" y="452701"/>
                </a:lnTo>
                <a:lnTo>
                  <a:pt x="486344" y="421784"/>
                </a:lnTo>
                <a:lnTo>
                  <a:pt x="513533" y="385983"/>
                </a:lnTo>
                <a:lnTo>
                  <a:pt x="533916" y="346021"/>
                </a:lnTo>
                <a:lnTo>
                  <a:pt x="546717" y="302624"/>
                </a:lnTo>
                <a:lnTo>
                  <a:pt x="551157" y="256515"/>
                </a:lnTo>
                <a:lnTo>
                  <a:pt x="546717" y="210406"/>
                </a:lnTo>
                <a:lnTo>
                  <a:pt x="533916" y="167008"/>
                </a:lnTo>
                <a:lnTo>
                  <a:pt x="513533" y="127046"/>
                </a:lnTo>
                <a:lnTo>
                  <a:pt x="486344" y="91245"/>
                </a:lnTo>
                <a:lnTo>
                  <a:pt x="453130" y="60329"/>
                </a:lnTo>
                <a:lnTo>
                  <a:pt x="414668" y="35021"/>
                </a:lnTo>
                <a:lnTo>
                  <a:pt x="371737" y="16048"/>
                </a:lnTo>
                <a:lnTo>
                  <a:pt x="325114" y="4132"/>
                </a:lnTo>
                <a:lnTo>
                  <a:pt x="275578"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72" name="object 29"/>
          <p:cNvSpPr txBox="1"/>
          <p:nvPr/>
        </p:nvSpPr>
        <p:spPr>
          <a:xfrm>
            <a:off x="247310" y="4168989"/>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1</a:t>
            </a:r>
            <a:endParaRPr sz="1273">
              <a:solidFill>
                <a:prstClr val="black"/>
              </a:solidFill>
              <a:latin typeface="Calibri"/>
              <a:cs typeface="Calibri"/>
            </a:endParaRPr>
          </a:p>
        </p:txBody>
      </p:sp>
      <p:sp>
        <p:nvSpPr>
          <p:cNvPr id="73" name="object 30"/>
          <p:cNvSpPr/>
          <p:nvPr/>
        </p:nvSpPr>
        <p:spPr>
          <a:xfrm>
            <a:off x="1287904" y="4177969"/>
            <a:ext cx="250695" cy="233366"/>
          </a:xfrm>
          <a:custGeom>
            <a:avLst/>
            <a:gdLst/>
            <a:ahLst/>
            <a:cxnLst/>
            <a:rect l="l" t="t" r="r" b="b"/>
            <a:pathLst>
              <a:path w="551180" h="513080">
                <a:moveTo>
                  <a:pt x="275579" y="0"/>
                </a:moveTo>
                <a:lnTo>
                  <a:pt x="226043" y="4132"/>
                </a:lnTo>
                <a:lnTo>
                  <a:pt x="179420" y="16048"/>
                </a:lnTo>
                <a:lnTo>
                  <a:pt x="136489" y="35021"/>
                </a:lnTo>
                <a:lnTo>
                  <a:pt x="98027" y="60329"/>
                </a:lnTo>
                <a:lnTo>
                  <a:pt x="64812" y="91245"/>
                </a:lnTo>
                <a:lnTo>
                  <a:pt x="37624" y="127046"/>
                </a:lnTo>
                <a:lnTo>
                  <a:pt x="17240" y="167008"/>
                </a:lnTo>
                <a:lnTo>
                  <a:pt x="4439" y="210406"/>
                </a:lnTo>
                <a:lnTo>
                  <a:pt x="0" y="256515"/>
                </a:lnTo>
                <a:lnTo>
                  <a:pt x="4439" y="302624"/>
                </a:lnTo>
                <a:lnTo>
                  <a:pt x="17240" y="346021"/>
                </a:lnTo>
                <a:lnTo>
                  <a:pt x="37624" y="385983"/>
                </a:lnTo>
                <a:lnTo>
                  <a:pt x="64812" y="421784"/>
                </a:lnTo>
                <a:lnTo>
                  <a:pt x="98027" y="452701"/>
                </a:lnTo>
                <a:lnTo>
                  <a:pt x="136489" y="478008"/>
                </a:lnTo>
                <a:lnTo>
                  <a:pt x="179420" y="496982"/>
                </a:lnTo>
                <a:lnTo>
                  <a:pt x="226043" y="508898"/>
                </a:lnTo>
                <a:lnTo>
                  <a:pt x="275579" y="513030"/>
                </a:lnTo>
                <a:lnTo>
                  <a:pt x="325115" y="508898"/>
                </a:lnTo>
                <a:lnTo>
                  <a:pt x="371737" y="496982"/>
                </a:lnTo>
                <a:lnTo>
                  <a:pt x="414669" y="478008"/>
                </a:lnTo>
                <a:lnTo>
                  <a:pt x="453131" y="452701"/>
                </a:lnTo>
                <a:lnTo>
                  <a:pt x="486345" y="421784"/>
                </a:lnTo>
                <a:lnTo>
                  <a:pt x="513533" y="385983"/>
                </a:lnTo>
                <a:lnTo>
                  <a:pt x="533916" y="346021"/>
                </a:lnTo>
                <a:lnTo>
                  <a:pt x="546717" y="302624"/>
                </a:lnTo>
                <a:lnTo>
                  <a:pt x="551157" y="256515"/>
                </a:lnTo>
                <a:lnTo>
                  <a:pt x="546717" y="210406"/>
                </a:lnTo>
                <a:lnTo>
                  <a:pt x="533916" y="167008"/>
                </a:lnTo>
                <a:lnTo>
                  <a:pt x="513533" y="127046"/>
                </a:lnTo>
                <a:lnTo>
                  <a:pt x="486345" y="91245"/>
                </a:lnTo>
                <a:lnTo>
                  <a:pt x="453131" y="60329"/>
                </a:lnTo>
                <a:lnTo>
                  <a:pt x="414669" y="35021"/>
                </a:lnTo>
                <a:lnTo>
                  <a:pt x="371737" y="16048"/>
                </a:lnTo>
                <a:lnTo>
                  <a:pt x="325115" y="4132"/>
                </a:lnTo>
                <a:lnTo>
                  <a:pt x="275579"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74" name="object 31"/>
          <p:cNvSpPr txBox="1"/>
          <p:nvPr/>
        </p:nvSpPr>
        <p:spPr>
          <a:xfrm>
            <a:off x="1366446" y="4182319"/>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2</a:t>
            </a:r>
            <a:endParaRPr sz="1273">
              <a:solidFill>
                <a:prstClr val="black"/>
              </a:solidFill>
              <a:latin typeface="Calibri"/>
              <a:cs typeface="Calibri"/>
            </a:endParaRPr>
          </a:p>
        </p:txBody>
      </p:sp>
      <p:sp>
        <p:nvSpPr>
          <p:cNvPr id="75" name="object 32"/>
          <p:cNvSpPr/>
          <p:nvPr/>
        </p:nvSpPr>
        <p:spPr>
          <a:xfrm>
            <a:off x="2456773" y="4171413"/>
            <a:ext cx="250695" cy="233366"/>
          </a:xfrm>
          <a:custGeom>
            <a:avLst/>
            <a:gdLst/>
            <a:ahLst/>
            <a:cxnLst/>
            <a:rect l="l" t="t" r="r" b="b"/>
            <a:pathLst>
              <a:path w="551179" h="513080">
                <a:moveTo>
                  <a:pt x="275578" y="0"/>
                </a:moveTo>
                <a:lnTo>
                  <a:pt x="226042" y="4132"/>
                </a:lnTo>
                <a:lnTo>
                  <a:pt x="179420" y="16048"/>
                </a:lnTo>
                <a:lnTo>
                  <a:pt x="136488" y="35022"/>
                </a:lnTo>
                <a:lnTo>
                  <a:pt x="98026" y="60329"/>
                </a:lnTo>
                <a:lnTo>
                  <a:pt x="64812" y="91246"/>
                </a:lnTo>
                <a:lnTo>
                  <a:pt x="37624" y="127047"/>
                </a:lnTo>
                <a:lnTo>
                  <a:pt x="17240" y="167009"/>
                </a:lnTo>
                <a:lnTo>
                  <a:pt x="4439" y="210406"/>
                </a:lnTo>
                <a:lnTo>
                  <a:pt x="0" y="256515"/>
                </a:lnTo>
                <a:lnTo>
                  <a:pt x="4439" y="302624"/>
                </a:lnTo>
                <a:lnTo>
                  <a:pt x="17240" y="346022"/>
                </a:lnTo>
                <a:lnTo>
                  <a:pt x="37624" y="385983"/>
                </a:lnTo>
                <a:lnTo>
                  <a:pt x="64812" y="421785"/>
                </a:lnTo>
                <a:lnTo>
                  <a:pt x="98026" y="452701"/>
                </a:lnTo>
                <a:lnTo>
                  <a:pt x="136488" y="478009"/>
                </a:lnTo>
                <a:lnTo>
                  <a:pt x="179420" y="496982"/>
                </a:lnTo>
                <a:lnTo>
                  <a:pt x="226042" y="508898"/>
                </a:lnTo>
                <a:lnTo>
                  <a:pt x="275578" y="513030"/>
                </a:lnTo>
                <a:lnTo>
                  <a:pt x="325114" y="508898"/>
                </a:lnTo>
                <a:lnTo>
                  <a:pt x="371736" y="496982"/>
                </a:lnTo>
                <a:lnTo>
                  <a:pt x="414668" y="478009"/>
                </a:lnTo>
                <a:lnTo>
                  <a:pt x="453130" y="452701"/>
                </a:lnTo>
                <a:lnTo>
                  <a:pt x="486344" y="421785"/>
                </a:lnTo>
                <a:lnTo>
                  <a:pt x="513532" y="385983"/>
                </a:lnTo>
                <a:lnTo>
                  <a:pt x="533916" y="346022"/>
                </a:lnTo>
                <a:lnTo>
                  <a:pt x="546717" y="302624"/>
                </a:lnTo>
                <a:lnTo>
                  <a:pt x="551157" y="256515"/>
                </a:lnTo>
                <a:lnTo>
                  <a:pt x="546717" y="210406"/>
                </a:lnTo>
                <a:lnTo>
                  <a:pt x="533916" y="167009"/>
                </a:lnTo>
                <a:lnTo>
                  <a:pt x="513532" y="127047"/>
                </a:lnTo>
                <a:lnTo>
                  <a:pt x="486344" y="91246"/>
                </a:lnTo>
                <a:lnTo>
                  <a:pt x="453130" y="60329"/>
                </a:lnTo>
                <a:lnTo>
                  <a:pt x="414668" y="35022"/>
                </a:lnTo>
                <a:lnTo>
                  <a:pt x="371736" y="16048"/>
                </a:lnTo>
                <a:lnTo>
                  <a:pt x="325114" y="4132"/>
                </a:lnTo>
                <a:lnTo>
                  <a:pt x="275578"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76" name="object 33"/>
          <p:cNvSpPr txBox="1"/>
          <p:nvPr/>
        </p:nvSpPr>
        <p:spPr>
          <a:xfrm>
            <a:off x="2535315" y="4175048"/>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3</a:t>
            </a:r>
            <a:endParaRPr sz="1273">
              <a:solidFill>
                <a:prstClr val="black"/>
              </a:solidFill>
              <a:latin typeface="Calibri"/>
              <a:cs typeface="Calibri"/>
            </a:endParaRPr>
          </a:p>
        </p:txBody>
      </p:sp>
      <p:sp>
        <p:nvSpPr>
          <p:cNvPr id="77" name="object 34"/>
          <p:cNvSpPr/>
          <p:nvPr/>
        </p:nvSpPr>
        <p:spPr>
          <a:xfrm>
            <a:off x="3631980" y="4167397"/>
            <a:ext cx="250695" cy="233366"/>
          </a:xfrm>
          <a:custGeom>
            <a:avLst/>
            <a:gdLst/>
            <a:ahLst/>
            <a:cxnLst/>
            <a:rect l="l" t="t" r="r" b="b"/>
            <a:pathLst>
              <a:path w="551179" h="513080">
                <a:moveTo>
                  <a:pt x="275579" y="0"/>
                </a:moveTo>
                <a:lnTo>
                  <a:pt x="226043" y="4132"/>
                </a:lnTo>
                <a:lnTo>
                  <a:pt x="179420" y="16048"/>
                </a:lnTo>
                <a:lnTo>
                  <a:pt x="136489" y="35021"/>
                </a:lnTo>
                <a:lnTo>
                  <a:pt x="98027" y="60329"/>
                </a:lnTo>
                <a:lnTo>
                  <a:pt x="64812" y="91245"/>
                </a:lnTo>
                <a:lnTo>
                  <a:pt x="37624" y="127046"/>
                </a:lnTo>
                <a:lnTo>
                  <a:pt x="17240" y="167008"/>
                </a:lnTo>
                <a:lnTo>
                  <a:pt x="4439" y="210406"/>
                </a:lnTo>
                <a:lnTo>
                  <a:pt x="0" y="256515"/>
                </a:lnTo>
                <a:lnTo>
                  <a:pt x="4439" y="302624"/>
                </a:lnTo>
                <a:lnTo>
                  <a:pt x="17240" y="346021"/>
                </a:lnTo>
                <a:lnTo>
                  <a:pt x="37624" y="385983"/>
                </a:lnTo>
                <a:lnTo>
                  <a:pt x="64812" y="421784"/>
                </a:lnTo>
                <a:lnTo>
                  <a:pt x="98027" y="452701"/>
                </a:lnTo>
                <a:lnTo>
                  <a:pt x="136489" y="478008"/>
                </a:lnTo>
                <a:lnTo>
                  <a:pt x="179420" y="496982"/>
                </a:lnTo>
                <a:lnTo>
                  <a:pt x="226043" y="508898"/>
                </a:lnTo>
                <a:lnTo>
                  <a:pt x="275579" y="513030"/>
                </a:lnTo>
                <a:lnTo>
                  <a:pt x="325115" y="508898"/>
                </a:lnTo>
                <a:lnTo>
                  <a:pt x="371737" y="496982"/>
                </a:lnTo>
                <a:lnTo>
                  <a:pt x="414669" y="478008"/>
                </a:lnTo>
                <a:lnTo>
                  <a:pt x="453131" y="452701"/>
                </a:lnTo>
                <a:lnTo>
                  <a:pt x="486345" y="421784"/>
                </a:lnTo>
                <a:lnTo>
                  <a:pt x="513533" y="385983"/>
                </a:lnTo>
                <a:lnTo>
                  <a:pt x="533916" y="346021"/>
                </a:lnTo>
                <a:lnTo>
                  <a:pt x="546717" y="302624"/>
                </a:lnTo>
                <a:lnTo>
                  <a:pt x="551157" y="256515"/>
                </a:lnTo>
                <a:lnTo>
                  <a:pt x="546717" y="210406"/>
                </a:lnTo>
                <a:lnTo>
                  <a:pt x="533916" y="167008"/>
                </a:lnTo>
                <a:lnTo>
                  <a:pt x="513533" y="127046"/>
                </a:lnTo>
                <a:lnTo>
                  <a:pt x="486345" y="91245"/>
                </a:lnTo>
                <a:lnTo>
                  <a:pt x="453131" y="60329"/>
                </a:lnTo>
                <a:lnTo>
                  <a:pt x="414669" y="35021"/>
                </a:lnTo>
                <a:lnTo>
                  <a:pt x="371737" y="16048"/>
                </a:lnTo>
                <a:lnTo>
                  <a:pt x="325115" y="4132"/>
                </a:lnTo>
                <a:lnTo>
                  <a:pt x="275579"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78" name="object 35"/>
          <p:cNvSpPr txBox="1"/>
          <p:nvPr/>
        </p:nvSpPr>
        <p:spPr>
          <a:xfrm>
            <a:off x="3710522" y="4171412"/>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4</a:t>
            </a:r>
            <a:endParaRPr sz="1273">
              <a:solidFill>
                <a:prstClr val="black"/>
              </a:solidFill>
              <a:latin typeface="Calibri"/>
              <a:cs typeface="Calibri"/>
            </a:endParaRPr>
          </a:p>
        </p:txBody>
      </p:sp>
      <p:sp>
        <p:nvSpPr>
          <p:cNvPr id="79" name="object 36"/>
          <p:cNvSpPr/>
          <p:nvPr/>
        </p:nvSpPr>
        <p:spPr>
          <a:xfrm>
            <a:off x="4817692" y="4172531"/>
            <a:ext cx="250695" cy="233366"/>
          </a:xfrm>
          <a:custGeom>
            <a:avLst/>
            <a:gdLst/>
            <a:ahLst/>
            <a:cxnLst/>
            <a:rect l="l" t="t" r="r" b="b"/>
            <a:pathLst>
              <a:path w="551179" h="513080">
                <a:moveTo>
                  <a:pt x="275578" y="0"/>
                </a:moveTo>
                <a:lnTo>
                  <a:pt x="226042" y="4132"/>
                </a:lnTo>
                <a:lnTo>
                  <a:pt x="179419" y="16048"/>
                </a:lnTo>
                <a:lnTo>
                  <a:pt x="136488" y="35021"/>
                </a:lnTo>
                <a:lnTo>
                  <a:pt x="98026" y="60329"/>
                </a:lnTo>
                <a:lnTo>
                  <a:pt x="64812" y="91245"/>
                </a:lnTo>
                <a:lnTo>
                  <a:pt x="37624" y="127046"/>
                </a:lnTo>
                <a:lnTo>
                  <a:pt x="17240" y="167008"/>
                </a:lnTo>
                <a:lnTo>
                  <a:pt x="4439" y="210406"/>
                </a:lnTo>
                <a:lnTo>
                  <a:pt x="0" y="256515"/>
                </a:lnTo>
                <a:lnTo>
                  <a:pt x="4439" y="302624"/>
                </a:lnTo>
                <a:lnTo>
                  <a:pt x="17240" y="346021"/>
                </a:lnTo>
                <a:lnTo>
                  <a:pt x="37624" y="385983"/>
                </a:lnTo>
                <a:lnTo>
                  <a:pt x="64812" y="421784"/>
                </a:lnTo>
                <a:lnTo>
                  <a:pt x="98026" y="452701"/>
                </a:lnTo>
                <a:lnTo>
                  <a:pt x="136488" y="478008"/>
                </a:lnTo>
                <a:lnTo>
                  <a:pt x="179419" y="496982"/>
                </a:lnTo>
                <a:lnTo>
                  <a:pt x="226042" y="508898"/>
                </a:lnTo>
                <a:lnTo>
                  <a:pt x="275578" y="513030"/>
                </a:lnTo>
                <a:lnTo>
                  <a:pt x="325114" y="508898"/>
                </a:lnTo>
                <a:lnTo>
                  <a:pt x="371736" y="496982"/>
                </a:lnTo>
                <a:lnTo>
                  <a:pt x="414668" y="478008"/>
                </a:lnTo>
                <a:lnTo>
                  <a:pt x="453130" y="452701"/>
                </a:lnTo>
                <a:lnTo>
                  <a:pt x="486344" y="421784"/>
                </a:lnTo>
                <a:lnTo>
                  <a:pt x="513532" y="385983"/>
                </a:lnTo>
                <a:lnTo>
                  <a:pt x="533916" y="346021"/>
                </a:lnTo>
                <a:lnTo>
                  <a:pt x="546717" y="302624"/>
                </a:lnTo>
                <a:lnTo>
                  <a:pt x="551157" y="256515"/>
                </a:lnTo>
                <a:lnTo>
                  <a:pt x="546717" y="210406"/>
                </a:lnTo>
                <a:lnTo>
                  <a:pt x="533916" y="167008"/>
                </a:lnTo>
                <a:lnTo>
                  <a:pt x="513532" y="127046"/>
                </a:lnTo>
                <a:lnTo>
                  <a:pt x="486344" y="91245"/>
                </a:lnTo>
                <a:lnTo>
                  <a:pt x="453130" y="60329"/>
                </a:lnTo>
                <a:lnTo>
                  <a:pt x="414668" y="35021"/>
                </a:lnTo>
                <a:lnTo>
                  <a:pt x="371736" y="16048"/>
                </a:lnTo>
                <a:lnTo>
                  <a:pt x="325114" y="4132"/>
                </a:lnTo>
                <a:lnTo>
                  <a:pt x="275578"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80" name="object 37"/>
          <p:cNvSpPr txBox="1"/>
          <p:nvPr/>
        </p:nvSpPr>
        <p:spPr>
          <a:xfrm>
            <a:off x="4896233" y="4176260"/>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5</a:t>
            </a:r>
            <a:endParaRPr sz="1273">
              <a:solidFill>
                <a:prstClr val="black"/>
              </a:solidFill>
              <a:latin typeface="Calibri"/>
              <a:cs typeface="Calibri"/>
            </a:endParaRPr>
          </a:p>
        </p:txBody>
      </p:sp>
      <p:sp>
        <p:nvSpPr>
          <p:cNvPr id="81" name="object 38"/>
          <p:cNvSpPr/>
          <p:nvPr/>
        </p:nvSpPr>
        <p:spPr>
          <a:xfrm>
            <a:off x="6119395" y="4176765"/>
            <a:ext cx="250695" cy="233366"/>
          </a:xfrm>
          <a:custGeom>
            <a:avLst/>
            <a:gdLst/>
            <a:ahLst/>
            <a:cxnLst/>
            <a:rect l="l" t="t" r="r" b="b"/>
            <a:pathLst>
              <a:path w="551180" h="513080">
                <a:moveTo>
                  <a:pt x="275573" y="0"/>
                </a:moveTo>
                <a:lnTo>
                  <a:pt x="226038" y="4132"/>
                </a:lnTo>
                <a:lnTo>
                  <a:pt x="179416" y="16048"/>
                </a:lnTo>
                <a:lnTo>
                  <a:pt x="136486" y="35022"/>
                </a:lnTo>
                <a:lnTo>
                  <a:pt x="98024" y="60329"/>
                </a:lnTo>
                <a:lnTo>
                  <a:pt x="64811" y="91246"/>
                </a:lnTo>
                <a:lnTo>
                  <a:pt x="37623" y="127047"/>
                </a:lnTo>
                <a:lnTo>
                  <a:pt x="17240" y="167009"/>
                </a:lnTo>
                <a:lnTo>
                  <a:pt x="4439" y="210406"/>
                </a:lnTo>
                <a:lnTo>
                  <a:pt x="0" y="256515"/>
                </a:lnTo>
                <a:lnTo>
                  <a:pt x="4439" y="302624"/>
                </a:lnTo>
                <a:lnTo>
                  <a:pt x="17240" y="346022"/>
                </a:lnTo>
                <a:lnTo>
                  <a:pt x="37623" y="385983"/>
                </a:lnTo>
                <a:lnTo>
                  <a:pt x="64811" y="421785"/>
                </a:lnTo>
                <a:lnTo>
                  <a:pt x="98024" y="452701"/>
                </a:lnTo>
                <a:lnTo>
                  <a:pt x="136486" y="478009"/>
                </a:lnTo>
                <a:lnTo>
                  <a:pt x="179416" y="496982"/>
                </a:lnTo>
                <a:lnTo>
                  <a:pt x="226038" y="508898"/>
                </a:lnTo>
                <a:lnTo>
                  <a:pt x="275573" y="513030"/>
                </a:lnTo>
                <a:lnTo>
                  <a:pt x="325112" y="508898"/>
                </a:lnTo>
                <a:lnTo>
                  <a:pt x="371736" y="496982"/>
                </a:lnTo>
                <a:lnTo>
                  <a:pt x="414669" y="478009"/>
                </a:lnTo>
                <a:lnTo>
                  <a:pt x="453132" y="452701"/>
                </a:lnTo>
                <a:lnTo>
                  <a:pt x="486346" y="421785"/>
                </a:lnTo>
                <a:lnTo>
                  <a:pt x="513534" y="385983"/>
                </a:lnTo>
                <a:lnTo>
                  <a:pt x="533918" y="346022"/>
                </a:lnTo>
                <a:lnTo>
                  <a:pt x="546718" y="302624"/>
                </a:lnTo>
                <a:lnTo>
                  <a:pt x="551158" y="256515"/>
                </a:lnTo>
                <a:lnTo>
                  <a:pt x="546718" y="210406"/>
                </a:lnTo>
                <a:lnTo>
                  <a:pt x="533918" y="167009"/>
                </a:lnTo>
                <a:lnTo>
                  <a:pt x="513534" y="127047"/>
                </a:lnTo>
                <a:lnTo>
                  <a:pt x="486346" y="91246"/>
                </a:lnTo>
                <a:lnTo>
                  <a:pt x="453132" y="60329"/>
                </a:lnTo>
                <a:lnTo>
                  <a:pt x="414669" y="35022"/>
                </a:lnTo>
                <a:lnTo>
                  <a:pt x="371736" y="16048"/>
                </a:lnTo>
                <a:lnTo>
                  <a:pt x="325112" y="4132"/>
                </a:lnTo>
                <a:lnTo>
                  <a:pt x="275573"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82" name="object 39"/>
          <p:cNvSpPr txBox="1"/>
          <p:nvPr/>
        </p:nvSpPr>
        <p:spPr>
          <a:xfrm>
            <a:off x="6197935" y="4181107"/>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6</a:t>
            </a:r>
            <a:endParaRPr sz="1273">
              <a:solidFill>
                <a:prstClr val="black"/>
              </a:solidFill>
              <a:latin typeface="Calibri"/>
              <a:cs typeface="Calibri"/>
            </a:endParaRPr>
          </a:p>
        </p:txBody>
      </p:sp>
      <p:sp>
        <p:nvSpPr>
          <p:cNvPr id="83" name="object 40"/>
          <p:cNvSpPr/>
          <p:nvPr/>
        </p:nvSpPr>
        <p:spPr>
          <a:xfrm>
            <a:off x="7573912" y="4171448"/>
            <a:ext cx="250695" cy="233366"/>
          </a:xfrm>
          <a:custGeom>
            <a:avLst/>
            <a:gdLst/>
            <a:ahLst/>
            <a:cxnLst/>
            <a:rect l="l" t="t" r="r" b="b"/>
            <a:pathLst>
              <a:path w="551180" h="513080">
                <a:moveTo>
                  <a:pt x="275584" y="0"/>
                </a:moveTo>
                <a:lnTo>
                  <a:pt x="226049" y="4132"/>
                </a:lnTo>
                <a:lnTo>
                  <a:pt x="179426" y="16048"/>
                </a:lnTo>
                <a:lnTo>
                  <a:pt x="136494" y="35021"/>
                </a:lnTo>
                <a:lnTo>
                  <a:pt x="98031" y="60329"/>
                </a:lnTo>
                <a:lnTo>
                  <a:pt x="64815" y="91245"/>
                </a:lnTo>
                <a:lnTo>
                  <a:pt x="37626" y="127046"/>
                </a:lnTo>
                <a:lnTo>
                  <a:pt x="17241" y="167008"/>
                </a:lnTo>
                <a:lnTo>
                  <a:pt x="4440" y="210406"/>
                </a:lnTo>
                <a:lnTo>
                  <a:pt x="0" y="256515"/>
                </a:lnTo>
                <a:lnTo>
                  <a:pt x="4440" y="302624"/>
                </a:lnTo>
                <a:lnTo>
                  <a:pt x="17241" y="346021"/>
                </a:lnTo>
                <a:lnTo>
                  <a:pt x="37626" y="385983"/>
                </a:lnTo>
                <a:lnTo>
                  <a:pt x="64815" y="421784"/>
                </a:lnTo>
                <a:lnTo>
                  <a:pt x="98031" y="452701"/>
                </a:lnTo>
                <a:lnTo>
                  <a:pt x="136494" y="478008"/>
                </a:lnTo>
                <a:lnTo>
                  <a:pt x="179426" y="496982"/>
                </a:lnTo>
                <a:lnTo>
                  <a:pt x="226049" y="508898"/>
                </a:lnTo>
                <a:lnTo>
                  <a:pt x="275584" y="513030"/>
                </a:lnTo>
                <a:lnTo>
                  <a:pt x="325119" y="508898"/>
                </a:lnTo>
                <a:lnTo>
                  <a:pt x="371741" y="496982"/>
                </a:lnTo>
                <a:lnTo>
                  <a:pt x="414672" y="478008"/>
                </a:lnTo>
                <a:lnTo>
                  <a:pt x="453134" y="452701"/>
                </a:lnTo>
                <a:lnTo>
                  <a:pt x="486347" y="421784"/>
                </a:lnTo>
                <a:lnTo>
                  <a:pt x="513535" y="385983"/>
                </a:lnTo>
                <a:lnTo>
                  <a:pt x="533918" y="346021"/>
                </a:lnTo>
                <a:lnTo>
                  <a:pt x="546718" y="302624"/>
                </a:lnTo>
                <a:lnTo>
                  <a:pt x="551158" y="256515"/>
                </a:lnTo>
                <a:lnTo>
                  <a:pt x="546718" y="210406"/>
                </a:lnTo>
                <a:lnTo>
                  <a:pt x="533918" y="167008"/>
                </a:lnTo>
                <a:lnTo>
                  <a:pt x="513535" y="127046"/>
                </a:lnTo>
                <a:lnTo>
                  <a:pt x="486347" y="91245"/>
                </a:lnTo>
                <a:lnTo>
                  <a:pt x="453134" y="60329"/>
                </a:lnTo>
                <a:lnTo>
                  <a:pt x="414672" y="35021"/>
                </a:lnTo>
                <a:lnTo>
                  <a:pt x="371741" y="16048"/>
                </a:lnTo>
                <a:lnTo>
                  <a:pt x="325119" y="4132"/>
                </a:lnTo>
                <a:lnTo>
                  <a:pt x="275584" y="0"/>
                </a:lnTo>
                <a:close/>
              </a:path>
            </a:pathLst>
          </a:custGeom>
          <a:solidFill>
            <a:srgbClr val="151ECD"/>
          </a:solid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84" name="object 41"/>
          <p:cNvSpPr txBox="1"/>
          <p:nvPr/>
        </p:nvSpPr>
        <p:spPr>
          <a:xfrm>
            <a:off x="7652456" y="4175048"/>
            <a:ext cx="93577" cy="201429"/>
          </a:xfrm>
          <a:prstGeom prst="rect">
            <a:avLst/>
          </a:prstGeom>
        </p:spPr>
        <p:txBody>
          <a:bodyPr vert="horz" wrap="square" lIns="0" tIns="5488" rIns="0" bIns="0" rtlCol="0">
            <a:spAutoFit/>
          </a:bodyPr>
          <a:lstStyle/>
          <a:p>
            <a:pPr marL="5776" defTabSz="415869" eaLnBrk="1" fontAlgn="auto" hangingPunct="1">
              <a:spcBef>
                <a:spcPts val="43"/>
              </a:spcBef>
              <a:spcAft>
                <a:spcPts val="0"/>
              </a:spcAft>
            </a:pPr>
            <a:r>
              <a:rPr sz="1273" spc="-2" dirty="0">
                <a:solidFill>
                  <a:srgbClr val="FFFFFF"/>
                </a:solidFill>
                <a:latin typeface="Calibri"/>
                <a:cs typeface="Calibri"/>
              </a:rPr>
              <a:t>7</a:t>
            </a:r>
            <a:endParaRPr sz="1273">
              <a:solidFill>
                <a:prstClr val="black"/>
              </a:solidFill>
              <a:latin typeface="Calibri"/>
              <a:cs typeface="Calibri"/>
            </a:endParaRPr>
          </a:p>
        </p:txBody>
      </p:sp>
      <p:sp>
        <p:nvSpPr>
          <p:cNvPr id="102" name="object 62"/>
          <p:cNvSpPr/>
          <p:nvPr/>
        </p:nvSpPr>
        <p:spPr>
          <a:xfrm>
            <a:off x="2570315" y="1985960"/>
            <a:ext cx="1523748" cy="1500059"/>
          </a:xfrm>
          <a:prstGeom prst="rect">
            <a:avLst/>
          </a:prstGeom>
          <a:blipFill>
            <a:blip r:embed="rId3"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03" name="object 63"/>
          <p:cNvSpPr/>
          <p:nvPr/>
        </p:nvSpPr>
        <p:spPr>
          <a:xfrm>
            <a:off x="1770383" y="877707"/>
            <a:ext cx="1504954" cy="1364776"/>
          </a:xfrm>
          <a:prstGeom prst="rect">
            <a:avLst/>
          </a:prstGeom>
          <a:blipFill>
            <a:blip r:embed="rId4"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05" name="object 65"/>
          <p:cNvSpPr/>
          <p:nvPr/>
        </p:nvSpPr>
        <p:spPr>
          <a:xfrm>
            <a:off x="6618536" y="763183"/>
            <a:ext cx="1553352" cy="1479300"/>
          </a:xfrm>
          <a:prstGeom prst="rect">
            <a:avLst/>
          </a:prstGeom>
          <a:blipFill>
            <a:blip r:embed="rId5"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06" name="object 66"/>
          <p:cNvSpPr/>
          <p:nvPr/>
        </p:nvSpPr>
        <p:spPr>
          <a:xfrm>
            <a:off x="4882278" y="774685"/>
            <a:ext cx="1541165" cy="1473087"/>
          </a:xfrm>
          <a:prstGeom prst="rect">
            <a:avLst/>
          </a:prstGeom>
          <a:blipFill>
            <a:blip r:embed="rId6"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08" name="object 68"/>
          <p:cNvSpPr/>
          <p:nvPr/>
        </p:nvSpPr>
        <p:spPr>
          <a:xfrm>
            <a:off x="5703484" y="2051937"/>
            <a:ext cx="1621666" cy="1443967"/>
          </a:xfrm>
          <a:prstGeom prst="rect">
            <a:avLst/>
          </a:prstGeom>
          <a:blipFill>
            <a:blip r:embed="rId7"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09" name="object 69"/>
          <p:cNvSpPr/>
          <p:nvPr/>
        </p:nvSpPr>
        <p:spPr>
          <a:xfrm>
            <a:off x="7395212" y="2015601"/>
            <a:ext cx="1484200" cy="1370243"/>
          </a:xfrm>
          <a:prstGeom prst="rect">
            <a:avLst/>
          </a:prstGeom>
          <a:blipFill>
            <a:blip r:embed="rId8"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10" name="object 70"/>
          <p:cNvSpPr/>
          <p:nvPr/>
        </p:nvSpPr>
        <p:spPr>
          <a:xfrm>
            <a:off x="936408" y="2021516"/>
            <a:ext cx="1438814" cy="1451436"/>
          </a:xfrm>
          <a:prstGeom prst="rect">
            <a:avLst/>
          </a:prstGeom>
          <a:blipFill>
            <a:blip r:embed="rId9"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11" name="object 71"/>
          <p:cNvSpPr/>
          <p:nvPr/>
        </p:nvSpPr>
        <p:spPr>
          <a:xfrm>
            <a:off x="171883" y="825258"/>
            <a:ext cx="1520550" cy="1465454"/>
          </a:xfrm>
          <a:prstGeom prst="rect">
            <a:avLst/>
          </a:prstGeom>
          <a:blipFill>
            <a:blip r:embed="rId10"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12" name="object 72"/>
          <p:cNvSpPr/>
          <p:nvPr/>
        </p:nvSpPr>
        <p:spPr>
          <a:xfrm>
            <a:off x="4047150" y="1980044"/>
            <a:ext cx="1656333" cy="1383326"/>
          </a:xfrm>
          <a:prstGeom prst="rect">
            <a:avLst/>
          </a:prstGeom>
          <a:blipFill>
            <a:blip r:embed="rId11"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113" name="object 73"/>
          <p:cNvSpPr/>
          <p:nvPr/>
        </p:nvSpPr>
        <p:spPr>
          <a:xfrm>
            <a:off x="3321720" y="828857"/>
            <a:ext cx="1514447" cy="1405188"/>
          </a:xfrm>
          <a:prstGeom prst="rect">
            <a:avLst/>
          </a:prstGeom>
          <a:blipFill>
            <a:blip r:embed="rId12" cstate="print"/>
            <a:stretch>
              <a:fillRect/>
            </a:stretch>
          </a:blipFill>
        </p:spPr>
        <p:txBody>
          <a:bodyPr wrap="square" lIns="0" tIns="0" rIns="0" bIns="0" rtlCol="0"/>
          <a:lstStyle/>
          <a:p>
            <a:pPr defTabSz="415869" eaLnBrk="1" fontAlgn="auto" hangingPunct="1">
              <a:spcBef>
                <a:spcPts val="0"/>
              </a:spcBef>
              <a:spcAft>
                <a:spcPts val="0"/>
              </a:spcAft>
            </a:pPr>
            <a:endParaRPr sz="819">
              <a:solidFill>
                <a:prstClr val="black"/>
              </a:solidFill>
              <a:latin typeface="Calibri"/>
              <a:cs typeface="+mn-cs"/>
            </a:endParaRPr>
          </a:p>
        </p:txBody>
      </p:sp>
      <p:sp>
        <p:nvSpPr>
          <p:cNvPr id="93" name="object 53"/>
          <p:cNvSpPr txBox="1"/>
          <p:nvPr/>
        </p:nvSpPr>
        <p:spPr>
          <a:xfrm>
            <a:off x="4293237" y="3259782"/>
            <a:ext cx="1238869" cy="376332"/>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a:solidFill>
                  <a:prstClr val="black"/>
                </a:solidFill>
                <a:latin typeface="Calibri"/>
                <a:cs typeface="Calibri"/>
              </a:rPr>
              <a:t>ADDITIVE</a:t>
            </a:r>
            <a:r>
              <a:rPr sz="1200" b="1" spc="-7" dirty="0">
                <a:solidFill>
                  <a:prstClr val="black"/>
                </a:solidFill>
                <a:latin typeface="Calibri"/>
                <a:cs typeface="Calibri"/>
              </a:rPr>
              <a:t> </a:t>
            </a:r>
            <a:r>
              <a:rPr sz="1200" b="1" dirty="0">
                <a:solidFill>
                  <a:prstClr val="black"/>
                </a:solidFill>
                <a:latin typeface="Calibri"/>
                <a:cs typeface="Calibri"/>
              </a:rPr>
              <a:t>MANUFACTURING</a:t>
            </a:r>
            <a:endParaRPr sz="1200" dirty="0">
              <a:solidFill>
                <a:prstClr val="black"/>
              </a:solidFill>
              <a:latin typeface="Calibri"/>
              <a:cs typeface="Calibri"/>
            </a:endParaRPr>
          </a:p>
        </p:txBody>
      </p:sp>
      <p:sp>
        <p:nvSpPr>
          <p:cNvPr id="94" name="object 54"/>
          <p:cNvSpPr txBox="1"/>
          <p:nvPr/>
        </p:nvSpPr>
        <p:spPr>
          <a:xfrm>
            <a:off x="1236811" y="3259782"/>
            <a:ext cx="934191" cy="376332"/>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a:solidFill>
                  <a:prstClr val="black"/>
                </a:solidFill>
                <a:latin typeface="Calibri"/>
                <a:cs typeface="Calibri"/>
              </a:rPr>
              <a:t>INTERNET </a:t>
            </a:r>
            <a:r>
              <a:rPr sz="1200" b="1" spc="5" dirty="0">
                <a:solidFill>
                  <a:prstClr val="black"/>
                </a:solidFill>
                <a:latin typeface="Calibri"/>
                <a:cs typeface="Calibri"/>
              </a:rPr>
              <a:t>OF</a:t>
            </a:r>
            <a:r>
              <a:rPr sz="1200" b="1" spc="-23" dirty="0">
                <a:solidFill>
                  <a:prstClr val="black"/>
                </a:solidFill>
                <a:latin typeface="Calibri"/>
                <a:cs typeface="Calibri"/>
              </a:rPr>
              <a:t> </a:t>
            </a:r>
            <a:r>
              <a:rPr sz="1200" b="1" spc="5" dirty="0">
                <a:solidFill>
                  <a:prstClr val="black"/>
                </a:solidFill>
                <a:latin typeface="Calibri"/>
                <a:cs typeface="Calibri"/>
              </a:rPr>
              <a:t>THINGS</a:t>
            </a:r>
            <a:endParaRPr sz="1200" dirty="0">
              <a:solidFill>
                <a:prstClr val="black"/>
              </a:solidFill>
              <a:latin typeface="Calibri"/>
              <a:cs typeface="Calibri"/>
            </a:endParaRPr>
          </a:p>
        </p:txBody>
      </p:sp>
      <p:sp>
        <p:nvSpPr>
          <p:cNvPr id="96" name="object 56"/>
          <p:cNvSpPr txBox="1"/>
          <p:nvPr/>
        </p:nvSpPr>
        <p:spPr>
          <a:xfrm>
            <a:off x="5344159" y="2061931"/>
            <a:ext cx="711621" cy="191666"/>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5" dirty="0">
                <a:solidFill>
                  <a:prstClr val="black"/>
                </a:solidFill>
                <a:latin typeface="Calibri"/>
                <a:cs typeface="Calibri"/>
              </a:rPr>
              <a:t>R</a:t>
            </a:r>
            <a:r>
              <a:rPr sz="1200" b="1" spc="5" dirty="0">
                <a:solidFill>
                  <a:prstClr val="black"/>
                </a:solidFill>
                <a:latin typeface="Calibri"/>
                <a:cs typeface="Calibri"/>
              </a:rPr>
              <a:t>OB</a:t>
            </a:r>
            <a:r>
              <a:rPr sz="1200" b="1" spc="-11" dirty="0">
                <a:solidFill>
                  <a:prstClr val="black"/>
                </a:solidFill>
                <a:latin typeface="Calibri"/>
                <a:cs typeface="Calibri"/>
              </a:rPr>
              <a:t>O</a:t>
            </a:r>
            <a:r>
              <a:rPr sz="1200" b="1" spc="2" dirty="0">
                <a:solidFill>
                  <a:prstClr val="black"/>
                </a:solidFill>
                <a:latin typeface="Calibri"/>
                <a:cs typeface="Calibri"/>
              </a:rPr>
              <a:t>TIC</a:t>
            </a:r>
            <a:r>
              <a:rPr sz="1200" b="1" spc="5" dirty="0">
                <a:solidFill>
                  <a:prstClr val="black"/>
                </a:solidFill>
                <a:latin typeface="Calibri"/>
                <a:cs typeface="Calibri"/>
              </a:rPr>
              <a:t>S</a:t>
            </a:r>
            <a:endParaRPr sz="1200" dirty="0">
              <a:solidFill>
                <a:prstClr val="black"/>
              </a:solidFill>
              <a:latin typeface="Calibri"/>
              <a:cs typeface="Calibri"/>
            </a:endParaRPr>
          </a:p>
        </p:txBody>
      </p:sp>
      <p:sp>
        <p:nvSpPr>
          <p:cNvPr id="97" name="object 57"/>
          <p:cNvSpPr txBox="1"/>
          <p:nvPr/>
        </p:nvSpPr>
        <p:spPr>
          <a:xfrm>
            <a:off x="1994577" y="2069634"/>
            <a:ext cx="1105367" cy="376332"/>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dirty="0">
                <a:solidFill>
                  <a:prstClr val="black"/>
                </a:solidFill>
                <a:latin typeface="Calibri"/>
                <a:cs typeface="Calibri"/>
              </a:rPr>
              <a:t>ARTIFICIAL </a:t>
            </a:r>
            <a:r>
              <a:rPr sz="1200" b="1" spc="2" dirty="0">
                <a:solidFill>
                  <a:prstClr val="black"/>
                </a:solidFill>
                <a:latin typeface="Calibri"/>
                <a:cs typeface="Calibri"/>
              </a:rPr>
              <a:t>INTELLIGENCE</a:t>
            </a:r>
            <a:endParaRPr sz="1200" dirty="0">
              <a:solidFill>
                <a:prstClr val="black"/>
              </a:solidFill>
              <a:latin typeface="Calibri"/>
              <a:cs typeface="Calibri"/>
            </a:endParaRPr>
          </a:p>
        </p:txBody>
      </p:sp>
      <p:sp>
        <p:nvSpPr>
          <p:cNvPr id="98" name="object 58"/>
          <p:cNvSpPr txBox="1"/>
          <p:nvPr/>
        </p:nvSpPr>
        <p:spPr>
          <a:xfrm>
            <a:off x="3686134" y="2051938"/>
            <a:ext cx="902799" cy="376332"/>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a:solidFill>
                  <a:prstClr val="black"/>
                </a:solidFill>
                <a:latin typeface="Calibri"/>
                <a:cs typeface="Calibri"/>
              </a:rPr>
              <a:t>MACHINE</a:t>
            </a:r>
            <a:r>
              <a:rPr sz="1200" b="1" spc="-16" dirty="0">
                <a:solidFill>
                  <a:prstClr val="black"/>
                </a:solidFill>
                <a:latin typeface="Calibri"/>
                <a:cs typeface="Calibri"/>
              </a:rPr>
              <a:t> </a:t>
            </a:r>
            <a:r>
              <a:rPr sz="1200" b="1" spc="2" dirty="0">
                <a:solidFill>
                  <a:prstClr val="black"/>
                </a:solidFill>
                <a:latin typeface="Calibri"/>
                <a:cs typeface="Calibri"/>
              </a:rPr>
              <a:t>LEARNING</a:t>
            </a:r>
            <a:endParaRPr sz="1200" dirty="0">
              <a:solidFill>
                <a:prstClr val="black"/>
              </a:solidFill>
              <a:latin typeface="Calibri"/>
              <a:cs typeface="Calibri"/>
            </a:endParaRPr>
          </a:p>
        </p:txBody>
      </p:sp>
      <p:sp>
        <p:nvSpPr>
          <p:cNvPr id="99" name="object 59"/>
          <p:cNvSpPr txBox="1"/>
          <p:nvPr/>
        </p:nvSpPr>
        <p:spPr>
          <a:xfrm>
            <a:off x="6939257" y="2009239"/>
            <a:ext cx="930533" cy="376332"/>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smtClean="0">
                <a:solidFill>
                  <a:prstClr val="black"/>
                </a:solidFill>
                <a:latin typeface="Calibri"/>
                <a:cs typeface="Calibri"/>
              </a:rPr>
              <a:t>A</a:t>
            </a:r>
            <a:r>
              <a:rPr lang="en-US" sz="1200" b="1" spc="2" dirty="0" smtClean="0">
                <a:solidFill>
                  <a:prstClr val="black"/>
                </a:solidFill>
                <a:latin typeface="Calibri"/>
                <a:cs typeface="Calibri"/>
              </a:rPr>
              <a:t>UDIO-VIDEO </a:t>
            </a:r>
            <a:r>
              <a:rPr sz="1200" b="1" spc="2" dirty="0" smtClean="0">
                <a:solidFill>
                  <a:prstClr val="black"/>
                </a:solidFill>
                <a:latin typeface="Calibri"/>
                <a:cs typeface="Calibri"/>
              </a:rPr>
              <a:t>R</a:t>
            </a:r>
            <a:r>
              <a:rPr lang="en-US" sz="1200" b="1" spc="2" dirty="0" smtClean="0">
                <a:solidFill>
                  <a:prstClr val="black"/>
                </a:solidFill>
                <a:latin typeface="Calibri"/>
                <a:cs typeface="Calibri"/>
              </a:rPr>
              <a:t>ECORDING</a:t>
            </a:r>
            <a:endParaRPr sz="1200" dirty="0">
              <a:solidFill>
                <a:prstClr val="black"/>
              </a:solidFill>
              <a:latin typeface="Calibri"/>
              <a:cs typeface="Calibri"/>
            </a:endParaRPr>
          </a:p>
        </p:txBody>
      </p:sp>
      <p:sp>
        <p:nvSpPr>
          <p:cNvPr id="100" name="object 60"/>
          <p:cNvSpPr txBox="1"/>
          <p:nvPr/>
        </p:nvSpPr>
        <p:spPr>
          <a:xfrm>
            <a:off x="7859702" y="3269710"/>
            <a:ext cx="790253" cy="191666"/>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9" dirty="0">
                <a:solidFill>
                  <a:prstClr val="black"/>
                </a:solidFill>
                <a:latin typeface="Calibri"/>
                <a:cs typeface="Calibri"/>
              </a:rPr>
              <a:t>Web-Tech</a:t>
            </a:r>
            <a:endParaRPr sz="1200" dirty="0">
              <a:solidFill>
                <a:prstClr val="black"/>
              </a:solidFill>
              <a:latin typeface="Calibri"/>
              <a:cs typeface="Calibri"/>
            </a:endParaRPr>
          </a:p>
        </p:txBody>
      </p:sp>
      <p:sp>
        <p:nvSpPr>
          <p:cNvPr id="101" name="object 61"/>
          <p:cNvSpPr txBox="1"/>
          <p:nvPr/>
        </p:nvSpPr>
        <p:spPr>
          <a:xfrm>
            <a:off x="428185" y="2051938"/>
            <a:ext cx="983933" cy="191666"/>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5" dirty="0">
                <a:solidFill>
                  <a:prstClr val="black"/>
                </a:solidFill>
                <a:latin typeface="Calibri"/>
                <a:cs typeface="Calibri"/>
              </a:rPr>
              <a:t>Mobile-Tech</a:t>
            </a:r>
            <a:endParaRPr sz="1200" dirty="0">
              <a:solidFill>
                <a:prstClr val="black"/>
              </a:solidFill>
              <a:latin typeface="Calibri"/>
              <a:cs typeface="Calibri"/>
            </a:endParaRPr>
          </a:p>
        </p:txBody>
      </p:sp>
      <p:sp>
        <p:nvSpPr>
          <p:cNvPr id="92" name="object 52"/>
          <p:cNvSpPr txBox="1"/>
          <p:nvPr/>
        </p:nvSpPr>
        <p:spPr>
          <a:xfrm>
            <a:off x="6170647" y="3290320"/>
            <a:ext cx="710209" cy="191666"/>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a:solidFill>
                  <a:prstClr val="black"/>
                </a:solidFill>
                <a:latin typeface="Calibri"/>
                <a:cs typeface="Calibri"/>
              </a:rPr>
              <a:t>C</a:t>
            </a:r>
            <a:r>
              <a:rPr sz="1200" b="1" spc="-11" dirty="0">
                <a:solidFill>
                  <a:prstClr val="black"/>
                </a:solidFill>
                <a:latin typeface="Calibri"/>
                <a:cs typeface="Calibri"/>
              </a:rPr>
              <a:t>L</a:t>
            </a:r>
            <a:r>
              <a:rPr sz="1200" b="1" spc="5" dirty="0">
                <a:solidFill>
                  <a:prstClr val="black"/>
                </a:solidFill>
                <a:latin typeface="Calibri"/>
                <a:cs typeface="Calibri"/>
              </a:rPr>
              <a:t>OUD</a:t>
            </a:r>
            <a:endParaRPr sz="1200" dirty="0">
              <a:solidFill>
                <a:prstClr val="black"/>
              </a:solidFill>
              <a:latin typeface="Calibri"/>
              <a:cs typeface="Calibri"/>
            </a:endParaRPr>
          </a:p>
        </p:txBody>
      </p:sp>
      <p:sp>
        <p:nvSpPr>
          <p:cNvPr id="95" name="object 55"/>
          <p:cNvSpPr txBox="1"/>
          <p:nvPr/>
        </p:nvSpPr>
        <p:spPr>
          <a:xfrm>
            <a:off x="2804449" y="3237117"/>
            <a:ext cx="1043413" cy="191666"/>
          </a:xfrm>
          <a:prstGeom prst="rect">
            <a:avLst/>
          </a:prstGeom>
        </p:spPr>
        <p:txBody>
          <a:bodyPr vert="horz" wrap="square" lIns="0" tIns="6932" rIns="0" bIns="0" rtlCol="0">
            <a:spAutoFit/>
          </a:bodyPr>
          <a:lstStyle/>
          <a:p>
            <a:pPr marL="5776" algn="ctr" defTabSz="415869" eaLnBrk="1" fontAlgn="auto" hangingPunct="1">
              <a:spcBef>
                <a:spcPts val="55"/>
              </a:spcBef>
              <a:spcAft>
                <a:spcPts val="0"/>
              </a:spcAft>
            </a:pPr>
            <a:r>
              <a:rPr sz="1200" b="1" spc="2" dirty="0">
                <a:solidFill>
                  <a:prstClr val="black"/>
                </a:solidFill>
                <a:latin typeface="Calibri"/>
                <a:cs typeface="Calibri"/>
              </a:rPr>
              <a:t>BIG</a:t>
            </a:r>
            <a:r>
              <a:rPr sz="1200" b="1" spc="-25" dirty="0">
                <a:solidFill>
                  <a:prstClr val="black"/>
                </a:solidFill>
                <a:latin typeface="Calibri"/>
                <a:cs typeface="Calibri"/>
              </a:rPr>
              <a:t> </a:t>
            </a:r>
            <a:r>
              <a:rPr sz="1200" b="1" spc="-27" dirty="0">
                <a:solidFill>
                  <a:prstClr val="black"/>
                </a:solidFill>
                <a:latin typeface="Calibri"/>
                <a:cs typeface="Calibri"/>
              </a:rPr>
              <a:t>DATA</a:t>
            </a:r>
            <a:endParaRPr sz="1200" dirty="0">
              <a:solidFill>
                <a:prstClr val="black"/>
              </a:solidFill>
              <a:latin typeface="Calibri"/>
              <a:cs typeface="Calibri"/>
            </a:endParaRPr>
          </a:p>
        </p:txBody>
      </p:sp>
      <p:sp>
        <p:nvSpPr>
          <p:cNvPr id="63"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9C3DF12F-3BE2-418D-A3A0-70E7DB2AE398}" type="slidenum">
              <a:rPr lang="en-US" altLang="en-US" sz="2400" b="1" smtClean="0">
                <a:solidFill>
                  <a:srgbClr val="151ECD"/>
                </a:solidFill>
              </a:rPr>
              <a:t>5</a:t>
            </a:fld>
            <a:endParaRPr lang="en-US" altLang="en-US" sz="2400" b="1" dirty="0">
              <a:solidFill>
                <a:srgbClr val="151ECD"/>
              </a:solidFill>
            </a:endParaRPr>
          </a:p>
        </p:txBody>
      </p:sp>
      <p:pic>
        <p:nvPicPr>
          <p:cNvPr id="85" name="Picture 2" descr="History of ITU&amp;#39;s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663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535893"/>
          </a:xfrm>
        </p:spPr>
        <p:txBody>
          <a:bodyPr/>
          <a:lstStyle/>
          <a:p>
            <a:r>
              <a:rPr lang="en-US" sz="2800" b="1" dirty="0" smtClean="0"/>
              <a:t>Risk Factors of </a:t>
            </a:r>
            <a:r>
              <a:rPr lang="en-US" sz="2800" b="1" dirty="0"/>
              <a:t>Digital </a:t>
            </a:r>
            <a:r>
              <a:rPr lang="en-US" sz="2800" b="1" dirty="0" smtClean="0"/>
              <a:t>Transformation</a:t>
            </a:r>
            <a:endParaRPr lang="en-US" sz="2800" dirty="0"/>
          </a:p>
        </p:txBody>
      </p:sp>
      <p:pic>
        <p:nvPicPr>
          <p:cNvPr id="3" name="Рисунок 2"/>
          <p:cNvPicPr>
            <a:picLocks noChangeAspect="1"/>
          </p:cNvPicPr>
          <p:nvPr/>
        </p:nvPicPr>
        <p:blipFill rotWithShape="1">
          <a:blip r:embed="rId3"/>
          <a:srcRect l="17320" t="22700" r="66537" b="69600"/>
          <a:stretch/>
        </p:blipFill>
        <p:spPr>
          <a:xfrm>
            <a:off x="35496" y="1045711"/>
            <a:ext cx="1368152" cy="367065"/>
          </a:xfrm>
          <a:prstGeom prst="rect">
            <a:avLst/>
          </a:prstGeom>
        </p:spPr>
      </p:pic>
      <p:sp>
        <p:nvSpPr>
          <p:cNvPr id="8"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r>
              <a:rPr lang="en-US" altLang="en-US" sz="2400" b="1" dirty="0" smtClean="0">
                <a:solidFill>
                  <a:srgbClr val="151ECD"/>
                </a:solidFill>
              </a:rPr>
              <a:t>6</a:t>
            </a:r>
            <a:endParaRPr lang="en-US" altLang="en-US" sz="2400" b="1" dirty="0">
              <a:solidFill>
                <a:srgbClr val="151ECD"/>
              </a:solidFill>
            </a:endParaRPr>
          </a:p>
        </p:txBody>
      </p:sp>
      <p:grpSp>
        <p:nvGrpSpPr>
          <p:cNvPr id="10" name="Группа 9"/>
          <p:cNvGrpSpPr/>
          <p:nvPr/>
        </p:nvGrpSpPr>
        <p:grpSpPr>
          <a:xfrm>
            <a:off x="130652" y="1772816"/>
            <a:ext cx="5616624" cy="738396"/>
            <a:chOff x="251520" y="1052736"/>
            <a:chExt cx="5616624" cy="432048"/>
          </a:xfrm>
        </p:grpSpPr>
        <p:sp>
          <p:nvSpPr>
            <p:cNvPr id="11" name="Пятиугольник 10"/>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3528" y="1081585"/>
              <a:ext cx="5184576" cy="378179"/>
            </a:xfrm>
            <a:prstGeom prst="rect">
              <a:avLst/>
            </a:prstGeom>
            <a:noFill/>
          </p:spPr>
          <p:txBody>
            <a:bodyPr wrap="square" rtlCol="0">
              <a:spAutoFit/>
            </a:bodyPr>
            <a:lstStyle/>
            <a:p>
              <a:pPr algn="r"/>
              <a:r>
                <a:rPr lang="en-US" b="1" dirty="0">
                  <a:solidFill>
                    <a:schemeClr val="bg1"/>
                  </a:solidFill>
                </a:rPr>
                <a:t>Exponentially increasing penetration of smart devices</a:t>
              </a:r>
              <a:endParaRPr lang="en-US" b="1" dirty="0">
                <a:solidFill>
                  <a:schemeClr val="bg1"/>
                </a:solidFill>
              </a:endParaRPr>
            </a:p>
          </p:txBody>
        </p:sp>
      </p:grpSp>
      <p:grpSp>
        <p:nvGrpSpPr>
          <p:cNvPr id="14" name="Группа 13"/>
          <p:cNvGrpSpPr/>
          <p:nvPr/>
        </p:nvGrpSpPr>
        <p:grpSpPr>
          <a:xfrm>
            <a:off x="130652" y="2780928"/>
            <a:ext cx="5616624" cy="696690"/>
            <a:chOff x="251520" y="1052736"/>
            <a:chExt cx="5616624" cy="432048"/>
          </a:xfrm>
        </p:grpSpPr>
        <p:sp>
          <p:nvSpPr>
            <p:cNvPr id="15" name="Пятиугольник 14"/>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23528" y="1081585"/>
              <a:ext cx="5184576" cy="400818"/>
            </a:xfrm>
            <a:prstGeom prst="rect">
              <a:avLst/>
            </a:prstGeom>
            <a:noFill/>
          </p:spPr>
          <p:txBody>
            <a:bodyPr wrap="square" rtlCol="0">
              <a:spAutoFit/>
            </a:bodyPr>
            <a:lstStyle/>
            <a:p>
              <a:pPr algn="r"/>
              <a:r>
                <a:rPr lang="en-US" b="1" dirty="0">
                  <a:solidFill>
                    <a:schemeClr val="bg1"/>
                  </a:solidFill>
                </a:rPr>
                <a:t>Growing customer expectations and changing demographics</a:t>
              </a:r>
              <a:endParaRPr lang="en-US" b="1" dirty="0">
                <a:solidFill>
                  <a:schemeClr val="bg1"/>
                </a:solidFill>
              </a:endParaRPr>
            </a:p>
          </p:txBody>
        </p:sp>
      </p:grpSp>
      <p:grpSp>
        <p:nvGrpSpPr>
          <p:cNvPr id="17" name="Группа 16"/>
          <p:cNvGrpSpPr/>
          <p:nvPr/>
        </p:nvGrpSpPr>
        <p:grpSpPr>
          <a:xfrm>
            <a:off x="130652" y="3717032"/>
            <a:ext cx="5616624" cy="750443"/>
            <a:chOff x="251520" y="1052736"/>
            <a:chExt cx="5616624" cy="432048"/>
          </a:xfrm>
        </p:grpSpPr>
        <p:sp>
          <p:nvSpPr>
            <p:cNvPr id="18" name="Пятиугольник 17"/>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3528" y="1081585"/>
              <a:ext cx="5184576" cy="212633"/>
            </a:xfrm>
            <a:prstGeom prst="rect">
              <a:avLst/>
            </a:prstGeom>
            <a:noFill/>
          </p:spPr>
          <p:txBody>
            <a:bodyPr wrap="square" rtlCol="0">
              <a:spAutoFit/>
            </a:bodyPr>
            <a:lstStyle/>
            <a:p>
              <a:pPr algn="r"/>
              <a:r>
                <a:rPr lang="en-US" b="1" dirty="0">
                  <a:solidFill>
                    <a:schemeClr val="bg1"/>
                  </a:solidFill>
                </a:rPr>
                <a:t>Increase in Internet speed and its penetration</a:t>
              </a:r>
              <a:endParaRPr lang="en-US" b="1" dirty="0">
                <a:solidFill>
                  <a:schemeClr val="bg1"/>
                </a:solidFill>
              </a:endParaRPr>
            </a:p>
          </p:txBody>
        </p:sp>
      </p:grpSp>
      <p:grpSp>
        <p:nvGrpSpPr>
          <p:cNvPr id="20" name="Группа 19"/>
          <p:cNvGrpSpPr/>
          <p:nvPr/>
        </p:nvGrpSpPr>
        <p:grpSpPr>
          <a:xfrm>
            <a:off x="130652" y="4725143"/>
            <a:ext cx="5616624" cy="755829"/>
            <a:chOff x="251520" y="1052736"/>
            <a:chExt cx="5616624" cy="432048"/>
          </a:xfrm>
        </p:grpSpPr>
        <p:sp>
          <p:nvSpPr>
            <p:cNvPr id="21" name="Пятиугольник 20"/>
            <p:cNvSpPr/>
            <p:nvPr/>
          </p:nvSpPr>
          <p:spPr>
            <a:xfrm>
              <a:off x="251520" y="1052736"/>
              <a:ext cx="5616624" cy="43204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3528" y="1081585"/>
              <a:ext cx="5184576" cy="369457"/>
            </a:xfrm>
            <a:prstGeom prst="rect">
              <a:avLst/>
            </a:prstGeom>
            <a:noFill/>
          </p:spPr>
          <p:txBody>
            <a:bodyPr wrap="square" rtlCol="0">
              <a:spAutoFit/>
            </a:bodyPr>
            <a:lstStyle/>
            <a:p>
              <a:pPr algn="r"/>
              <a:r>
                <a:rPr lang="en-US" b="1" dirty="0">
                  <a:solidFill>
                    <a:schemeClr val="bg1"/>
                  </a:solidFill>
                </a:rPr>
                <a:t>Technological innovations and inclination towards advanced technologies</a:t>
              </a:r>
              <a:endParaRPr lang="en-US" b="1" dirty="0">
                <a:solidFill>
                  <a:schemeClr val="bg1"/>
                </a:solidFill>
              </a:endParaRPr>
            </a:p>
          </p:txBody>
        </p:sp>
      </p:grpSp>
      <p:sp>
        <p:nvSpPr>
          <p:cNvPr id="24" name="Скругленный прямоугольник 23"/>
          <p:cNvSpPr/>
          <p:nvPr/>
        </p:nvSpPr>
        <p:spPr>
          <a:xfrm>
            <a:off x="5858780" y="980728"/>
            <a:ext cx="3105708" cy="5112568"/>
          </a:xfrm>
          <a:prstGeom prst="roundRect">
            <a:avLst>
              <a:gd name="adj" fmla="val 5539"/>
            </a:avLst>
          </a:prstGeom>
          <a:gradFill flip="none" rotWithShape="1">
            <a:gsLst>
              <a:gs pos="0">
                <a:srgbClr val="33C2DF"/>
              </a:gs>
              <a:gs pos="50000">
                <a:schemeClr val="accent5">
                  <a:lumMod val="40000"/>
                  <a:lumOff val="60000"/>
                </a:schemeClr>
              </a:gs>
              <a:gs pos="100000">
                <a:schemeClr val="accent5">
                  <a:lumMod val="20000"/>
                  <a:lumOff val="8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858779" y="1340768"/>
            <a:ext cx="3105708" cy="4001095"/>
          </a:xfrm>
          <a:prstGeom prst="rect">
            <a:avLst/>
          </a:prstGeom>
          <a:noFill/>
        </p:spPr>
        <p:txBody>
          <a:bodyPr wrap="square" rtlCol="0">
            <a:spAutoFit/>
          </a:bodyPr>
          <a:lstStyle/>
          <a:p>
            <a:pPr algn="ctr">
              <a:spcBef>
                <a:spcPts val="600"/>
              </a:spcBef>
            </a:pPr>
            <a:r>
              <a:rPr lang="en-US" b="1" dirty="0">
                <a:solidFill>
                  <a:srgbClr val="151ECD"/>
                </a:solidFill>
              </a:rPr>
              <a:t>Digital </a:t>
            </a:r>
            <a:r>
              <a:rPr lang="en-US" b="1" dirty="0" smtClean="0">
                <a:solidFill>
                  <a:srgbClr val="151ECD"/>
                </a:solidFill>
              </a:rPr>
              <a:t>Transformation</a:t>
            </a:r>
            <a:r>
              <a:rPr lang="ru-RU" b="1" dirty="0" smtClean="0">
                <a:solidFill>
                  <a:srgbClr val="151ECD"/>
                </a:solidFill>
              </a:rPr>
              <a:t> </a:t>
            </a:r>
            <a:r>
              <a:rPr lang="en-US" b="1" dirty="0" smtClean="0">
                <a:solidFill>
                  <a:srgbClr val="151ECD"/>
                </a:solidFill>
              </a:rPr>
              <a:t>brings forth unmatched opportunities and capabilities for growth and value creation,</a:t>
            </a:r>
            <a:endParaRPr lang="ru-RU" b="1" dirty="0" smtClean="0">
              <a:solidFill>
                <a:srgbClr val="151ECD"/>
              </a:solidFill>
            </a:endParaRPr>
          </a:p>
          <a:p>
            <a:pPr algn="ctr">
              <a:spcBef>
                <a:spcPts val="600"/>
              </a:spcBef>
            </a:pPr>
            <a:endParaRPr lang="en-US" b="1" dirty="0" smtClean="0">
              <a:solidFill>
                <a:srgbClr val="151ECD"/>
              </a:solidFill>
            </a:endParaRPr>
          </a:p>
          <a:p>
            <a:pPr algn="ctr">
              <a:spcBef>
                <a:spcPts val="600"/>
              </a:spcBef>
            </a:pPr>
            <a:r>
              <a:rPr lang="en-US" b="1" smtClean="0">
                <a:solidFill>
                  <a:srgbClr val="FF0000"/>
                </a:solidFill>
              </a:rPr>
              <a:t>but,</a:t>
            </a:r>
            <a:endParaRPr lang="ru-RU" b="1" dirty="0">
              <a:solidFill>
                <a:srgbClr val="FF0000"/>
              </a:solidFill>
            </a:endParaRPr>
          </a:p>
          <a:p>
            <a:pPr algn="ctr">
              <a:spcBef>
                <a:spcPts val="600"/>
              </a:spcBef>
            </a:pPr>
            <a:endParaRPr lang="en-US" b="1" dirty="0" smtClean="0">
              <a:solidFill>
                <a:srgbClr val="151ECD"/>
              </a:solidFill>
            </a:endParaRPr>
          </a:p>
          <a:p>
            <a:pPr algn="ctr">
              <a:spcBef>
                <a:spcPts val="600"/>
              </a:spcBef>
            </a:pPr>
            <a:r>
              <a:rPr lang="en-US" b="1" dirty="0" smtClean="0">
                <a:solidFill>
                  <a:srgbClr val="151ECD"/>
                </a:solidFill>
              </a:rPr>
              <a:t>None </a:t>
            </a:r>
            <a:r>
              <a:rPr lang="en-US" b="1" dirty="0">
                <a:solidFill>
                  <a:srgbClr val="151ECD"/>
                </a:solidFill>
              </a:rPr>
              <a:t>of the Digital Transformation opportunities can be realized without dealing with the associated risks</a:t>
            </a:r>
            <a:endParaRPr lang="en-US" b="1" dirty="0" smtClean="0">
              <a:solidFill>
                <a:srgbClr val="C00000"/>
              </a:solidFill>
            </a:endParaRPr>
          </a:p>
        </p:txBody>
      </p:sp>
      <p:pic>
        <p:nvPicPr>
          <p:cNvPr id="27" name="Picture 2" descr="History of ITU&amp;#39;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092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515604"/>
          </a:xfrm>
        </p:spPr>
        <p:txBody>
          <a:bodyPr/>
          <a:lstStyle/>
          <a:p>
            <a:r>
              <a:rPr lang="en-US" sz="2800" b="1" dirty="0"/>
              <a:t>Understanding the </a:t>
            </a:r>
            <a:r>
              <a:rPr lang="en-US" sz="2800" b="1" dirty="0" smtClean="0"/>
              <a:t>risks of </a:t>
            </a:r>
            <a:r>
              <a:rPr lang="en-US" sz="2800" b="1" dirty="0"/>
              <a:t>Digital </a:t>
            </a:r>
            <a:r>
              <a:rPr lang="en-US" sz="2800" b="1" dirty="0" smtClean="0"/>
              <a:t>Transformation</a:t>
            </a:r>
            <a:endParaRPr lang="en-US" sz="2800" dirty="0"/>
          </a:p>
        </p:txBody>
      </p:sp>
      <p:pic>
        <p:nvPicPr>
          <p:cNvPr id="3" name="Рисунок 2"/>
          <p:cNvPicPr>
            <a:picLocks noChangeAspect="1"/>
          </p:cNvPicPr>
          <p:nvPr/>
        </p:nvPicPr>
        <p:blipFill rotWithShape="1">
          <a:blip r:embed="rId3"/>
          <a:srcRect l="17320" t="22700" r="66537" b="69600"/>
          <a:stretch/>
        </p:blipFill>
        <p:spPr>
          <a:xfrm>
            <a:off x="35496" y="757679"/>
            <a:ext cx="1368152" cy="367065"/>
          </a:xfrm>
          <a:prstGeom prst="rect">
            <a:avLst/>
          </a:prstGeom>
        </p:spPr>
      </p:pic>
      <p:sp>
        <p:nvSpPr>
          <p:cNvPr id="8"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E4469DE4-7178-484F-AA15-5C2728C588E9}" type="slidenum">
              <a:rPr lang="en-US" altLang="en-US" sz="2400" b="1" smtClean="0">
                <a:solidFill>
                  <a:srgbClr val="151ECD"/>
                </a:solidFill>
              </a:rPr>
              <a:t>7</a:t>
            </a:fld>
            <a:endParaRPr lang="en-US" altLang="en-US" sz="2400" b="1" dirty="0">
              <a:solidFill>
                <a:srgbClr val="151ECD"/>
              </a:solidFill>
            </a:endParaRPr>
          </a:p>
        </p:txBody>
      </p:sp>
      <p:pic>
        <p:nvPicPr>
          <p:cNvPr id="10" name="Picture 2" descr="History of ITU&amp;#39;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07904" y="1067019"/>
            <a:ext cx="1656184" cy="5249559"/>
          </a:xfrm>
          <a:prstGeom prst="rect">
            <a:avLst/>
          </a:prstGeom>
        </p:spPr>
      </p:pic>
      <p:sp>
        <p:nvSpPr>
          <p:cNvPr id="12" name="Прямоугольник 11"/>
          <p:cNvSpPr/>
          <p:nvPr/>
        </p:nvSpPr>
        <p:spPr>
          <a:xfrm>
            <a:off x="35496" y="1225742"/>
            <a:ext cx="3816424" cy="5324535"/>
          </a:xfrm>
          <a:prstGeom prst="rect">
            <a:avLst/>
          </a:prstGeom>
        </p:spPr>
        <p:txBody>
          <a:bodyPr wrap="square">
            <a:spAutoFit/>
          </a:bodyPr>
          <a:lstStyle/>
          <a:p>
            <a:pPr algn="r"/>
            <a:r>
              <a:rPr lang="en-US" sz="1000" b="1" dirty="0">
                <a:solidFill>
                  <a:srgbClr val="80C342"/>
                </a:solidFill>
                <a:latin typeface="OpenSans-Bold"/>
              </a:rPr>
              <a:t>Technology</a:t>
            </a:r>
          </a:p>
          <a:p>
            <a:pPr algn="r"/>
            <a:r>
              <a:rPr lang="en-US" sz="1000" dirty="0">
                <a:solidFill>
                  <a:srgbClr val="000000"/>
                </a:solidFill>
                <a:latin typeface="OpenSans"/>
              </a:rPr>
              <a:t>Potential for losses due to technology failures or </a:t>
            </a:r>
            <a:r>
              <a:rPr lang="en-US" sz="1000" dirty="0" smtClean="0">
                <a:solidFill>
                  <a:srgbClr val="000000"/>
                </a:solidFill>
                <a:latin typeface="OpenSans"/>
              </a:rPr>
              <a:t>obsolete technologies</a:t>
            </a:r>
            <a:r>
              <a:rPr lang="en-US" sz="1000" dirty="0">
                <a:solidFill>
                  <a:srgbClr val="000000"/>
                </a:solidFill>
                <a:latin typeface="OpenSans"/>
              </a:rPr>
              <a:t>. </a:t>
            </a:r>
            <a:r>
              <a:rPr lang="en-US" sz="1000" dirty="0" smtClean="0">
                <a:solidFill>
                  <a:srgbClr val="000000"/>
                </a:solidFill>
                <a:latin typeface="OpenSans"/>
              </a:rPr>
              <a:t>Technology related risks have an impact on systems, people, and processes. Key risk areas may include scalability, compatibility, and accuracy of the functionality of the implemented technology.</a:t>
            </a:r>
            <a:endParaRPr lang="uk-UA" sz="1000" dirty="0" smtClean="0"/>
          </a:p>
          <a:p>
            <a:pPr algn="r"/>
            <a:endParaRPr lang="en-US" sz="1000" b="1" dirty="0">
              <a:solidFill>
                <a:srgbClr val="14387D"/>
              </a:solidFill>
              <a:latin typeface="OpenSans-Bold"/>
            </a:endParaRPr>
          </a:p>
          <a:p>
            <a:pPr algn="r"/>
            <a:r>
              <a:rPr lang="en-US" sz="1000" b="1" dirty="0" smtClean="0">
                <a:solidFill>
                  <a:srgbClr val="14387D"/>
                </a:solidFill>
                <a:latin typeface="OpenSans-Bold"/>
              </a:rPr>
              <a:t>Cyber</a:t>
            </a:r>
            <a:endParaRPr lang="en-US" sz="1000" b="1" dirty="0">
              <a:solidFill>
                <a:srgbClr val="14387D"/>
              </a:solidFill>
              <a:latin typeface="OpenSans-Bold"/>
            </a:endParaRPr>
          </a:p>
          <a:p>
            <a:pPr algn="r"/>
            <a:r>
              <a:rPr lang="en-US" sz="1000" dirty="0">
                <a:solidFill>
                  <a:srgbClr val="000000"/>
                </a:solidFill>
                <a:latin typeface="OpenSans"/>
              </a:rPr>
              <a:t>Protection of digital environment from </a:t>
            </a:r>
            <a:r>
              <a:rPr lang="en-US" sz="1000" dirty="0" smtClean="0">
                <a:solidFill>
                  <a:srgbClr val="000000"/>
                </a:solidFill>
                <a:latin typeface="OpenSans"/>
              </a:rPr>
              <a:t>unauthorized access/usage </a:t>
            </a:r>
            <a:r>
              <a:rPr lang="en-US" sz="1000" dirty="0">
                <a:solidFill>
                  <a:srgbClr val="000000"/>
                </a:solidFill>
                <a:latin typeface="OpenSans"/>
              </a:rPr>
              <a:t>and ensuring confidentiality and </a:t>
            </a:r>
            <a:r>
              <a:rPr lang="en-US" sz="1000" dirty="0" smtClean="0">
                <a:solidFill>
                  <a:srgbClr val="000000"/>
                </a:solidFill>
                <a:latin typeface="OpenSans"/>
              </a:rPr>
              <a:t>integrity of </a:t>
            </a:r>
            <a:r>
              <a:rPr lang="en-US" sz="1000" dirty="0">
                <a:solidFill>
                  <a:srgbClr val="000000"/>
                </a:solidFill>
                <a:latin typeface="OpenSans"/>
              </a:rPr>
              <a:t>the technology systems. </a:t>
            </a:r>
            <a:r>
              <a:rPr lang="en-US" sz="1000" dirty="0" smtClean="0">
                <a:solidFill>
                  <a:srgbClr val="000000"/>
                </a:solidFill>
                <a:latin typeface="OpenSans"/>
              </a:rPr>
              <a:t>Key controls may include</a:t>
            </a:r>
          </a:p>
          <a:p>
            <a:pPr algn="r"/>
            <a:r>
              <a:rPr lang="en-US" sz="1000" dirty="0" smtClean="0">
                <a:solidFill>
                  <a:srgbClr val="000000"/>
                </a:solidFill>
                <a:latin typeface="OpenSans"/>
              </a:rPr>
              <a:t>platform hardening, network architecture, application security, vulnerability management, and security monitoring.</a:t>
            </a:r>
            <a:endParaRPr lang="uk-UA" sz="1000" dirty="0" smtClean="0"/>
          </a:p>
          <a:p>
            <a:pPr algn="r"/>
            <a:endParaRPr lang="en-US" sz="1000" b="1" dirty="0" smtClean="0">
              <a:solidFill>
                <a:srgbClr val="00A6B9"/>
              </a:solidFill>
              <a:latin typeface="OpenSans-Bold"/>
            </a:endParaRPr>
          </a:p>
          <a:p>
            <a:pPr algn="r"/>
            <a:r>
              <a:rPr lang="en-US" sz="1000" b="1" dirty="0" smtClean="0">
                <a:solidFill>
                  <a:srgbClr val="00A6B9"/>
                </a:solidFill>
                <a:latin typeface="OpenSans-Bold"/>
              </a:rPr>
              <a:t>Strategic</a:t>
            </a:r>
            <a:endParaRPr lang="en-US" sz="1000" b="1" dirty="0">
              <a:solidFill>
                <a:srgbClr val="00A6B9"/>
              </a:solidFill>
              <a:latin typeface="OpenSans-Bold"/>
            </a:endParaRPr>
          </a:p>
          <a:p>
            <a:pPr algn="r"/>
            <a:r>
              <a:rPr lang="en-US" sz="1000" dirty="0">
                <a:solidFill>
                  <a:srgbClr val="000000"/>
                </a:solidFill>
                <a:latin typeface="OpenSans"/>
              </a:rPr>
              <a:t>Usually derives from an organization’s goals </a:t>
            </a:r>
            <a:r>
              <a:rPr lang="en-US" sz="1000" dirty="0" smtClean="0">
                <a:solidFill>
                  <a:srgbClr val="000000"/>
                </a:solidFill>
                <a:latin typeface="OpenSans"/>
              </a:rPr>
              <a:t>and objectives</a:t>
            </a:r>
            <a:r>
              <a:rPr lang="en-US" sz="1000" dirty="0">
                <a:solidFill>
                  <a:srgbClr val="000000"/>
                </a:solidFill>
                <a:latin typeface="OpenSans"/>
              </a:rPr>
              <a:t>. </a:t>
            </a:r>
            <a:r>
              <a:rPr lang="en-US" sz="1000" dirty="0" smtClean="0">
                <a:solidFill>
                  <a:srgbClr val="000000"/>
                </a:solidFill>
                <a:latin typeface="OpenSans"/>
              </a:rPr>
              <a:t>It can be external to the organization and, on occurrence, forces a change in the strategic direction of the organization. Typically would have an impact on customer experience, brand value, reputation, and competitive advantage in the market place.</a:t>
            </a:r>
          </a:p>
          <a:p>
            <a:pPr algn="r"/>
            <a:endParaRPr lang="en-US" sz="1000" b="1" dirty="0" smtClean="0">
              <a:solidFill>
                <a:srgbClr val="52B9EA"/>
              </a:solidFill>
              <a:latin typeface="OpenSans-Bold"/>
            </a:endParaRPr>
          </a:p>
          <a:p>
            <a:pPr algn="r"/>
            <a:r>
              <a:rPr lang="en-US" sz="1000" b="1" dirty="0" smtClean="0">
                <a:solidFill>
                  <a:srgbClr val="52B9EA"/>
                </a:solidFill>
                <a:latin typeface="OpenSans-Bold"/>
              </a:rPr>
              <a:t>Operations</a:t>
            </a:r>
            <a:endParaRPr lang="en-US" sz="1000" b="1" dirty="0">
              <a:solidFill>
                <a:srgbClr val="52B9EA"/>
              </a:solidFill>
              <a:latin typeface="OpenSans-Bold"/>
            </a:endParaRPr>
          </a:p>
          <a:p>
            <a:pPr algn="r"/>
            <a:r>
              <a:rPr lang="en-US" sz="1000" dirty="0">
                <a:solidFill>
                  <a:srgbClr val="000000"/>
                </a:solidFill>
                <a:latin typeface="OpenSans"/>
              </a:rPr>
              <a:t>An event, internal or external, that impacts </a:t>
            </a:r>
            <a:r>
              <a:rPr lang="en-US" sz="1000" dirty="0" smtClean="0">
                <a:solidFill>
                  <a:srgbClr val="000000"/>
                </a:solidFill>
                <a:latin typeface="OpenSans"/>
              </a:rPr>
              <a:t>an organization’s </a:t>
            </a:r>
            <a:r>
              <a:rPr lang="en-US" sz="1000" dirty="0">
                <a:solidFill>
                  <a:srgbClr val="000000"/>
                </a:solidFill>
                <a:latin typeface="OpenSans"/>
              </a:rPr>
              <a:t>ability to achieve the business </a:t>
            </a:r>
            <a:r>
              <a:rPr lang="en-US" sz="1000" dirty="0" smtClean="0">
                <a:solidFill>
                  <a:srgbClr val="000000"/>
                </a:solidFill>
                <a:latin typeface="OpenSans"/>
              </a:rPr>
              <a:t>objectives through </a:t>
            </a:r>
            <a:r>
              <a:rPr lang="en-US" sz="1000" dirty="0">
                <a:solidFill>
                  <a:srgbClr val="000000"/>
                </a:solidFill>
                <a:latin typeface="OpenSans"/>
              </a:rPr>
              <a:t>its defined operations. Includes risks arising </a:t>
            </a:r>
            <a:r>
              <a:rPr lang="en-US" sz="1000" dirty="0" smtClean="0">
                <a:solidFill>
                  <a:srgbClr val="000000"/>
                </a:solidFill>
                <a:latin typeface="OpenSans"/>
              </a:rPr>
              <a:t>due to </a:t>
            </a:r>
            <a:r>
              <a:rPr lang="en-US" sz="1000" dirty="0">
                <a:solidFill>
                  <a:srgbClr val="000000"/>
                </a:solidFill>
                <a:latin typeface="OpenSans"/>
              </a:rPr>
              <a:t>inadequate controls in the operating procedures.</a:t>
            </a:r>
          </a:p>
          <a:p>
            <a:pPr algn="r"/>
            <a:endParaRPr lang="en-US" sz="1000" b="1" dirty="0" smtClean="0">
              <a:solidFill>
                <a:srgbClr val="14387D"/>
              </a:solidFill>
              <a:latin typeface="OpenSans-Bold"/>
            </a:endParaRPr>
          </a:p>
          <a:p>
            <a:pPr algn="r"/>
            <a:r>
              <a:rPr lang="en-US" sz="1000" b="1" dirty="0" smtClean="0">
                <a:solidFill>
                  <a:srgbClr val="14387D"/>
                </a:solidFill>
                <a:latin typeface="OpenSans-Bold"/>
              </a:rPr>
              <a:t>Data </a:t>
            </a:r>
            <a:r>
              <a:rPr lang="en-US" sz="1000" b="1" dirty="0">
                <a:solidFill>
                  <a:srgbClr val="14387D"/>
                </a:solidFill>
                <a:latin typeface="OpenSans-Bold"/>
              </a:rPr>
              <a:t>Leakage</a:t>
            </a:r>
          </a:p>
          <a:p>
            <a:pPr algn="r"/>
            <a:r>
              <a:rPr lang="en-US" sz="1000" dirty="0">
                <a:solidFill>
                  <a:srgbClr val="000000"/>
                </a:solidFill>
                <a:latin typeface="OpenSans"/>
              </a:rPr>
              <a:t>Ensuring protection of data across the digital ecosystem </a:t>
            </a:r>
            <a:r>
              <a:rPr lang="en-US" sz="1000" dirty="0" smtClean="0">
                <a:solidFill>
                  <a:srgbClr val="000000"/>
                </a:solidFill>
                <a:latin typeface="OpenSans"/>
              </a:rPr>
              <a:t>at various </a:t>
            </a:r>
            <a:r>
              <a:rPr lang="en-US" sz="1000" dirty="0">
                <a:solidFill>
                  <a:srgbClr val="000000"/>
                </a:solidFill>
                <a:latin typeface="OpenSans"/>
              </a:rPr>
              <a:t>stages of data life-cycle–data in use, data in </a:t>
            </a:r>
            <a:r>
              <a:rPr lang="en-US" sz="1000" dirty="0" smtClean="0">
                <a:solidFill>
                  <a:srgbClr val="000000"/>
                </a:solidFill>
                <a:latin typeface="OpenSans"/>
              </a:rPr>
              <a:t>transit and </a:t>
            </a:r>
            <a:r>
              <a:rPr lang="en-US" sz="1000" dirty="0">
                <a:solidFill>
                  <a:srgbClr val="000000"/>
                </a:solidFill>
                <a:latin typeface="OpenSans"/>
              </a:rPr>
              <a:t>data at rest. Key focus control areas would be </a:t>
            </a:r>
            <a:r>
              <a:rPr lang="en-US" sz="1000" dirty="0" smtClean="0">
                <a:solidFill>
                  <a:srgbClr val="000000"/>
                </a:solidFill>
                <a:latin typeface="OpenSans"/>
              </a:rPr>
              <a:t>around </a:t>
            </a:r>
            <a:r>
              <a:rPr lang="it-IT" sz="1000" dirty="0" smtClean="0">
                <a:solidFill>
                  <a:srgbClr val="000000"/>
                </a:solidFill>
                <a:latin typeface="OpenSans"/>
              </a:rPr>
              <a:t>data </a:t>
            </a:r>
            <a:r>
              <a:rPr lang="it-IT" sz="1000" dirty="0">
                <a:solidFill>
                  <a:srgbClr val="000000"/>
                </a:solidFill>
                <a:latin typeface="OpenSans"/>
              </a:rPr>
              <a:t>classification, data retention, data processing, </a:t>
            </a:r>
            <a:r>
              <a:rPr lang="it-IT" sz="1000" dirty="0" smtClean="0">
                <a:solidFill>
                  <a:srgbClr val="000000"/>
                </a:solidFill>
                <a:latin typeface="OpenSans"/>
              </a:rPr>
              <a:t>data </a:t>
            </a:r>
            <a:r>
              <a:rPr lang="en-US" sz="1000" dirty="0" smtClean="0">
                <a:solidFill>
                  <a:srgbClr val="000000"/>
                </a:solidFill>
                <a:latin typeface="OpenSans"/>
              </a:rPr>
              <a:t>encryption, etc</a:t>
            </a:r>
            <a:r>
              <a:rPr lang="en-US" sz="1000" dirty="0">
                <a:solidFill>
                  <a:srgbClr val="000000"/>
                </a:solidFill>
                <a:latin typeface="OpenSans"/>
              </a:rPr>
              <a:t>.</a:t>
            </a:r>
            <a:endParaRPr lang="en-US" sz="1000" dirty="0"/>
          </a:p>
        </p:txBody>
      </p:sp>
      <p:sp>
        <p:nvSpPr>
          <p:cNvPr id="14" name="Прямоугольник 13"/>
          <p:cNvSpPr/>
          <p:nvPr/>
        </p:nvSpPr>
        <p:spPr>
          <a:xfrm>
            <a:off x="5238328" y="1698188"/>
            <a:ext cx="3798168" cy="4708981"/>
          </a:xfrm>
          <a:prstGeom prst="rect">
            <a:avLst/>
          </a:prstGeom>
        </p:spPr>
        <p:txBody>
          <a:bodyPr wrap="square">
            <a:spAutoFit/>
          </a:bodyPr>
          <a:lstStyle/>
          <a:p>
            <a:r>
              <a:rPr lang="en-US" sz="1000" b="1" dirty="0">
                <a:solidFill>
                  <a:srgbClr val="52B9EA"/>
                </a:solidFill>
                <a:latin typeface="OpenSans-Bold"/>
              </a:rPr>
              <a:t>Third-party</a:t>
            </a:r>
          </a:p>
          <a:p>
            <a:r>
              <a:rPr lang="en-US" sz="1000" dirty="0">
                <a:solidFill>
                  <a:srgbClr val="000000"/>
                </a:solidFill>
                <a:latin typeface="OpenSans"/>
              </a:rPr>
              <a:t>Comprises of risks arising due to inappropriate controls </a:t>
            </a:r>
            <a:r>
              <a:rPr lang="en-US" sz="1000" dirty="0" smtClean="0">
                <a:solidFill>
                  <a:srgbClr val="000000"/>
                </a:solidFill>
                <a:latin typeface="OpenSans"/>
              </a:rPr>
              <a:t>at vendors/third </a:t>
            </a:r>
            <a:r>
              <a:rPr lang="en-US" sz="1000" dirty="0">
                <a:solidFill>
                  <a:srgbClr val="000000"/>
                </a:solidFill>
                <a:latin typeface="OpenSans"/>
              </a:rPr>
              <a:t>party operating environment</a:t>
            </a:r>
            <a:r>
              <a:rPr lang="en-US" sz="1000" dirty="0" smtClean="0">
                <a:solidFill>
                  <a:srgbClr val="000000"/>
                </a:solidFill>
                <a:latin typeface="OpenSans"/>
              </a:rPr>
              <a:t>. Key </a:t>
            </a:r>
            <a:r>
              <a:rPr lang="en-US" sz="1000" dirty="0">
                <a:solidFill>
                  <a:srgbClr val="000000"/>
                </a:solidFill>
                <a:latin typeface="OpenSans"/>
              </a:rPr>
              <a:t>controls would be around data sharing, </a:t>
            </a:r>
            <a:r>
              <a:rPr lang="en-US" sz="1000" dirty="0" smtClean="0">
                <a:solidFill>
                  <a:srgbClr val="000000"/>
                </a:solidFill>
                <a:latin typeface="OpenSans"/>
              </a:rPr>
              <a:t>technology integration</a:t>
            </a:r>
            <a:r>
              <a:rPr lang="en-US" sz="1000" dirty="0">
                <a:solidFill>
                  <a:srgbClr val="000000"/>
                </a:solidFill>
                <a:latin typeface="OpenSans"/>
              </a:rPr>
              <a:t>, operations dependency, vendor resiliency, etc.</a:t>
            </a:r>
          </a:p>
          <a:p>
            <a:endParaRPr lang="en-US" sz="1000" b="1" dirty="0">
              <a:solidFill>
                <a:srgbClr val="006B35"/>
              </a:solidFill>
              <a:latin typeface="OpenSans-Bold"/>
            </a:endParaRPr>
          </a:p>
          <a:p>
            <a:r>
              <a:rPr lang="en-US" sz="1000" b="1" dirty="0" smtClean="0">
                <a:solidFill>
                  <a:srgbClr val="006B35"/>
                </a:solidFill>
                <a:latin typeface="OpenSans-Bold"/>
              </a:rPr>
              <a:t>Privacy</a:t>
            </a:r>
            <a:endParaRPr lang="en-US" sz="1000" b="1" dirty="0">
              <a:solidFill>
                <a:srgbClr val="006B35"/>
              </a:solidFill>
              <a:latin typeface="OpenSans-Bold"/>
            </a:endParaRPr>
          </a:p>
          <a:p>
            <a:r>
              <a:rPr lang="en-US" sz="1000" dirty="0">
                <a:solidFill>
                  <a:srgbClr val="000000"/>
                </a:solidFill>
                <a:latin typeface="OpenSans"/>
              </a:rPr>
              <a:t>Risk arising due to inappropriate handling of personal </a:t>
            </a:r>
            <a:r>
              <a:rPr lang="en-US" sz="1000" dirty="0" smtClean="0">
                <a:solidFill>
                  <a:srgbClr val="000000"/>
                </a:solidFill>
                <a:latin typeface="OpenSans"/>
              </a:rPr>
              <a:t>and sensitive </a:t>
            </a:r>
            <a:r>
              <a:rPr lang="en-US" sz="1000" dirty="0">
                <a:solidFill>
                  <a:srgbClr val="000000"/>
                </a:solidFill>
                <a:latin typeface="OpenSans"/>
              </a:rPr>
              <a:t>personal data of customer/employee, which </a:t>
            </a:r>
            <a:r>
              <a:rPr lang="en-US" sz="1000" dirty="0" smtClean="0">
                <a:solidFill>
                  <a:srgbClr val="000000"/>
                </a:solidFill>
                <a:latin typeface="OpenSans"/>
              </a:rPr>
              <a:t>may impact </a:t>
            </a:r>
            <a:r>
              <a:rPr lang="en-US" sz="1000" dirty="0">
                <a:solidFill>
                  <a:srgbClr val="000000"/>
                </a:solidFill>
                <a:latin typeface="OpenSans"/>
              </a:rPr>
              <a:t>privacy of the individual. Key controls </a:t>
            </a:r>
            <a:r>
              <a:rPr lang="en-US" sz="1000" dirty="0" smtClean="0">
                <a:solidFill>
                  <a:srgbClr val="000000"/>
                </a:solidFill>
                <a:latin typeface="OpenSans"/>
              </a:rPr>
              <a:t>includes notice</a:t>
            </a:r>
            <a:r>
              <a:rPr lang="en-US" sz="1000" dirty="0">
                <a:solidFill>
                  <a:srgbClr val="000000"/>
                </a:solidFill>
                <a:latin typeface="OpenSans"/>
              </a:rPr>
              <a:t>, choice, consent, accuracy, and other </a:t>
            </a:r>
            <a:r>
              <a:rPr lang="en-US" sz="1000" dirty="0" smtClean="0">
                <a:solidFill>
                  <a:srgbClr val="000000"/>
                </a:solidFill>
                <a:latin typeface="OpenSans"/>
              </a:rPr>
              <a:t>privacy principles</a:t>
            </a:r>
            <a:r>
              <a:rPr lang="en-US" sz="1000" dirty="0">
                <a:solidFill>
                  <a:srgbClr val="000000"/>
                </a:solidFill>
                <a:latin typeface="OpenSans"/>
              </a:rPr>
              <a:t>.</a:t>
            </a:r>
          </a:p>
          <a:p>
            <a:endParaRPr lang="en-US" sz="1000" b="1" dirty="0">
              <a:solidFill>
                <a:srgbClr val="C4D92E"/>
              </a:solidFill>
              <a:latin typeface="OpenSans-Bold"/>
            </a:endParaRPr>
          </a:p>
          <a:p>
            <a:r>
              <a:rPr lang="en-US" sz="1000" b="1" dirty="0" smtClean="0">
                <a:solidFill>
                  <a:srgbClr val="C4D92E"/>
                </a:solidFill>
                <a:latin typeface="OpenSans-Bold"/>
              </a:rPr>
              <a:t>Forensics</a:t>
            </a:r>
            <a:endParaRPr lang="en-US" sz="1000" b="1" dirty="0">
              <a:solidFill>
                <a:srgbClr val="C4D92E"/>
              </a:solidFill>
              <a:latin typeface="OpenSans-Bold"/>
            </a:endParaRPr>
          </a:p>
          <a:p>
            <a:r>
              <a:rPr lang="en-US" sz="1000" dirty="0">
                <a:solidFill>
                  <a:srgbClr val="000000"/>
                </a:solidFill>
                <a:latin typeface="OpenSans"/>
              </a:rPr>
              <a:t>Digital environment’s capability to enable investigation </a:t>
            </a:r>
            <a:r>
              <a:rPr lang="en-US" sz="1000" dirty="0" smtClean="0">
                <a:solidFill>
                  <a:srgbClr val="000000"/>
                </a:solidFill>
                <a:latin typeface="OpenSans"/>
              </a:rPr>
              <a:t>in the </a:t>
            </a:r>
            <a:r>
              <a:rPr lang="en-US" sz="1000" dirty="0">
                <a:solidFill>
                  <a:srgbClr val="000000"/>
                </a:solidFill>
                <a:latin typeface="OpenSans"/>
              </a:rPr>
              <a:t>event of a fraud or security breach, including </a:t>
            </a:r>
            <a:r>
              <a:rPr lang="en-US" sz="1000" dirty="0" smtClean="0">
                <a:solidFill>
                  <a:srgbClr val="000000"/>
                </a:solidFill>
                <a:latin typeface="OpenSans"/>
              </a:rPr>
              <a:t>capturing of </a:t>
            </a:r>
            <a:r>
              <a:rPr lang="en-US" sz="1000" dirty="0">
                <a:solidFill>
                  <a:srgbClr val="000000"/>
                </a:solidFill>
                <a:latin typeface="OpenSans"/>
              </a:rPr>
              <a:t>data evidences which is presentable in the court of law.</a:t>
            </a:r>
          </a:p>
          <a:p>
            <a:endParaRPr lang="en-US" sz="1000" b="1" dirty="0" smtClean="0">
              <a:solidFill>
                <a:srgbClr val="00A6B9"/>
              </a:solidFill>
              <a:latin typeface="OpenSans-Bold"/>
            </a:endParaRPr>
          </a:p>
          <a:p>
            <a:endParaRPr lang="en-US" sz="1000" b="1" dirty="0" smtClean="0">
              <a:solidFill>
                <a:srgbClr val="00A6B9"/>
              </a:solidFill>
              <a:latin typeface="OpenSans-Bold"/>
            </a:endParaRPr>
          </a:p>
          <a:p>
            <a:r>
              <a:rPr lang="en-US" sz="1000" b="1" dirty="0" smtClean="0">
                <a:solidFill>
                  <a:srgbClr val="00A6B9"/>
                </a:solidFill>
                <a:latin typeface="OpenSans-Bold"/>
              </a:rPr>
              <a:t>Regulatory</a:t>
            </a:r>
            <a:endParaRPr lang="en-US" sz="1000" b="1" dirty="0">
              <a:solidFill>
                <a:srgbClr val="00A6B9"/>
              </a:solidFill>
              <a:latin typeface="OpenSans-Bold"/>
            </a:endParaRPr>
          </a:p>
          <a:p>
            <a:r>
              <a:rPr lang="en-US" sz="1000" dirty="0">
                <a:solidFill>
                  <a:srgbClr val="000000"/>
                </a:solidFill>
                <a:latin typeface="OpenSans"/>
              </a:rPr>
              <a:t>Adherence to statutory requirements including </a:t>
            </a:r>
            <a:r>
              <a:rPr lang="en-US" sz="1000" dirty="0" smtClean="0">
                <a:solidFill>
                  <a:srgbClr val="000000"/>
                </a:solidFill>
                <a:latin typeface="OpenSans"/>
              </a:rPr>
              <a:t>technology laws</a:t>
            </a:r>
            <a:r>
              <a:rPr lang="en-US" sz="1000" dirty="0">
                <a:solidFill>
                  <a:srgbClr val="000000"/>
                </a:solidFill>
                <a:latin typeface="OpenSans"/>
              </a:rPr>
              <a:t>, sectoral laws, and regulations.</a:t>
            </a:r>
          </a:p>
          <a:p>
            <a:endParaRPr lang="en-US" sz="1000" b="1" dirty="0" smtClean="0">
              <a:solidFill>
                <a:srgbClr val="006B35"/>
              </a:solidFill>
              <a:latin typeface="OpenSans-Bold"/>
            </a:endParaRPr>
          </a:p>
          <a:p>
            <a:endParaRPr lang="en-US" sz="1000" b="1" dirty="0">
              <a:solidFill>
                <a:srgbClr val="006B35"/>
              </a:solidFill>
              <a:latin typeface="OpenSans-Bold"/>
            </a:endParaRPr>
          </a:p>
          <a:p>
            <a:r>
              <a:rPr lang="en-US" sz="1000" b="1" dirty="0" smtClean="0">
                <a:solidFill>
                  <a:srgbClr val="006B35"/>
                </a:solidFill>
                <a:latin typeface="OpenSans-Bold"/>
              </a:rPr>
              <a:t>Resilience</a:t>
            </a:r>
            <a:endParaRPr lang="en-US" sz="1000" b="1" dirty="0">
              <a:solidFill>
                <a:srgbClr val="006B35"/>
              </a:solidFill>
              <a:latin typeface="OpenSans-Bold"/>
            </a:endParaRPr>
          </a:p>
          <a:p>
            <a:r>
              <a:rPr lang="en-US" sz="1000" dirty="0">
                <a:solidFill>
                  <a:srgbClr val="000000"/>
                </a:solidFill>
                <a:latin typeface="OpenSans"/>
              </a:rPr>
              <a:t>Risk of disruption in operations or unavailability </a:t>
            </a:r>
            <a:r>
              <a:rPr lang="en-US" sz="1000" dirty="0" smtClean="0">
                <a:solidFill>
                  <a:srgbClr val="000000"/>
                </a:solidFill>
                <a:latin typeface="OpenSans"/>
              </a:rPr>
              <a:t>of services</a:t>
            </a:r>
            <a:r>
              <a:rPr lang="en-US" sz="1000" dirty="0">
                <a:solidFill>
                  <a:srgbClr val="000000"/>
                </a:solidFill>
                <a:latin typeface="OpenSans"/>
              </a:rPr>
              <a:t>, due to high dependency on tightly </a:t>
            </a:r>
            <a:r>
              <a:rPr lang="en-US" sz="1000" dirty="0" smtClean="0">
                <a:solidFill>
                  <a:srgbClr val="000000"/>
                </a:solidFill>
                <a:latin typeface="OpenSans"/>
              </a:rPr>
              <a:t>coupled technology</a:t>
            </a:r>
            <a:r>
              <a:rPr lang="en-US" sz="1000" dirty="0">
                <a:solidFill>
                  <a:srgbClr val="000000"/>
                </a:solidFill>
                <a:latin typeface="OpenSans"/>
              </a:rPr>
              <a:t>. Key areas of consideration would </a:t>
            </a:r>
            <a:r>
              <a:rPr lang="en-US" sz="1000" dirty="0" smtClean="0">
                <a:solidFill>
                  <a:srgbClr val="000000"/>
                </a:solidFill>
                <a:latin typeface="OpenSans"/>
              </a:rPr>
              <a:t>include business </a:t>
            </a:r>
            <a:r>
              <a:rPr lang="en-US" sz="1000" dirty="0">
                <a:solidFill>
                  <a:srgbClr val="000000"/>
                </a:solidFill>
                <a:latin typeface="OpenSans"/>
              </a:rPr>
              <a:t>continuity, IT/Network disaster recovery, </a:t>
            </a:r>
            <a:r>
              <a:rPr lang="en-US" sz="1000" dirty="0" smtClean="0">
                <a:solidFill>
                  <a:srgbClr val="000000"/>
                </a:solidFill>
                <a:latin typeface="OpenSans"/>
              </a:rPr>
              <a:t>cyber </a:t>
            </a:r>
            <a:endParaRPr lang="en-US" sz="1000" dirty="0">
              <a:solidFill>
                <a:srgbClr val="000000"/>
              </a:solidFill>
              <a:latin typeface="OpenSans"/>
            </a:endParaRPr>
          </a:p>
          <a:p>
            <a:r>
              <a:rPr lang="en-US" sz="1000" dirty="0">
                <a:solidFill>
                  <a:srgbClr val="000000"/>
                </a:solidFill>
                <a:latin typeface="OpenSans"/>
              </a:rPr>
              <a:t>resiliency, and crisis management</a:t>
            </a:r>
            <a:endParaRPr lang="en-US" sz="1000" dirty="0"/>
          </a:p>
        </p:txBody>
      </p:sp>
    </p:spTree>
    <p:extLst>
      <p:ext uri="{BB962C8B-B14F-4D97-AF65-F5344CB8AC3E}">
        <p14:creationId xmlns:p14="http://schemas.microsoft.com/office/powerpoint/2010/main" val="1282048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12" y="1061146"/>
            <a:ext cx="4658375" cy="4591691"/>
          </a:xfrm>
          <a:prstGeom prst="rect">
            <a:avLst/>
          </a:prstGeom>
        </p:spPr>
      </p:pic>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84795"/>
            <a:ext cx="7772400" cy="609828"/>
          </a:xfrm>
        </p:spPr>
        <p:txBody>
          <a:bodyPr/>
          <a:lstStyle/>
          <a:p>
            <a:r>
              <a:rPr lang="en-US" sz="2800" b="1" dirty="0"/>
              <a:t>Drivers of Future Cyber Security</a:t>
            </a:r>
            <a:endParaRPr lang="en-US" sz="2800" dirty="0"/>
          </a:p>
        </p:txBody>
      </p:sp>
      <p:sp>
        <p:nvSpPr>
          <p:cNvPr id="9" name="Овальная выноска 8"/>
          <p:cNvSpPr/>
          <p:nvPr/>
        </p:nvSpPr>
        <p:spPr>
          <a:xfrm>
            <a:off x="179511" y="548680"/>
            <a:ext cx="1940431" cy="1944216"/>
          </a:xfrm>
          <a:prstGeom prst="wedgeEllipseCallout">
            <a:avLst>
              <a:gd name="adj1" fmla="val 63156"/>
              <a:gd name="adj2"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Прямоугольник 1"/>
          <p:cNvSpPr/>
          <p:nvPr/>
        </p:nvSpPr>
        <p:spPr>
          <a:xfrm>
            <a:off x="433225" y="1197622"/>
            <a:ext cx="1526893" cy="646331"/>
          </a:xfrm>
          <a:prstGeom prst="rect">
            <a:avLst/>
          </a:prstGeom>
        </p:spPr>
        <p:txBody>
          <a:bodyPr wrap="none">
            <a:spAutoFit/>
          </a:bodyPr>
          <a:lstStyle/>
          <a:p>
            <a:pPr algn="ctr"/>
            <a:r>
              <a:rPr lang="en-US" b="1" i="0" dirty="0" smtClean="0">
                <a:solidFill>
                  <a:schemeClr val="bg1"/>
                </a:solidFill>
                <a:effectLst/>
                <a:latin typeface="Rubik"/>
              </a:rPr>
              <a:t>Technology </a:t>
            </a:r>
          </a:p>
          <a:p>
            <a:pPr algn="ctr"/>
            <a:r>
              <a:rPr lang="en-US" b="1" i="0" dirty="0" smtClean="0">
                <a:solidFill>
                  <a:schemeClr val="bg1"/>
                </a:solidFill>
                <a:effectLst/>
                <a:latin typeface="Rubik"/>
              </a:rPr>
              <a:t>Evolution</a:t>
            </a:r>
            <a:endParaRPr lang="en-US" b="0" i="0" dirty="0">
              <a:solidFill>
                <a:schemeClr val="bg1"/>
              </a:solidFill>
              <a:effectLst/>
              <a:latin typeface="Rubik"/>
            </a:endParaRPr>
          </a:p>
        </p:txBody>
      </p:sp>
      <p:sp>
        <p:nvSpPr>
          <p:cNvPr id="11" name="Овал 10"/>
          <p:cNvSpPr/>
          <p:nvPr/>
        </p:nvSpPr>
        <p:spPr>
          <a:xfrm>
            <a:off x="2015332" y="892950"/>
            <a:ext cx="5113335" cy="491871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Овальная выноска 16"/>
          <p:cNvSpPr/>
          <p:nvPr/>
        </p:nvSpPr>
        <p:spPr>
          <a:xfrm flipH="1">
            <a:off x="7017983" y="548680"/>
            <a:ext cx="1931994" cy="1944216"/>
          </a:xfrm>
          <a:prstGeom prst="wedgeEllipseCallout">
            <a:avLst>
              <a:gd name="adj1" fmla="val 63156"/>
              <a:gd name="adj2"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Прямоугольник 4"/>
          <p:cNvSpPr/>
          <p:nvPr/>
        </p:nvSpPr>
        <p:spPr>
          <a:xfrm>
            <a:off x="7312200" y="1197622"/>
            <a:ext cx="1454244" cy="646331"/>
          </a:xfrm>
          <a:prstGeom prst="rect">
            <a:avLst/>
          </a:prstGeom>
        </p:spPr>
        <p:txBody>
          <a:bodyPr wrap="none">
            <a:spAutoFit/>
          </a:bodyPr>
          <a:lstStyle/>
          <a:p>
            <a:r>
              <a:rPr lang="en-US" b="1" i="0" dirty="0" smtClean="0">
                <a:solidFill>
                  <a:schemeClr val="bg1"/>
                </a:solidFill>
                <a:effectLst/>
                <a:latin typeface="Rubik"/>
              </a:rPr>
              <a:t>Regulatory </a:t>
            </a:r>
          </a:p>
          <a:p>
            <a:r>
              <a:rPr lang="en-US" b="1" i="0" dirty="0" smtClean="0">
                <a:solidFill>
                  <a:schemeClr val="bg1"/>
                </a:solidFill>
                <a:effectLst/>
                <a:latin typeface="Rubik"/>
              </a:rPr>
              <a:t>Complexity</a:t>
            </a:r>
            <a:endParaRPr lang="en-US" b="0" i="0" dirty="0">
              <a:solidFill>
                <a:schemeClr val="bg1"/>
              </a:solidFill>
              <a:effectLst/>
              <a:latin typeface="Rubik"/>
            </a:endParaRPr>
          </a:p>
        </p:txBody>
      </p:sp>
      <p:sp>
        <p:nvSpPr>
          <p:cNvPr id="18" name="Овальная выноска 17"/>
          <p:cNvSpPr/>
          <p:nvPr/>
        </p:nvSpPr>
        <p:spPr>
          <a:xfrm flipV="1">
            <a:off x="188850" y="4206804"/>
            <a:ext cx="1940431" cy="1965412"/>
          </a:xfrm>
          <a:prstGeom prst="wedgeEllipseCallout">
            <a:avLst>
              <a:gd name="adj1" fmla="val 63156"/>
              <a:gd name="adj2"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282550" y="4926139"/>
            <a:ext cx="1838965" cy="646331"/>
          </a:xfrm>
          <a:prstGeom prst="rect">
            <a:avLst/>
          </a:prstGeom>
        </p:spPr>
        <p:txBody>
          <a:bodyPr wrap="none">
            <a:spAutoFit/>
          </a:bodyPr>
          <a:lstStyle/>
          <a:p>
            <a:pPr algn="ctr"/>
            <a:r>
              <a:rPr lang="en-US" b="1" i="0" dirty="0" smtClean="0">
                <a:solidFill>
                  <a:schemeClr val="bg1"/>
                </a:solidFill>
                <a:effectLst/>
                <a:latin typeface="Rubik"/>
              </a:rPr>
              <a:t>Sophistication </a:t>
            </a:r>
          </a:p>
          <a:p>
            <a:pPr algn="ctr"/>
            <a:r>
              <a:rPr lang="en-US" b="1" i="0" dirty="0" smtClean="0">
                <a:solidFill>
                  <a:schemeClr val="bg1"/>
                </a:solidFill>
                <a:effectLst/>
                <a:latin typeface="Rubik"/>
              </a:rPr>
              <a:t>of Attacks</a:t>
            </a:r>
            <a:endParaRPr lang="en-US" b="0" i="0" dirty="0">
              <a:solidFill>
                <a:schemeClr val="bg1"/>
              </a:solidFill>
              <a:effectLst/>
              <a:latin typeface="Rubik"/>
            </a:endParaRPr>
          </a:p>
        </p:txBody>
      </p:sp>
      <p:sp>
        <p:nvSpPr>
          <p:cNvPr id="19" name="Овальная выноска 18"/>
          <p:cNvSpPr/>
          <p:nvPr/>
        </p:nvSpPr>
        <p:spPr>
          <a:xfrm flipH="1" flipV="1">
            <a:off x="7017983" y="4245734"/>
            <a:ext cx="1931994" cy="1887551"/>
          </a:xfrm>
          <a:prstGeom prst="wedgeEllipseCallout">
            <a:avLst>
              <a:gd name="adj1" fmla="val 63156"/>
              <a:gd name="adj2"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ик 6"/>
          <p:cNvSpPr/>
          <p:nvPr/>
        </p:nvSpPr>
        <p:spPr>
          <a:xfrm>
            <a:off x="7370007" y="4866343"/>
            <a:ext cx="1364476" cy="646331"/>
          </a:xfrm>
          <a:prstGeom prst="rect">
            <a:avLst/>
          </a:prstGeom>
        </p:spPr>
        <p:txBody>
          <a:bodyPr wrap="none">
            <a:spAutoFit/>
          </a:bodyPr>
          <a:lstStyle/>
          <a:p>
            <a:pPr algn="ctr"/>
            <a:r>
              <a:rPr lang="en-US" b="1" i="0" dirty="0" smtClean="0">
                <a:solidFill>
                  <a:schemeClr val="bg1"/>
                </a:solidFill>
                <a:effectLst/>
                <a:latin typeface="Rubik"/>
              </a:rPr>
              <a:t>Limited </a:t>
            </a:r>
          </a:p>
          <a:p>
            <a:pPr algn="ctr"/>
            <a:r>
              <a:rPr lang="en-US" b="1" i="0" dirty="0" smtClean="0">
                <a:solidFill>
                  <a:schemeClr val="bg1"/>
                </a:solidFill>
                <a:effectLst/>
                <a:latin typeface="Rubik"/>
              </a:rPr>
              <a:t>Resources</a:t>
            </a:r>
            <a:endParaRPr lang="en-US" b="0" i="0" dirty="0">
              <a:solidFill>
                <a:schemeClr val="bg1"/>
              </a:solidFill>
              <a:effectLst/>
              <a:latin typeface="Rubik"/>
            </a:endParaRPr>
          </a:p>
        </p:txBody>
      </p:sp>
      <p:sp>
        <p:nvSpPr>
          <p:cNvPr id="16"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D78D65B1-328E-494C-B2B6-E0D072236D9D}" type="slidenum">
              <a:rPr lang="en-US" altLang="en-US" sz="2400" b="1" smtClean="0">
                <a:solidFill>
                  <a:srgbClr val="151ECD"/>
                </a:solidFill>
              </a:rPr>
              <a:t>8</a:t>
            </a:fld>
            <a:endParaRPr lang="en-US" altLang="en-US" sz="2400" b="1" dirty="0">
              <a:solidFill>
                <a:srgbClr val="151ECD"/>
              </a:solidFill>
            </a:endParaRPr>
          </a:p>
        </p:txBody>
      </p:sp>
      <p:pic>
        <p:nvPicPr>
          <p:cNvPr id="21" name="Picture 2" descr="History of ITU&amp;#39;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51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32" name="Picture 24" descr="ENISA AI Threat Landscape Report Unveils Major Cybersecurity Challenges —  ENIS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37" b="10963"/>
          <a:stretch/>
        </p:blipFill>
        <p:spPr bwMode="auto">
          <a:xfrm>
            <a:off x="397427" y="838795"/>
            <a:ext cx="2652304" cy="1588893"/>
          </a:xfrm>
          <a:prstGeom prst="rect">
            <a:avLst/>
          </a:prstGeom>
          <a:noFill/>
          <a:extLst>
            <a:ext uri="{909E8E84-426E-40DD-AFC4-6F175D3DCCD1}">
              <a14:hiddenFill xmlns:a14="http://schemas.microsoft.com/office/drawing/2010/main">
                <a:solidFill>
                  <a:srgbClr val="FFFFFF"/>
                </a:solidFill>
              </a14:hiddenFill>
            </a:ext>
          </a:extLst>
        </p:spPr>
      </p:pic>
      <p:sp>
        <p:nvSpPr>
          <p:cNvPr id="11269" name="Footer Placeholder 4"/>
          <p:cNvSpPr>
            <a:spLocks noGrp="1"/>
          </p:cNvSpPr>
          <p:nvPr>
            <p:ph type="ftr" sz="quarter" idx="11"/>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a:solidFill>
                  <a:schemeClr val="accent1">
                    <a:lumMod val="75000"/>
                  </a:schemeClr>
                </a:solidFill>
              </a:rPr>
              <a:t>Cybersecurity in a Digital Era </a:t>
            </a:r>
            <a:endParaRPr lang="en-US" dirty="0" smtClean="0">
              <a:solidFill>
                <a:schemeClr val="accent1">
                  <a:lumMod val="75000"/>
                </a:schemeClr>
              </a:solidFill>
            </a:endParaRPr>
          </a:p>
        </p:txBody>
      </p:sp>
      <p:sp>
        <p:nvSpPr>
          <p:cNvPr id="11270" name="Date Placeholder 5"/>
          <p:cNvSpPr>
            <a:spLocks noGrp="1"/>
          </p:cNvSpPr>
          <p:nvPr>
            <p:ph type="dt" sz="quarter" idx="12"/>
          </p:nvPr>
        </p:nvSpPr>
        <p:spPr bwMode="auto">
          <a:extLst/>
        </p:spPr>
        <p:txBody>
          <a:bodyPr vert="horz" wrap="square" lIns="91440" tIns="45720" rIns="91440" bIns="45720" numCol="1"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dirty="0" smtClean="0">
                <a:solidFill>
                  <a:schemeClr val="accent1">
                    <a:lumMod val="75000"/>
                  </a:schemeClr>
                </a:solidFill>
              </a:rPr>
              <a:t>Kyiv, 15 December 2021</a:t>
            </a:r>
          </a:p>
        </p:txBody>
      </p:sp>
      <p:sp>
        <p:nvSpPr>
          <p:cNvPr id="13" name="Заголовок 3"/>
          <p:cNvSpPr>
            <a:spLocks noGrp="1"/>
          </p:cNvSpPr>
          <p:nvPr>
            <p:ph type="ctrTitle"/>
          </p:nvPr>
        </p:nvSpPr>
        <p:spPr>
          <a:xfrm>
            <a:off x="650922" y="-27384"/>
            <a:ext cx="7772400" cy="541368"/>
          </a:xfrm>
        </p:spPr>
        <p:txBody>
          <a:bodyPr/>
          <a:lstStyle/>
          <a:p>
            <a:r>
              <a:rPr lang="en-US" sz="2800" b="1" dirty="0"/>
              <a:t>Emerging Cyber Security Solutions and Services</a:t>
            </a:r>
            <a:endParaRPr lang="en-US" sz="2800" dirty="0"/>
          </a:p>
        </p:txBody>
      </p:sp>
      <p:pic>
        <p:nvPicPr>
          <p:cNvPr id="43018" name="Picture 10" descr="Vulnerability Databases: Classification and Registry | Alexander V. Leono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31" y="2665377"/>
            <a:ext cx="3074809" cy="1915751"/>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Managed Network Security Services | Managed IT Security Services | Security  service, Email security, Secu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929" y="958030"/>
            <a:ext cx="2486393" cy="2432500"/>
          </a:xfrm>
          <a:prstGeom prst="rect">
            <a:avLst/>
          </a:prstGeom>
          <a:noFill/>
          <a:extLst>
            <a:ext uri="{909E8E84-426E-40DD-AFC4-6F175D3DCCD1}">
              <a14:hiddenFill xmlns:a14="http://schemas.microsoft.com/office/drawing/2010/main">
                <a:solidFill>
                  <a:srgbClr val="FFFFFF"/>
                </a:solidFill>
              </a14:hiddenFill>
            </a:ext>
          </a:extLst>
        </p:spPr>
      </p:pic>
      <p:pic>
        <p:nvPicPr>
          <p:cNvPr id="43024" name="Picture 16" descr="Written Information Security Policies &amp;amp; Standards for NIST 800-53, DFARS,  FAR, NIST 800-171,ISO 27002, NISPOM, FedRAMP, PCI DSS, HIPAA, NY DFS 23  NYCCRR 500 and MA 201 CMR 17.00 compliance | Cybersecurity Policy Standard  Proced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0174" y="3679553"/>
            <a:ext cx="2855962" cy="2413743"/>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CyGraph: Cybersecurity Situational Awareness That&amp;#39;s More Scalable, Flexible  &amp;amp; Comprehensive - Neo4j Graph Database Platfor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9302" y="1018772"/>
            <a:ext cx="3449202" cy="2266212"/>
          </a:xfrm>
          <a:prstGeom prst="rect">
            <a:avLst/>
          </a:prstGeom>
          <a:noFill/>
          <a:extLst>
            <a:ext uri="{909E8E84-426E-40DD-AFC4-6F175D3DCCD1}">
              <a14:hiddenFill xmlns:a14="http://schemas.microsoft.com/office/drawing/2010/main">
                <a:solidFill>
                  <a:srgbClr val="FFFFFF"/>
                </a:solidFill>
              </a14:hiddenFill>
            </a:ext>
          </a:extLst>
        </p:spPr>
      </p:pic>
      <p:pic>
        <p:nvPicPr>
          <p:cNvPr id="43030" name="Picture 22" descr="Centre of Excellence - BlockChain Technolog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4913795"/>
            <a:ext cx="2638864" cy="151989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548680"/>
            <a:ext cx="3325979" cy="523220"/>
          </a:xfrm>
          <a:prstGeom prst="rect">
            <a:avLst/>
          </a:prstGeom>
        </p:spPr>
        <p:txBody>
          <a:bodyPr wrap="square">
            <a:spAutoFit/>
          </a:bodyPr>
          <a:lstStyle/>
          <a:p>
            <a:r>
              <a:rPr lang="en-US" sz="1400" b="1" i="0" dirty="0" smtClean="0">
                <a:solidFill>
                  <a:srgbClr val="2932E9"/>
                </a:solidFill>
                <a:effectLst/>
                <a:latin typeface="Rubik"/>
              </a:rPr>
              <a:t>Security Automation and </a:t>
            </a:r>
          </a:p>
          <a:p>
            <a:r>
              <a:rPr lang="en-US" sz="1400" b="1" i="0" dirty="0" smtClean="0">
                <a:solidFill>
                  <a:srgbClr val="2932E9"/>
                </a:solidFill>
                <a:effectLst/>
                <a:latin typeface="Rubik"/>
              </a:rPr>
              <a:t>Intelligence</a:t>
            </a:r>
            <a:endParaRPr lang="en-US" sz="1400" b="0" i="0" dirty="0">
              <a:solidFill>
                <a:srgbClr val="2932E9"/>
              </a:solidFill>
              <a:effectLst/>
              <a:latin typeface="Rubik"/>
            </a:endParaRPr>
          </a:p>
        </p:txBody>
      </p:sp>
      <p:sp>
        <p:nvSpPr>
          <p:cNvPr id="5" name="Прямоугольник 4"/>
          <p:cNvSpPr/>
          <p:nvPr/>
        </p:nvSpPr>
        <p:spPr>
          <a:xfrm>
            <a:off x="6444208" y="620688"/>
            <a:ext cx="2649631" cy="523220"/>
          </a:xfrm>
          <a:prstGeom prst="rect">
            <a:avLst/>
          </a:prstGeom>
        </p:spPr>
        <p:txBody>
          <a:bodyPr wrap="square">
            <a:spAutoFit/>
          </a:bodyPr>
          <a:lstStyle/>
          <a:p>
            <a:pPr algn="ctr"/>
            <a:r>
              <a:rPr lang="en-US" sz="1400" b="1" i="0" dirty="0" smtClean="0">
                <a:solidFill>
                  <a:srgbClr val="2932E9"/>
                </a:solidFill>
                <a:effectLst/>
                <a:latin typeface="Rubik"/>
              </a:rPr>
              <a:t>Cyber Security Datasets and </a:t>
            </a:r>
          </a:p>
          <a:p>
            <a:pPr algn="r"/>
            <a:r>
              <a:rPr lang="en-US" sz="1400" b="1" i="0" dirty="0" smtClean="0">
                <a:solidFill>
                  <a:srgbClr val="2932E9"/>
                </a:solidFill>
                <a:effectLst/>
                <a:latin typeface="Rubik"/>
              </a:rPr>
              <a:t>Data-Driven Approaches</a:t>
            </a:r>
            <a:endParaRPr lang="en-US" sz="1400" b="0" i="0" dirty="0">
              <a:solidFill>
                <a:srgbClr val="2932E9"/>
              </a:solidFill>
              <a:effectLst/>
              <a:latin typeface="Rubik"/>
            </a:endParaRPr>
          </a:p>
        </p:txBody>
      </p:sp>
      <p:sp>
        <p:nvSpPr>
          <p:cNvPr id="6" name="Прямоугольник 5"/>
          <p:cNvSpPr/>
          <p:nvPr/>
        </p:nvSpPr>
        <p:spPr>
          <a:xfrm>
            <a:off x="3800126" y="3429000"/>
            <a:ext cx="1059906" cy="307777"/>
          </a:xfrm>
          <a:prstGeom prst="rect">
            <a:avLst/>
          </a:prstGeom>
        </p:spPr>
        <p:txBody>
          <a:bodyPr wrap="none">
            <a:spAutoFit/>
          </a:bodyPr>
          <a:lstStyle/>
          <a:p>
            <a:r>
              <a:rPr lang="en-US" sz="1400" b="1" i="0" dirty="0" smtClean="0">
                <a:solidFill>
                  <a:srgbClr val="2932E9"/>
                </a:solidFill>
                <a:effectLst/>
                <a:latin typeface="Rubik"/>
              </a:rPr>
              <a:t>Standards</a:t>
            </a:r>
            <a:endParaRPr lang="en-US" sz="1400" b="0" i="0" dirty="0">
              <a:solidFill>
                <a:srgbClr val="2932E9"/>
              </a:solidFill>
              <a:effectLst/>
              <a:latin typeface="Rubik"/>
            </a:endParaRPr>
          </a:p>
        </p:txBody>
      </p:sp>
      <p:sp>
        <p:nvSpPr>
          <p:cNvPr id="8" name="Прямоугольник 7"/>
          <p:cNvSpPr/>
          <p:nvPr/>
        </p:nvSpPr>
        <p:spPr>
          <a:xfrm>
            <a:off x="-443" y="2430866"/>
            <a:ext cx="2196179" cy="307777"/>
          </a:xfrm>
          <a:prstGeom prst="rect">
            <a:avLst/>
          </a:prstGeom>
        </p:spPr>
        <p:txBody>
          <a:bodyPr wrap="none">
            <a:spAutoFit/>
          </a:bodyPr>
          <a:lstStyle/>
          <a:p>
            <a:r>
              <a:rPr lang="en-US" sz="1400" b="1" i="0" dirty="0" smtClean="0">
                <a:solidFill>
                  <a:srgbClr val="2932E9"/>
                </a:solidFill>
                <a:effectLst/>
                <a:latin typeface="Rubik"/>
              </a:rPr>
              <a:t>Vulnerability Databases</a:t>
            </a:r>
            <a:endParaRPr lang="en-US" sz="1400" b="0" i="0" dirty="0">
              <a:solidFill>
                <a:srgbClr val="2932E9"/>
              </a:solidFill>
              <a:effectLst/>
              <a:latin typeface="Rubik"/>
            </a:endParaRPr>
          </a:p>
        </p:txBody>
      </p:sp>
      <p:sp>
        <p:nvSpPr>
          <p:cNvPr id="9" name="Прямоугольник 8"/>
          <p:cNvSpPr/>
          <p:nvPr/>
        </p:nvSpPr>
        <p:spPr>
          <a:xfrm>
            <a:off x="3358037" y="529516"/>
            <a:ext cx="2150067" cy="523220"/>
          </a:xfrm>
          <a:prstGeom prst="rect">
            <a:avLst/>
          </a:prstGeom>
        </p:spPr>
        <p:txBody>
          <a:bodyPr wrap="square">
            <a:spAutoFit/>
          </a:bodyPr>
          <a:lstStyle/>
          <a:p>
            <a:pPr algn="ctr"/>
            <a:r>
              <a:rPr lang="en-US" sz="1400" b="1" i="0" dirty="0" smtClean="0">
                <a:solidFill>
                  <a:srgbClr val="2932E9"/>
                </a:solidFill>
                <a:effectLst/>
                <a:latin typeface="Rubik"/>
              </a:rPr>
              <a:t>Managed Security and </a:t>
            </a:r>
          </a:p>
          <a:p>
            <a:pPr algn="ctr"/>
            <a:r>
              <a:rPr lang="en-US" sz="1400" b="1" i="0" dirty="0" smtClean="0">
                <a:solidFill>
                  <a:srgbClr val="2932E9"/>
                </a:solidFill>
                <a:effectLst/>
                <a:latin typeface="Rubik"/>
              </a:rPr>
              <a:t>Security as a Service</a:t>
            </a:r>
            <a:endParaRPr lang="en-US" sz="1400" b="0" i="0" dirty="0">
              <a:solidFill>
                <a:srgbClr val="2932E9"/>
              </a:solidFill>
              <a:effectLst/>
              <a:latin typeface="Rubik"/>
            </a:endParaRPr>
          </a:p>
        </p:txBody>
      </p:sp>
      <p:sp>
        <p:nvSpPr>
          <p:cNvPr id="10" name="Прямоугольник 9"/>
          <p:cNvSpPr/>
          <p:nvPr/>
        </p:nvSpPr>
        <p:spPr>
          <a:xfrm>
            <a:off x="-26869" y="4633391"/>
            <a:ext cx="3036409" cy="307777"/>
          </a:xfrm>
          <a:prstGeom prst="rect">
            <a:avLst/>
          </a:prstGeom>
        </p:spPr>
        <p:txBody>
          <a:bodyPr wrap="none">
            <a:spAutoFit/>
          </a:bodyPr>
          <a:lstStyle/>
          <a:p>
            <a:pPr algn="ctr"/>
            <a:r>
              <a:rPr lang="en-US" sz="1400" b="1" i="0" dirty="0" smtClean="0">
                <a:solidFill>
                  <a:srgbClr val="2932E9"/>
                </a:solidFill>
                <a:effectLst/>
                <a:latin typeface="Rubik"/>
              </a:rPr>
              <a:t>Decentralization and </a:t>
            </a:r>
            <a:r>
              <a:rPr lang="en-US" sz="1400" b="1" i="0" dirty="0" err="1" smtClean="0">
                <a:solidFill>
                  <a:srgbClr val="2932E9"/>
                </a:solidFill>
                <a:effectLst/>
                <a:latin typeface="Rubik"/>
              </a:rPr>
              <a:t>Blockchains</a:t>
            </a:r>
            <a:endParaRPr lang="en-US" sz="1400" b="0" i="0" dirty="0">
              <a:solidFill>
                <a:srgbClr val="2932E9"/>
              </a:solidFill>
              <a:effectLst/>
              <a:latin typeface="Rubik"/>
            </a:endParaRPr>
          </a:p>
        </p:txBody>
      </p:sp>
      <p:pic>
        <p:nvPicPr>
          <p:cNvPr id="43016" name="Picture 8" descr="The Cyber-Physical Security of the Power Grid - IEEE Smart Grid"/>
          <p:cNvPicPr>
            <a:picLocks noChangeAspect="1" noChangeArrowheads="1"/>
          </p:cNvPicPr>
          <p:nvPr/>
        </p:nvPicPr>
        <p:blipFill rotWithShape="1">
          <a:blip r:embed="rId9">
            <a:extLst>
              <a:ext uri="{28A0092B-C50C-407E-A947-70E740481C1C}">
                <a14:useLocalDpi xmlns:a14="http://schemas.microsoft.com/office/drawing/2010/main" val="0"/>
              </a:ext>
            </a:extLst>
          </a:blip>
          <a:srcRect t="4894"/>
          <a:stretch/>
        </p:blipFill>
        <p:spPr bwMode="auto">
          <a:xfrm>
            <a:off x="5659302" y="3883645"/>
            <a:ext cx="3449202" cy="217103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078096" y="3429000"/>
            <a:ext cx="3030408" cy="523220"/>
          </a:xfrm>
          <a:prstGeom prst="rect">
            <a:avLst/>
          </a:prstGeom>
        </p:spPr>
        <p:txBody>
          <a:bodyPr wrap="square">
            <a:spAutoFit/>
          </a:bodyPr>
          <a:lstStyle/>
          <a:p>
            <a:pPr algn="r"/>
            <a:r>
              <a:rPr lang="en-US" sz="1400" b="1" i="0" dirty="0" smtClean="0">
                <a:solidFill>
                  <a:srgbClr val="2932E9"/>
                </a:solidFill>
                <a:effectLst/>
                <a:latin typeface="Rubik"/>
              </a:rPr>
              <a:t>Integrated Policies for Cyber and </a:t>
            </a:r>
          </a:p>
          <a:p>
            <a:pPr algn="r"/>
            <a:r>
              <a:rPr lang="en-US" sz="1400" b="1" i="0" dirty="0" smtClean="0">
                <a:solidFill>
                  <a:srgbClr val="2932E9"/>
                </a:solidFill>
                <a:effectLst/>
                <a:latin typeface="Rubik"/>
              </a:rPr>
              <a:t>Physical Security</a:t>
            </a:r>
            <a:endParaRPr lang="en-US" sz="1400" b="0" i="0" dirty="0">
              <a:solidFill>
                <a:srgbClr val="2932E9"/>
              </a:solidFill>
              <a:effectLst/>
              <a:latin typeface="Rubik"/>
            </a:endParaRPr>
          </a:p>
        </p:txBody>
      </p:sp>
      <p:sp>
        <p:nvSpPr>
          <p:cNvPr id="20" name="Slide Number Placeholder 3"/>
          <p:cNvSpPr txBox="1">
            <a:spLocks/>
          </p:cNvSpPr>
          <p:nvPr/>
        </p:nvSpPr>
        <p:spPr bwMode="auto">
          <a:xfrm>
            <a:off x="8604449" y="31084"/>
            <a:ext cx="507896"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r">
              <a:spcBef>
                <a:spcPct val="0"/>
              </a:spcBef>
              <a:buFontTx/>
              <a:buNone/>
            </a:pPr>
            <a:fld id="{88059E53-2A7F-4727-B961-DF230D425D71}" type="slidenum">
              <a:rPr lang="en-US" altLang="en-US" sz="2400" b="1" smtClean="0">
                <a:solidFill>
                  <a:srgbClr val="151ECD"/>
                </a:solidFill>
              </a:rPr>
              <a:t>9</a:t>
            </a:fld>
            <a:endParaRPr lang="en-US" altLang="en-US" sz="2400" b="1" dirty="0">
              <a:solidFill>
                <a:srgbClr val="151ECD"/>
              </a:solidFill>
            </a:endParaRPr>
          </a:p>
        </p:txBody>
      </p:sp>
      <p:pic>
        <p:nvPicPr>
          <p:cNvPr id="22" name="Picture 2" descr="History of ITU&amp;#39;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67" y="44624"/>
            <a:ext cx="513324"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259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6387</TotalTime>
  <Words>3439</Words>
  <Application>Microsoft Office PowerPoint</Application>
  <PresentationFormat>Экран (4:3)</PresentationFormat>
  <Paragraphs>319</Paragraphs>
  <Slides>14</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Calibri</vt:lpstr>
      <vt:lpstr>inherit</vt:lpstr>
      <vt:lpstr>Open Sans</vt:lpstr>
      <vt:lpstr>OpenSans</vt:lpstr>
      <vt:lpstr>OpenSans-Bold</vt:lpstr>
      <vt:lpstr>Rubik</vt:lpstr>
      <vt:lpstr>Source Sans Pro</vt:lpstr>
      <vt:lpstr>Times New Roman</vt:lpstr>
      <vt:lpstr>Office Theme</vt:lpstr>
      <vt:lpstr>Cybersecurity in a Digital Era</vt:lpstr>
      <vt:lpstr>Disruptive Technologies of Digital Transformation</vt:lpstr>
      <vt:lpstr>10 benefits of Digital Transformation (1)</vt:lpstr>
      <vt:lpstr>10 benefits of Digital Transformation (2)</vt:lpstr>
      <vt:lpstr>Презентация PowerPoint</vt:lpstr>
      <vt:lpstr>Risk Factors of Digital Transformation</vt:lpstr>
      <vt:lpstr>Understanding the risks of Digital Transformation</vt:lpstr>
      <vt:lpstr>Drivers of Future Cyber Security</vt:lpstr>
      <vt:lpstr>Emerging Cyber Security Solutions and Services</vt:lpstr>
      <vt:lpstr>Why is Cybersecurity Lagging in Digital Transformation?</vt:lpstr>
      <vt:lpstr>Cybersecurity Predictions</vt:lpstr>
      <vt:lpstr>Cybersecurity Predictions</vt:lpstr>
      <vt:lpstr>Conclusions</vt:lpstr>
      <vt:lpstr>References </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sebek</dc:creator>
  <cp:lastModifiedBy>User</cp:lastModifiedBy>
  <cp:revision>165</cp:revision>
  <cp:lastPrinted>2010-11-17T22:44:23Z</cp:lastPrinted>
  <dcterms:created xsi:type="dcterms:W3CDTF">2010-06-23T15:01:57Z</dcterms:created>
  <dcterms:modified xsi:type="dcterms:W3CDTF">2021-12-07T21:41:34Z</dcterms:modified>
</cp:coreProperties>
</file>