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357" r:id="rId2"/>
    <p:sldId id="345" r:id="rId3"/>
    <p:sldId id="368" r:id="rId4"/>
    <p:sldId id="371" r:id="rId5"/>
    <p:sldId id="364" r:id="rId6"/>
    <p:sldId id="367" r:id="rId7"/>
    <p:sldId id="365" r:id="rId8"/>
    <p:sldId id="348" r:id="rId9"/>
    <p:sldId id="372" r:id="rId10"/>
    <p:sldId id="373" r:id="rId11"/>
    <p:sldId id="361" r:id="rId12"/>
    <p:sldId id="286" r:id="rId13"/>
  </p:sldIdLst>
  <p:sldSz cx="9144000" cy="5143500" type="screen16x9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CD10"/>
    <a:srgbClr val="FF0000"/>
    <a:srgbClr val="BC7D2C"/>
    <a:srgbClr val="FEA83A"/>
    <a:srgbClr val="00226D"/>
    <a:srgbClr val="3057AC"/>
    <a:srgbClr val="0033A0"/>
    <a:srgbClr val="00B0F0"/>
    <a:srgbClr val="00DD64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56" autoAdjust="0"/>
    <p:restoredTop sz="93357" autoAdjust="0"/>
  </p:normalViewPr>
  <p:slideViewPr>
    <p:cSldViewPr snapToGrid="0">
      <p:cViewPr>
        <p:scale>
          <a:sx n="107" d="100"/>
          <a:sy n="107" d="100"/>
        </p:scale>
        <p:origin x="-91" y="-13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hape 2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309676800 w 120000"/>
              <a:gd name="T3" fmla="*/ 0 h 120000"/>
              <a:gd name="T4" fmla="*/ 309676800 w 120000"/>
              <a:gd name="T5" fmla="*/ 97983675 h 120000"/>
              <a:gd name="T6" fmla="*/ 0 w 120000"/>
              <a:gd name="T7" fmla="*/ 97983675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1841538537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hape 62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5363" name="Shape 63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205066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hape 108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Shape 109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386638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hape 108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Shape 109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4944715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hape 62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31747" name="Shape 63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2535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hape 108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Shape 109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u="none" dirty="0"/>
          </a:p>
        </p:txBody>
      </p:sp>
    </p:spTree>
    <p:extLst>
      <p:ext uri="{BB962C8B-B14F-4D97-AF65-F5344CB8AC3E}">
        <p14:creationId xmlns:p14="http://schemas.microsoft.com/office/powerpoint/2010/main" val="2830815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hape 108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Shape 109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u="none" dirty="0"/>
          </a:p>
        </p:txBody>
      </p:sp>
    </p:spTree>
    <p:extLst>
      <p:ext uri="{BB962C8B-B14F-4D97-AF65-F5344CB8AC3E}">
        <p14:creationId xmlns:p14="http://schemas.microsoft.com/office/powerpoint/2010/main" val="3207232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hape 108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Shape 109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640930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hape 108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Shape 109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783365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hape 108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Shape 109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u="none" dirty="0"/>
          </a:p>
        </p:txBody>
      </p:sp>
    </p:spTree>
    <p:extLst>
      <p:ext uri="{BB962C8B-B14F-4D97-AF65-F5344CB8AC3E}">
        <p14:creationId xmlns:p14="http://schemas.microsoft.com/office/powerpoint/2010/main" val="1771519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hape 108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Shape 109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u="none" dirty="0"/>
          </a:p>
        </p:txBody>
      </p:sp>
    </p:spTree>
    <p:extLst>
      <p:ext uri="{BB962C8B-B14F-4D97-AF65-F5344CB8AC3E}">
        <p14:creationId xmlns:p14="http://schemas.microsoft.com/office/powerpoint/2010/main" val="12288207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hape 108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Shape 109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5596585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hape 108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Shape 109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421589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="b"/>
          <a:lstStyle>
            <a:lvl1pPr algn="ctr" rtl="0">
              <a:spcBef>
                <a:spcPts val="0"/>
              </a:spcBef>
              <a:buSzPct val="100000"/>
              <a:defRPr sz="5200"/>
            </a:lvl1pPr>
            <a:lvl2pPr algn="ctr" rtl="0">
              <a:spcBef>
                <a:spcPts val="0"/>
              </a:spcBef>
              <a:buSzPct val="100000"/>
              <a:defRPr sz="5200"/>
            </a:lvl2pPr>
            <a:lvl3pPr algn="ctr" rtl="0">
              <a:spcBef>
                <a:spcPts val="0"/>
              </a:spcBef>
              <a:buSzPct val="100000"/>
              <a:defRPr sz="5200"/>
            </a:lvl3pPr>
            <a:lvl4pPr algn="ctr" rtl="0">
              <a:spcBef>
                <a:spcPts val="0"/>
              </a:spcBef>
              <a:buSzPct val="100000"/>
              <a:defRPr sz="5200"/>
            </a:lvl4pPr>
            <a:lvl5pPr algn="ctr" rtl="0">
              <a:spcBef>
                <a:spcPts val="0"/>
              </a:spcBef>
              <a:buSzPct val="100000"/>
              <a:defRPr sz="5200"/>
            </a:lvl5pPr>
            <a:lvl6pPr algn="ctr" rtl="0">
              <a:spcBef>
                <a:spcPts val="0"/>
              </a:spcBef>
              <a:buSzPct val="100000"/>
              <a:defRPr sz="5200"/>
            </a:lvl6pPr>
            <a:lvl7pPr algn="ctr" rtl="0">
              <a:spcBef>
                <a:spcPts val="0"/>
              </a:spcBef>
              <a:buSzPct val="100000"/>
              <a:defRPr sz="5200"/>
            </a:lvl7pPr>
            <a:lvl8pPr algn="ctr" rtl="0">
              <a:spcBef>
                <a:spcPts val="0"/>
              </a:spcBef>
              <a:buSzPct val="100000"/>
              <a:defRPr sz="5200"/>
            </a:lvl8pPr>
            <a:lvl9pPr algn="ctr" rtl="0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4" name="Shape 11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3479431-E10A-4995-9FAF-7C847D309C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4519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anchor="b"/>
          <a:lstStyle>
            <a:lvl1pPr algn="ctr" rtl="0">
              <a:spcBef>
                <a:spcPts val="0"/>
              </a:spcBef>
              <a:buSzPct val="100000"/>
              <a:defRPr sz="12000"/>
            </a:lvl1pPr>
            <a:lvl2pPr algn="ctr" rtl="0">
              <a:spcBef>
                <a:spcPts val="0"/>
              </a:spcBef>
              <a:buSzPct val="100000"/>
              <a:defRPr sz="12000"/>
            </a:lvl2pPr>
            <a:lvl3pPr algn="ctr" rtl="0">
              <a:spcBef>
                <a:spcPts val="0"/>
              </a:spcBef>
              <a:buSzPct val="100000"/>
              <a:defRPr sz="12000"/>
            </a:lvl3pPr>
            <a:lvl4pPr algn="ctr" rtl="0">
              <a:spcBef>
                <a:spcPts val="0"/>
              </a:spcBef>
              <a:buSzPct val="100000"/>
              <a:defRPr sz="12000"/>
            </a:lvl4pPr>
            <a:lvl5pPr algn="ctr" rtl="0">
              <a:spcBef>
                <a:spcPts val="0"/>
              </a:spcBef>
              <a:buSzPct val="100000"/>
              <a:defRPr sz="12000"/>
            </a:lvl5pPr>
            <a:lvl6pPr algn="ctr" rtl="0">
              <a:spcBef>
                <a:spcPts val="0"/>
              </a:spcBef>
              <a:buSzPct val="100000"/>
              <a:defRPr sz="12000"/>
            </a:lvl6pPr>
            <a:lvl7pPr algn="ctr" rtl="0">
              <a:spcBef>
                <a:spcPts val="0"/>
              </a:spcBef>
              <a:buSzPct val="100000"/>
              <a:defRPr sz="12000"/>
            </a:lvl7pPr>
            <a:lvl8pPr algn="ctr" rtl="0">
              <a:spcBef>
                <a:spcPts val="0"/>
              </a:spcBef>
              <a:buSzPct val="100000"/>
              <a:defRPr sz="12000"/>
            </a:lvl8pPr>
            <a:lvl9pPr algn="ctr" rtl="0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/>
          <a:lstStyle>
            <a:lvl1pPr algn="ctr" rtl="0">
              <a:spcBef>
                <a:spcPts val="0"/>
              </a:spcBef>
              <a:defRPr/>
            </a:lvl1pPr>
            <a:lvl2pPr algn="ctr" rtl="0">
              <a:spcBef>
                <a:spcPts val="0"/>
              </a:spcBef>
              <a:defRPr/>
            </a:lvl2pPr>
            <a:lvl3pPr algn="ctr" rtl="0">
              <a:spcBef>
                <a:spcPts val="0"/>
              </a:spcBef>
              <a:defRPr/>
            </a:lvl3pPr>
            <a:lvl4pPr algn="ctr" rtl="0">
              <a:spcBef>
                <a:spcPts val="0"/>
              </a:spcBef>
              <a:defRPr/>
            </a:lvl4pPr>
            <a:lvl5pPr algn="ctr" rtl="0">
              <a:spcBef>
                <a:spcPts val="0"/>
              </a:spcBef>
              <a:defRPr/>
            </a:lvl5pPr>
            <a:lvl6pPr algn="ctr" rtl="0">
              <a:spcBef>
                <a:spcPts val="0"/>
              </a:spcBef>
              <a:defRPr/>
            </a:lvl6pPr>
            <a:lvl7pPr algn="ctr" rtl="0">
              <a:spcBef>
                <a:spcPts val="0"/>
              </a:spcBef>
              <a:defRPr/>
            </a:lvl7pPr>
            <a:lvl8pPr algn="ctr" rtl="0">
              <a:spcBef>
                <a:spcPts val="0"/>
              </a:spcBef>
              <a:defRPr/>
            </a:lvl8pPr>
            <a:lvl9pPr algn="ctr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6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A7C1B98-E60A-4337-B147-5E64883432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962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8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0092758-C73D-4C31-BFA9-0B79B55641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883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="ctr"/>
          <a:lstStyle>
            <a:lvl1pPr algn="ctr" rtl="0">
              <a:spcBef>
                <a:spcPts val="0"/>
              </a:spcBef>
              <a:buSzPct val="100000"/>
              <a:defRPr sz="3600"/>
            </a:lvl1pPr>
            <a:lvl2pPr algn="ctr" rtl="0">
              <a:spcBef>
                <a:spcPts val="0"/>
              </a:spcBef>
              <a:buSzPct val="100000"/>
              <a:defRPr sz="3600"/>
            </a:lvl2pPr>
            <a:lvl3pPr algn="ctr" rtl="0">
              <a:spcBef>
                <a:spcPts val="0"/>
              </a:spcBef>
              <a:buSzPct val="100000"/>
              <a:defRPr sz="3600"/>
            </a:lvl3pPr>
            <a:lvl4pPr algn="ctr" rtl="0">
              <a:spcBef>
                <a:spcPts val="0"/>
              </a:spcBef>
              <a:buSzPct val="100000"/>
              <a:defRPr sz="3600"/>
            </a:lvl4pPr>
            <a:lvl5pPr algn="ctr" rtl="0">
              <a:spcBef>
                <a:spcPts val="0"/>
              </a:spcBef>
              <a:buSzPct val="100000"/>
              <a:defRPr sz="3600"/>
            </a:lvl5pPr>
            <a:lvl6pPr algn="ctr" rtl="0">
              <a:spcBef>
                <a:spcPts val="0"/>
              </a:spcBef>
              <a:buSzPct val="100000"/>
              <a:defRPr sz="3600"/>
            </a:lvl6pPr>
            <a:lvl7pPr algn="ctr" rtl="0">
              <a:spcBef>
                <a:spcPts val="0"/>
              </a:spcBef>
              <a:buSzPct val="100000"/>
              <a:defRPr sz="3600"/>
            </a:lvl7pPr>
            <a:lvl8pPr algn="ctr" rtl="0">
              <a:spcBef>
                <a:spcPts val="0"/>
              </a:spcBef>
              <a:buSzPct val="100000"/>
              <a:defRPr sz="3600"/>
            </a:lvl8pPr>
            <a:lvl9pPr algn="ctr" rtl="0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3" name="Shape 14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75D87EB-116B-4D73-B712-D249D7A66E4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0489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18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6C7C6E9-2013-4F81-B247-836AD403E85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4548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/>
          <a:lstStyle>
            <a:lvl1pPr rtl="0">
              <a:spcBef>
                <a:spcPts val="0"/>
              </a:spcBef>
              <a:buSzPct val="100000"/>
              <a:defRPr sz="1400"/>
            </a:lvl1pPr>
            <a:lvl2pPr rtl="0">
              <a:spcBef>
                <a:spcPts val="0"/>
              </a:spcBef>
              <a:buSzPct val="100000"/>
              <a:defRPr sz="1200"/>
            </a:lvl2pPr>
            <a:lvl3pPr rtl="0">
              <a:spcBef>
                <a:spcPts val="0"/>
              </a:spcBef>
              <a:buSzPct val="100000"/>
              <a:defRPr sz="1200"/>
            </a:lvl3pPr>
            <a:lvl4pPr rtl="0">
              <a:spcBef>
                <a:spcPts val="0"/>
              </a:spcBef>
              <a:buSzPct val="100000"/>
              <a:defRPr sz="1200"/>
            </a:lvl4pPr>
            <a:lvl5pPr rtl="0">
              <a:spcBef>
                <a:spcPts val="0"/>
              </a:spcBef>
              <a:buSzPct val="100000"/>
              <a:defRPr sz="1200"/>
            </a:lvl5pPr>
            <a:lvl6pPr rtl="0">
              <a:spcBef>
                <a:spcPts val="0"/>
              </a:spcBef>
              <a:buSzPct val="100000"/>
              <a:defRPr sz="1200"/>
            </a:lvl6pPr>
            <a:lvl7pPr rtl="0">
              <a:spcBef>
                <a:spcPts val="0"/>
              </a:spcBef>
              <a:buSzPct val="100000"/>
              <a:defRPr sz="1200"/>
            </a:lvl7pPr>
            <a:lvl8pPr rtl="0">
              <a:spcBef>
                <a:spcPts val="0"/>
              </a:spcBef>
              <a:buSzPct val="100000"/>
              <a:defRPr sz="1200"/>
            </a:lvl8pPr>
            <a:lvl9pPr rtl="0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/>
          <a:lstStyle>
            <a:lvl1pPr rtl="0">
              <a:spcBef>
                <a:spcPts val="0"/>
              </a:spcBef>
              <a:buSzPct val="100000"/>
              <a:defRPr sz="1400"/>
            </a:lvl1pPr>
            <a:lvl2pPr rtl="0">
              <a:spcBef>
                <a:spcPts val="0"/>
              </a:spcBef>
              <a:buSzPct val="100000"/>
              <a:defRPr sz="1200"/>
            </a:lvl2pPr>
            <a:lvl3pPr rtl="0">
              <a:spcBef>
                <a:spcPts val="0"/>
              </a:spcBef>
              <a:buSzPct val="100000"/>
              <a:defRPr sz="1200"/>
            </a:lvl3pPr>
            <a:lvl4pPr rtl="0">
              <a:spcBef>
                <a:spcPts val="0"/>
              </a:spcBef>
              <a:buSzPct val="100000"/>
              <a:defRPr sz="1200"/>
            </a:lvl4pPr>
            <a:lvl5pPr rtl="0">
              <a:spcBef>
                <a:spcPts val="0"/>
              </a:spcBef>
              <a:buSzPct val="100000"/>
              <a:defRPr sz="1200"/>
            </a:lvl5pPr>
            <a:lvl6pPr rtl="0">
              <a:spcBef>
                <a:spcPts val="0"/>
              </a:spcBef>
              <a:buSzPct val="100000"/>
              <a:defRPr sz="1200"/>
            </a:lvl6pPr>
            <a:lvl7pPr rtl="0">
              <a:spcBef>
                <a:spcPts val="0"/>
              </a:spcBef>
              <a:buSzPct val="100000"/>
              <a:defRPr sz="1200"/>
            </a:lvl7pPr>
            <a:lvl8pPr rtl="0">
              <a:spcBef>
                <a:spcPts val="0"/>
              </a:spcBef>
              <a:buSzPct val="100000"/>
              <a:defRPr sz="1200"/>
            </a:lvl8pPr>
            <a:lvl9pPr rtl="0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5" name="Shape 23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C456C8A-B7AA-46A6-8F42-91B295456F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8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26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F4DB212-B59C-41D9-B181-D8727F06A9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4622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="b"/>
          <a:lstStyle>
            <a:lvl1pPr rtl="0">
              <a:spcBef>
                <a:spcPts val="0"/>
              </a:spcBef>
              <a:buSzPct val="100000"/>
              <a:defRPr sz="2400"/>
            </a:lvl1pPr>
            <a:lvl2pPr rtl="0">
              <a:spcBef>
                <a:spcPts val="0"/>
              </a:spcBef>
              <a:buSzPct val="100000"/>
              <a:defRPr sz="2400"/>
            </a:lvl2pPr>
            <a:lvl3pPr rtl="0">
              <a:spcBef>
                <a:spcPts val="0"/>
              </a:spcBef>
              <a:buSzPct val="100000"/>
              <a:defRPr sz="2400"/>
            </a:lvl3pPr>
            <a:lvl4pPr rtl="0">
              <a:spcBef>
                <a:spcPts val="0"/>
              </a:spcBef>
              <a:buSzPct val="100000"/>
              <a:defRPr sz="2400"/>
            </a:lvl4pPr>
            <a:lvl5pPr rtl="0">
              <a:spcBef>
                <a:spcPts val="0"/>
              </a:spcBef>
              <a:buSzPct val="100000"/>
              <a:defRPr sz="2400"/>
            </a:lvl5pPr>
            <a:lvl6pPr rtl="0">
              <a:spcBef>
                <a:spcPts val="0"/>
              </a:spcBef>
              <a:buSzPct val="100000"/>
              <a:defRPr sz="2400"/>
            </a:lvl6pPr>
            <a:lvl7pPr rtl="0">
              <a:spcBef>
                <a:spcPts val="0"/>
              </a:spcBef>
              <a:buSzPct val="100000"/>
              <a:defRPr sz="2400"/>
            </a:lvl7pPr>
            <a:lvl8pPr rtl="0">
              <a:spcBef>
                <a:spcPts val="0"/>
              </a:spcBef>
              <a:buSzPct val="100000"/>
              <a:defRPr sz="2400"/>
            </a:lvl8pPr>
            <a:lvl9pPr rtl="0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/>
          <a:lstStyle>
            <a:lvl1pPr rtl="0">
              <a:spcBef>
                <a:spcPts val="0"/>
              </a:spcBef>
              <a:buSzPct val="100000"/>
              <a:defRPr sz="1200"/>
            </a:lvl1pPr>
            <a:lvl2pPr rtl="0">
              <a:spcBef>
                <a:spcPts val="0"/>
              </a:spcBef>
              <a:buSzPct val="100000"/>
              <a:defRPr sz="1200"/>
            </a:lvl2pPr>
            <a:lvl3pPr rtl="0">
              <a:spcBef>
                <a:spcPts val="0"/>
              </a:spcBef>
              <a:buSzPct val="100000"/>
              <a:defRPr sz="1200"/>
            </a:lvl3pPr>
            <a:lvl4pPr rtl="0">
              <a:spcBef>
                <a:spcPts val="0"/>
              </a:spcBef>
              <a:buSzPct val="100000"/>
              <a:defRPr sz="1200"/>
            </a:lvl4pPr>
            <a:lvl5pPr rtl="0">
              <a:spcBef>
                <a:spcPts val="0"/>
              </a:spcBef>
              <a:buSzPct val="100000"/>
              <a:defRPr sz="1200"/>
            </a:lvl5pPr>
            <a:lvl6pPr rtl="0">
              <a:spcBef>
                <a:spcPts val="0"/>
              </a:spcBef>
              <a:buSzPct val="100000"/>
              <a:defRPr sz="1200"/>
            </a:lvl6pPr>
            <a:lvl7pPr rtl="0">
              <a:spcBef>
                <a:spcPts val="0"/>
              </a:spcBef>
              <a:buSzPct val="100000"/>
              <a:defRPr sz="1200"/>
            </a:lvl7pPr>
            <a:lvl8pPr rtl="0">
              <a:spcBef>
                <a:spcPts val="0"/>
              </a:spcBef>
              <a:buSzPct val="100000"/>
              <a:defRPr sz="1200"/>
            </a:lvl8pPr>
            <a:lvl9pPr rtl="0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" name="Shape 30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5E2C2D9-58AC-4FCC-A90C-C38F7B9B5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4046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="ctr"/>
          <a:lstStyle>
            <a:lvl1pPr rtl="0">
              <a:spcBef>
                <a:spcPts val="0"/>
              </a:spcBef>
              <a:buSzPct val="100000"/>
              <a:defRPr sz="4800"/>
            </a:lvl1pPr>
            <a:lvl2pPr rtl="0">
              <a:spcBef>
                <a:spcPts val="0"/>
              </a:spcBef>
              <a:buSzPct val="100000"/>
              <a:defRPr sz="4800"/>
            </a:lvl2pPr>
            <a:lvl3pPr rtl="0">
              <a:spcBef>
                <a:spcPts val="0"/>
              </a:spcBef>
              <a:buSzPct val="100000"/>
              <a:defRPr sz="4800"/>
            </a:lvl3pPr>
            <a:lvl4pPr rtl="0">
              <a:spcBef>
                <a:spcPts val="0"/>
              </a:spcBef>
              <a:buSzPct val="100000"/>
              <a:defRPr sz="4800"/>
            </a:lvl4pPr>
            <a:lvl5pPr rtl="0">
              <a:spcBef>
                <a:spcPts val="0"/>
              </a:spcBef>
              <a:buSzPct val="100000"/>
              <a:defRPr sz="4800"/>
            </a:lvl5pPr>
            <a:lvl6pPr rtl="0">
              <a:spcBef>
                <a:spcPts val="0"/>
              </a:spcBef>
              <a:buSzPct val="100000"/>
              <a:defRPr sz="4800"/>
            </a:lvl6pPr>
            <a:lvl7pPr rtl="0">
              <a:spcBef>
                <a:spcPts val="0"/>
              </a:spcBef>
              <a:buSzPct val="100000"/>
              <a:defRPr sz="4800"/>
            </a:lvl7pPr>
            <a:lvl8pPr rtl="0">
              <a:spcBef>
                <a:spcPts val="0"/>
              </a:spcBef>
              <a:buSzPct val="100000"/>
              <a:defRPr sz="4800"/>
            </a:lvl8pPr>
            <a:lvl9pPr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" name="Shape 33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FF7B78E-B65A-4591-82F9-39C9A2580F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0138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35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altLang="ru-RU"/>
          </a:p>
        </p:txBody>
      </p: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anchor="b"/>
          <a:lstStyle>
            <a:lvl1pPr algn="ctr" rtl="0">
              <a:spcBef>
                <a:spcPts val="0"/>
              </a:spcBef>
              <a:buSzPct val="100000"/>
              <a:defRPr sz="4200"/>
            </a:lvl1pPr>
            <a:lvl2pPr algn="ctr" rtl="0">
              <a:spcBef>
                <a:spcPts val="0"/>
              </a:spcBef>
              <a:buSzPct val="100000"/>
              <a:defRPr sz="4200"/>
            </a:lvl2pPr>
            <a:lvl3pPr algn="ctr" rtl="0">
              <a:spcBef>
                <a:spcPts val="0"/>
              </a:spcBef>
              <a:buSzPct val="100000"/>
              <a:defRPr sz="4200"/>
            </a:lvl3pPr>
            <a:lvl4pPr algn="ctr" rtl="0">
              <a:spcBef>
                <a:spcPts val="0"/>
              </a:spcBef>
              <a:buSzPct val="100000"/>
              <a:defRPr sz="4200"/>
            </a:lvl4pPr>
            <a:lvl5pPr algn="ctr" rtl="0">
              <a:spcBef>
                <a:spcPts val="0"/>
              </a:spcBef>
              <a:buSzPct val="100000"/>
              <a:defRPr sz="4200"/>
            </a:lvl5pPr>
            <a:lvl6pPr algn="ctr" rtl="0">
              <a:spcBef>
                <a:spcPts val="0"/>
              </a:spcBef>
              <a:buSzPct val="100000"/>
              <a:defRPr sz="4200"/>
            </a:lvl6pPr>
            <a:lvl7pPr algn="ctr" rtl="0">
              <a:spcBef>
                <a:spcPts val="0"/>
              </a:spcBef>
              <a:buSzPct val="100000"/>
              <a:defRPr sz="4200"/>
            </a:lvl7pPr>
            <a:lvl8pPr algn="ctr" rtl="0">
              <a:spcBef>
                <a:spcPts val="0"/>
              </a:spcBef>
              <a:buSzPct val="100000"/>
              <a:defRPr sz="4200"/>
            </a:lvl8pPr>
            <a:lvl9pPr algn="ctr" rtl="0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anchor="ctr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39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1CB1A51-9040-4ECC-B3F0-6D7EB6F2D90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3598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="ctr"/>
          <a:lstStyle>
            <a:lvl1pPr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3" name="Shape 42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FF977B7-24DB-4163-9C56-9D33DBD57DA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836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5"/>
          <p:cNvSpPr txBox="1">
            <a:spLocks noGrp="1"/>
          </p:cNvSpPr>
          <p:nvPr>
            <p:ph type="title"/>
          </p:nvPr>
        </p:nvSpPr>
        <p:spPr bwMode="auto">
          <a:xfrm>
            <a:off x="311150" y="444500"/>
            <a:ext cx="85217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>
              <a:sym typeface="Arial" panose="020B0604020202020204" pitchFamily="34" charset="0"/>
            </a:endParaRPr>
          </a:p>
        </p:txBody>
      </p:sp>
      <p:sp>
        <p:nvSpPr>
          <p:cNvPr id="1027" name="Shape 6"/>
          <p:cNvSpPr txBox="1">
            <a:spLocks noGrp="1"/>
          </p:cNvSpPr>
          <p:nvPr>
            <p:ph type="body" idx="1"/>
          </p:nvPr>
        </p:nvSpPr>
        <p:spPr bwMode="auto">
          <a:xfrm>
            <a:off x="311150" y="1152525"/>
            <a:ext cx="85217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>
              <a:sym typeface="Arial" panose="020B0604020202020204" pitchFamily="34" charset="0"/>
            </a:endParaRPr>
          </a:p>
        </p:txBody>
      </p:sp>
      <p:sp>
        <p:nvSpPr>
          <p:cNvPr id="1028" name="Shape 7"/>
          <p:cNvSpPr txBox="1">
            <a:spLocks noGrp="1"/>
          </p:cNvSpPr>
          <p:nvPr>
            <p:ph type="sldNum" idx="12"/>
          </p:nvPr>
        </p:nvSpPr>
        <p:spPr bwMode="auto">
          <a:xfrm>
            <a:off x="8472488" y="4662488"/>
            <a:ext cx="5492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fld id="{6C812C9E-104B-487A-984A-2401633DFB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  <a:rtl val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9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  <a:rtl val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  <a:rtl val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  <a:rtl val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  <a:rtl val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num.net.ua/" TargetMode="External"/><Relationship Id="rId5" Type="http://schemas.openxmlformats.org/officeDocument/2006/relationships/hyperlink" Target="mailto:ceo@num.net.ua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4.emf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2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num.net.ua/" TargetMode="External"/><Relationship Id="rId5" Type="http://schemas.openxmlformats.org/officeDocument/2006/relationships/hyperlink" Target="mailto:ceo@num.net.ua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361" y="1480122"/>
            <a:ext cx="729039" cy="1302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5143500"/>
          </a:xfrm>
          <a:prstGeom prst="rect">
            <a:avLst/>
          </a:prstGeom>
        </p:spPr>
      </p:pic>
      <p:cxnSp>
        <p:nvCxnSpPr>
          <p:cNvPr id="14341" name="Shape 57"/>
          <p:cNvCxnSpPr>
            <a:cxnSpLocks noChangeShapeType="1"/>
          </p:cNvCxnSpPr>
          <p:nvPr/>
        </p:nvCxnSpPr>
        <p:spPr bwMode="auto">
          <a:xfrm>
            <a:off x="1517650" y="1060450"/>
            <a:ext cx="1497" cy="2064054"/>
          </a:xfrm>
          <a:prstGeom prst="straightConnector1">
            <a:avLst/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Shape 55"/>
          <p:cNvSpPr txBox="1">
            <a:spLocks/>
          </p:cNvSpPr>
          <p:nvPr/>
        </p:nvSpPr>
        <p:spPr bwMode="auto">
          <a:xfrm>
            <a:off x="1868397" y="1143766"/>
            <a:ext cx="7000042" cy="147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46000"/>
            </a:pPr>
            <a:r>
              <a:rPr lang="en-US" altLang="ru-RU" sz="2800" b="1" dirty="0"/>
              <a:t>Selection of user services relevant to the "here and now" situation and the challenges of digital transformation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557798" y="4250446"/>
            <a:ext cx="17972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Kiev</a:t>
            </a:r>
            <a:r>
              <a:rPr lang="ru-RU" b="1" dirty="0"/>
              <a:t>, </a:t>
            </a:r>
          </a:p>
          <a:p>
            <a:r>
              <a:rPr lang="en-US" b="1" dirty="0"/>
              <a:t>December 15,</a:t>
            </a:r>
            <a:r>
              <a:rPr lang="ru-RU" b="1" dirty="0"/>
              <a:t> 20</a:t>
            </a:r>
            <a:r>
              <a:rPr lang="en-US" b="1" dirty="0"/>
              <a:t>21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39361" y="3389174"/>
            <a:ext cx="3571299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mtClean="0"/>
              <a:t>Yurii </a:t>
            </a:r>
            <a:r>
              <a:rPr lang="en-US" b="1" dirty="0"/>
              <a:t>Kargapolov</a:t>
            </a:r>
          </a:p>
          <a:p>
            <a:r>
              <a:rPr lang="en-US" b="1" dirty="0"/>
              <a:t>CEO UNAOC, Consortium,</a:t>
            </a:r>
            <a:endParaRPr lang="ru-RU" b="1" dirty="0"/>
          </a:p>
          <a:p>
            <a:r>
              <a:rPr lang="en-US" b="1" dirty="0"/>
              <a:t>State University of Telecommunications</a:t>
            </a:r>
          </a:p>
          <a:p>
            <a:r>
              <a:rPr lang="en-US" b="1" dirty="0">
                <a:hlinkClick r:id="rId5"/>
              </a:rPr>
              <a:t>ceo@num.net.ua</a:t>
            </a:r>
            <a:endParaRPr lang="en-US" b="1" dirty="0"/>
          </a:p>
          <a:p>
            <a:r>
              <a:rPr lang="en-US" b="1" dirty="0">
                <a:hlinkClick r:id="rId6"/>
              </a:rPr>
              <a:t>http://num.net.ua</a:t>
            </a:r>
            <a:r>
              <a:rPr lang="en-US" b="1" dirty="0"/>
              <a:t> 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466" y="4250447"/>
            <a:ext cx="412332" cy="477652"/>
          </a:xfrm>
          <a:prstGeom prst="rect">
            <a:avLst/>
          </a:prstGeom>
        </p:spPr>
      </p:pic>
      <p:sp>
        <p:nvSpPr>
          <p:cNvPr id="16" name="Shape 55"/>
          <p:cNvSpPr txBox="1">
            <a:spLocks/>
          </p:cNvSpPr>
          <p:nvPr/>
        </p:nvSpPr>
        <p:spPr bwMode="auto">
          <a:xfrm>
            <a:off x="5802923" y="3363747"/>
            <a:ext cx="3341077" cy="854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Clr>
                <a:srgbClr val="000000"/>
              </a:buClr>
              <a:buSzPct val="46000"/>
            </a:pPr>
            <a:r>
              <a:rPr lang="en-US" dirty="0"/>
              <a:t>ITU Workshop for Europe and CIS on ICT Infrastructure as a Basis for Digital Economy</a:t>
            </a:r>
          </a:p>
        </p:txBody>
      </p:sp>
      <p:sp>
        <p:nvSpPr>
          <p:cNvPr id="17" name="Shape 60"/>
          <p:cNvSpPr txBox="1">
            <a:spLocks noChangeArrowheads="1"/>
          </p:cNvSpPr>
          <p:nvPr/>
        </p:nvSpPr>
        <p:spPr bwMode="auto">
          <a:xfrm>
            <a:off x="621044" y="310112"/>
            <a:ext cx="821055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1800" b="1" i="1" dirty="0">
                <a:solidFill>
                  <a:srgbClr val="1C7EC4"/>
                </a:solidFill>
              </a:rPr>
              <a:t>Ukrainian Numbering, Naming and Addressing Operation Center</a:t>
            </a:r>
          </a:p>
          <a:p>
            <a:pPr eaLnBrk="1" hangingPunct="1"/>
            <a:r>
              <a:rPr lang="en-US" sz="1800" b="1" i="1" dirty="0">
                <a:solidFill>
                  <a:srgbClr val="1C7EC4"/>
                </a:solidFill>
              </a:rPr>
              <a:t>State University of Telecommunications</a:t>
            </a:r>
          </a:p>
        </p:txBody>
      </p:sp>
    </p:spTree>
    <p:extLst>
      <p:ext uri="{BB962C8B-B14F-4D97-AF65-F5344CB8AC3E}">
        <p14:creationId xmlns:p14="http://schemas.microsoft.com/office/powerpoint/2010/main" val="2763630573"/>
      </p:ext>
    </p:extLst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" y="263874"/>
            <a:ext cx="2794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853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05"/>
          <p:cNvSpPr txBox="1">
            <a:spLocks noChangeArrowheads="1"/>
          </p:cNvSpPr>
          <p:nvPr/>
        </p:nvSpPr>
        <p:spPr bwMode="auto">
          <a:xfrm>
            <a:off x="466724" y="313710"/>
            <a:ext cx="8261350" cy="653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defPPr>
              <a:defRPr lang="ru-RU"/>
            </a:defPPr>
            <a:lvl1pPr eaLnBrk="1" hangingPunct="1">
              <a:defRPr sz="2000" b="1" i="1">
                <a:solidFill>
                  <a:schemeClr val="tx1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endParaRPr lang="ru-RU" alt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5570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3" name="Shape 105"/>
          <p:cNvSpPr txBox="1">
            <a:spLocks noChangeArrowheads="1"/>
          </p:cNvSpPr>
          <p:nvPr/>
        </p:nvSpPr>
        <p:spPr bwMode="auto">
          <a:xfrm>
            <a:off x="466724" y="125725"/>
            <a:ext cx="8261350" cy="653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defPPr>
              <a:defRPr lang="ru-RU"/>
            </a:defPPr>
            <a:lvl1pPr eaLnBrk="1" hangingPunct="1">
              <a:defRPr sz="2000" b="1" i="1">
                <a:solidFill>
                  <a:schemeClr val="tx1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ru-RU" dirty="0"/>
              <a:t>Conclusions</a:t>
            </a:r>
            <a:r>
              <a:rPr lang="ru-RU" altLang="ru-RU" dirty="0"/>
              <a:t>: </a:t>
            </a:r>
            <a:r>
              <a:rPr lang="en-US" altLang="ru-RU" dirty="0"/>
              <a:t>relevant actions and relevant architecture.</a:t>
            </a:r>
            <a:endParaRPr lang="en-US" altLang="ru-RU" u="sng" dirty="0"/>
          </a:p>
        </p:txBody>
      </p:sp>
      <p:sp>
        <p:nvSpPr>
          <p:cNvPr id="16391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8514024" y="114300"/>
            <a:ext cx="560126" cy="393700"/>
          </a:xfrm>
          <a:noFill/>
        </p:spPr>
        <p:txBody>
          <a:bodyPr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48A8A58C-5161-42FC-B1F4-ABC83F654A51}" type="slidenum">
              <a:rPr lang="ru-RU" altLang="ru-RU" sz="2000" b="1">
                <a:solidFill>
                  <a:srgbClr val="C00000"/>
                </a:solidFill>
              </a:rPr>
              <a:pPr/>
              <a:t>10</a:t>
            </a:fld>
            <a:endParaRPr lang="ru-RU" altLang="ru-RU" sz="2000" b="1" dirty="0">
              <a:solidFill>
                <a:srgbClr val="C00000"/>
              </a:solidFill>
            </a:endParaRPr>
          </a:p>
        </p:txBody>
      </p: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xmlns="" id="{EE12568D-A2D3-4B3E-9614-3BED430586FD}"/>
              </a:ext>
            </a:extLst>
          </p:cNvPr>
          <p:cNvCxnSpPr/>
          <p:nvPr/>
        </p:nvCxnSpPr>
        <p:spPr>
          <a:xfrm>
            <a:off x="677893" y="2363654"/>
            <a:ext cx="871062" cy="1213134"/>
          </a:xfrm>
          <a:prstGeom prst="straightConnector1">
            <a:avLst/>
          </a:prstGeom>
          <a:ln w="47625" cmpd="dbl">
            <a:solidFill>
              <a:srgbClr val="C00000"/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xmlns="" id="{E6D1F13A-0B47-4CA8-A9C5-AB481CDB8521}"/>
              </a:ext>
            </a:extLst>
          </p:cNvPr>
          <p:cNvCxnSpPr>
            <a:stCxn id="39" idx="4"/>
          </p:cNvCxnSpPr>
          <p:nvPr/>
        </p:nvCxnSpPr>
        <p:spPr>
          <a:xfrm>
            <a:off x="570206" y="2432098"/>
            <a:ext cx="871062" cy="1246999"/>
          </a:xfrm>
          <a:prstGeom prst="straightConnector1">
            <a:avLst/>
          </a:prstGeom>
          <a:ln w="47625" cmpd="dbl">
            <a:solidFill>
              <a:srgbClr val="C00000"/>
            </a:solidFill>
            <a:headEnd type="triangl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xmlns="" id="{EC2EDEB9-BFA1-4FC0-B707-A415B5A4C003}"/>
              </a:ext>
            </a:extLst>
          </p:cNvPr>
          <p:cNvCxnSpPr>
            <a:endCxn id="41" idx="7"/>
          </p:cNvCxnSpPr>
          <p:nvPr/>
        </p:nvCxnSpPr>
        <p:spPr>
          <a:xfrm flipH="1">
            <a:off x="1778557" y="2425325"/>
            <a:ext cx="776236" cy="1219907"/>
          </a:xfrm>
          <a:prstGeom prst="straightConnector1">
            <a:avLst/>
          </a:prstGeom>
          <a:ln w="47625" cmpd="dbl">
            <a:solidFill>
              <a:srgbClr val="C00000"/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xmlns="" id="{8F0FAE36-EE6D-420E-8AE4-976054E923E2}"/>
              </a:ext>
            </a:extLst>
          </p:cNvPr>
          <p:cNvCxnSpPr/>
          <p:nvPr/>
        </p:nvCxnSpPr>
        <p:spPr>
          <a:xfrm flipH="1">
            <a:off x="1691189" y="2370427"/>
            <a:ext cx="789786" cy="1213134"/>
          </a:xfrm>
          <a:prstGeom prst="straightConnector1">
            <a:avLst/>
          </a:prstGeom>
          <a:ln w="47625" cmpd="dbl">
            <a:solidFill>
              <a:srgbClr val="C00000"/>
            </a:solidFill>
            <a:headEnd type="triangl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>
            <a:extLst>
              <a:ext uri="{FF2B5EF4-FFF2-40B4-BE49-F238E27FC236}">
                <a16:creationId xmlns:a16="http://schemas.microsoft.com/office/drawing/2014/main" xmlns="" id="{1C6DCBBB-7991-4F14-87A6-5A360C07817A}"/>
              </a:ext>
            </a:extLst>
          </p:cNvPr>
          <p:cNvCxnSpPr>
            <a:cxnSpLocks/>
          </p:cNvCxnSpPr>
          <p:nvPr/>
        </p:nvCxnSpPr>
        <p:spPr>
          <a:xfrm>
            <a:off x="7020818" y="2102971"/>
            <a:ext cx="930277" cy="13105"/>
          </a:xfrm>
          <a:prstGeom prst="straightConnector1">
            <a:avLst/>
          </a:prstGeom>
          <a:ln w="47625" cmpd="dbl">
            <a:solidFill>
              <a:srgbClr val="00B0F0"/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xmlns="" id="{9D425AF2-81F3-42B5-9E81-FC0CB57E42C0}"/>
              </a:ext>
            </a:extLst>
          </p:cNvPr>
          <p:cNvCxnSpPr>
            <a:cxnSpLocks/>
          </p:cNvCxnSpPr>
          <p:nvPr/>
        </p:nvCxnSpPr>
        <p:spPr>
          <a:xfrm>
            <a:off x="7020818" y="2265509"/>
            <a:ext cx="964883" cy="10100"/>
          </a:xfrm>
          <a:prstGeom prst="straightConnector1">
            <a:avLst/>
          </a:prstGeom>
          <a:ln w="47625" cmpd="dbl">
            <a:solidFill>
              <a:srgbClr val="00B0F0"/>
            </a:solidFill>
            <a:headEnd type="triangl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>
            <a:extLst>
              <a:ext uri="{FF2B5EF4-FFF2-40B4-BE49-F238E27FC236}">
                <a16:creationId xmlns:a16="http://schemas.microsoft.com/office/drawing/2014/main" xmlns="" id="{A80A1D8F-0717-4FDF-A881-DF4E8ED1C9DA}"/>
              </a:ext>
            </a:extLst>
          </p:cNvPr>
          <p:cNvCxnSpPr>
            <a:cxnSpLocks/>
          </p:cNvCxnSpPr>
          <p:nvPr/>
        </p:nvCxnSpPr>
        <p:spPr>
          <a:xfrm>
            <a:off x="6904615" y="2432097"/>
            <a:ext cx="177540" cy="1087055"/>
          </a:xfrm>
          <a:prstGeom prst="straightConnector1">
            <a:avLst/>
          </a:prstGeom>
          <a:ln w="28575">
            <a:solidFill>
              <a:srgbClr val="00B0F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xmlns="" id="{010FBC05-30AE-49CF-8041-B03231755DB0}"/>
              </a:ext>
            </a:extLst>
          </p:cNvPr>
          <p:cNvCxnSpPr/>
          <p:nvPr/>
        </p:nvCxnSpPr>
        <p:spPr>
          <a:xfrm flipH="1">
            <a:off x="7224389" y="2312791"/>
            <a:ext cx="789786" cy="1213134"/>
          </a:xfrm>
          <a:prstGeom prst="straightConnector1">
            <a:avLst/>
          </a:prstGeom>
          <a:ln w="28575">
            <a:solidFill>
              <a:srgbClr val="00B0F0"/>
            </a:solidFill>
            <a:prstDash val="sys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Google Shape;276;p56">
            <a:extLst>
              <a:ext uri="{FF2B5EF4-FFF2-40B4-BE49-F238E27FC236}">
                <a16:creationId xmlns:a16="http://schemas.microsoft.com/office/drawing/2014/main" xmlns="" id="{27204DE7-38EE-43DA-88B0-AA154164888D}"/>
              </a:ext>
            </a:extLst>
          </p:cNvPr>
          <p:cNvSpPr txBox="1">
            <a:spLocks/>
          </p:cNvSpPr>
          <p:nvPr/>
        </p:nvSpPr>
        <p:spPr>
          <a:xfrm>
            <a:off x="675365" y="813301"/>
            <a:ext cx="2944898" cy="375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" tIns="91425" rIns="18000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28594" indent="-152396">
              <a:lnSpc>
                <a:spcPct val="115000"/>
              </a:lnSpc>
              <a:spcAft>
                <a:spcPts val="1200"/>
              </a:spcAft>
              <a:buSzPts val="1200"/>
            </a:pPr>
            <a:r>
              <a:rPr lang="en-US" sz="1200" b="1" dirty="0">
                <a:solidFill>
                  <a:schemeClr val="dk1"/>
                </a:solidFill>
              </a:rPr>
              <a:t>Existing </a:t>
            </a:r>
            <a:r>
              <a:rPr lang="en-US" sz="1200" dirty="0">
                <a:solidFill>
                  <a:schemeClr val="dk1"/>
                </a:solidFill>
              </a:rPr>
              <a:t>service ecosystem management architecture</a:t>
            </a:r>
            <a:endParaRPr lang="uk-UA" sz="1200" dirty="0">
              <a:solidFill>
                <a:schemeClr val="dk1"/>
              </a:solidFill>
            </a:endParaRPr>
          </a:p>
        </p:txBody>
      </p:sp>
      <p:sp>
        <p:nvSpPr>
          <p:cNvPr id="38" name="Google Shape;276;p56">
            <a:extLst>
              <a:ext uri="{FF2B5EF4-FFF2-40B4-BE49-F238E27FC236}">
                <a16:creationId xmlns:a16="http://schemas.microsoft.com/office/drawing/2014/main" xmlns="" id="{CB5DE8B0-BC01-401C-A47F-BE71061631A9}"/>
              </a:ext>
            </a:extLst>
          </p:cNvPr>
          <p:cNvSpPr txBox="1">
            <a:spLocks/>
          </p:cNvSpPr>
          <p:nvPr/>
        </p:nvSpPr>
        <p:spPr>
          <a:xfrm>
            <a:off x="5153830" y="1014845"/>
            <a:ext cx="2944898" cy="375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" tIns="91425" rIns="18000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28594" indent="-152396">
              <a:lnSpc>
                <a:spcPct val="115000"/>
              </a:lnSpc>
              <a:spcAft>
                <a:spcPts val="1200"/>
              </a:spcAft>
              <a:buSzPts val="1200"/>
            </a:pPr>
            <a:r>
              <a:rPr lang="en-US" sz="1200" b="1" dirty="0">
                <a:solidFill>
                  <a:schemeClr val="dk1"/>
                </a:solidFill>
              </a:rPr>
              <a:t>Proposed </a:t>
            </a:r>
            <a:r>
              <a:rPr lang="en-US" sz="1200" dirty="0">
                <a:solidFill>
                  <a:schemeClr val="dk1"/>
                </a:solidFill>
              </a:rPr>
              <a:t>service ecosystem management architecture</a:t>
            </a:r>
            <a:endParaRPr lang="uk-UA" sz="1200" dirty="0">
              <a:solidFill>
                <a:schemeClr val="dk1"/>
              </a:solidFill>
            </a:endParaRPr>
          </a:p>
        </p:txBody>
      </p:sp>
      <p:sp>
        <p:nvSpPr>
          <p:cNvPr id="39" name="Овал 38">
            <a:extLst>
              <a:ext uri="{FF2B5EF4-FFF2-40B4-BE49-F238E27FC236}">
                <a16:creationId xmlns:a16="http://schemas.microsoft.com/office/drawing/2014/main" xmlns="" id="{35322D54-B506-4FA4-A58B-4556A8748272}"/>
              </a:ext>
            </a:extLst>
          </p:cNvPr>
          <p:cNvSpPr/>
          <p:nvPr/>
        </p:nvSpPr>
        <p:spPr>
          <a:xfrm>
            <a:off x="331709" y="1964737"/>
            <a:ext cx="476996" cy="46736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" rIns="0" bIns="10800" rtlCol="0" anchor="ctr"/>
          <a:lstStyle/>
          <a:p>
            <a:pPr algn="ctr"/>
            <a:r>
              <a:rPr lang="en-US" sz="1800" dirty="0"/>
              <a:t>C</a:t>
            </a:r>
            <a:endParaRPr lang="ru-RU" sz="1800" dirty="0"/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xmlns="" id="{FFB316E2-10C4-41D7-A980-DAA8BA194FF3}"/>
              </a:ext>
            </a:extLst>
          </p:cNvPr>
          <p:cNvSpPr/>
          <p:nvPr/>
        </p:nvSpPr>
        <p:spPr>
          <a:xfrm>
            <a:off x="2411121" y="1964737"/>
            <a:ext cx="476996" cy="46736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" rIns="0" bIns="10800" rtlCol="0" anchor="ctr"/>
          <a:lstStyle/>
          <a:p>
            <a:pPr algn="ctr"/>
            <a:r>
              <a:rPr lang="en-US" sz="1800" dirty="0"/>
              <a:t>S</a:t>
            </a:r>
            <a:r>
              <a:rPr lang="en-US" sz="1800" i="1" baseline="-25000" dirty="0"/>
              <a:t>1</a:t>
            </a:r>
            <a:endParaRPr lang="ru-RU" sz="1800" i="1" baseline="-25000" dirty="0"/>
          </a:p>
        </p:txBody>
      </p:sp>
      <p:sp>
        <p:nvSpPr>
          <p:cNvPr id="41" name="Овал 40">
            <a:extLst>
              <a:ext uri="{FF2B5EF4-FFF2-40B4-BE49-F238E27FC236}">
                <a16:creationId xmlns:a16="http://schemas.microsoft.com/office/drawing/2014/main" xmlns="" id="{8DF105D5-0082-4DBC-A730-15B53E7FCAF9}"/>
              </a:ext>
            </a:extLst>
          </p:cNvPr>
          <p:cNvSpPr/>
          <p:nvPr/>
        </p:nvSpPr>
        <p:spPr>
          <a:xfrm>
            <a:off x="1371414" y="3576789"/>
            <a:ext cx="476996" cy="46736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" rIns="0" bIns="10800" rtlCol="0" anchor="ctr"/>
          <a:lstStyle/>
          <a:p>
            <a:pPr algn="ctr"/>
            <a:r>
              <a:rPr lang="en-US" sz="1800" dirty="0"/>
              <a:t>M</a:t>
            </a:r>
            <a:endParaRPr lang="ru-RU" sz="1800" dirty="0"/>
          </a:p>
        </p:txBody>
      </p:sp>
      <p:sp>
        <p:nvSpPr>
          <p:cNvPr id="42" name="Овал 41">
            <a:extLst>
              <a:ext uri="{FF2B5EF4-FFF2-40B4-BE49-F238E27FC236}">
                <a16:creationId xmlns:a16="http://schemas.microsoft.com/office/drawing/2014/main" xmlns="" id="{F60B788D-71AE-434D-9C1C-419D171ECD8A}"/>
              </a:ext>
            </a:extLst>
          </p:cNvPr>
          <p:cNvSpPr/>
          <p:nvPr/>
        </p:nvSpPr>
        <p:spPr>
          <a:xfrm>
            <a:off x="6556167" y="1960624"/>
            <a:ext cx="476996" cy="46736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" rIns="0" bIns="10800" rtlCol="0" anchor="ctr"/>
          <a:lstStyle/>
          <a:p>
            <a:pPr algn="ctr"/>
            <a:r>
              <a:rPr lang="en-US" sz="1800" dirty="0"/>
              <a:t>C</a:t>
            </a:r>
            <a:endParaRPr lang="ru-RU" sz="1800" dirty="0"/>
          </a:p>
        </p:txBody>
      </p:sp>
      <p:sp>
        <p:nvSpPr>
          <p:cNvPr id="43" name="Овал 42">
            <a:extLst>
              <a:ext uri="{FF2B5EF4-FFF2-40B4-BE49-F238E27FC236}">
                <a16:creationId xmlns:a16="http://schemas.microsoft.com/office/drawing/2014/main" xmlns="" id="{F3F6897A-C789-4B07-A1A1-101A1F2D4215}"/>
              </a:ext>
            </a:extLst>
          </p:cNvPr>
          <p:cNvSpPr/>
          <p:nvPr/>
        </p:nvSpPr>
        <p:spPr>
          <a:xfrm>
            <a:off x="7944322" y="1907102"/>
            <a:ext cx="476996" cy="46736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" rIns="0" bIns="10800" rtlCol="0" anchor="ctr"/>
          <a:lstStyle/>
          <a:p>
            <a:pPr algn="ctr"/>
            <a:r>
              <a:rPr lang="en-US" sz="1800" dirty="0"/>
              <a:t>S</a:t>
            </a:r>
            <a:r>
              <a:rPr lang="en-US" sz="1800" baseline="-25000" dirty="0"/>
              <a:t>1</a:t>
            </a:r>
            <a:endParaRPr lang="ru-RU" sz="1800" baseline="-25000" dirty="0"/>
          </a:p>
        </p:txBody>
      </p:sp>
      <p:sp>
        <p:nvSpPr>
          <p:cNvPr id="44" name="Блок-схема: магнитный диск 43">
            <a:extLst>
              <a:ext uri="{FF2B5EF4-FFF2-40B4-BE49-F238E27FC236}">
                <a16:creationId xmlns:a16="http://schemas.microsoft.com/office/drawing/2014/main" xmlns="" id="{81ACA0AE-0F6A-4E7A-ADFB-EA2643940726}"/>
              </a:ext>
            </a:extLst>
          </p:cNvPr>
          <p:cNvSpPr/>
          <p:nvPr/>
        </p:nvSpPr>
        <p:spPr>
          <a:xfrm>
            <a:off x="2658660" y="1655535"/>
            <a:ext cx="162560" cy="244895"/>
          </a:xfrm>
          <a:prstGeom prst="flowChartMagneticDisk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" rIns="0" bIns="10800" rtlCol="0" anchor="ctr"/>
          <a:lstStyle/>
          <a:p>
            <a:pPr algn="ctr"/>
            <a:endParaRPr lang="ru-RU" sz="1800"/>
          </a:p>
        </p:txBody>
      </p:sp>
      <p:sp>
        <p:nvSpPr>
          <p:cNvPr id="45" name="Блок-схема: магнитный диск 44">
            <a:extLst>
              <a:ext uri="{FF2B5EF4-FFF2-40B4-BE49-F238E27FC236}">
                <a16:creationId xmlns:a16="http://schemas.microsoft.com/office/drawing/2014/main" xmlns="" id="{E9292FB6-C575-482F-A06A-8755FE8DD5AB}"/>
              </a:ext>
            </a:extLst>
          </p:cNvPr>
          <p:cNvSpPr/>
          <p:nvPr/>
        </p:nvSpPr>
        <p:spPr>
          <a:xfrm>
            <a:off x="1125540" y="3829642"/>
            <a:ext cx="162560" cy="244895"/>
          </a:xfrm>
          <a:prstGeom prst="flowChartMagneticDisk">
            <a:avLst/>
          </a:prstGeom>
          <a:solidFill>
            <a:srgbClr val="0D5BDC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" rIns="0" bIns="10800" rtlCol="0" anchor="ctr"/>
          <a:lstStyle/>
          <a:p>
            <a:pPr algn="ctr"/>
            <a:endParaRPr lang="ru-RU" sz="1800"/>
          </a:p>
        </p:txBody>
      </p:sp>
      <p:sp>
        <p:nvSpPr>
          <p:cNvPr id="46" name="Блок-схема: магнитный диск 45">
            <a:extLst>
              <a:ext uri="{FF2B5EF4-FFF2-40B4-BE49-F238E27FC236}">
                <a16:creationId xmlns:a16="http://schemas.microsoft.com/office/drawing/2014/main" xmlns="" id="{46756B1E-DB4A-4242-8EF0-89BF99862D19}"/>
              </a:ext>
            </a:extLst>
          </p:cNvPr>
          <p:cNvSpPr/>
          <p:nvPr/>
        </p:nvSpPr>
        <p:spPr>
          <a:xfrm>
            <a:off x="8351464" y="2306019"/>
            <a:ext cx="162560" cy="244895"/>
          </a:xfrm>
          <a:prstGeom prst="flowChartMagneticDisk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" rIns="0" bIns="10800" rtlCol="0" anchor="ctr"/>
          <a:lstStyle/>
          <a:p>
            <a:pPr algn="ctr"/>
            <a:endParaRPr lang="ru-RU" sz="1800"/>
          </a:p>
        </p:txBody>
      </p:sp>
      <p:sp>
        <p:nvSpPr>
          <p:cNvPr id="47" name="Блок-схема: магнитный диск 46">
            <a:extLst>
              <a:ext uri="{FF2B5EF4-FFF2-40B4-BE49-F238E27FC236}">
                <a16:creationId xmlns:a16="http://schemas.microsoft.com/office/drawing/2014/main" xmlns="" id="{16F66A0B-53B9-44D8-BDE8-B46A4307964F}"/>
              </a:ext>
            </a:extLst>
          </p:cNvPr>
          <p:cNvSpPr/>
          <p:nvPr/>
        </p:nvSpPr>
        <p:spPr>
          <a:xfrm>
            <a:off x="7454053" y="3752833"/>
            <a:ext cx="162560" cy="244895"/>
          </a:xfrm>
          <a:prstGeom prst="flowChartMagneticDisk">
            <a:avLst/>
          </a:prstGeom>
          <a:solidFill>
            <a:srgbClr val="0D5BDC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" rIns="0" bIns="10800" rtlCol="0" anchor="ctr"/>
          <a:lstStyle/>
          <a:p>
            <a:pPr algn="ctr"/>
            <a:endParaRPr lang="ru-RU" sz="1800"/>
          </a:p>
        </p:txBody>
      </p:sp>
      <p:sp>
        <p:nvSpPr>
          <p:cNvPr id="48" name="Блок-схема: магнитный диск 47">
            <a:extLst>
              <a:ext uri="{FF2B5EF4-FFF2-40B4-BE49-F238E27FC236}">
                <a16:creationId xmlns:a16="http://schemas.microsoft.com/office/drawing/2014/main" xmlns="" id="{750DDA5F-B2CA-41EE-96E4-0B00DB1B4478}"/>
              </a:ext>
            </a:extLst>
          </p:cNvPr>
          <p:cNvSpPr/>
          <p:nvPr/>
        </p:nvSpPr>
        <p:spPr>
          <a:xfrm>
            <a:off x="7336552" y="3864065"/>
            <a:ext cx="162560" cy="244895"/>
          </a:xfrm>
          <a:prstGeom prst="flowChartMagneticDisk">
            <a:avLst/>
          </a:prstGeom>
          <a:solidFill>
            <a:srgbClr val="0D5BDC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" rIns="0" bIns="10800" rtlCol="0" anchor="ctr"/>
          <a:lstStyle/>
          <a:p>
            <a:pPr algn="ctr"/>
            <a:endParaRPr lang="ru-RU" sz="180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DB4C1193-A419-4255-90FC-390BF512E776}"/>
              </a:ext>
            </a:extLst>
          </p:cNvPr>
          <p:cNvSpPr txBox="1"/>
          <p:nvPr/>
        </p:nvSpPr>
        <p:spPr>
          <a:xfrm>
            <a:off x="932071" y="4115866"/>
            <a:ext cx="250068" cy="160310"/>
          </a:xfrm>
          <a:prstGeom prst="rect">
            <a:avLst/>
          </a:prstGeom>
          <a:noFill/>
        </p:spPr>
        <p:txBody>
          <a:bodyPr wrap="none" lIns="0" tIns="10800" rIns="0" bIns="10800" rtlCol="0">
            <a:spAutoFit/>
          </a:bodyPr>
          <a:lstStyle/>
          <a:p>
            <a:r>
              <a:rPr lang="en-US" sz="900" b="1" dirty="0"/>
              <a:t>CDB</a:t>
            </a:r>
            <a:endParaRPr lang="ru-RU" sz="900" b="1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F26B7C4B-250C-4353-AD04-210F460046D2}"/>
              </a:ext>
            </a:extLst>
          </p:cNvPr>
          <p:cNvSpPr txBox="1"/>
          <p:nvPr/>
        </p:nvSpPr>
        <p:spPr>
          <a:xfrm>
            <a:off x="7642029" y="3745339"/>
            <a:ext cx="609141" cy="160310"/>
          </a:xfrm>
          <a:prstGeom prst="rect">
            <a:avLst/>
          </a:prstGeom>
          <a:noFill/>
        </p:spPr>
        <p:txBody>
          <a:bodyPr wrap="none" lIns="0" tIns="10800" rIns="0" bIns="10800" rtlCol="0">
            <a:spAutoFit/>
          </a:bodyPr>
          <a:lstStyle/>
          <a:p>
            <a:r>
              <a:rPr lang="en-US" sz="900" b="1" dirty="0"/>
              <a:t>ID Registry</a:t>
            </a:r>
            <a:endParaRPr lang="uk-UA" sz="900" b="1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4D229DE2-D6A9-499C-AC2D-144D385B551D}"/>
              </a:ext>
            </a:extLst>
          </p:cNvPr>
          <p:cNvSpPr txBox="1"/>
          <p:nvPr/>
        </p:nvSpPr>
        <p:spPr>
          <a:xfrm>
            <a:off x="2769203" y="1689685"/>
            <a:ext cx="807913" cy="160310"/>
          </a:xfrm>
          <a:prstGeom prst="rect">
            <a:avLst/>
          </a:prstGeom>
          <a:noFill/>
        </p:spPr>
        <p:txBody>
          <a:bodyPr wrap="none" lIns="0" tIns="10800" rIns="0" bIns="10800" rtlCol="0">
            <a:spAutoFit/>
          </a:bodyPr>
          <a:lstStyle/>
          <a:p>
            <a:r>
              <a:rPr lang="en-US" sz="900" b="1" dirty="0"/>
              <a:t>DB</a:t>
            </a:r>
            <a:r>
              <a:rPr lang="ru-RU" sz="900" b="1" dirty="0"/>
              <a:t> </a:t>
            </a:r>
            <a:r>
              <a:rPr lang="en-US" sz="900" b="1" dirty="0"/>
              <a:t>of Service</a:t>
            </a:r>
            <a:r>
              <a:rPr lang="uk-UA" sz="1200" b="1" baseline="-25000" dirty="0"/>
              <a:t>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F7662CF6-3E36-4BDB-8632-6029CECC9F6E}"/>
              </a:ext>
            </a:extLst>
          </p:cNvPr>
          <p:cNvSpPr txBox="1"/>
          <p:nvPr/>
        </p:nvSpPr>
        <p:spPr>
          <a:xfrm>
            <a:off x="8264097" y="2520312"/>
            <a:ext cx="807913" cy="160310"/>
          </a:xfrm>
          <a:prstGeom prst="rect">
            <a:avLst/>
          </a:prstGeom>
          <a:noFill/>
        </p:spPr>
        <p:txBody>
          <a:bodyPr wrap="none" lIns="0" tIns="10800" rIns="0" bIns="10800" rtlCol="0">
            <a:spAutoFit/>
          </a:bodyPr>
          <a:lstStyle/>
          <a:p>
            <a:r>
              <a:rPr lang="en-US" sz="900" b="1" dirty="0"/>
              <a:t>DB</a:t>
            </a:r>
            <a:r>
              <a:rPr lang="ru-RU" sz="900" b="1" dirty="0"/>
              <a:t> </a:t>
            </a:r>
            <a:r>
              <a:rPr lang="en-US" sz="900" b="1" dirty="0"/>
              <a:t>of Service</a:t>
            </a:r>
            <a:r>
              <a:rPr lang="uk-UA" sz="1200" b="1" baseline="-25000" dirty="0"/>
              <a:t>1</a:t>
            </a:r>
          </a:p>
        </p:txBody>
      </p:sp>
      <p:cxnSp>
        <p:nvCxnSpPr>
          <p:cNvPr id="62" name="Прямая со стрелкой 61">
            <a:extLst>
              <a:ext uri="{FF2B5EF4-FFF2-40B4-BE49-F238E27FC236}">
                <a16:creationId xmlns:a16="http://schemas.microsoft.com/office/drawing/2014/main" xmlns="" id="{135B1D17-A939-41A6-AC6D-176F3A0BE8A7}"/>
              </a:ext>
            </a:extLst>
          </p:cNvPr>
          <p:cNvCxnSpPr/>
          <p:nvPr/>
        </p:nvCxnSpPr>
        <p:spPr>
          <a:xfrm flipH="1">
            <a:off x="6712469" y="4538563"/>
            <a:ext cx="1023839" cy="13535"/>
          </a:xfrm>
          <a:prstGeom prst="straightConnector1">
            <a:avLst/>
          </a:prstGeom>
          <a:ln w="47625" cmpd="dbl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>
            <a:extLst>
              <a:ext uri="{FF2B5EF4-FFF2-40B4-BE49-F238E27FC236}">
                <a16:creationId xmlns:a16="http://schemas.microsoft.com/office/drawing/2014/main" xmlns="" id="{1980AE02-490F-4A9A-8C05-7C2E649A0FBF}"/>
              </a:ext>
            </a:extLst>
          </p:cNvPr>
          <p:cNvCxnSpPr/>
          <p:nvPr/>
        </p:nvCxnSpPr>
        <p:spPr>
          <a:xfrm flipH="1">
            <a:off x="6712468" y="4791212"/>
            <a:ext cx="1023839" cy="13535"/>
          </a:xfrm>
          <a:prstGeom prst="straightConnector1">
            <a:avLst/>
          </a:prstGeom>
          <a:ln w="28575">
            <a:solidFill>
              <a:srgbClr val="00B0F0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xmlns="" id="{90C556CD-6648-4503-894A-DDD4BD7922A7}"/>
              </a:ext>
            </a:extLst>
          </p:cNvPr>
          <p:cNvSpPr/>
          <p:nvPr/>
        </p:nvSpPr>
        <p:spPr>
          <a:xfrm>
            <a:off x="5934158" y="4451737"/>
            <a:ext cx="512961" cy="160310"/>
          </a:xfrm>
          <a:prstGeom prst="rect">
            <a:avLst/>
          </a:prstGeom>
        </p:spPr>
        <p:txBody>
          <a:bodyPr wrap="none" lIns="0" tIns="10800" rIns="0" bIns="10800">
            <a:spAutoFit/>
          </a:bodyPr>
          <a:lstStyle/>
          <a:p>
            <a:pPr algn="ctr"/>
            <a:r>
              <a:rPr lang="en-US" sz="900" b="1" dirty="0"/>
              <a:t>Data flow</a:t>
            </a:r>
            <a:endParaRPr lang="ru-RU" sz="900" b="1" dirty="0"/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xmlns="" id="{4220D2DF-2431-4A05-AB82-FDEF011DE5B1}"/>
              </a:ext>
            </a:extLst>
          </p:cNvPr>
          <p:cNvSpPr/>
          <p:nvPr/>
        </p:nvSpPr>
        <p:spPr>
          <a:xfrm>
            <a:off x="6077414" y="4689331"/>
            <a:ext cx="378309" cy="160310"/>
          </a:xfrm>
          <a:prstGeom prst="rect">
            <a:avLst/>
          </a:prstGeom>
        </p:spPr>
        <p:txBody>
          <a:bodyPr wrap="none" lIns="0" tIns="10800" rIns="0" bIns="10800">
            <a:spAutoFit/>
          </a:bodyPr>
          <a:lstStyle/>
          <a:p>
            <a:pPr algn="ctr"/>
            <a:r>
              <a:rPr lang="en-US" sz="900" b="1" dirty="0"/>
              <a:t>ID flow</a:t>
            </a:r>
            <a:endParaRPr lang="ru-RU" sz="900" b="1" dirty="0"/>
          </a:p>
        </p:txBody>
      </p:sp>
      <p:cxnSp>
        <p:nvCxnSpPr>
          <p:cNvPr id="66" name="Прямая со стрелкой 65">
            <a:extLst>
              <a:ext uri="{FF2B5EF4-FFF2-40B4-BE49-F238E27FC236}">
                <a16:creationId xmlns:a16="http://schemas.microsoft.com/office/drawing/2014/main" xmlns="" id="{53496939-D9E6-4BE4-8D82-08B6D8DC7B1C}"/>
              </a:ext>
            </a:extLst>
          </p:cNvPr>
          <p:cNvCxnSpPr>
            <a:cxnSpLocks/>
          </p:cNvCxnSpPr>
          <p:nvPr/>
        </p:nvCxnSpPr>
        <p:spPr>
          <a:xfrm>
            <a:off x="6832173" y="2444324"/>
            <a:ext cx="188645" cy="1154502"/>
          </a:xfrm>
          <a:prstGeom prst="straightConnector1">
            <a:avLst/>
          </a:prstGeom>
          <a:ln w="28575">
            <a:solidFill>
              <a:srgbClr val="00B0F0"/>
            </a:solidFill>
            <a:prstDash val="sys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Овал 66">
            <a:extLst>
              <a:ext uri="{FF2B5EF4-FFF2-40B4-BE49-F238E27FC236}">
                <a16:creationId xmlns:a16="http://schemas.microsoft.com/office/drawing/2014/main" xmlns="" id="{1CF1592E-90D9-422A-AC58-0339FABFE57E}"/>
              </a:ext>
            </a:extLst>
          </p:cNvPr>
          <p:cNvSpPr/>
          <p:nvPr/>
        </p:nvSpPr>
        <p:spPr>
          <a:xfrm>
            <a:off x="6904615" y="3519153"/>
            <a:ext cx="476996" cy="46736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" rIns="0" bIns="10800" rtlCol="0" anchor="ctr"/>
          <a:lstStyle/>
          <a:p>
            <a:pPr algn="ctr"/>
            <a:r>
              <a:rPr lang="en-US" sz="1800" dirty="0"/>
              <a:t>M</a:t>
            </a:r>
            <a:endParaRPr lang="ru-RU" sz="1800" dirty="0"/>
          </a:p>
        </p:txBody>
      </p:sp>
      <p:cxnSp>
        <p:nvCxnSpPr>
          <p:cNvPr id="68" name="Прямая со стрелкой 67">
            <a:extLst>
              <a:ext uri="{FF2B5EF4-FFF2-40B4-BE49-F238E27FC236}">
                <a16:creationId xmlns:a16="http://schemas.microsoft.com/office/drawing/2014/main" xmlns="" id="{CF1F0DEA-E95B-4A9D-91B7-59A251B90568}"/>
              </a:ext>
            </a:extLst>
          </p:cNvPr>
          <p:cNvCxnSpPr/>
          <p:nvPr/>
        </p:nvCxnSpPr>
        <p:spPr>
          <a:xfrm flipH="1">
            <a:off x="1548956" y="4757351"/>
            <a:ext cx="1023839" cy="13535"/>
          </a:xfrm>
          <a:prstGeom prst="straightConnector1">
            <a:avLst/>
          </a:prstGeom>
          <a:ln w="47625" cmpd="dbl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xmlns="" id="{A8DB5702-8381-4A08-AF60-16EED4794D3E}"/>
              </a:ext>
            </a:extLst>
          </p:cNvPr>
          <p:cNvSpPr/>
          <p:nvPr/>
        </p:nvSpPr>
        <p:spPr>
          <a:xfrm>
            <a:off x="619919" y="4670525"/>
            <a:ext cx="759823" cy="160310"/>
          </a:xfrm>
          <a:prstGeom prst="rect">
            <a:avLst/>
          </a:prstGeom>
        </p:spPr>
        <p:txBody>
          <a:bodyPr wrap="none" lIns="0" tIns="10800" rIns="0" bIns="10800">
            <a:spAutoFit/>
          </a:bodyPr>
          <a:lstStyle/>
          <a:p>
            <a:pPr algn="ctr"/>
            <a:r>
              <a:rPr lang="en-US" sz="900" b="1" dirty="0"/>
              <a:t>Data + ID flow</a:t>
            </a:r>
            <a:endParaRPr lang="ru-RU" sz="900" b="1" dirty="0"/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xmlns="" id="{E61CF33C-1EBC-4049-A470-96F227E43D3D}"/>
              </a:ext>
            </a:extLst>
          </p:cNvPr>
          <p:cNvSpPr/>
          <p:nvPr/>
        </p:nvSpPr>
        <p:spPr>
          <a:xfrm>
            <a:off x="1214279" y="4118232"/>
            <a:ext cx="862416" cy="160310"/>
          </a:xfrm>
          <a:prstGeom prst="rect">
            <a:avLst/>
          </a:prstGeom>
          <a:noFill/>
        </p:spPr>
        <p:txBody>
          <a:bodyPr wrap="none" lIns="0" tIns="10800" rIns="0" bIns="10800" rtlCol="0">
            <a:spAutoFit/>
          </a:bodyPr>
          <a:lstStyle/>
          <a:p>
            <a:r>
              <a:rPr lang="ru-RU" sz="900" b="1" dirty="0"/>
              <a:t>+ </a:t>
            </a:r>
            <a:r>
              <a:rPr lang="en-US" sz="900" b="1" dirty="0"/>
              <a:t>cache of DBs</a:t>
            </a:r>
            <a:endParaRPr lang="ru-RU" sz="900" b="1" dirty="0"/>
          </a:p>
        </p:txBody>
      </p:sp>
      <p:sp>
        <p:nvSpPr>
          <p:cNvPr id="71" name="Овал 70">
            <a:extLst>
              <a:ext uri="{FF2B5EF4-FFF2-40B4-BE49-F238E27FC236}">
                <a16:creationId xmlns:a16="http://schemas.microsoft.com/office/drawing/2014/main" xmlns="" id="{1FB34A36-A9E9-498A-8B16-705E45F40E86}"/>
              </a:ext>
            </a:extLst>
          </p:cNvPr>
          <p:cNvSpPr/>
          <p:nvPr/>
        </p:nvSpPr>
        <p:spPr>
          <a:xfrm>
            <a:off x="1270440" y="4073286"/>
            <a:ext cx="871063" cy="256659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" rIns="0" bIns="10800" rtlCol="0" anchor="ctr"/>
          <a:lstStyle/>
          <a:p>
            <a:pPr algn="ctr"/>
            <a:endParaRPr lang="ru-RU" sz="1800"/>
          </a:p>
        </p:txBody>
      </p:sp>
      <p:sp>
        <p:nvSpPr>
          <p:cNvPr id="72" name="Овал 71">
            <a:extLst>
              <a:ext uri="{FF2B5EF4-FFF2-40B4-BE49-F238E27FC236}">
                <a16:creationId xmlns:a16="http://schemas.microsoft.com/office/drawing/2014/main" xmlns="" id="{FA8AD0D1-E656-4CC6-BD90-019DDF70767A}"/>
              </a:ext>
            </a:extLst>
          </p:cNvPr>
          <p:cNvSpPr/>
          <p:nvPr/>
        </p:nvSpPr>
        <p:spPr>
          <a:xfrm>
            <a:off x="2912673" y="4150561"/>
            <a:ext cx="476996" cy="46736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" rIns="0" bIns="10800" rtlCol="0" anchor="ctr"/>
          <a:lstStyle/>
          <a:p>
            <a:pPr algn="ctr"/>
            <a:r>
              <a:rPr lang="en-US" sz="1800" dirty="0"/>
              <a:t>S</a:t>
            </a:r>
            <a:r>
              <a:rPr lang="en-US" sz="1800" i="1" baseline="-25000" dirty="0"/>
              <a:t>n</a:t>
            </a:r>
            <a:endParaRPr lang="ru-RU" sz="1800" i="1" baseline="-25000" dirty="0"/>
          </a:p>
        </p:txBody>
      </p:sp>
      <p:sp>
        <p:nvSpPr>
          <p:cNvPr id="73" name="Овал 72">
            <a:extLst>
              <a:ext uri="{FF2B5EF4-FFF2-40B4-BE49-F238E27FC236}">
                <a16:creationId xmlns:a16="http://schemas.microsoft.com/office/drawing/2014/main" xmlns="" id="{E76D5B8E-73D8-4866-8E34-253A244F6677}"/>
              </a:ext>
            </a:extLst>
          </p:cNvPr>
          <p:cNvSpPr/>
          <p:nvPr/>
        </p:nvSpPr>
        <p:spPr>
          <a:xfrm>
            <a:off x="2971614" y="2951073"/>
            <a:ext cx="476996" cy="46736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" rIns="0" bIns="10800" rtlCol="0" anchor="ctr"/>
          <a:lstStyle/>
          <a:p>
            <a:pPr algn="ctr"/>
            <a:r>
              <a:rPr lang="en-US" sz="1800" dirty="0"/>
              <a:t>S</a:t>
            </a:r>
            <a:r>
              <a:rPr lang="en-US" sz="1800" i="1" baseline="-25000" dirty="0"/>
              <a:t>i</a:t>
            </a:r>
            <a:endParaRPr lang="ru-RU" sz="1800" i="1" baseline="-25000" dirty="0"/>
          </a:p>
        </p:txBody>
      </p:sp>
      <p:cxnSp>
        <p:nvCxnSpPr>
          <p:cNvPr id="75" name="Прямая со стрелкой 74">
            <a:extLst>
              <a:ext uri="{FF2B5EF4-FFF2-40B4-BE49-F238E27FC236}">
                <a16:creationId xmlns:a16="http://schemas.microsoft.com/office/drawing/2014/main" xmlns="" id="{E609A87B-F3E4-4465-8357-C57723334937}"/>
              </a:ext>
            </a:extLst>
          </p:cNvPr>
          <p:cNvCxnSpPr>
            <a:cxnSpLocks/>
          </p:cNvCxnSpPr>
          <p:nvPr/>
        </p:nvCxnSpPr>
        <p:spPr>
          <a:xfrm flipH="1">
            <a:off x="1832419" y="3224247"/>
            <a:ext cx="1176121" cy="506879"/>
          </a:xfrm>
          <a:prstGeom prst="straightConnector1">
            <a:avLst/>
          </a:prstGeom>
          <a:ln w="47625" cmpd="dbl">
            <a:solidFill>
              <a:srgbClr val="C00000"/>
            </a:solidFill>
            <a:headEnd type="triangl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>
            <a:extLst>
              <a:ext uri="{FF2B5EF4-FFF2-40B4-BE49-F238E27FC236}">
                <a16:creationId xmlns:a16="http://schemas.microsoft.com/office/drawing/2014/main" xmlns="" id="{DF5A603F-F204-4E5B-BFB5-96D3AF910C85}"/>
              </a:ext>
            </a:extLst>
          </p:cNvPr>
          <p:cNvCxnSpPr>
            <a:cxnSpLocks/>
            <a:stCxn id="72" idx="1"/>
          </p:cNvCxnSpPr>
          <p:nvPr/>
        </p:nvCxnSpPr>
        <p:spPr>
          <a:xfrm flipH="1" flipV="1">
            <a:off x="1832419" y="3888278"/>
            <a:ext cx="1150108" cy="330726"/>
          </a:xfrm>
          <a:prstGeom prst="straightConnector1">
            <a:avLst/>
          </a:prstGeom>
          <a:ln w="47625" cmpd="dbl">
            <a:solidFill>
              <a:srgbClr val="C00000"/>
            </a:solidFill>
            <a:headEnd type="triangl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>
            <a:extLst>
              <a:ext uri="{FF2B5EF4-FFF2-40B4-BE49-F238E27FC236}">
                <a16:creationId xmlns:a16="http://schemas.microsoft.com/office/drawing/2014/main" xmlns="" id="{E7AEC0E9-4579-4092-9F5E-D1F0FCFA451D}"/>
              </a:ext>
            </a:extLst>
          </p:cNvPr>
          <p:cNvCxnSpPr>
            <a:cxnSpLocks/>
            <a:endCxn id="41" idx="6"/>
          </p:cNvCxnSpPr>
          <p:nvPr/>
        </p:nvCxnSpPr>
        <p:spPr>
          <a:xfrm flipH="1">
            <a:off x="1848410" y="3341814"/>
            <a:ext cx="1128289" cy="468655"/>
          </a:xfrm>
          <a:prstGeom prst="straightConnector1">
            <a:avLst/>
          </a:prstGeom>
          <a:ln w="47625" cmpd="dbl">
            <a:solidFill>
              <a:srgbClr val="C00000"/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>
            <a:extLst>
              <a:ext uri="{FF2B5EF4-FFF2-40B4-BE49-F238E27FC236}">
                <a16:creationId xmlns:a16="http://schemas.microsoft.com/office/drawing/2014/main" xmlns="" id="{35FC94EA-4149-4053-852E-1F82732793EA}"/>
              </a:ext>
            </a:extLst>
          </p:cNvPr>
          <p:cNvCxnSpPr>
            <a:cxnSpLocks/>
          </p:cNvCxnSpPr>
          <p:nvPr/>
        </p:nvCxnSpPr>
        <p:spPr>
          <a:xfrm flipH="1" flipV="1">
            <a:off x="1800272" y="3979327"/>
            <a:ext cx="1125694" cy="313038"/>
          </a:xfrm>
          <a:prstGeom prst="straightConnector1">
            <a:avLst/>
          </a:prstGeom>
          <a:ln w="47625" cmpd="dbl">
            <a:solidFill>
              <a:srgbClr val="C00000"/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Блок-схема: магнитный диск 83">
            <a:extLst>
              <a:ext uri="{FF2B5EF4-FFF2-40B4-BE49-F238E27FC236}">
                <a16:creationId xmlns:a16="http://schemas.microsoft.com/office/drawing/2014/main" xmlns="" id="{EDE67089-600C-4108-A6C0-08CFBCDF4363}"/>
              </a:ext>
            </a:extLst>
          </p:cNvPr>
          <p:cNvSpPr/>
          <p:nvPr/>
        </p:nvSpPr>
        <p:spPr>
          <a:xfrm>
            <a:off x="3138167" y="2609477"/>
            <a:ext cx="162560" cy="244895"/>
          </a:xfrm>
          <a:prstGeom prst="flowChartMagneticDisk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" rIns="0" bIns="10800" rtlCol="0" anchor="ctr"/>
          <a:lstStyle/>
          <a:p>
            <a:pPr algn="ctr"/>
            <a:endParaRPr lang="ru-RU" sz="180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A91166FF-4F39-41C1-86D9-DCEB4F42BFFE}"/>
              </a:ext>
            </a:extLst>
          </p:cNvPr>
          <p:cNvSpPr txBox="1"/>
          <p:nvPr/>
        </p:nvSpPr>
        <p:spPr>
          <a:xfrm>
            <a:off x="3228401" y="2647895"/>
            <a:ext cx="779059" cy="206477"/>
          </a:xfrm>
          <a:prstGeom prst="rect">
            <a:avLst/>
          </a:prstGeom>
          <a:noFill/>
        </p:spPr>
        <p:txBody>
          <a:bodyPr wrap="none" lIns="0" tIns="10800" rIns="0" bIns="10800" rtlCol="0">
            <a:spAutoFit/>
          </a:bodyPr>
          <a:lstStyle/>
          <a:p>
            <a:r>
              <a:rPr lang="en-US" sz="900" b="1" dirty="0"/>
              <a:t>DB</a:t>
            </a:r>
            <a:r>
              <a:rPr lang="ru-RU" sz="900" b="1" dirty="0"/>
              <a:t> </a:t>
            </a:r>
            <a:r>
              <a:rPr lang="en-US" sz="900" b="1" dirty="0"/>
              <a:t>of </a:t>
            </a:r>
            <a:r>
              <a:rPr lang="en-US" sz="900" b="1" dirty="0" err="1"/>
              <a:t>Service</a:t>
            </a:r>
            <a:r>
              <a:rPr lang="en-US" sz="1200" b="1" baseline="-25000" dirty="0" err="1"/>
              <a:t>i</a:t>
            </a:r>
            <a:endParaRPr lang="uk-UA" sz="1200" b="1" dirty="0"/>
          </a:p>
        </p:txBody>
      </p:sp>
      <p:sp>
        <p:nvSpPr>
          <p:cNvPr id="86" name="Блок-схема: магнитный диск 85">
            <a:extLst>
              <a:ext uri="{FF2B5EF4-FFF2-40B4-BE49-F238E27FC236}">
                <a16:creationId xmlns:a16="http://schemas.microsoft.com/office/drawing/2014/main" xmlns="" id="{8EFBAA9F-3F68-4316-8851-5D0884867780}"/>
              </a:ext>
            </a:extLst>
          </p:cNvPr>
          <p:cNvSpPr/>
          <p:nvPr/>
        </p:nvSpPr>
        <p:spPr>
          <a:xfrm>
            <a:off x="3147121" y="3787828"/>
            <a:ext cx="162560" cy="244895"/>
          </a:xfrm>
          <a:prstGeom prst="flowChartMagneticDisk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" rIns="0" bIns="10800" rtlCol="0" anchor="ctr"/>
          <a:lstStyle/>
          <a:p>
            <a:pPr algn="ctr"/>
            <a:endParaRPr lang="ru-RU" sz="180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xmlns="" id="{CFCCD7A5-CC45-4279-8BDC-AF8C1AC2EB80}"/>
              </a:ext>
            </a:extLst>
          </p:cNvPr>
          <p:cNvSpPr txBox="1"/>
          <p:nvPr/>
        </p:nvSpPr>
        <p:spPr>
          <a:xfrm>
            <a:off x="3257664" y="3821978"/>
            <a:ext cx="844783" cy="206477"/>
          </a:xfrm>
          <a:prstGeom prst="rect">
            <a:avLst/>
          </a:prstGeom>
          <a:noFill/>
        </p:spPr>
        <p:txBody>
          <a:bodyPr wrap="none" lIns="0" tIns="10800" rIns="0" bIns="10800" rtlCol="0">
            <a:spAutoFit/>
          </a:bodyPr>
          <a:lstStyle/>
          <a:p>
            <a:r>
              <a:rPr lang="en-US" sz="900" b="1" dirty="0"/>
              <a:t>DB</a:t>
            </a:r>
            <a:r>
              <a:rPr lang="ru-RU" sz="900" b="1" dirty="0"/>
              <a:t> </a:t>
            </a:r>
            <a:r>
              <a:rPr lang="en-US" sz="900" b="1" dirty="0"/>
              <a:t>of </a:t>
            </a:r>
            <a:r>
              <a:rPr lang="en-US" sz="900" b="1" dirty="0" err="1"/>
              <a:t>Service</a:t>
            </a:r>
            <a:r>
              <a:rPr lang="en-US" sz="1200" b="1" baseline="-25000" dirty="0" err="1"/>
              <a:t>n</a:t>
            </a:r>
            <a:endParaRPr lang="uk-UA" sz="1200" b="1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A5490261-4C4C-46A3-99FA-C5AD8F162CA5}"/>
              </a:ext>
            </a:extLst>
          </p:cNvPr>
          <p:cNvSpPr txBox="1"/>
          <p:nvPr/>
        </p:nvSpPr>
        <p:spPr>
          <a:xfrm>
            <a:off x="7499112" y="3990251"/>
            <a:ext cx="968214" cy="160310"/>
          </a:xfrm>
          <a:prstGeom prst="rect">
            <a:avLst/>
          </a:prstGeom>
          <a:noFill/>
        </p:spPr>
        <p:txBody>
          <a:bodyPr wrap="none" lIns="0" tIns="10800" rIns="0" bIns="10800" rtlCol="0">
            <a:spAutoFit/>
          </a:bodyPr>
          <a:lstStyle/>
          <a:p>
            <a:r>
              <a:rPr lang="en-US" sz="900" b="1" dirty="0"/>
              <a:t>Services Registry</a:t>
            </a:r>
            <a:endParaRPr lang="uk-UA" sz="900" b="1" dirty="0"/>
          </a:p>
        </p:txBody>
      </p:sp>
      <p:sp>
        <p:nvSpPr>
          <p:cNvPr id="100" name="Овал 99">
            <a:extLst>
              <a:ext uri="{FF2B5EF4-FFF2-40B4-BE49-F238E27FC236}">
                <a16:creationId xmlns:a16="http://schemas.microsoft.com/office/drawing/2014/main" xmlns="" id="{42AA50BC-7DF3-4077-947F-B565481DC337}"/>
              </a:ext>
            </a:extLst>
          </p:cNvPr>
          <p:cNvSpPr/>
          <p:nvPr/>
        </p:nvSpPr>
        <p:spPr>
          <a:xfrm>
            <a:off x="5654738" y="3153700"/>
            <a:ext cx="476996" cy="46736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" rIns="0" bIns="10800" rtlCol="0" anchor="ctr"/>
          <a:lstStyle/>
          <a:p>
            <a:pPr algn="ctr"/>
            <a:r>
              <a:rPr lang="en-US" sz="1800" dirty="0" err="1"/>
              <a:t>S</a:t>
            </a:r>
            <a:r>
              <a:rPr lang="en-US" sz="1800" baseline="-25000" dirty="0" err="1"/>
              <a:t>j</a:t>
            </a:r>
            <a:endParaRPr lang="ru-RU" sz="1800" baseline="-25000" dirty="0"/>
          </a:p>
        </p:txBody>
      </p:sp>
      <p:sp>
        <p:nvSpPr>
          <p:cNvPr id="101" name="Овал 100">
            <a:extLst>
              <a:ext uri="{FF2B5EF4-FFF2-40B4-BE49-F238E27FC236}">
                <a16:creationId xmlns:a16="http://schemas.microsoft.com/office/drawing/2014/main" xmlns="" id="{5B0C0063-9AB1-4530-91C1-8BD7E184C394}"/>
              </a:ext>
            </a:extLst>
          </p:cNvPr>
          <p:cNvSpPr/>
          <p:nvPr/>
        </p:nvSpPr>
        <p:spPr>
          <a:xfrm>
            <a:off x="5177742" y="2137426"/>
            <a:ext cx="476996" cy="46736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" rIns="0" bIns="10800" rtlCol="0" anchor="ctr"/>
          <a:lstStyle/>
          <a:p>
            <a:pPr algn="ctr"/>
            <a:r>
              <a:rPr lang="en-US" sz="1800" dirty="0"/>
              <a:t>S</a:t>
            </a:r>
            <a:r>
              <a:rPr lang="en-US" sz="1800" baseline="-25000" dirty="0"/>
              <a:t>n</a:t>
            </a:r>
            <a:endParaRPr lang="ru-RU" sz="1800" baseline="-25000" dirty="0"/>
          </a:p>
        </p:txBody>
      </p:sp>
      <p:sp>
        <p:nvSpPr>
          <p:cNvPr id="102" name="Блок-схема: магнитный диск 101">
            <a:extLst>
              <a:ext uri="{FF2B5EF4-FFF2-40B4-BE49-F238E27FC236}">
                <a16:creationId xmlns:a16="http://schemas.microsoft.com/office/drawing/2014/main" xmlns="" id="{6EAF39A8-02B4-46CE-AB7A-DE82CAE8885E}"/>
              </a:ext>
            </a:extLst>
          </p:cNvPr>
          <p:cNvSpPr/>
          <p:nvPr/>
        </p:nvSpPr>
        <p:spPr>
          <a:xfrm>
            <a:off x="5619811" y="3686147"/>
            <a:ext cx="162560" cy="244895"/>
          </a:xfrm>
          <a:prstGeom prst="flowChartMagneticDisk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" rIns="0" bIns="10800" rtlCol="0" anchor="ctr"/>
          <a:lstStyle/>
          <a:p>
            <a:pPr algn="ctr"/>
            <a:endParaRPr lang="ru-RU" sz="180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xmlns="" id="{49C5D800-0826-4E8C-A689-31E14100C3AF}"/>
              </a:ext>
            </a:extLst>
          </p:cNvPr>
          <p:cNvSpPr txBox="1"/>
          <p:nvPr/>
        </p:nvSpPr>
        <p:spPr>
          <a:xfrm>
            <a:off x="5532444" y="3900440"/>
            <a:ext cx="807913" cy="160310"/>
          </a:xfrm>
          <a:prstGeom prst="rect">
            <a:avLst/>
          </a:prstGeom>
          <a:noFill/>
        </p:spPr>
        <p:txBody>
          <a:bodyPr wrap="none" lIns="0" tIns="10800" rIns="0" bIns="10800" rtlCol="0">
            <a:spAutoFit/>
          </a:bodyPr>
          <a:lstStyle/>
          <a:p>
            <a:r>
              <a:rPr lang="en-US" sz="900" b="1" dirty="0"/>
              <a:t>DB</a:t>
            </a:r>
            <a:r>
              <a:rPr lang="ru-RU" sz="900" b="1" dirty="0"/>
              <a:t> </a:t>
            </a:r>
            <a:r>
              <a:rPr lang="en-US" sz="900" b="1" dirty="0"/>
              <a:t>of </a:t>
            </a:r>
            <a:r>
              <a:rPr lang="en-US" sz="900" b="1" dirty="0" err="1"/>
              <a:t>Service</a:t>
            </a:r>
            <a:r>
              <a:rPr lang="en-US" sz="1200" b="1" baseline="-25000" dirty="0" err="1"/>
              <a:t>j</a:t>
            </a:r>
            <a:endParaRPr lang="uk-UA" sz="1200" b="1" baseline="-25000" dirty="0"/>
          </a:p>
        </p:txBody>
      </p:sp>
      <p:sp>
        <p:nvSpPr>
          <p:cNvPr id="104" name="Блок-схема: магнитный диск 103">
            <a:extLst>
              <a:ext uri="{FF2B5EF4-FFF2-40B4-BE49-F238E27FC236}">
                <a16:creationId xmlns:a16="http://schemas.microsoft.com/office/drawing/2014/main" xmlns="" id="{58160080-EC09-4C0C-8925-47101CCCF623}"/>
              </a:ext>
            </a:extLst>
          </p:cNvPr>
          <p:cNvSpPr/>
          <p:nvPr/>
        </p:nvSpPr>
        <p:spPr>
          <a:xfrm>
            <a:off x="4965653" y="2488987"/>
            <a:ext cx="162560" cy="244895"/>
          </a:xfrm>
          <a:prstGeom prst="flowChartMagneticDisk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" rIns="0" bIns="10800" rtlCol="0" anchor="ctr"/>
          <a:lstStyle/>
          <a:p>
            <a:pPr algn="ctr"/>
            <a:endParaRPr lang="ru-RU" sz="180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9A4717B0-AA54-4C1C-86A5-74B6269B8343}"/>
              </a:ext>
            </a:extLst>
          </p:cNvPr>
          <p:cNvSpPr txBox="1"/>
          <p:nvPr/>
        </p:nvSpPr>
        <p:spPr>
          <a:xfrm>
            <a:off x="4878286" y="2703280"/>
            <a:ext cx="807913" cy="160310"/>
          </a:xfrm>
          <a:prstGeom prst="rect">
            <a:avLst/>
          </a:prstGeom>
          <a:noFill/>
        </p:spPr>
        <p:txBody>
          <a:bodyPr wrap="none" lIns="0" tIns="10800" rIns="0" bIns="10800" rtlCol="0">
            <a:spAutoFit/>
          </a:bodyPr>
          <a:lstStyle/>
          <a:p>
            <a:r>
              <a:rPr lang="en-US" sz="900" b="1" dirty="0"/>
              <a:t>DB</a:t>
            </a:r>
            <a:r>
              <a:rPr lang="ru-RU" sz="900" b="1" dirty="0"/>
              <a:t> </a:t>
            </a:r>
            <a:r>
              <a:rPr lang="en-US" sz="900" b="1" dirty="0"/>
              <a:t>of </a:t>
            </a:r>
            <a:r>
              <a:rPr lang="en-US" sz="900" b="1" dirty="0" err="1"/>
              <a:t>Service</a:t>
            </a:r>
            <a:r>
              <a:rPr lang="en-US" sz="1200" b="1" baseline="-25000" dirty="0" err="1"/>
              <a:t>n</a:t>
            </a:r>
            <a:endParaRPr lang="uk-UA" sz="1200" b="1" baseline="-25000" dirty="0"/>
          </a:p>
        </p:txBody>
      </p:sp>
      <p:cxnSp>
        <p:nvCxnSpPr>
          <p:cNvPr id="106" name="Прямая со стрелкой 105">
            <a:extLst>
              <a:ext uri="{FF2B5EF4-FFF2-40B4-BE49-F238E27FC236}">
                <a16:creationId xmlns:a16="http://schemas.microsoft.com/office/drawing/2014/main" xmlns="" id="{761E055E-DDF8-4532-A2D9-DCAB837A3870}"/>
              </a:ext>
            </a:extLst>
          </p:cNvPr>
          <p:cNvCxnSpPr>
            <a:cxnSpLocks/>
            <a:stCxn id="42" idx="2"/>
            <a:endCxn id="101" idx="7"/>
          </p:cNvCxnSpPr>
          <p:nvPr/>
        </p:nvCxnSpPr>
        <p:spPr>
          <a:xfrm flipH="1">
            <a:off x="5584884" y="2194304"/>
            <a:ext cx="971283" cy="11565"/>
          </a:xfrm>
          <a:prstGeom prst="straightConnector1">
            <a:avLst/>
          </a:prstGeom>
          <a:ln w="47625" cmpd="dbl">
            <a:solidFill>
              <a:srgbClr val="00B0F0"/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 стрелкой 108">
            <a:extLst>
              <a:ext uri="{FF2B5EF4-FFF2-40B4-BE49-F238E27FC236}">
                <a16:creationId xmlns:a16="http://schemas.microsoft.com/office/drawing/2014/main" xmlns="" id="{9F10D00F-9AB2-4E8D-96D6-9478F81C9E36}"/>
              </a:ext>
            </a:extLst>
          </p:cNvPr>
          <p:cNvCxnSpPr>
            <a:cxnSpLocks/>
          </p:cNvCxnSpPr>
          <p:nvPr/>
        </p:nvCxnSpPr>
        <p:spPr>
          <a:xfrm flipH="1">
            <a:off x="5677585" y="2327876"/>
            <a:ext cx="901429" cy="9101"/>
          </a:xfrm>
          <a:prstGeom prst="straightConnector1">
            <a:avLst/>
          </a:prstGeom>
          <a:ln w="47625" cmpd="dbl">
            <a:solidFill>
              <a:srgbClr val="00B0F0"/>
            </a:solidFill>
            <a:headEnd type="triangl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>
            <a:extLst>
              <a:ext uri="{FF2B5EF4-FFF2-40B4-BE49-F238E27FC236}">
                <a16:creationId xmlns:a16="http://schemas.microsoft.com/office/drawing/2014/main" xmlns="" id="{72D5A72B-EA44-4FF7-A3A4-A2428DEF5655}"/>
              </a:ext>
            </a:extLst>
          </p:cNvPr>
          <p:cNvCxnSpPr>
            <a:cxnSpLocks/>
          </p:cNvCxnSpPr>
          <p:nvPr/>
        </p:nvCxnSpPr>
        <p:spPr>
          <a:xfrm>
            <a:off x="5671373" y="2458984"/>
            <a:ext cx="1253448" cy="1162076"/>
          </a:xfrm>
          <a:prstGeom prst="straightConnector1">
            <a:avLst/>
          </a:prstGeom>
          <a:ln w="28575">
            <a:solidFill>
              <a:srgbClr val="00B0F0"/>
            </a:solidFill>
            <a:prstDash val="sys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 стрелкой 115">
            <a:extLst>
              <a:ext uri="{FF2B5EF4-FFF2-40B4-BE49-F238E27FC236}">
                <a16:creationId xmlns:a16="http://schemas.microsoft.com/office/drawing/2014/main" xmlns="" id="{BACD61DD-1291-4254-B8CE-02991BE8D6C0}"/>
              </a:ext>
            </a:extLst>
          </p:cNvPr>
          <p:cNvCxnSpPr>
            <a:cxnSpLocks/>
            <a:endCxn id="67" idx="2"/>
          </p:cNvCxnSpPr>
          <p:nvPr/>
        </p:nvCxnSpPr>
        <p:spPr>
          <a:xfrm>
            <a:off x="6112010" y="3485163"/>
            <a:ext cx="792605" cy="267670"/>
          </a:xfrm>
          <a:prstGeom prst="straightConnector1">
            <a:avLst/>
          </a:prstGeom>
          <a:ln w="28575">
            <a:solidFill>
              <a:srgbClr val="00B0F0"/>
            </a:solidFill>
            <a:prstDash val="sys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 стрелкой 118">
            <a:extLst>
              <a:ext uri="{FF2B5EF4-FFF2-40B4-BE49-F238E27FC236}">
                <a16:creationId xmlns:a16="http://schemas.microsoft.com/office/drawing/2014/main" xmlns="" id="{4B636E19-E9DF-443B-B2EA-B24543CA8DAF}"/>
              </a:ext>
            </a:extLst>
          </p:cNvPr>
          <p:cNvCxnSpPr>
            <a:cxnSpLocks/>
            <a:endCxn id="100" idx="7"/>
          </p:cNvCxnSpPr>
          <p:nvPr/>
        </p:nvCxnSpPr>
        <p:spPr>
          <a:xfrm flipH="1">
            <a:off x="6061880" y="2369836"/>
            <a:ext cx="544414" cy="852307"/>
          </a:xfrm>
          <a:prstGeom prst="straightConnector1">
            <a:avLst/>
          </a:prstGeom>
          <a:ln w="47625" cmpd="dbl">
            <a:solidFill>
              <a:srgbClr val="00B0F0"/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 стрелкой 121">
            <a:extLst>
              <a:ext uri="{FF2B5EF4-FFF2-40B4-BE49-F238E27FC236}">
                <a16:creationId xmlns:a16="http://schemas.microsoft.com/office/drawing/2014/main" xmlns="" id="{1C2D66DE-7C65-48CE-97F5-05CEDB1510D0}"/>
              </a:ext>
            </a:extLst>
          </p:cNvPr>
          <p:cNvCxnSpPr>
            <a:cxnSpLocks/>
          </p:cNvCxnSpPr>
          <p:nvPr/>
        </p:nvCxnSpPr>
        <p:spPr>
          <a:xfrm flipH="1">
            <a:off x="6129974" y="2416591"/>
            <a:ext cx="556687" cy="894700"/>
          </a:xfrm>
          <a:prstGeom prst="straightConnector1">
            <a:avLst/>
          </a:prstGeom>
          <a:ln w="47625" cmpd="dbl">
            <a:solidFill>
              <a:srgbClr val="00B0F0"/>
            </a:solidFill>
            <a:headEnd type="triangl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7608485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0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2" grpId="0" animBg="1"/>
      <p:bldP spid="43" grpId="0" animBg="1"/>
      <p:bldP spid="46" grpId="0" animBg="1"/>
      <p:bldP spid="47" grpId="0" animBg="1"/>
      <p:bldP spid="48" grpId="0" animBg="1"/>
      <p:bldP spid="59" grpId="0"/>
      <p:bldP spid="61" grpId="0"/>
      <p:bldP spid="64" grpId="0"/>
      <p:bldP spid="65" grpId="0"/>
      <p:bldP spid="67" grpId="0" animBg="1"/>
      <p:bldP spid="69" grpId="0"/>
      <p:bldP spid="70" grpId="0"/>
      <p:bldP spid="71" grpId="0" animBg="1"/>
      <p:bldP spid="91" grpId="0"/>
      <p:bldP spid="100" grpId="0" animBg="1"/>
      <p:bldP spid="101" grpId="0" animBg="1"/>
      <p:bldP spid="102" grpId="0" animBg="1"/>
      <p:bldP spid="103" grpId="0"/>
      <p:bldP spid="104" grpId="0" animBg="1"/>
      <p:bldP spid="10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" y="263874"/>
            <a:ext cx="2794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4000" cy="5143500"/>
          </a:xfrm>
          <a:prstGeom prst="rect">
            <a:avLst/>
          </a:prstGeom>
        </p:spPr>
      </p:pic>
      <p:sp>
        <p:nvSpPr>
          <p:cNvPr id="16391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8409337" y="114300"/>
            <a:ext cx="664813" cy="393700"/>
          </a:xfrm>
          <a:noFill/>
        </p:spPr>
        <p:txBody>
          <a:bodyPr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48A8A58C-5161-42FC-B1F4-ABC83F654A51}" type="slidenum">
              <a:rPr lang="ru-RU" altLang="ru-RU" sz="2000" b="1">
                <a:solidFill>
                  <a:srgbClr val="C00000"/>
                </a:solidFill>
              </a:rPr>
              <a:pPr/>
              <a:t>11</a:t>
            </a:fld>
            <a:endParaRPr lang="ru-RU" altLang="ru-RU" sz="2000" b="1" dirty="0">
              <a:solidFill>
                <a:srgbClr val="C0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540" y="2072436"/>
            <a:ext cx="812358" cy="95413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174" y="2094010"/>
            <a:ext cx="812358" cy="95413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4503" y="3558208"/>
            <a:ext cx="561905" cy="80952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362" y="3602077"/>
            <a:ext cx="561905" cy="809524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85" y="2120572"/>
            <a:ext cx="561905" cy="809524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5252990" y="2740137"/>
            <a:ext cx="1001026" cy="966605"/>
          </a:xfrm>
          <a:prstGeom prst="rect">
            <a:avLst/>
          </a:prstGeom>
          <a:noFill/>
          <a:ln w="12700">
            <a:solidFill>
              <a:srgbClr val="C81F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10800" rIns="18000" bIns="10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00" b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05" y="1115500"/>
            <a:ext cx="1337867" cy="73305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104365" y="1134349"/>
            <a:ext cx="1088201" cy="206477"/>
          </a:xfrm>
          <a:prstGeom prst="rect">
            <a:avLst/>
          </a:prstGeom>
          <a:noFill/>
        </p:spPr>
        <p:txBody>
          <a:bodyPr wrap="square" lIns="10800" tIns="10800" rIns="10800" bIns="10800" rtlCol="0">
            <a:spAutoFit/>
          </a:bodyPr>
          <a:lstStyle/>
          <a:p>
            <a:pPr algn="ctr"/>
            <a:r>
              <a:rPr lang="en-US" sz="6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 request for user data via app or web</a:t>
            </a:r>
            <a:endParaRPr lang="ru-RU" sz="600" b="1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54574" y="1527120"/>
            <a:ext cx="7617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900" b="1">
                <a:solidFill>
                  <a:srgbClr val="06306F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 user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33251" y="2615910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900" b="1">
                <a:solidFill>
                  <a:srgbClr val="06306F"/>
                </a:solidFill>
              </a:defRPr>
            </a:lvl1pPr>
          </a:lstStyle>
          <a:p>
            <a:r>
              <a:rPr lang="en-US" dirty="0">
                <a:solidFill>
                  <a:srgbClr val="3057A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</a:t>
            </a:r>
          </a:p>
          <a:p>
            <a:r>
              <a:rPr lang="en-US" dirty="0">
                <a:solidFill>
                  <a:srgbClr val="3057A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registration</a:t>
            </a:r>
            <a:endParaRPr lang="ru-RU" dirty="0">
              <a:solidFill>
                <a:srgbClr val="3057A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76240" y="597124"/>
            <a:ext cx="7617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900" b="1">
                <a:solidFill>
                  <a:srgbClr val="06306F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 user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20279" y="922014"/>
            <a:ext cx="223009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900" b="1">
                <a:solidFill>
                  <a:srgbClr val="06306F"/>
                </a:solidFill>
              </a:defRPr>
            </a:lvl1pPr>
          </a:lstStyle>
          <a:p>
            <a:pPr algn="ctr"/>
            <a:r>
              <a:rPr lang="en-US" dirty="0">
                <a:solidFill>
                  <a:schemeClr val="tx1"/>
                </a:solidFill>
              </a:rPr>
              <a:t>4th element of technology: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Request for service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and maintenance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27584" y="2076627"/>
            <a:ext cx="4176464" cy="1080120"/>
          </a:xfrm>
          <a:prstGeom prst="rect">
            <a:avLst/>
          </a:prstGeom>
          <a:noFill/>
          <a:ln w="28575">
            <a:solidFill>
              <a:srgbClr val="52D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10800" rIns="18000" bIns="10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00" b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1744103" y="2407302"/>
            <a:ext cx="2223803" cy="2163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43526" y="2191333"/>
            <a:ext cx="829477" cy="369332"/>
          </a:xfrm>
          <a:prstGeom prst="rect">
            <a:avLst/>
          </a:prstGeom>
          <a:noFill/>
        </p:spPr>
        <p:txBody>
          <a:bodyPr wrap="square" lIns="18000" rIns="18000" rtlCol="0">
            <a:spAutoFit/>
          </a:bodyPr>
          <a:lstStyle>
            <a:defPPr>
              <a:defRPr lang="ru-RU"/>
            </a:defPPr>
            <a:lvl1pPr>
              <a:defRPr sz="900" b="1">
                <a:solidFill>
                  <a:srgbClr val="06306F"/>
                </a:solidFill>
              </a:defRPr>
            </a:lvl1pPr>
          </a:lstStyle>
          <a:p>
            <a:r>
              <a:rPr lang="en-US" dirty="0">
                <a:solidFill>
                  <a:srgbClr val="0033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Registration of </a:t>
            </a:r>
          </a:p>
          <a:p>
            <a:pPr algn="ctr"/>
            <a:r>
              <a:rPr lang="en-US" dirty="0">
                <a:solidFill>
                  <a:srgbClr val="0033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ENUM</a:t>
            </a:r>
            <a:endParaRPr lang="ru-RU" dirty="0">
              <a:solidFill>
                <a:srgbClr val="0033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56007" y="2341313"/>
            <a:ext cx="20521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Arguments and instructions for the API:</a:t>
            </a:r>
          </a:p>
          <a:p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fr-FR" sz="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client_number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=31215</a:t>
            </a:r>
          </a:p>
          <a:p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</a:t>
            </a:r>
            <a:r>
              <a:rPr lang="fr-FR" sz="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client_phone</a:t>
            </a:r>
            <a:r>
              <a:rPr lang="fr-FR" sz="600" b="1" dirty="0">
                <a:solidFill>
                  <a:schemeClr val="tx1"/>
                </a:solidFill>
              </a:rPr>
              <a:t> =+380503301213</a:t>
            </a:r>
            <a:endParaRPr lang="ru-RU" sz="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</a:t>
            </a:r>
            <a:r>
              <a:rPr lang="fr-FR" sz="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client_guide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fr-FR" sz="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sd</a:t>
            </a:r>
            <a:endParaRPr lang="ru-RU" sz="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&amp;</a:t>
            </a:r>
            <a:r>
              <a:rPr lang="fr-FR" sz="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client_address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fr-FR" sz="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registrant_id</a:t>
            </a:r>
            <a:endParaRPr lang="ru-RU" sz="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 </a:t>
            </a:r>
            <a:r>
              <a:rPr lang="fr-FR" sz="6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open_IOT_cert</a:t>
            </a:r>
            <a:r>
              <a:rPr lang="fr-FR" sz="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=83791F0A70000872601D1</a:t>
            </a:r>
          </a:p>
          <a:p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fr-FR" sz="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api.serviceregistry.enum.company.business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/services/NN</a:t>
            </a:r>
          </a:p>
          <a:p>
            <a:r>
              <a:rPr lang="fr-FR" sz="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endParaRPr lang="ru-RU" sz="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3054765" y="1837786"/>
            <a:ext cx="1085125" cy="476015"/>
          </a:xfrm>
          <a:prstGeom prst="line">
            <a:avLst/>
          </a:prstGeom>
          <a:ln w="28575">
            <a:solidFill>
              <a:srgbClr val="00B0F0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1394350" y="1811667"/>
            <a:ext cx="240321" cy="383747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1128008" y="1405440"/>
            <a:ext cx="1114851" cy="391143"/>
          </a:xfrm>
          <a:prstGeom prst="rect">
            <a:avLst/>
          </a:prstGeom>
          <a:noFill/>
        </p:spPr>
        <p:txBody>
          <a:bodyPr wrap="square" lIns="10800" tIns="10800" rIns="10800" bIns="10800" rtlCol="0">
            <a:spAutoFit/>
          </a:bodyPr>
          <a:lstStyle/>
          <a:p>
            <a:r>
              <a:rPr lang="en-US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Input data for the request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MSISDN=+380503301213 </a:t>
            </a:r>
          </a:p>
          <a:p>
            <a:pPr>
              <a:buFontTx/>
              <a:buChar char="-"/>
            </a:pPr>
            <a:r>
              <a:rPr lang="ru-RU" sz="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Open_key=</a:t>
            </a:r>
          </a:p>
          <a:p>
            <a:pPr indent="179384"/>
            <a:r>
              <a:rPr lang="ru-RU" sz="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83791F0A70000872601D1</a:t>
            </a:r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4713150" y="2503497"/>
            <a:ext cx="1851181" cy="5058"/>
          </a:xfrm>
          <a:prstGeom prst="straightConnector1">
            <a:avLst/>
          </a:prstGeom>
          <a:ln w="28575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5637136" y="2070396"/>
            <a:ext cx="89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 server URI 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arguments 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service application</a:t>
            </a:r>
            <a:endParaRPr lang="ru-RU" sz="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87512" y="2162306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900" b="1">
                <a:solidFill>
                  <a:srgbClr val="06306F"/>
                </a:solidFill>
              </a:defRPr>
            </a:lvl1pPr>
          </a:lstStyle>
          <a:p>
            <a:pPr algn="ctr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operator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#1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222353" y="3738347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900" b="1">
                <a:solidFill>
                  <a:srgbClr val="06306F"/>
                </a:solidFill>
              </a:defRPr>
            </a:lvl1pPr>
          </a:lstStyle>
          <a:p>
            <a:pPr algn="ctr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operator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cxnSp>
        <p:nvCxnSpPr>
          <p:cNvPr id="33" name="Соединительная линия уступом 32"/>
          <p:cNvCxnSpPr/>
          <p:nvPr/>
        </p:nvCxnSpPr>
        <p:spPr>
          <a:xfrm rot="10800000" flipV="1">
            <a:off x="6238374" y="2917259"/>
            <a:ext cx="451798" cy="118257"/>
          </a:xfrm>
          <a:prstGeom prst="bentConnector3">
            <a:avLst>
              <a:gd name="adj1" fmla="val 333"/>
            </a:avLst>
          </a:prstGeom>
          <a:ln w="28575">
            <a:solidFill>
              <a:srgbClr val="C81F1F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Соединительная линия уступом 33"/>
          <p:cNvCxnSpPr/>
          <p:nvPr/>
        </p:nvCxnSpPr>
        <p:spPr>
          <a:xfrm rot="10800000">
            <a:off x="6259220" y="3362389"/>
            <a:ext cx="607242" cy="206691"/>
          </a:xfrm>
          <a:prstGeom prst="bentConnector3">
            <a:avLst>
              <a:gd name="adj1" fmla="val -810"/>
            </a:avLst>
          </a:prstGeom>
          <a:ln w="28575">
            <a:solidFill>
              <a:srgbClr val="C81F1F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1668637" y="3597192"/>
            <a:ext cx="1097321" cy="934552"/>
          </a:xfrm>
          <a:prstGeom prst="rect">
            <a:avLst/>
          </a:prstGeom>
          <a:noFill/>
          <a:ln w="12700">
            <a:solidFill>
              <a:srgbClr val="C81F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10800" rIns="18000" bIns="10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900" b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47473" y="2958402"/>
            <a:ext cx="8627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900" b="1">
                <a:solidFill>
                  <a:srgbClr val="06306F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Administrator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75406" y="3657239"/>
            <a:ext cx="1099980" cy="145770"/>
          </a:xfrm>
          <a:prstGeom prst="rect">
            <a:avLst/>
          </a:prstGeom>
          <a:noFill/>
          <a:ln>
            <a:noFill/>
          </a:ln>
        </p:spPr>
        <p:txBody>
          <a:bodyPr wrap="square" lIns="7200" tIns="3600" rIns="7200" bIns="3600" rtlCol="0">
            <a:spAutoFit/>
          </a:bodyPr>
          <a:lstStyle>
            <a:defPPr>
              <a:defRPr lang="ru-RU"/>
            </a:defPPr>
            <a:lvl1pPr algn="ctr">
              <a:defRPr sz="900" b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Center of trust</a:t>
            </a:r>
            <a:endParaRPr lang="ru-RU" dirty="0"/>
          </a:p>
        </p:txBody>
      </p:sp>
      <p:cxnSp>
        <p:nvCxnSpPr>
          <p:cNvPr id="38" name="Прямая со стрелкой 37"/>
          <p:cNvCxnSpPr/>
          <p:nvPr/>
        </p:nvCxnSpPr>
        <p:spPr>
          <a:xfrm flipH="1">
            <a:off x="2765959" y="3838563"/>
            <a:ext cx="1223423" cy="1514"/>
          </a:xfrm>
          <a:prstGeom prst="straightConnector1">
            <a:avLst/>
          </a:prstGeom>
          <a:ln w="28575">
            <a:solidFill>
              <a:srgbClr val="C81F1F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2697277" y="3517604"/>
            <a:ext cx="1507144" cy="18466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FR" sz="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open_IOT_cert=83791F0A70000872601D1</a:t>
            </a:r>
            <a:endParaRPr lang="ru-RU" sz="6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869224" y="2997770"/>
            <a:ext cx="1507144" cy="18466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FR" sz="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open_IOT_cert=83791F0A70000872601D1</a:t>
            </a:r>
            <a:endParaRPr lang="ru-RU" sz="6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892903" y="3385655"/>
            <a:ext cx="152157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open_IOT_cert=83791F0A70000872601D1</a:t>
            </a:r>
            <a:endParaRPr lang="ru-RU" sz="6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2" name="Соединительная линия уступом 41"/>
          <p:cNvCxnSpPr/>
          <p:nvPr/>
        </p:nvCxnSpPr>
        <p:spPr>
          <a:xfrm rot="16200000" flipH="1">
            <a:off x="3995362" y="3306815"/>
            <a:ext cx="690420" cy="88"/>
          </a:xfrm>
          <a:prstGeom prst="bentConnector3">
            <a:avLst/>
          </a:prstGeom>
          <a:ln w="28575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Соединительная линия уступом 42"/>
          <p:cNvCxnSpPr/>
          <p:nvPr/>
        </p:nvCxnSpPr>
        <p:spPr>
          <a:xfrm>
            <a:off x="4698108" y="2735963"/>
            <a:ext cx="1962125" cy="1292384"/>
          </a:xfrm>
          <a:prstGeom prst="bentConnector3">
            <a:avLst>
              <a:gd name="adj1" fmla="val 24444"/>
            </a:avLst>
          </a:prstGeom>
          <a:ln w="28575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5295844" y="3692652"/>
            <a:ext cx="1419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 server URI 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arguments 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service application</a:t>
            </a:r>
            <a:endParaRPr lang="ru-RU" sz="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4127164" y="3247915"/>
            <a:ext cx="1276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 server URI 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arguments 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service application</a:t>
            </a:r>
            <a:endParaRPr lang="ru-RU" sz="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15200" y="4123666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900" b="1">
                <a:solidFill>
                  <a:srgbClr val="06306F"/>
                </a:solidFill>
              </a:defRPr>
            </a:lvl1pPr>
          </a:lstStyle>
          <a:p>
            <a:pPr algn="ctr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operator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#N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5497" y="4675820"/>
            <a:ext cx="2189900" cy="200055"/>
          </a:xfrm>
          <a:prstGeom prst="rect">
            <a:avLst/>
          </a:prstGeom>
          <a:noFill/>
        </p:spPr>
        <p:txBody>
          <a:bodyPr wrap="square" lIns="18000" rIns="18000" rtlCol="0">
            <a:spAutoFit/>
          </a:bodyPr>
          <a:lstStyle>
            <a:defPPr>
              <a:defRPr lang="ru-RU"/>
            </a:defPPr>
            <a:lvl1pPr>
              <a:defRPr sz="700" b="1">
                <a:solidFill>
                  <a:srgbClr val="06306F"/>
                </a:solidFill>
              </a:defRPr>
            </a:lvl1pPr>
          </a:lstStyle>
          <a:p>
            <a:r>
              <a:rPr lang="fr-FR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3.1.2.1.0.3.3.0.5.0.8.3.e164.arpa 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69112" y="4803156"/>
            <a:ext cx="7996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60 IN NAPTR 100 10 "U" "SMARTHOME" "!^.*$!client_number=31215&amp;client_phone=+380503301213&amp;client_guide=sd&amp;client_address=registrant_id&amp;cert=6160FCCB000087260111!" api.serviceregistry.enum.company.business/services/1</a:t>
            </a:r>
            <a:endParaRPr lang="ru-RU" sz="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60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NAPTR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"U" "LIGHT"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"!^.*$!phoneNumber=+380504567890&amp;cert=6160FCCB000087260111!"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api.serviceregistry.enum.company.business/services/35</a:t>
            </a:r>
          </a:p>
          <a:p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58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NAPTR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"U" "ZHKH" "!^.*$!phone_number=</a:t>
            </a:r>
            <a:r>
              <a:rPr lang="fr-FR" sz="600" b="1" dirty="0">
                <a:solidFill>
                  <a:schemeClr val="tx1"/>
                </a:solidFill>
              </a:rPr>
              <a:t> +380504567890</a:t>
            </a:r>
            <a:r>
              <a:rPr lang="en-US" sz="600" b="1" dirty="0">
                <a:solidFill>
                  <a:schemeClr val="tx1"/>
                </a:solidFill>
              </a:rPr>
              <a:t>&amp;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cert=6160FCCB000087260111!"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api.serviceregistry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enum.company.business/services/33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786180" y="938018"/>
            <a:ext cx="797468" cy="200055"/>
          </a:xfrm>
          <a:prstGeom prst="rect">
            <a:avLst/>
          </a:prstGeom>
          <a:noFill/>
        </p:spPr>
        <p:txBody>
          <a:bodyPr wrap="square" lIns="18000" rIns="18000" rtlCol="0">
            <a:spAutoFit/>
          </a:bodyPr>
          <a:lstStyle>
            <a:defPPr>
              <a:defRPr lang="ru-RU"/>
            </a:defPPr>
            <a:lvl1pPr>
              <a:defRPr sz="600" b="1">
                <a:solidFill>
                  <a:srgbClr val="06306F"/>
                </a:solidFill>
              </a:defRPr>
            </a:lvl1pPr>
          </a:lstStyle>
          <a:p>
            <a:r>
              <a:rPr lang="fr-FR" sz="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+380503301213</a:t>
            </a:r>
            <a:endParaRPr lang="ru-RU" sz="7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Стрелка вправо 49"/>
          <p:cNvSpPr/>
          <p:nvPr/>
        </p:nvSpPr>
        <p:spPr>
          <a:xfrm>
            <a:off x="5532496" y="1017803"/>
            <a:ext cx="301413" cy="45719"/>
          </a:xfrm>
          <a:prstGeom prst="rightArrow">
            <a:avLst/>
          </a:prstGeom>
          <a:ln>
            <a:solidFill>
              <a:srgbClr val="128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021389" y="943470"/>
            <a:ext cx="2044303" cy="200055"/>
          </a:xfrm>
          <a:prstGeom prst="rect">
            <a:avLst/>
          </a:prstGeom>
          <a:noFill/>
        </p:spPr>
        <p:txBody>
          <a:bodyPr wrap="square" lIns="18000" rIns="18000" rtlCol="0">
            <a:spAutoFit/>
          </a:bodyPr>
          <a:lstStyle>
            <a:defPPr>
              <a:defRPr lang="ru-RU"/>
            </a:defPPr>
            <a:lvl1pPr>
              <a:defRPr sz="700" b="1">
                <a:solidFill>
                  <a:srgbClr val="06306F"/>
                </a:solidFill>
              </a:defRPr>
            </a:lvl1pPr>
          </a:lstStyle>
          <a:p>
            <a:r>
              <a:rPr lang="fr-FR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3.1.2.1.0.3.3.0.5.0.8.3.e164.arpa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786180" y="1182294"/>
            <a:ext cx="797468" cy="200055"/>
          </a:xfrm>
          <a:prstGeom prst="rect">
            <a:avLst/>
          </a:prstGeom>
          <a:noFill/>
        </p:spPr>
        <p:txBody>
          <a:bodyPr wrap="square" lIns="18000" rIns="18000" rtlCol="0">
            <a:spAutoFit/>
          </a:bodyPr>
          <a:lstStyle>
            <a:defPPr>
              <a:defRPr lang="ru-RU"/>
            </a:defPPr>
            <a:lvl1pPr>
              <a:defRPr sz="600" b="1">
                <a:solidFill>
                  <a:srgbClr val="06306F"/>
                </a:solidFill>
              </a:defRPr>
            </a:lvl1pPr>
          </a:lstStyle>
          <a:p>
            <a:r>
              <a:rPr lang="fr-FR" sz="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+380503301213</a:t>
            </a:r>
            <a:endParaRPr lang="ru-RU" sz="7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Стрелка вправо 52"/>
          <p:cNvSpPr/>
          <p:nvPr/>
        </p:nvSpPr>
        <p:spPr>
          <a:xfrm>
            <a:off x="5527276" y="1256797"/>
            <a:ext cx="301413" cy="45719"/>
          </a:xfrm>
          <a:prstGeom prst="rightArrow">
            <a:avLst/>
          </a:prstGeom>
          <a:ln>
            <a:solidFill>
              <a:srgbClr val="128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016630" y="1188096"/>
            <a:ext cx="463956" cy="200055"/>
          </a:xfrm>
          <a:prstGeom prst="rect">
            <a:avLst/>
          </a:prstGeom>
          <a:noFill/>
        </p:spPr>
        <p:txBody>
          <a:bodyPr wrap="square" lIns="18000" rIns="18000" rtlCol="0">
            <a:spAutoFit/>
          </a:bodyPr>
          <a:lstStyle>
            <a:defPPr>
              <a:defRPr lang="ru-RU"/>
            </a:defPPr>
            <a:lvl1pPr>
              <a:defRPr sz="700" b="1">
                <a:solidFill>
                  <a:srgbClr val="06306F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Services: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5" name="Прямая со стрелкой 54"/>
          <p:cNvCxnSpPr/>
          <p:nvPr/>
        </p:nvCxnSpPr>
        <p:spPr>
          <a:xfrm flipH="1">
            <a:off x="1520853" y="1134606"/>
            <a:ext cx="5148860" cy="1531727"/>
          </a:xfrm>
          <a:prstGeom prst="straightConnector1">
            <a:avLst/>
          </a:prstGeom>
          <a:ln w="22225" cmpd="dbl">
            <a:solidFill>
              <a:srgbClr val="128E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flipH="1">
            <a:off x="1616983" y="1385404"/>
            <a:ext cx="5097981" cy="1350559"/>
          </a:xfrm>
          <a:prstGeom prst="straightConnector1">
            <a:avLst/>
          </a:prstGeom>
          <a:ln w="22225" cmpd="dbl">
            <a:solidFill>
              <a:srgbClr val="128E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Стрелка углом вверх 57"/>
          <p:cNvSpPr/>
          <p:nvPr/>
        </p:nvSpPr>
        <p:spPr>
          <a:xfrm rot="16200000">
            <a:off x="2221425" y="844474"/>
            <a:ext cx="612310" cy="604365"/>
          </a:xfrm>
          <a:prstGeom prst="bentUpArrow">
            <a:avLst>
              <a:gd name="adj1" fmla="val 4487"/>
              <a:gd name="adj2" fmla="val 4517"/>
              <a:gd name="adj3" fmla="val 7526"/>
            </a:avLst>
          </a:prstGeom>
          <a:noFill/>
          <a:ln w="28575"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9" name="Соединительная линия уступом 58"/>
          <p:cNvCxnSpPr/>
          <p:nvPr/>
        </p:nvCxnSpPr>
        <p:spPr>
          <a:xfrm rot="10800000" flipV="1">
            <a:off x="4398902" y="4309753"/>
            <a:ext cx="2643639" cy="373441"/>
          </a:xfrm>
          <a:prstGeom prst="bentConnector3">
            <a:avLst>
              <a:gd name="adj1" fmla="val 39"/>
            </a:avLst>
          </a:prstGeom>
          <a:ln w="38100" cmpd="sng"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0" name="Группа 59"/>
          <p:cNvGrpSpPr/>
          <p:nvPr/>
        </p:nvGrpSpPr>
        <p:grpSpPr>
          <a:xfrm>
            <a:off x="6855769" y="2579197"/>
            <a:ext cx="1775952" cy="2103997"/>
            <a:chOff x="7055484" y="2466652"/>
            <a:chExt cx="1215388" cy="2103997"/>
          </a:xfrm>
        </p:grpSpPr>
        <p:cxnSp>
          <p:nvCxnSpPr>
            <p:cNvPr id="61" name="Соединительная линия уступом 60"/>
            <p:cNvCxnSpPr/>
            <p:nvPr/>
          </p:nvCxnSpPr>
          <p:spPr>
            <a:xfrm rot="5400000">
              <a:off x="6617573" y="2917351"/>
              <a:ext cx="2091209" cy="1215388"/>
            </a:xfrm>
            <a:prstGeom prst="bentConnector3">
              <a:avLst>
                <a:gd name="adj1" fmla="val 100055"/>
              </a:avLst>
            </a:prstGeom>
            <a:ln w="38100" cmpd="sng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 flipV="1">
              <a:off x="7245525" y="2466652"/>
              <a:ext cx="1025346" cy="5235"/>
            </a:xfrm>
            <a:prstGeom prst="line">
              <a:avLst/>
            </a:prstGeom>
            <a:ln w="38100" cmpd="sng"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3" name="Прямая соединительная линия 62"/>
          <p:cNvCxnSpPr/>
          <p:nvPr/>
        </p:nvCxnSpPr>
        <p:spPr>
          <a:xfrm flipH="1">
            <a:off x="1520853" y="1829022"/>
            <a:ext cx="1093756" cy="451199"/>
          </a:xfrm>
          <a:prstGeom prst="line">
            <a:avLst/>
          </a:prstGeom>
          <a:ln w="28575">
            <a:solidFill>
              <a:srgbClr val="00B0F0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323187" y="1427177"/>
            <a:ext cx="527129" cy="160310"/>
          </a:xfrm>
          <a:prstGeom prst="rect">
            <a:avLst/>
          </a:prstGeom>
          <a:noFill/>
        </p:spPr>
        <p:txBody>
          <a:bodyPr wrap="square" lIns="18000" tIns="10800" rIns="18000" bIns="10800" rtlCol="0">
            <a:spAutoFit/>
          </a:bodyPr>
          <a:lstStyle>
            <a:defPPr>
              <a:defRPr lang="ru-RU"/>
            </a:defPPr>
            <a:lvl1pPr>
              <a:defRPr sz="900" b="1">
                <a:solidFill>
                  <a:srgbClr val="06306F"/>
                </a:solidFill>
              </a:defRPr>
            </a:lvl1pPr>
          </a:lstStyle>
          <a:p>
            <a:r>
              <a:rPr lang="en-US" dirty="0">
                <a:solidFill>
                  <a:srgbClr val="0033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MSISDN</a:t>
            </a:r>
            <a:endParaRPr lang="ru-RU" dirty="0">
              <a:solidFill>
                <a:srgbClr val="0033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354081" y="796306"/>
            <a:ext cx="420500" cy="160310"/>
          </a:xfrm>
          <a:prstGeom prst="rect">
            <a:avLst/>
          </a:prstGeom>
          <a:noFill/>
        </p:spPr>
        <p:txBody>
          <a:bodyPr wrap="square" lIns="18000" tIns="10800" rIns="18000" bIns="10800" rtlCol="0">
            <a:spAutoFit/>
          </a:bodyPr>
          <a:lstStyle>
            <a:defPPr>
              <a:defRPr lang="ru-RU"/>
            </a:defPPr>
            <a:lvl1pPr>
              <a:defRPr sz="900" b="1">
                <a:solidFill>
                  <a:srgbClr val="06306F"/>
                </a:solidFill>
              </a:defRPr>
            </a:lvl1pPr>
          </a:lstStyle>
          <a:p>
            <a:r>
              <a:rPr lang="en-US" dirty="0">
                <a:solidFill>
                  <a:srgbClr val="0033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ENUM</a:t>
            </a:r>
            <a:endParaRPr lang="ru-RU" dirty="0">
              <a:solidFill>
                <a:srgbClr val="0033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6" name="Группа 65"/>
          <p:cNvGrpSpPr/>
          <p:nvPr/>
        </p:nvGrpSpPr>
        <p:grpSpPr>
          <a:xfrm>
            <a:off x="1040332" y="1456568"/>
            <a:ext cx="3387653" cy="3226627"/>
            <a:chOff x="1042305" y="1344023"/>
            <a:chExt cx="3387653" cy="3226627"/>
          </a:xfrm>
        </p:grpSpPr>
        <p:cxnSp>
          <p:nvCxnSpPr>
            <p:cNvPr id="67" name="Соединительная линия уступом 66"/>
            <p:cNvCxnSpPr/>
            <p:nvPr/>
          </p:nvCxnSpPr>
          <p:spPr>
            <a:xfrm rot="10800000">
              <a:off x="1042305" y="1344023"/>
              <a:ext cx="3387653" cy="3225660"/>
            </a:xfrm>
            <a:prstGeom prst="bentConnector3">
              <a:avLst>
                <a:gd name="adj1" fmla="val 127686"/>
              </a:avLst>
            </a:prstGeom>
            <a:ln w="38100" cmpd="sng"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/>
            <p:nvPr/>
          </p:nvCxnSpPr>
          <p:spPr>
            <a:xfrm>
              <a:off x="4429958" y="4295076"/>
              <a:ext cx="0" cy="275574"/>
            </a:xfrm>
            <a:prstGeom prst="line">
              <a:avLst/>
            </a:prstGeom>
            <a:ln w="38100" cmpd="sng"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9" name="Прямая со стрелкой 68"/>
          <p:cNvCxnSpPr/>
          <p:nvPr/>
        </p:nvCxnSpPr>
        <p:spPr>
          <a:xfrm flipH="1">
            <a:off x="4573267" y="1405249"/>
            <a:ext cx="2519955" cy="1330714"/>
          </a:xfrm>
          <a:prstGeom prst="straightConnector1">
            <a:avLst/>
          </a:prstGeom>
          <a:ln w="22225" cmpd="dbl">
            <a:solidFill>
              <a:srgbClr val="128E9B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Рисунок 7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569" y="546377"/>
            <a:ext cx="202223" cy="300742"/>
          </a:xfrm>
          <a:prstGeom prst="rect">
            <a:avLst/>
          </a:prstGeom>
        </p:spPr>
      </p:pic>
      <p:sp>
        <p:nvSpPr>
          <p:cNvPr id="72" name="Прямоугольник 71"/>
          <p:cNvSpPr/>
          <p:nvPr/>
        </p:nvSpPr>
        <p:spPr>
          <a:xfrm>
            <a:off x="700887" y="1284378"/>
            <a:ext cx="136928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Open_key=83791F0A70000872601D1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56877" y="853660"/>
            <a:ext cx="89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900" b="1">
                <a:solidFill>
                  <a:srgbClr val="06306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1"/>
                </a:solidFill>
              </a:rPr>
              <a:t>Services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Operators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269922" y="2820610"/>
            <a:ext cx="944929" cy="145770"/>
          </a:xfrm>
          <a:prstGeom prst="rect">
            <a:avLst/>
          </a:prstGeom>
          <a:noFill/>
          <a:ln>
            <a:noFill/>
          </a:ln>
        </p:spPr>
        <p:txBody>
          <a:bodyPr wrap="square" lIns="7200" tIns="3600" rIns="7200" bIns="3600" rtlCol="0">
            <a:spAutoFit/>
          </a:bodyPr>
          <a:lstStyle>
            <a:defPPr>
              <a:defRPr lang="ru-RU"/>
            </a:defPPr>
            <a:lvl1pPr algn="ctr">
              <a:defRPr sz="900" b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Center of trust</a:t>
            </a:r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2045622" y="2269757"/>
            <a:ext cx="112242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cert=6160FCCB000087260111</a:t>
            </a:r>
            <a:endParaRPr lang="ru-RU" sz="6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6" name="Группа 75"/>
          <p:cNvGrpSpPr/>
          <p:nvPr/>
        </p:nvGrpSpPr>
        <p:grpSpPr>
          <a:xfrm>
            <a:off x="1979713" y="4172047"/>
            <a:ext cx="639981" cy="279789"/>
            <a:chOff x="279291" y="3671314"/>
            <a:chExt cx="639981" cy="279789"/>
          </a:xfrm>
        </p:grpSpPr>
        <p:pic>
          <p:nvPicPr>
            <p:cNvPr id="77" name="Рисунок 76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873095">
              <a:off x="279291" y="3671314"/>
              <a:ext cx="440301" cy="227890"/>
            </a:xfrm>
            <a:prstGeom prst="rect">
              <a:avLst/>
            </a:prstGeom>
          </p:spPr>
        </p:pic>
        <p:pic>
          <p:nvPicPr>
            <p:cNvPr id="78" name="Рисунок 77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2868412">
              <a:off x="478971" y="3723213"/>
              <a:ext cx="440301" cy="227890"/>
            </a:xfrm>
            <a:prstGeom prst="rect">
              <a:avLst/>
            </a:prstGeom>
          </p:spPr>
        </p:pic>
      </p:grpSp>
      <p:grpSp>
        <p:nvGrpSpPr>
          <p:cNvPr id="79" name="Группа 78"/>
          <p:cNvGrpSpPr/>
          <p:nvPr/>
        </p:nvGrpSpPr>
        <p:grpSpPr>
          <a:xfrm>
            <a:off x="5549035" y="3162727"/>
            <a:ext cx="639981" cy="279789"/>
            <a:chOff x="279291" y="3671314"/>
            <a:chExt cx="639981" cy="279789"/>
          </a:xfrm>
        </p:grpSpPr>
        <p:pic>
          <p:nvPicPr>
            <p:cNvPr id="80" name="Рисунок 79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873095">
              <a:off x="279291" y="3671314"/>
              <a:ext cx="440301" cy="227890"/>
            </a:xfrm>
            <a:prstGeom prst="rect">
              <a:avLst/>
            </a:prstGeom>
          </p:spPr>
        </p:pic>
        <p:pic>
          <p:nvPicPr>
            <p:cNvPr id="81" name="Рисунок 8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2868412">
              <a:off x="478971" y="3723213"/>
              <a:ext cx="440301" cy="227890"/>
            </a:xfrm>
            <a:prstGeom prst="rect">
              <a:avLst/>
            </a:prstGeom>
          </p:spPr>
        </p:pic>
      </p:grpSp>
      <p:pic>
        <p:nvPicPr>
          <p:cNvPr id="82" name="Рисунок 8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9" y="3971509"/>
            <a:ext cx="173834" cy="277524"/>
          </a:xfrm>
          <a:prstGeom prst="rect">
            <a:avLst/>
          </a:prstGeom>
        </p:spPr>
      </p:pic>
      <p:pic>
        <p:nvPicPr>
          <p:cNvPr id="83" name="Рисунок 8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89" y="4041870"/>
            <a:ext cx="173834" cy="277524"/>
          </a:xfrm>
          <a:prstGeom prst="rect">
            <a:avLst/>
          </a:prstGeom>
        </p:spPr>
      </p:pic>
      <p:sp>
        <p:nvSpPr>
          <p:cNvPr id="84" name="Прямоугольник 83"/>
          <p:cNvSpPr/>
          <p:nvPr/>
        </p:nvSpPr>
        <p:spPr>
          <a:xfrm>
            <a:off x="69112" y="4799823"/>
            <a:ext cx="7996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60 IN NAPTR 100 10 "U" "SMARTHOME" "!^.*$!client_number=31215&amp;client_phone=+380503301213&amp;client_guide=sd&amp;client_address=registrant_id&amp;</a:t>
            </a:r>
            <a:r>
              <a:rPr lang="fr-FR" sz="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cert=6160FCCB000087260111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!" api.serviceregistry.enum.company.business/services/1</a:t>
            </a:r>
            <a:endParaRPr lang="ru-RU" sz="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60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NAPTR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"U" "LIGHT"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"!^.*$!phoneNumber=+380504567890&amp;</a:t>
            </a:r>
            <a:r>
              <a:rPr lang="fr-FR" sz="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cert=6160FCCB000087260111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!"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api.serviceregistry.enum.company.business/services/35</a:t>
            </a:r>
          </a:p>
          <a:p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58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NAPTR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"U" "ZHKH" "!^.*$!phone_number=</a:t>
            </a:r>
            <a:r>
              <a:rPr lang="fr-FR" sz="600" b="1" dirty="0">
                <a:solidFill>
                  <a:schemeClr val="tx1"/>
                </a:solidFill>
              </a:rPr>
              <a:t> +380504567890</a:t>
            </a:r>
            <a:r>
              <a:rPr lang="en-US" sz="600" b="1" dirty="0">
                <a:solidFill>
                  <a:schemeClr val="tx1"/>
                </a:solidFill>
              </a:rPr>
              <a:t>&amp;</a:t>
            </a:r>
            <a:r>
              <a:rPr lang="fr-FR" sz="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cert=6160FCCB000087260111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!"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api.serviceregistry</a:t>
            </a:r>
            <a:r>
              <a:rPr lang="ru-RU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fr-FR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enum.company.business/services/33</a:t>
            </a:r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6449712" y="1242324"/>
            <a:ext cx="516654" cy="110199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txBody>
          <a:bodyPr wrap="square" lIns="3600" tIns="3600" rIns="3600" bIns="3600" rtlCol="0">
            <a:spAutoFit/>
          </a:bodyPr>
          <a:lstStyle/>
          <a:p>
            <a:pPr algn="ctr"/>
            <a:r>
              <a:rPr lang="en-US" sz="6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Grid</a:t>
            </a:r>
            <a:endParaRPr lang="ru-RU" sz="600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7013279" y="1243363"/>
            <a:ext cx="181485" cy="11019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" tIns="3600" rIns="3600" bIns="3600" rtlCol="0" anchor="ctr">
            <a:spAutoFit/>
          </a:bodyPr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IoT</a:t>
            </a:r>
            <a:endParaRPr lang="ru-RU" sz="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7288659" y="1228908"/>
            <a:ext cx="144684" cy="110199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txBody>
          <a:bodyPr wrap="none" lIns="3600" tIns="3600" rIns="3600" bIns="3600" rtlCol="0">
            <a:spAutoFit/>
          </a:bodyPr>
          <a:lstStyle/>
          <a:p>
            <a:pPr algn="ctr"/>
            <a:r>
              <a:rPr lang="en-US" sz="6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ECO</a:t>
            </a:r>
            <a:endParaRPr lang="ru-RU" sz="6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7546244" y="1196338"/>
            <a:ext cx="472499" cy="212355"/>
          </a:xfrm>
          <a:prstGeom prst="roundRect">
            <a:avLst/>
          </a:prstGeom>
          <a:noFill/>
          <a:ln>
            <a:solidFill>
              <a:srgbClr val="0033A0"/>
            </a:solidFill>
          </a:ln>
        </p:spPr>
        <p:txBody>
          <a:bodyPr wrap="square" lIns="3600" tIns="3600" rIns="3600" bIns="3600" rtlCol="0">
            <a:spAutoFit/>
          </a:bodyPr>
          <a:lstStyle/>
          <a:p>
            <a:pPr algn="ctr"/>
            <a:r>
              <a:rPr lang="en-US" sz="600" b="1" dirty="0">
                <a:solidFill>
                  <a:srgbClr val="0033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ITS services set</a:t>
            </a:r>
            <a:endParaRPr lang="ru-RU" sz="600" b="1" dirty="0">
              <a:solidFill>
                <a:srgbClr val="0033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8065656" y="1196337"/>
            <a:ext cx="383332" cy="110199"/>
          </a:xfrm>
          <a:prstGeom prst="roundRect">
            <a:avLst/>
          </a:prstGeom>
          <a:noFill/>
          <a:ln>
            <a:solidFill>
              <a:srgbClr val="2FBC6F"/>
            </a:solidFill>
          </a:ln>
        </p:spPr>
        <p:txBody>
          <a:bodyPr wrap="square" lIns="3600" tIns="3600" rIns="3600" bIns="3600" rtlCol="0">
            <a:spAutoFit/>
          </a:bodyPr>
          <a:lstStyle/>
          <a:p>
            <a:pPr algn="ctr"/>
            <a:r>
              <a:rPr lang="en-US" sz="6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agriculture</a:t>
            </a:r>
            <a:endParaRPr lang="ru-RU" sz="6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Скругленный прямоугольник 89"/>
          <p:cNvSpPr/>
          <p:nvPr/>
        </p:nvSpPr>
        <p:spPr>
          <a:xfrm>
            <a:off x="8507370" y="1313446"/>
            <a:ext cx="578249" cy="11019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txBody>
          <a:bodyPr wrap="square" lIns="3600" tIns="3600" rIns="3600" bIns="3600" rtlCol="0">
            <a:spAutoFit/>
          </a:bodyPr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medicine</a:t>
            </a:r>
            <a:endParaRPr lang="ru-RU" sz="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934254" y="605682"/>
            <a:ext cx="1475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900" b="1">
                <a:solidFill>
                  <a:srgbClr val="06306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1"/>
                </a:solidFill>
              </a:rPr>
              <a:t>1st element of technology: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ENUM domain registration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198681" y="1397983"/>
            <a:ext cx="1467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900" b="1">
                <a:solidFill>
                  <a:srgbClr val="06306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1"/>
                </a:solidFill>
              </a:rPr>
              <a:t>The 2nd element of technology: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Services registration and association creation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35257" y="3295486"/>
            <a:ext cx="1488544" cy="422769"/>
          </a:xfrm>
          <a:prstGeom prst="rect">
            <a:avLst/>
          </a:prstGeom>
          <a:noFill/>
          <a:ln>
            <a:noFill/>
          </a:ln>
        </p:spPr>
        <p:txBody>
          <a:bodyPr wrap="square" lIns="7200" tIns="3600" rIns="7200" bIns="3600" rtlCol="0">
            <a:spAutoFit/>
          </a:bodyPr>
          <a:lstStyle>
            <a:defPPr>
              <a:defRPr lang="ru-RU"/>
            </a:defPPr>
            <a:lvl1pPr algn="ctr">
              <a:defRPr sz="900" b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>
                <a:solidFill>
                  <a:srgbClr val="C81F1F"/>
                </a:solidFill>
              </a:rPr>
              <a:t>3rd element of technology:</a:t>
            </a:r>
          </a:p>
          <a:p>
            <a:r>
              <a:rPr lang="en-US" dirty="0">
                <a:solidFill>
                  <a:srgbClr val="C81F1F"/>
                </a:solidFill>
              </a:rPr>
              <a:t>Providing system participants with certificates</a:t>
            </a:r>
            <a:endParaRPr lang="ru-RU" dirty="0">
              <a:solidFill>
                <a:srgbClr val="C81F1F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49779" y="3820386"/>
            <a:ext cx="146720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900" b="1">
                <a:solidFill>
                  <a:srgbClr val="06306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1"/>
                </a:solidFill>
              </a:rPr>
              <a:t>5th element of technology: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Finding the resources needed to maintain and deliver services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6" name="Рисунок 9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flipH="1">
            <a:off x="2536287" y="1567456"/>
            <a:ext cx="141872" cy="248635"/>
          </a:xfrm>
          <a:prstGeom prst="rect">
            <a:avLst/>
          </a:prstGeom>
        </p:spPr>
      </p:pic>
      <p:pic>
        <p:nvPicPr>
          <p:cNvPr id="97" name="Рисунок 9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189" y="1493544"/>
            <a:ext cx="340912" cy="324869"/>
          </a:xfrm>
          <a:prstGeom prst="rect">
            <a:avLst/>
          </a:prstGeom>
        </p:spPr>
      </p:pic>
      <p:pic>
        <p:nvPicPr>
          <p:cNvPr id="98" name="Рисунок 97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610" y="722382"/>
            <a:ext cx="340912" cy="324869"/>
          </a:xfrm>
          <a:prstGeom prst="rect">
            <a:avLst/>
          </a:prstGeom>
        </p:spPr>
      </p:pic>
      <p:sp>
        <p:nvSpPr>
          <p:cNvPr id="99" name="TextBox 98"/>
          <p:cNvSpPr txBox="1"/>
          <p:nvPr/>
        </p:nvSpPr>
        <p:spPr>
          <a:xfrm>
            <a:off x="795134" y="1991541"/>
            <a:ext cx="9877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12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sz="1000" dirty="0">
                <a:solidFill>
                  <a:schemeClr val="tx1"/>
                </a:solidFill>
              </a:rPr>
              <a:t>ENUM Registry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4395897" y="1907324"/>
            <a:ext cx="10246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10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Service Registry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1" name="Рисунок 10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662" y="1245671"/>
            <a:ext cx="455871" cy="455871"/>
          </a:xfrm>
          <a:prstGeom prst="rect">
            <a:avLst/>
          </a:prstGeom>
        </p:spPr>
      </p:pic>
      <p:sp>
        <p:nvSpPr>
          <p:cNvPr id="102" name="Shape 105"/>
          <p:cNvSpPr txBox="1">
            <a:spLocks noChangeArrowheads="1"/>
          </p:cNvSpPr>
          <p:nvPr/>
        </p:nvSpPr>
        <p:spPr bwMode="auto">
          <a:xfrm>
            <a:off x="433566" y="97159"/>
            <a:ext cx="8261350" cy="561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defPPr>
              <a:defRPr lang="ru-RU"/>
            </a:defPPr>
            <a:lvl1pPr eaLnBrk="1" hangingPunct="1">
              <a:defRPr sz="2000" b="1" i="1">
                <a:solidFill>
                  <a:schemeClr val="tx1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ru-RU" dirty="0"/>
              <a:t>How the technology works</a:t>
            </a:r>
            <a:endParaRPr lang="ru-RU" altLang="ru-RU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841" y="658768"/>
            <a:ext cx="251860" cy="297335"/>
          </a:xfrm>
          <a:prstGeom prst="rect">
            <a:avLst/>
          </a:prstGeom>
        </p:spPr>
      </p:pic>
      <p:pic>
        <p:nvPicPr>
          <p:cNvPr id="70" name="Рисунок 6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453" y="823808"/>
            <a:ext cx="233683" cy="268420"/>
          </a:xfrm>
          <a:prstGeom prst="rect">
            <a:avLst/>
          </a:prstGeom>
        </p:spPr>
      </p:pic>
      <p:pic>
        <p:nvPicPr>
          <p:cNvPr id="103" name="Рисунок 10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420" y="716151"/>
            <a:ext cx="227192" cy="327311"/>
          </a:xfrm>
          <a:prstGeom prst="rect">
            <a:avLst/>
          </a:prstGeom>
        </p:spPr>
      </p:pic>
      <p:cxnSp>
        <p:nvCxnSpPr>
          <p:cNvPr id="104" name="Соединительная линия уступом 103"/>
          <p:cNvCxnSpPr/>
          <p:nvPr/>
        </p:nvCxnSpPr>
        <p:spPr>
          <a:xfrm rot="10800000" flipV="1">
            <a:off x="6254016" y="2954268"/>
            <a:ext cx="554883" cy="172206"/>
          </a:xfrm>
          <a:prstGeom prst="bentConnector3">
            <a:avLst>
              <a:gd name="adj1" fmla="val -549"/>
            </a:avLst>
          </a:prstGeom>
          <a:ln w="28575">
            <a:solidFill>
              <a:srgbClr val="C81F1F"/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Соединительная линия уступом 117"/>
          <p:cNvCxnSpPr/>
          <p:nvPr/>
        </p:nvCxnSpPr>
        <p:spPr>
          <a:xfrm rot="10800000">
            <a:off x="6254017" y="3500052"/>
            <a:ext cx="500113" cy="151004"/>
          </a:xfrm>
          <a:prstGeom prst="bentConnector3">
            <a:avLst>
              <a:gd name="adj1" fmla="val 645"/>
            </a:avLst>
          </a:prstGeom>
          <a:ln w="28575">
            <a:solidFill>
              <a:srgbClr val="C81F1F"/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Прямая со стрелкой 123"/>
          <p:cNvCxnSpPr/>
          <p:nvPr/>
        </p:nvCxnSpPr>
        <p:spPr>
          <a:xfrm flipH="1">
            <a:off x="2771624" y="3944133"/>
            <a:ext cx="1223423" cy="1514"/>
          </a:xfrm>
          <a:prstGeom prst="straightConnector1">
            <a:avLst/>
          </a:prstGeom>
          <a:ln w="28575">
            <a:solidFill>
              <a:srgbClr val="C81F1F"/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2669252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23457E-6 L 0.28091 -0.114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45" y="-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75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5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25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5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75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75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250"/>
                            </p:stCondLst>
                            <p:childTnLst>
                              <p:par>
                                <p:cTn id="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1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5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07407E-6 L 0.00885 -0.40679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" y="-203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7.40741E-7 L 0.30434 0.49228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60" y="245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010"/>
                            </p:stCondLst>
                            <p:childTnLst>
                              <p:par>
                                <p:cTn id="1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1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250"/>
                            </p:stCondLst>
                            <p:childTnLst>
                              <p:par>
                                <p:cTn id="1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25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250"/>
                            </p:stCondLst>
                            <p:childTnLst>
                              <p:par>
                                <p:cTn id="1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091 -0.1145 L -0.08837 -0.14136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72" y="-1358"/>
                                    </p:animMotion>
                                  </p:childTnLst>
                                </p:cTn>
                              </p:par>
                              <p:par>
                                <p:cTn id="16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7 L -0.59705 0.25864 " pathEditMode="relative" rAng="0" ptsTypes="AA">
                                      <p:cBhvr>
                                        <p:cTn id="169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861" y="129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32099E-6 L -0.06545 -0.57932 " pathEditMode="relative" rAng="0" ptsTypes="AA">
                                      <p:cBhvr>
                                        <p:cTn id="17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81" y="-28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000"/>
                            </p:stCondLst>
                            <p:childTnLst>
                              <p:par>
                                <p:cTn id="1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1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250"/>
                            </p:stCondLst>
                            <p:childTnLst>
                              <p:par>
                                <p:cTn id="20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1250"/>
                            </p:stCondLst>
                            <p:childTnLst>
                              <p:par>
                                <p:cTn id="20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250"/>
                            </p:stCondLst>
                            <p:childTnLst>
                              <p:par>
                                <p:cTn id="2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250"/>
                            </p:stCondLst>
                            <p:childTnLst>
                              <p:par>
                                <p:cTn id="2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1250"/>
                            </p:stCondLst>
                            <p:childTnLst>
                              <p:par>
                                <p:cTn id="2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250"/>
                            </p:stCondLst>
                            <p:childTnLst>
                              <p:par>
                                <p:cTn id="2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2250"/>
                            </p:stCondLst>
                            <p:childTnLst>
                              <p:par>
                                <p:cTn id="2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2250"/>
                            </p:stCondLst>
                            <p:childTnLst>
                              <p:par>
                                <p:cTn id="2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2250"/>
                            </p:stCondLst>
                            <p:childTnLst>
                              <p:par>
                                <p:cTn id="2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3250"/>
                            </p:stCondLst>
                            <p:childTnLst>
                              <p:par>
                                <p:cTn id="2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1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4250"/>
                            </p:stCondLst>
                            <p:childTnLst>
                              <p:par>
                                <p:cTn id="2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8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5250"/>
                            </p:stCondLst>
                            <p:childTnLst>
                              <p:par>
                                <p:cTn id="2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5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6250"/>
                            </p:stCondLst>
                            <p:childTnLst>
                              <p:par>
                                <p:cTn id="2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6250"/>
                            </p:stCondLst>
                            <p:childTnLst>
                              <p:par>
                                <p:cTn id="2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6250"/>
                            </p:stCondLst>
                            <p:childTnLst>
                              <p:par>
                                <p:cTn id="2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2" dur="1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1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1250"/>
                            </p:stCondLst>
                            <p:childTnLst>
                              <p:par>
                                <p:cTn id="29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3" dur="12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2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2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6" dur="125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/>
      <p:bldP spid="17" grpId="1"/>
      <p:bldP spid="19" grpId="0"/>
      <p:bldP spid="19" grpId="1"/>
      <p:bldP spid="20" grpId="0"/>
      <p:bldP spid="21" grpId="0"/>
      <p:bldP spid="22" grpId="0" animBg="1"/>
      <p:bldP spid="24" grpId="0"/>
      <p:bldP spid="24" grpId="1"/>
      <p:bldP spid="25" grpId="0"/>
      <p:bldP spid="28" grpId="0"/>
      <p:bldP spid="28" grpId="1"/>
      <p:bldP spid="30" grpId="0"/>
      <p:bldP spid="31" grpId="0"/>
      <p:bldP spid="32" grpId="0"/>
      <p:bldP spid="35" grpId="0" animBg="1"/>
      <p:bldP spid="36" grpId="0"/>
      <p:bldP spid="37" grpId="0"/>
      <p:bldP spid="39" grpId="0"/>
      <p:bldP spid="40" grpId="0"/>
      <p:bldP spid="41" grpId="0"/>
      <p:bldP spid="44" grpId="0"/>
      <p:bldP spid="45" grpId="0"/>
      <p:bldP spid="46" grpId="0"/>
      <p:bldP spid="47" grpId="0"/>
      <p:bldP spid="48" grpId="0"/>
      <p:bldP spid="48" grpId="1"/>
      <p:bldP spid="49" grpId="0"/>
      <p:bldP spid="50" grpId="0" animBg="1"/>
      <p:bldP spid="51" grpId="0"/>
      <p:bldP spid="52" grpId="0"/>
      <p:bldP spid="53" grpId="0" animBg="1"/>
      <p:bldP spid="54" grpId="0"/>
      <p:bldP spid="58" grpId="0" animBg="1"/>
      <p:bldP spid="64" grpId="0"/>
      <p:bldP spid="64" grpId="1"/>
      <p:bldP spid="65" grpId="0"/>
      <p:bldP spid="65" grpId="1"/>
      <p:bldP spid="72" grpId="0"/>
      <p:bldP spid="72" grpId="1"/>
      <p:bldP spid="73" grpId="0"/>
      <p:bldP spid="74" grpId="0"/>
      <p:bldP spid="75" grpId="0"/>
      <p:bldP spid="75" grpId="1"/>
      <p:bldP spid="75" grpId="2"/>
      <p:bldP spid="75" grpId="3"/>
      <p:bldP spid="84" grpId="0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/>
      <p:bldP spid="92" grpId="0"/>
      <p:bldP spid="93" grpId="0"/>
      <p:bldP spid="94" grpId="0"/>
      <p:bldP spid="99" grpId="0"/>
      <p:bldP spid="10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8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475" y="1620838"/>
            <a:ext cx="998538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4000" cy="5143500"/>
          </a:xfrm>
          <a:prstGeom prst="rect">
            <a:avLst/>
          </a:prstGeom>
        </p:spPr>
      </p:pic>
      <p:sp>
        <p:nvSpPr>
          <p:cNvPr id="30723" name="Shape 53"/>
          <p:cNvSpPr txBox="1">
            <a:spLocks noChangeArrowheads="1"/>
          </p:cNvSpPr>
          <p:nvPr/>
        </p:nvSpPr>
        <p:spPr bwMode="auto">
          <a:xfrm>
            <a:off x="5865813" y="3852863"/>
            <a:ext cx="3278187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6000" b="1">
                <a:solidFill>
                  <a:srgbClr val="F3F3F3"/>
                </a:solidFill>
              </a:rPr>
              <a:t>UNOC</a:t>
            </a:r>
            <a:endParaRPr lang="ru-RU" altLang="ru-RU" sz="6000" b="1">
              <a:solidFill>
                <a:srgbClr val="F3F3F3"/>
              </a:solidFill>
            </a:endParaRPr>
          </a:p>
        </p:txBody>
      </p:sp>
      <p:cxnSp>
        <p:nvCxnSpPr>
          <p:cNvPr id="30725" name="Shape 57"/>
          <p:cNvCxnSpPr>
            <a:cxnSpLocks noChangeShapeType="1"/>
          </p:cNvCxnSpPr>
          <p:nvPr/>
        </p:nvCxnSpPr>
        <p:spPr bwMode="auto">
          <a:xfrm>
            <a:off x="2584450" y="1562100"/>
            <a:ext cx="0" cy="1901825"/>
          </a:xfrm>
          <a:prstGeom prst="straightConnector1">
            <a:avLst/>
          </a:prstGeom>
          <a:noFill/>
          <a:ln w="9525">
            <a:solidFill>
              <a:srgbClr val="D9D9D9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26" name="Shape 58"/>
          <p:cNvSpPr txBox="1">
            <a:spLocks noChangeArrowheads="1"/>
          </p:cNvSpPr>
          <p:nvPr/>
        </p:nvSpPr>
        <p:spPr bwMode="auto">
          <a:xfrm>
            <a:off x="4173538" y="4759325"/>
            <a:ext cx="200501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100" b="1">
                <a:solidFill>
                  <a:srgbClr val="FFFFFF"/>
                </a:solidFill>
              </a:rPr>
              <a:t>2016, </a:t>
            </a:r>
            <a:r>
              <a:rPr lang="en-US" altLang="ru-RU" sz="1100" b="1">
                <a:solidFill>
                  <a:srgbClr val="FFFFFF"/>
                </a:solidFill>
              </a:rPr>
              <a:t>UNOC</a:t>
            </a:r>
            <a:r>
              <a:rPr lang="ru-RU" altLang="ru-RU" sz="1100" b="1">
                <a:solidFill>
                  <a:srgbClr val="FFFFFF"/>
                </a:solidFill>
              </a:rPr>
              <a:t> ©</a:t>
            </a:r>
          </a:p>
        </p:txBody>
      </p:sp>
      <p:sp>
        <p:nvSpPr>
          <p:cNvPr id="10" name="Shape 90"/>
          <p:cNvSpPr txBox="1"/>
          <p:nvPr/>
        </p:nvSpPr>
        <p:spPr>
          <a:xfrm>
            <a:off x="2852739" y="896144"/>
            <a:ext cx="5287962" cy="2565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algn="ctr" eaLnBrk="1" fontAlgn="auto" hangingPunct="1">
              <a:defRPr/>
            </a:pPr>
            <a:endParaRPr lang="ru-RU" sz="1800" b="1" kern="0" dirty="0"/>
          </a:p>
          <a:p>
            <a:pPr algn="ctr" eaLnBrk="1" fontAlgn="auto" hangingPunct="1">
              <a:defRPr/>
            </a:pPr>
            <a:r>
              <a:rPr lang="fr-FR" sz="4000" b="1" kern="0" dirty="0"/>
              <a:t>Thanks!</a:t>
            </a:r>
          </a:p>
          <a:p>
            <a:pPr algn="ctr" eaLnBrk="1" fontAlgn="auto" hangingPunct="1">
              <a:defRPr/>
            </a:pPr>
            <a:r>
              <a:rPr lang="fr-FR" sz="4000" b="1" kern="0" dirty="0"/>
              <a:t>Questions?</a:t>
            </a:r>
            <a:endParaRPr lang="uk-UA" sz="2800" b="1" kern="0" dirty="0"/>
          </a:p>
          <a:p>
            <a:pPr algn="r" eaLnBrk="1" fontAlgn="auto" hangingPunct="1">
              <a:defRPr/>
            </a:pPr>
            <a:endParaRPr lang="ru-RU" sz="1800" b="1" kern="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269778" y="3461544"/>
            <a:ext cx="3571299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Yuri Kargapolov</a:t>
            </a:r>
          </a:p>
          <a:p>
            <a:r>
              <a:rPr lang="fr-FR" b="1" dirty="0"/>
              <a:t>CEO</a:t>
            </a:r>
          </a:p>
          <a:p>
            <a:r>
              <a:rPr lang="en-US" b="1" dirty="0"/>
              <a:t>UNAOC, Consortium,</a:t>
            </a:r>
            <a:endParaRPr lang="ru-RU" b="1" dirty="0"/>
          </a:p>
          <a:p>
            <a:r>
              <a:rPr lang="en-US" b="1" dirty="0"/>
              <a:t>State University of Telecommunications</a:t>
            </a:r>
          </a:p>
          <a:p>
            <a:r>
              <a:rPr lang="en-US" b="1" dirty="0">
                <a:hlinkClick r:id="rId5"/>
              </a:rPr>
              <a:t>ceo@num.net.ua</a:t>
            </a:r>
            <a:endParaRPr lang="en-US" b="1" dirty="0"/>
          </a:p>
          <a:p>
            <a:r>
              <a:rPr lang="en-US" b="1" dirty="0">
                <a:hlinkClick r:id="rId6"/>
              </a:rPr>
              <a:t>http://num.net.ua</a:t>
            </a:r>
            <a:r>
              <a:rPr lang="en-US" b="1" dirty="0"/>
              <a:t> </a:t>
            </a:r>
            <a:endParaRPr lang="ru-RU" dirty="0"/>
          </a:p>
        </p:txBody>
      </p:sp>
      <p:sp>
        <p:nvSpPr>
          <p:cNvPr id="13" name="Shape 60"/>
          <p:cNvSpPr txBox="1">
            <a:spLocks noChangeArrowheads="1"/>
          </p:cNvSpPr>
          <p:nvPr/>
        </p:nvSpPr>
        <p:spPr bwMode="auto">
          <a:xfrm>
            <a:off x="466726" y="269875"/>
            <a:ext cx="821055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1800" b="1" i="1" dirty="0">
                <a:solidFill>
                  <a:srgbClr val="1C7EC4"/>
                </a:solidFill>
              </a:rPr>
              <a:t>Ukrainian Numbering, Naming and Addressing Operation Center</a:t>
            </a:r>
          </a:p>
          <a:p>
            <a:pPr eaLnBrk="1" hangingPunct="1"/>
            <a:r>
              <a:rPr lang="en-US" sz="1800" b="1" i="1" dirty="0">
                <a:solidFill>
                  <a:srgbClr val="1C7EC4"/>
                </a:solidFill>
              </a:rPr>
              <a:t>State University of Telecommunications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" y="263874"/>
            <a:ext cx="2794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Shape 105"/>
          <p:cNvSpPr txBox="1">
            <a:spLocks noChangeArrowheads="1"/>
          </p:cNvSpPr>
          <p:nvPr/>
        </p:nvSpPr>
        <p:spPr bwMode="auto">
          <a:xfrm>
            <a:off x="441325" y="157494"/>
            <a:ext cx="8261350" cy="561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defPPr>
              <a:defRPr lang="ru-RU"/>
            </a:defPPr>
            <a:lvl1pPr eaLnBrk="1" hangingPunct="1">
              <a:defRPr sz="2000" b="1" i="1">
                <a:solidFill>
                  <a:schemeClr val="tx1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ru-RU" dirty="0"/>
              <a:t>Services and Network Structures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5379C135-9ECB-4619-B432-57A3BC07061E}"/>
              </a:ext>
            </a:extLst>
          </p:cNvPr>
          <p:cNvSpPr txBox="1"/>
          <p:nvPr/>
        </p:nvSpPr>
        <p:spPr>
          <a:xfrm>
            <a:off x="348070" y="1133268"/>
            <a:ext cx="338570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Purpose of any </a:t>
            </a:r>
            <a:r>
              <a:rPr lang="en-US" sz="1800" b="1" dirty="0"/>
              <a:t>network structures</a:t>
            </a:r>
            <a:r>
              <a:rPr lang="en-US" sz="1800" dirty="0"/>
              <a:t> are to </a:t>
            </a:r>
            <a:r>
              <a:rPr lang="en-US" sz="1800" b="1" dirty="0"/>
              <a:t>provide services</a:t>
            </a:r>
          </a:p>
          <a:p>
            <a:endParaRPr lang="en-US" sz="1800" dirty="0"/>
          </a:p>
          <a:p>
            <a:r>
              <a:rPr lang="en-US" sz="1800" dirty="0"/>
              <a:t>Does it mean that more complicated degree of </a:t>
            </a:r>
            <a:r>
              <a:rPr lang="en-US" sz="1800" b="1" dirty="0"/>
              <a:t>network structures</a:t>
            </a:r>
            <a:r>
              <a:rPr lang="en-US" sz="1800" dirty="0"/>
              <a:t> generates more complex relations during to </a:t>
            </a:r>
            <a:r>
              <a:rPr lang="en-US" sz="1800" b="1" dirty="0"/>
              <a:t>provide services</a:t>
            </a:r>
            <a:r>
              <a:rPr lang="en-US" sz="1800" dirty="0"/>
              <a:t>? </a:t>
            </a:r>
          </a:p>
          <a:p>
            <a:r>
              <a:rPr lang="en-US" sz="1800" dirty="0"/>
              <a:t>And if yes - that features should be recognized as key to these processes?</a:t>
            </a:r>
            <a:endParaRPr lang="ru-RU" sz="18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68A7B2D8-E745-461C-A7A2-6046A67CF9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604" y="1310195"/>
            <a:ext cx="4595702" cy="34458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540DDF6-EBE6-4CB2-B717-4E91F9C55286}"/>
              </a:ext>
            </a:extLst>
          </p:cNvPr>
          <p:cNvSpPr txBox="1"/>
          <p:nvPr/>
        </p:nvSpPr>
        <p:spPr>
          <a:xfrm>
            <a:off x="4550896" y="689198"/>
            <a:ext cx="4372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Y.2026(12) </a:t>
            </a:r>
            <a:r>
              <a:rPr lang="en-US" sz="1200" b="1" i="1" dirty="0"/>
              <a:t>Functional requirements and architecture of the next generation network for support of ubiquitous sensor network applications and services</a:t>
            </a:r>
            <a:r>
              <a:rPr lang="en-US" sz="1200" b="1" dirty="0"/>
              <a:t> </a:t>
            </a:r>
            <a:endParaRPr lang="ru-RU" sz="12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D206FB9-B19F-4789-B6EA-B969B337C0F2}"/>
              </a:ext>
            </a:extLst>
          </p:cNvPr>
          <p:cNvSpPr txBox="1"/>
          <p:nvPr/>
        </p:nvSpPr>
        <p:spPr>
          <a:xfrm>
            <a:off x="4849906" y="1931219"/>
            <a:ext cx="7168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1100"/>
            </a:lvl1pPr>
          </a:lstStyle>
          <a:p>
            <a:r>
              <a:rPr lang="en-US" i="1" dirty="0"/>
              <a:t>in move;</a:t>
            </a:r>
          </a:p>
          <a:p>
            <a:r>
              <a:rPr lang="en-US" i="1" dirty="0"/>
              <a:t>at night;</a:t>
            </a:r>
          </a:p>
          <a:p>
            <a:r>
              <a:rPr lang="en-US" i="1" dirty="0"/>
              <a:t>daytime</a:t>
            </a:r>
            <a:endParaRPr lang="ru-RU" i="1" dirty="0"/>
          </a:p>
          <a:p>
            <a:r>
              <a:rPr lang="ru-RU" i="1" dirty="0"/>
              <a:t>……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A06F632-162C-48CF-BE4F-E2692FA1019B}"/>
              </a:ext>
            </a:extLst>
          </p:cNvPr>
          <p:cNvSpPr txBox="1"/>
          <p:nvPr/>
        </p:nvSpPr>
        <p:spPr>
          <a:xfrm>
            <a:off x="5353393" y="3287797"/>
            <a:ext cx="37176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between:</a:t>
            </a:r>
          </a:p>
          <a:p>
            <a:r>
              <a:rPr lang="en-US" sz="1100" i="1" dirty="0"/>
              <a:t>computers or any gadget;</a:t>
            </a:r>
          </a:p>
          <a:p>
            <a:r>
              <a:rPr lang="en-US" sz="1100" i="1" dirty="0"/>
              <a:t>people without using a computing devices;</a:t>
            </a:r>
          </a:p>
          <a:p>
            <a:r>
              <a:rPr lang="en-US" sz="1100" i="1" dirty="0"/>
              <a:t>a person and a thing using standard equipment;</a:t>
            </a:r>
          </a:p>
          <a:p>
            <a:r>
              <a:rPr lang="en-US" sz="1100" i="1" dirty="0"/>
              <a:t>things including objects that on move as well as on static</a:t>
            </a:r>
          </a:p>
          <a:p>
            <a:r>
              <a:rPr lang="en-US" sz="1100" i="1" dirty="0"/>
              <a:t>…….</a:t>
            </a:r>
            <a:endParaRPr lang="ru-RU" sz="1100" i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B6D5464-2C01-43A3-AA7C-B3F368E5C107}"/>
              </a:ext>
            </a:extLst>
          </p:cNvPr>
          <p:cNvSpPr txBox="1"/>
          <p:nvPr/>
        </p:nvSpPr>
        <p:spPr>
          <a:xfrm>
            <a:off x="6301869" y="1861110"/>
            <a:ext cx="2842131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100"/>
            </a:lvl1pPr>
          </a:lstStyle>
          <a:p>
            <a:r>
              <a:rPr lang="en-US" i="1" dirty="0"/>
              <a:t>outdoors;</a:t>
            </a:r>
          </a:p>
          <a:p>
            <a:r>
              <a:rPr lang="en-US" i="1" dirty="0"/>
              <a:t>inside the room (away from the computer or any gadget);</a:t>
            </a:r>
          </a:p>
          <a:p>
            <a:r>
              <a:rPr lang="en-US" i="1" dirty="0"/>
              <a:t>at computer or gadget;</a:t>
            </a:r>
          </a:p>
          <a:p>
            <a:r>
              <a:rPr lang="en-US" i="1" dirty="0"/>
              <a:t>at any object that in move or in static;</a:t>
            </a:r>
          </a:p>
          <a:p>
            <a:r>
              <a:rPr lang="en-US" i="1" dirty="0"/>
              <a:t>driving</a:t>
            </a:r>
          </a:p>
          <a:p>
            <a:r>
              <a:rPr lang="en-US" i="1" dirty="0"/>
              <a:t>……</a:t>
            </a:r>
          </a:p>
        </p:txBody>
      </p:sp>
      <p:sp>
        <p:nvSpPr>
          <p:cNvPr id="15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8623300" y="114300"/>
            <a:ext cx="450850" cy="393700"/>
          </a:xfrm>
          <a:noFill/>
        </p:spPr>
        <p:txBody>
          <a:bodyPr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lang="ru-RU" altLang="ru-RU" sz="2000" b="1" dirty="0" smtClean="0">
                <a:solidFill>
                  <a:srgbClr val="C00000"/>
                </a:solidFill>
              </a:rPr>
              <a:t>2</a:t>
            </a:r>
            <a:endParaRPr lang="ru-RU" altLang="ru-RU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23014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" y="263874"/>
            <a:ext cx="2794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5143500"/>
          </a:xfrm>
          <a:prstGeom prst="rect">
            <a:avLst/>
          </a:prstGeom>
        </p:spPr>
      </p:pic>
      <p:sp>
        <p:nvSpPr>
          <p:cNvPr id="16391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8623300" y="114300"/>
            <a:ext cx="450850" cy="393700"/>
          </a:xfrm>
          <a:noFill/>
        </p:spPr>
        <p:txBody>
          <a:bodyPr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48A8A58C-5161-42FC-B1F4-ABC83F654A51}" type="slidenum">
              <a:rPr lang="ru-RU" altLang="ru-RU" sz="2000" b="1">
                <a:solidFill>
                  <a:srgbClr val="C00000"/>
                </a:solidFill>
              </a:rPr>
              <a:pPr/>
              <a:t>3</a:t>
            </a:fld>
            <a:endParaRPr lang="ru-RU" altLang="ru-RU" sz="2000" b="1" dirty="0">
              <a:solidFill>
                <a:srgbClr val="C00000"/>
              </a:solidFill>
            </a:endParaRPr>
          </a:p>
        </p:txBody>
      </p:sp>
      <p:sp>
        <p:nvSpPr>
          <p:cNvPr id="14" name="Shape 105"/>
          <p:cNvSpPr txBox="1">
            <a:spLocks noChangeArrowheads="1"/>
          </p:cNvSpPr>
          <p:nvPr/>
        </p:nvSpPr>
        <p:spPr bwMode="auto">
          <a:xfrm>
            <a:off x="441325" y="157494"/>
            <a:ext cx="8261350" cy="561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defPPr>
              <a:defRPr lang="ru-RU"/>
            </a:defPPr>
            <a:lvl1pPr eaLnBrk="1" hangingPunct="1">
              <a:defRPr sz="2000" b="1" i="1">
                <a:solidFill>
                  <a:schemeClr val="tx1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ru-RU" u="sng" dirty="0"/>
              <a:t>The Axiom on Electronic Communications Needs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5570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27CBF821-E2FD-416E-95E7-0A678E3E5BC4}"/>
              </a:ext>
            </a:extLst>
          </p:cNvPr>
          <p:cNvSpPr/>
          <p:nvPr/>
        </p:nvSpPr>
        <p:spPr>
          <a:xfrm>
            <a:off x="114702" y="905472"/>
            <a:ext cx="4643746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dirty="0"/>
              <a:t>Forming on the basis of </a:t>
            </a:r>
            <a:r>
              <a:rPr lang="en-US" b="1" dirty="0"/>
              <a:t>network structures </a:t>
            </a:r>
          </a:p>
          <a:p>
            <a:pPr>
              <a:spcAft>
                <a:spcPts val="0"/>
              </a:spcAft>
            </a:pPr>
            <a:r>
              <a:rPr lang="en-US" dirty="0"/>
              <a:t>a convergent environment in which:</a:t>
            </a:r>
          </a:p>
          <a:p>
            <a:pPr marL="457189" indent="-457189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1" dirty="0"/>
              <a:t>any user</a:t>
            </a:r>
          </a:p>
          <a:p>
            <a:pPr marL="457189" indent="-457189"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at </a:t>
            </a:r>
            <a:r>
              <a:rPr lang="en-US" b="1" dirty="0"/>
              <a:t>any time </a:t>
            </a:r>
            <a:endParaRPr lang="ru-RU" b="1" dirty="0"/>
          </a:p>
          <a:p>
            <a:pPr marL="457189" indent="-457189"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on </a:t>
            </a:r>
            <a:r>
              <a:rPr lang="en-US" b="1" dirty="0"/>
              <a:t>any place</a:t>
            </a:r>
            <a:endParaRPr lang="en-US" dirty="0"/>
          </a:p>
          <a:p>
            <a:pPr marL="457189" indent="-457189"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using </a:t>
            </a:r>
            <a:r>
              <a:rPr lang="en-US" b="1" dirty="0"/>
              <a:t>any own identifier</a:t>
            </a:r>
            <a:r>
              <a:rPr lang="en-US" dirty="0"/>
              <a:t>(</a:t>
            </a:r>
            <a:r>
              <a:rPr lang="en-US" b="1" dirty="0"/>
              <a:t>s</a:t>
            </a:r>
            <a:r>
              <a:rPr lang="en-US" dirty="0"/>
              <a:t>)</a:t>
            </a:r>
          </a:p>
          <a:p>
            <a:pPr marL="457189" indent="-457189"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using </a:t>
            </a:r>
            <a:r>
              <a:rPr lang="en-US" b="1" dirty="0"/>
              <a:t>own device</a:t>
            </a:r>
            <a:r>
              <a:rPr lang="en-US" dirty="0"/>
              <a:t>(</a:t>
            </a:r>
            <a:r>
              <a:rPr lang="en-US" b="1" dirty="0"/>
              <a:t>s</a:t>
            </a:r>
            <a:r>
              <a:rPr lang="en-US" dirty="0"/>
              <a:t>) </a:t>
            </a:r>
          </a:p>
          <a:p>
            <a:pPr marL="457189" indent="-457189"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can receive from </a:t>
            </a:r>
            <a:r>
              <a:rPr lang="en-US" b="1" dirty="0"/>
              <a:t>any chosen operator</a:t>
            </a:r>
            <a:endParaRPr lang="en-US" dirty="0"/>
          </a:p>
          <a:p>
            <a:pPr marL="457189" indent="-457189"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the necessary </a:t>
            </a:r>
            <a:r>
              <a:rPr lang="en-US" b="1" dirty="0"/>
              <a:t>service "here and now"</a:t>
            </a:r>
            <a:endParaRPr lang="ru-RU" b="1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xmlns="" id="{1B739D2C-46AF-4EC8-ADE6-9789E70457B8}"/>
              </a:ext>
            </a:extLst>
          </p:cNvPr>
          <p:cNvSpPr/>
          <p:nvPr/>
        </p:nvSpPr>
        <p:spPr>
          <a:xfrm>
            <a:off x="441324" y="3784052"/>
            <a:ext cx="505181" cy="299735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10800" rIns="3600" bIns="1080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Social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: усеченные противолежащие углы 7">
            <a:extLst>
              <a:ext uri="{FF2B5EF4-FFF2-40B4-BE49-F238E27FC236}">
                <a16:creationId xmlns:a16="http://schemas.microsoft.com/office/drawing/2014/main" xmlns="" id="{A9656667-3FBC-4C77-94E2-1433D9A4AE3D}"/>
              </a:ext>
            </a:extLst>
          </p:cNvPr>
          <p:cNvSpPr/>
          <p:nvPr/>
        </p:nvSpPr>
        <p:spPr>
          <a:xfrm>
            <a:off x="1854590" y="3756345"/>
            <a:ext cx="593050" cy="355148"/>
          </a:xfrm>
          <a:prstGeom prst="snip2Diag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10800" rIns="3600" bIns="1080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Utility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: усеченные верхние углы 15">
            <a:extLst>
              <a:ext uri="{FF2B5EF4-FFF2-40B4-BE49-F238E27FC236}">
                <a16:creationId xmlns:a16="http://schemas.microsoft.com/office/drawing/2014/main" xmlns="" id="{31FD5F66-78C1-48F9-BA90-EF726BB492AA}"/>
              </a:ext>
            </a:extLst>
          </p:cNvPr>
          <p:cNvSpPr/>
          <p:nvPr/>
        </p:nvSpPr>
        <p:spPr>
          <a:xfrm>
            <a:off x="2635156" y="3756345"/>
            <a:ext cx="593050" cy="355148"/>
          </a:xfrm>
          <a:prstGeom prst="snip2Same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10800" rIns="3600" bIns="1080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ITS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17" name="Капля 16">
            <a:extLst>
              <a:ext uri="{FF2B5EF4-FFF2-40B4-BE49-F238E27FC236}">
                <a16:creationId xmlns:a16="http://schemas.microsoft.com/office/drawing/2014/main" xmlns="" id="{D163BD28-F453-4CCB-91AA-02A997AA2925}"/>
              </a:ext>
            </a:extLst>
          </p:cNvPr>
          <p:cNvSpPr/>
          <p:nvPr/>
        </p:nvSpPr>
        <p:spPr>
          <a:xfrm>
            <a:off x="3415723" y="3702047"/>
            <a:ext cx="518071" cy="463745"/>
          </a:xfrm>
          <a:prstGeom prst="teardrop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10800" rIns="3600" bIns="1080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ECO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8BD5D65D-2B3C-4EBA-9767-25B00C033920}"/>
              </a:ext>
            </a:extLst>
          </p:cNvPr>
          <p:cNvSpPr/>
          <p:nvPr/>
        </p:nvSpPr>
        <p:spPr>
          <a:xfrm>
            <a:off x="247222" y="4342929"/>
            <a:ext cx="833439" cy="355148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10800" rIns="3600" bIns="1080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Agriculture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21" name="Трапеция 20">
            <a:extLst>
              <a:ext uri="{FF2B5EF4-FFF2-40B4-BE49-F238E27FC236}">
                <a16:creationId xmlns:a16="http://schemas.microsoft.com/office/drawing/2014/main" xmlns="" id="{2D39BE33-DA2C-40B5-A169-A65C7F339700}"/>
              </a:ext>
            </a:extLst>
          </p:cNvPr>
          <p:cNvSpPr/>
          <p:nvPr/>
        </p:nvSpPr>
        <p:spPr>
          <a:xfrm>
            <a:off x="1219406" y="4329076"/>
            <a:ext cx="980064" cy="382854"/>
          </a:xfrm>
          <a:prstGeom prst="trapezoid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10800" rIns="3600" bIns="1080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Construction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22" name="Шестиугольник 21">
            <a:extLst>
              <a:ext uri="{FF2B5EF4-FFF2-40B4-BE49-F238E27FC236}">
                <a16:creationId xmlns:a16="http://schemas.microsoft.com/office/drawing/2014/main" xmlns="" id="{E1F0B742-2DD5-4AC5-A1A1-FCB99C05F323}"/>
              </a:ext>
            </a:extLst>
          </p:cNvPr>
          <p:cNvSpPr/>
          <p:nvPr/>
        </p:nvSpPr>
        <p:spPr>
          <a:xfrm>
            <a:off x="1134021" y="3702046"/>
            <a:ext cx="533053" cy="463746"/>
          </a:xfrm>
          <a:prstGeom prst="hexagon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10800" rIns="3600" bIns="1080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IoT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23" name="Солнце 22">
            <a:extLst>
              <a:ext uri="{FF2B5EF4-FFF2-40B4-BE49-F238E27FC236}">
                <a16:creationId xmlns:a16="http://schemas.microsoft.com/office/drawing/2014/main" xmlns="" id="{4FB983A9-6DDD-4A01-8C25-2529D939E03B}"/>
              </a:ext>
            </a:extLst>
          </p:cNvPr>
          <p:cNvSpPr/>
          <p:nvPr/>
        </p:nvSpPr>
        <p:spPr>
          <a:xfrm>
            <a:off x="2358531" y="4176161"/>
            <a:ext cx="770853" cy="688684"/>
          </a:xfrm>
          <a:prstGeom prst="sun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10800" rIns="3600" bIns="1080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Grid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24" name="Облако 23">
            <a:extLst>
              <a:ext uri="{FF2B5EF4-FFF2-40B4-BE49-F238E27FC236}">
                <a16:creationId xmlns:a16="http://schemas.microsoft.com/office/drawing/2014/main" xmlns="" id="{8C077CA0-1966-407B-BB82-85624F052214}"/>
              </a:ext>
            </a:extLst>
          </p:cNvPr>
          <p:cNvSpPr/>
          <p:nvPr/>
        </p:nvSpPr>
        <p:spPr>
          <a:xfrm>
            <a:off x="3272008" y="4249788"/>
            <a:ext cx="780040" cy="541431"/>
          </a:xfrm>
          <a:prstGeom prst="cloud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10800" rIns="3600" bIns="1080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Weather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25" name="Блок-схема: память с последовательным доступом 24">
            <a:extLst>
              <a:ext uri="{FF2B5EF4-FFF2-40B4-BE49-F238E27FC236}">
                <a16:creationId xmlns:a16="http://schemas.microsoft.com/office/drawing/2014/main" xmlns="" id="{E0590966-B52B-42DB-8399-AAA2E3A00C0A}"/>
              </a:ext>
            </a:extLst>
          </p:cNvPr>
          <p:cNvSpPr/>
          <p:nvPr/>
        </p:nvSpPr>
        <p:spPr>
          <a:xfrm>
            <a:off x="4341379" y="4432393"/>
            <a:ext cx="770853" cy="601543"/>
          </a:xfrm>
          <a:prstGeom prst="flowChartMagneticTap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" rIns="0" bIns="1080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Industry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26" name="Крест 25">
            <a:extLst>
              <a:ext uri="{FF2B5EF4-FFF2-40B4-BE49-F238E27FC236}">
                <a16:creationId xmlns:a16="http://schemas.microsoft.com/office/drawing/2014/main" xmlns="" id="{1EC3CCD0-82C6-4F85-BE48-E7744F605F23}"/>
              </a:ext>
            </a:extLst>
          </p:cNvPr>
          <p:cNvSpPr/>
          <p:nvPr/>
        </p:nvSpPr>
        <p:spPr>
          <a:xfrm>
            <a:off x="5401563" y="4479413"/>
            <a:ext cx="521283" cy="535777"/>
          </a:xfrm>
          <a:prstGeom prst="plus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tIns="10800" rIns="3600" bIns="1080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Medicine</a:t>
            </a:r>
            <a:endParaRPr lang="ru-RU" sz="1000" b="1" dirty="0">
              <a:solidFill>
                <a:schemeClr val="tx1"/>
              </a:solidFill>
            </a:endParaRPr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xmlns="" id="{883B0CFC-00B2-443D-90D6-3B12B20569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919" y="716678"/>
            <a:ext cx="5165660" cy="3459483"/>
          </a:xfrm>
          <a:prstGeom prst="rect">
            <a:avLst/>
          </a:prstGeom>
        </p:spPr>
      </p:pic>
      <p:sp>
        <p:nvSpPr>
          <p:cNvPr id="30" name="Объект 2">
            <a:extLst>
              <a:ext uri="{FF2B5EF4-FFF2-40B4-BE49-F238E27FC236}">
                <a16:creationId xmlns:a16="http://schemas.microsoft.com/office/drawing/2014/main" xmlns="" id="{962B8ADE-193F-43FD-A9DC-CB1CBE712658}"/>
              </a:ext>
            </a:extLst>
          </p:cNvPr>
          <p:cNvSpPr txBox="1">
            <a:spLocks/>
          </p:cNvSpPr>
          <p:nvPr/>
        </p:nvSpPr>
        <p:spPr bwMode="auto">
          <a:xfrm>
            <a:off x="6236168" y="4249788"/>
            <a:ext cx="2771411" cy="580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ru-RU"/>
            </a:defPPr>
            <a:lvl1pPr>
              <a:spcBef>
                <a:spcPts val="0"/>
              </a:spcBef>
              <a:defRPr sz="800" kern="0">
                <a:solidFill>
                  <a:srgbClr val="222222"/>
                </a:solidFill>
                <a:ea typeface="Arial"/>
                <a:rtl val="0"/>
              </a:defRPr>
            </a:lvl1pPr>
            <a:lvl2pPr>
              <a:spcBef>
                <a:spcPts val="0"/>
              </a:spcBef>
              <a:defRPr>
                <a:latin typeface="Arial"/>
                <a:ea typeface="Arial"/>
                <a:cs typeface="Arial"/>
                <a:rtl val="0"/>
              </a:defRPr>
            </a:lvl2pPr>
            <a:lvl3pPr>
              <a:spcBef>
                <a:spcPts val="0"/>
              </a:spcBef>
              <a:defRPr>
                <a:latin typeface="Arial"/>
                <a:ea typeface="Arial"/>
                <a:cs typeface="Arial"/>
                <a:rtl val="0"/>
              </a:defRPr>
            </a:lvl3pPr>
            <a:lvl4pPr>
              <a:spcBef>
                <a:spcPts val="0"/>
              </a:spcBef>
              <a:defRPr>
                <a:latin typeface="Arial"/>
                <a:ea typeface="Arial"/>
                <a:cs typeface="Arial"/>
                <a:rtl val="0"/>
              </a:defRPr>
            </a:lvl4pPr>
            <a:lvl5pPr>
              <a:spcBef>
                <a:spcPts val="0"/>
              </a:spcBef>
              <a:defRPr>
                <a:latin typeface="Arial"/>
                <a:ea typeface="Arial"/>
                <a:cs typeface="Arial"/>
                <a:rtl val="0"/>
              </a:defRPr>
            </a:lvl5pPr>
            <a:lvl6pPr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u="none" strike="noStrike" cap="none" baseline="0">
                <a:latin typeface="Arial"/>
                <a:ea typeface="Arial"/>
                <a:cs typeface="Arial"/>
                <a:rtl val="0"/>
              </a:defRPr>
            </a:lvl6pPr>
            <a:lvl7pPr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u="none" strike="noStrike" cap="none" baseline="0">
                <a:latin typeface="Arial"/>
                <a:ea typeface="Arial"/>
                <a:cs typeface="Arial"/>
                <a:rtl val="0"/>
              </a:defRPr>
            </a:lvl7pPr>
            <a:lvl8pPr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u="none" strike="noStrike" cap="none" baseline="0">
                <a:latin typeface="Arial"/>
                <a:ea typeface="Arial"/>
                <a:cs typeface="Arial"/>
                <a:rtl val="0"/>
              </a:defRPr>
            </a:lvl8pPr>
            <a:lvl9pPr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u="none" strike="noStrike" cap="none" baseline="0">
                <a:latin typeface="Arial"/>
                <a:ea typeface="Arial"/>
                <a:cs typeface="Arial"/>
                <a:rtl val="0"/>
              </a:defRPr>
            </a:lvl9pPr>
          </a:lstStyle>
          <a:p>
            <a:r>
              <a:rPr lang="en-US" dirty="0"/>
              <a:t>ITU-T Recommendation Y.20</a:t>
            </a:r>
            <a:r>
              <a:rPr lang="ru-RU" dirty="0"/>
              <a:t>26 «</a:t>
            </a:r>
            <a:r>
              <a:rPr lang="en-US" dirty="0"/>
              <a:t>Functional requirements and architecture of the next generation network for support of ubiquitous sensor network applications and services</a:t>
            </a:r>
            <a:r>
              <a:rPr lang="ru-RU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338249447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" y="263874"/>
            <a:ext cx="2794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853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05"/>
          <p:cNvSpPr txBox="1">
            <a:spLocks noChangeArrowheads="1"/>
          </p:cNvSpPr>
          <p:nvPr/>
        </p:nvSpPr>
        <p:spPr bwMode="auto">
          <a:xfrm>
            <a:off x="466724" y="313710"/>
            <a:ext cx="8261350" cy="653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defPPr>
              <a:defRPr lang="ru-RU"/>
            </a:defPPr>
            <a:lvl1pPr eaLnBrk="1" hangingPunct="1">
              <a:defRPr sz="2000" b="1" i="1">
                <a:solidFill>
                  <a:schemeClr val="tx1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endParaRPr lang="ru-RU" alt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5570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3" name="Shape 105"/>
          <p:cNvSpPr txBox="1">
            <a:spLocks noChangeArrowheads="1"/>
          </p:cNvSpPr>
          <p:nvPr/>
        </p:nvSpPr>
        <p:spPr bwMode="auto">
          <a:xfrm>
            <a:off x="466724" y="125725"/>
            <a:ext cx="8261350" cy="653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defPPr>
              <a:defRPr lang="ru-RU"/>
            </a:defPPr>
            <a:lvl1pPr eaLnBrk="1" hangingPunct="1">
              <a:defRPr sz="2000" b="1" i="1">
                <a:solidFill>
                  <a:schemeClr val="tx1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ru-RU" u="sng" dirty="0"/>
              <a:t>Reference Model</a:t>
            </a:r>
            <a:endParaRPr lang="ru-RU" altLang="ru-RU" u="sng" dirty="0"/>
          </a:p>
        </p:txBody>
      </p:sp>
      <p:sp>
        <p:nvSpPr>
          <p:cNvPr id="16391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8623300" y="114300"/>
            <a:ext cx="450850" cy="393700"/>
          </a:xfrm>
          <a:noFill/>
        </p:spPr>
        <p:txBody>
          <a:bodyPr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48A8A58C-5161-42FC-B1F4-ABC83F654A51}" type="slidenum">
              <a:rPr lang="ru-RU" altLang="ru-RU" sz="2000" b="1">
                <a:solidFill>
                  <a:srgbClr val="C00000"/>
                </a:solidFill>
              </a:rPr>
              <a:pPr/>
              <a:t>4</a:t>
            </a:fld>
            <a:endParaRPr lang="ru-RU" altLang="ru-RU" sz="2000" b="1" dirty="0">
              <a:solidFill>
                <a:srgbClr val="C00000"/>
              </a:solidFill>
            </a:endParaRPr>
          </a:p>
        </p:txBody>
      </p:sp>
      <p:sp>
        <p:nvSpPr>
          <p:cNvPr id="33" name="Объект 2">
            <a:extLst>
              <a:ext uri="{FF2B5EF4-FFF2-40B4-BE49-F238E27FC236}">
                <a16:creationId xmlns:a16="http://schemas.microsoft.com/office/drawing/2014/main" xmlns="" id="{3B05CF61-A202-427D-8399-E553DDBE0A59}"/>
              </a:ext>
            </a:extLst>
          </p:cNvPr>
          <p:cNvSpPr txBox="1">
            <a:spLocks/>
          </p:cNvSpPr>
          <p:nvPr/>
        </p:nvSpPr>
        <p:spPr bwMode="auto">
          <a:xfrm>
            <a:off x="65087" y="4845163"/>
            <a:ext cx="8939213" cy="341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l" rtl="0" eaLnBrk="0" fontAlgn="base" hangingPunct="0">
              <a:spcBef>
                <a:spcPts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  <a:rtl val="0"/>
              </a:defRPr>
            </a:lvl1pPr>
            <a:lvl2pPr algn="l" rtl="0" eaLnBrk="0" fontAlgn="base" hangingPunct="0">
              <a:spcBef>
                <a:spcPts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  <a:rtl val="0"/>
              </a:defRPr>
            </a:lvl2pPr>
            <a:lvl3pPr algn="l" rtl="0" eaLnBrk="0" fontAlgn="base" hangingPunct="0">
              <a:spcBef>
                <a:spcPts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  <a:rtl val="0"/>
              </a:defRPr>
            </a:lvl3pPr>
            <a:lvl4pPr algn="l" rtl="0" eaLnBrk="0" fontAlgn="base" hangingPunct="0">
              <a:spcBef>
                <a:spcPts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  <a:rtl val="0"/>
              </a:defRPr>
            </a:lvl4pPr>
            <a:lvl5pPr algn="l" rtl="0" eaLnBrk="0" fontAlgn="base" hangingPunct="0">
              <a:spcBef>
                <a:spcPts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US" sz="800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ITU-T Recommendation Y.20</a:t>
            </a:r>
            <a:r>
              <a:rPr lang="ru-RU" sz="800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800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800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en-US" sz="800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 of the Internet of things</a:t>
            </a:r>
            <a:r>
              <a:rPr lang="ru-RU" sz="800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</p:txBody>
      </p:sp>
      <p:sp>
        <p:nvSpPr>
          <p:cNvPr id="35" name="Скругленный прямоугольник 1">
            <a:extLst>
              <a:ext uri="{FF2B5EF4-FFF2-40B4-BE49-F238E27FC236}">
                <a16:creationId xmlns:a16="http://schemas.microsoft.com/office/drawing/2014/main" xmlns="" id="{001C5F8D-0D2D-494A-AA54-AD8F8BF4CBA8}"/>
              </a:ext>
            </a:extLst>
          </p:cNvPr>
          <p:cNvSpPr/>
          <p:nvPr/>
        </p:nvSpPr>
        <p:spPr>
          <a:xfrm>
            <a:off x="239712" y="1004045"/>
            <a:ext cx="893763" cy="3657600"/>
          </a:xfrm>
          <a:prstGeom prst="roundRect">
            <a:avLst>
              <a:gd name="adj" fmla="val 598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">
            <a:extLst>
              <a:ext uri="{FF2B5EF4-FFF2-40B4-BE49-F238E27FC236}">
                <a16:creationId xmlns:a16="http://schemas.microsoft.com/office/drawing/2014/main" xmlns="" id="{22581992-C5CD-44D9-8218-502265710F79}"/>
              </a:ext>
            </a:extLst>
          </p:cNvPr>
          <p:cNvSpPr/>
          <p:nvPr/>
        </p:nvSpPr>
        <p:spPr>
          <a:xfrm>
            <a:off x="1438275" y="3928220"/>
            <a:ext cx="5067302" cy="733425"/>
          </a:xfrm>
          <a:prstGeom prst="roundRect">
            <a:avLst>
              <a:gd name="adj" fmla="val 8875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23">
            <a:extLst>
              <a:ext uri="{FF2B5EF4-FFF2-40B4-BE49-F238E27FC236}">
                <a16:creationId xmlns:a16="http://schemas.microsoft.com/office/drawing/2014/main" xmlns="" id="{1EF19160-3B56-4798-ACEF-D6085E3A435E}"/>
              </a:ext>
            </a:extLst>
          </p:cNvPr>
          <p:cNvSpPr/>
          <p:nvPr/>
        </p:nvSpPr>
        <p:spPr>
          <a:xfrm>
            <a:off x="1438274" y="2791795"/>
            <a:ext cx="5067302" cy="945925"/>
          </a:xfrm>
          <a:prstGeom prst="roundRect">
            <a:avLst>
              <a:gd name="adj" fmla="val 647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26">
            <a:extLst>
              <a:ext uri="{FF2B5EF4-FFF2-40B4-BE49-F238E27FC236}">
                <a16:creationId xmlns:a16="http://schemas.microsoft.com/office/drawing/2014/main" xmlns="" id="{C4DE7D21-AFA6-437B-83C2-67812D5FB9F9}"/>
              </a:ext>
            </a:extLst>
          </p:cNvPr>
          <p:cNvSpPr/>
          <p:nvPr/>
        </p:nvSpPr>
        <p:spPr>
          <a:xfrm>
            <a:off x="1438273" y="1927970"/>
            <a:ext cx="5067302" cy="733425"/>
          </a:xfrm>
          <a:prstGeom prst="roundRect">
            <a:avLst>
              <a:gd name="adj" fmla="val 9445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28">
            <a:extLst>
              <a:ext uri="{FF2B5EF4-FFF2-40B4-BE49-F238E27FC236}">
                <a16:creationId xmlns:a16="http://schemas.microsoft.com/office/drawing/2014/main" xmlns="" id="{F73E527C-624D-4C3A-90A8-79A5C3CE6C69}"/>
              </a:ext>
            </a:extLst>
          </p:cNvPr>
          <p:cNvSpPr/>
          <p:nvPr/>
        </p:nvSpPr>
        <p:spPr>
          <a:xfrm>
            <a:off x="1438273" y="1035269"/>
            <a:ext cx="5067302" cy="733425"/>
          </a:xfrm>
          <a:prstGeom prst="roundRect">
            <a:avLst>
              <a:gd name="adj" fmla="val 1017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29">
            <a:extLst>
              <a:ext uri="{FF2B5EF4-FFF2-40B4-BE49-F238E27FC236}">
                <a16:creationId xmlns:a16="http://schemas.microsoft.com/office/drawing/2014/main" xmlns="" id="{AB5A33A6-89B6-4CD8-960E-AE870F5875F1}"/>
              </a:ext>
            </a:extLst>
          </p:cNvPr>
          <p:cNvSpPr/>
          <p:nvPr/>
        </p:nvSpPr>
        <p:spPr>
          <a:xfrm>
            <a:off x="8111330" y="984995"/>
            <a:ext cx="893763" cy="3657600"/>
          </a:xfrm>
          <a:prstGeom prst="roundRect">
            <a:avLst>
              <a:gd name="adj" fmla="val 528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28E2980E-122F-4177-9816-422799E5A17C}"/>
              </a:ext>
            </a:extLst>
          </p:cNvPr>
          <p:cNvSpPr/>
          <p:nvPr/>
        </p:nvSpPr>
        <p:spPr>
          <a:xfrm>
            <a:off x="4267994" y="1137395"/>
            <a:ext cx="1999456" cy="4692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A5E594CB-C50F-4B75-8037-9F34267A9475}"/>
              </a:ext>
            </a:extLst>
          </p:cNvPr>
          <p:cNvSpPr txBox="1"/>
          <p:nvPr/>
        </p:nvSpPr>
        <p:spPr>
          <a:xfrm>
            <a:off x="1476375" y="1236720"/>
            <a:ext cx="1686680" cy="261610"/>
          </a:xfrm>
          <a:prstGeom prst="rect">
            <a:avLst/>
          </a:prstGeom>
          <a:noFill/>
        </p:spPr>
        <p:txBody>
          <a:bodyPr wrap="square" lIns="18000" rIns="18000" rtlCol="0">
            <a:spAutoFit/>
          </a:bodyPr>
          <a:lstStyle>
            <a:defPPr>
              <a:defRPr lang="ru-RU"/>
            </a:defPPr>
            <a:lvl1pPr>
              <a:defRPr sz="1100" b="1">
                <a:solidFill>
                  <a:srgbClr val="0033A0"/>
                </a:solidFill>
              </a:defRPr>
            </a:lvl1pPr>
          </a:lstStyle>
          <a:p>
            <a:r>
              <a:rPr lang="en-US" dirty="0"/>
              <a:t>Application level</a:t>
            </a:r>
            <a:endParaRPr lang="ru-RU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94F25C06-1817-4C0B-BD21-FFBC857782F2}"/>
              </a:ext>
            </a:extLst>
          </p:cNvPr>
          <p:cNvSpPr txBox="1"/>
          <p:nvPr/>
        </p:nvSpPr>
        <p:spPr>
          <a:xfrm>
            <a:off x="1403401" y="2081777"/>
            <a:ext cx="18293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0033A0"/>
                </a:solidFill>
              </a:rPr>
              <a:t>Service support and application support level</a:t>
            </a:r>
            <a:endParaRPr lang="ru-RU" sz="1100" b="1" dirty="0">
              <a:solidFill>
                <a:srgbClr val="0033A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0EAC7D9A-7AB6-4800-A68C-73B675D22907}"/>
              </a:ext>
            </a:extLst>
          </p:cNvPr>
          <p:cNvSpPr txBox="1"/>
          <p:nvPr/>
        </p:nvSpPr>
        <p:spPr>
          <a:xfrm>
            <a:off x="1421093" y="3128525"/>
            <a:ext cx="11336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0033A0"/>
                </a:solidFill>
              </a:rPr>
              <a:t>Network level</a:t>
            </a:r>
            <a:endParaRPr lang="ru-RU" sz="1100" b="1" dirty="0">
              <a:solidFill>
                <a:srgbClr val="0033A0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34A6B232-3518-49CC-BCCA-198BDDACE630}"/>
              </a:ext>
            </a:extLst>
          </p:cNvPr>
          <p:cNvSpPr txBox="1"/>
          <p:nvPr/>
        </p:nvSpPr>
        <p:spPr>
          <a:xfrm>
            <a:off x="1409700" y="4164127"/>
            <a:ext cx="9909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0033A0"/>
                </a:solidFill>
              </a:rPr>
              <a:t>Device level</a:t>
            </a:r>
            <a:endParaRPr lang="ru-RU" sz="1100" b="1" dirty="0">
              <a:solidFill>
                <a:srgbClr val="0033A0"/>
              </a:solidFill>
            </a:endParaRP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xmlns="" id="{6DB64832-0FB0-43E6-9068-5E88AD9BA5DA}"/>
              </a:ext>
            </a:extLst>
          </p:cNvPr>
          <p:cNvSpPr/>
          <p:nvPr/>
        </p:nvSpPr>
        <p:spPr>
          <a:xfrm>
            <a:off x="3404220" y="2041592"/>
            <a:ext cx="1433780" cy="4692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Generic Support Capabilities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xmlns="" id="{9EEDE8EF-30DC-458C-AD21-6FAA8358E833}"/>
              </a:ext>
            </a:extLst>
          </p:cNvPr>
          <p:cNvSpPr/>
          <p:nvPr/>
        </p:nvSpPr>
        <p:spPr>
          <a:xfrm>
            <a:off x="4906169" y="2043449"/>
            <a:ext cx="1475581" cy="4692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Support Capabilities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xmlns="" id="{480B9152-B600-40FF-B5C8-97E8934F3BB9}"/>
              </a:ext>
            </a:extLst>
          </p:cNvPr>
          <p:cNvSpPr/>
          <p:nvPr/>
        </p:nvSpPr>
        <p:spPr>
          <a:xfrm>
            <a:off x="3347771" y="4061604"/>
            <a:ext cx="1433780" cy="4692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Device Capabilities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xmlns="" id="{5DBA0FAC-EB25-405F-BDFE-5B7D167587FD}"/>
              </a:ext>
            </a:extLst>
          </p:cNvPr>
          <p:cNvSpPr/>
          <p:nvPr/>
        </p:nvSpPr>
        <p:spPr>
          <a:xfrm>
            <a:off x="4906169" y="4053784"/>
            <a:ext cx="1475581" cy="4692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Gateway Capabilities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xmlns="" id="{966644D3-97C7-4576-BDB5-712E7EE25FB6}"/>
              </a:ext>
            </a:extLst>
          </p:cNvPr>
          <p:cNvSpPr/>
          <p:nvPr/>
        </p:nvSpPr>
        <p:spPr>
          <a:xfrm>
            <a:off x="4319516" y="2879192"/>
            <a:ext cx="2005083" cy="32308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Networking Capabilities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xmlns="" id="{B4A14162-9602-4686-8228-499A419BA07C}"/>
              </a:ext>
            </a:extLst>
          </p:cNvPr>
          <p:cNvSpPr/>
          <p:nvPr/>
        </p:nvSpPr>
        <p:spPr>
          <a:xfrm>
            <a:off x="4319516" y="3308385"/>
            <a:ext cx="2005083" cy="32308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 Capabilities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1F02AAA6-4F66-4DD2-8732-3BC487BBCED3}"/>
              </a:ext>
            </a:extLst>
          </p:cNvPr>
          <p:cNvSpPr txBox="1"/>
          <p:nvPr/>
        </p:nvSpPr>
        <p:spPr>
          <a:xfrm rot="16200000">
            <a:off x="144651" y="1351558"/>
            <a:ext cx="1083885" cy="430887"/>
          </a:xfrm>
          <a:prstGeom prst="rect">
            <a:avLst/>
          </a:prstGeom>
          <a:noFill/>
        </p:spPr>
        <p:txBody>
          <a:bodyPr wrap="square" lIns="18000" rIns="18000" rtlCol="0">
            <a:spAutoFit/>
          </a:bodyPr>
          <a:lstStyle>
            <a:defPPr>
              <a:defRPr lang="ru-RU"/>
            </a:defPPr>
            <a:lvl1pPr>
              <a:defRPr sz="1100" b="1">
                <a:solidFill>
                  <a:srgbClr val="0033A0"/>
                </a:solidFill>
              </a:defRPr>
            </a:lvl1pPr>
          </a:lstStyle>
          <a:p>
            <a:r>
              <a:rPr lang="en-US" dirty="0"/>
              <a:t>Management Capabilities</a:t>
            </a:r>
            <a:endParaRPr lang="ru-RU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03EF8AEF-432E-4335-A0AF-945B003DD03F}"/>
              </a:ext>
            </a:extLst>
          </p:cNvPr>
          <p:cNvSpPr txBox="1"/>
          <p:nvPr/>
        </p:nvSpPr>
        <p:spPr>
          <a:xfrm rot="16200000">
            <a:off x="8049719" y="1327824"/>
            <a:ext cx="1016000" cy="430887"/>
          </a:xfrm>
          <a:prstGeom prst="rect">
            <a:avLst/>
          </a:prstGeom>
          <a:noFill/>
        </p:spPr>
        <p:txBody>
          <a:bodyPr wrap="square" lIns="18000" rIns="18000" rtlCol="0">
            <a:spAutoFit/>
          </a:bodyPr>
          <a:lstStyle>
            <a:defPPr>
              <a:defRPr lang="ru-RU"/>
            </a:defPPr>
            <a:lvl1pPr>
              <a:defRPr sz="1100" b="1">
                <a:solidFill>
                  <a:srgbClr val="0033A0"/>
                </a:solidFill>
              </a:defRPr>
            </a:lvl1pPr>
          </a:lstStyle>
          <a:p>
            <a:r>
              <a:rPr lang="en-US" dirty="0"/>
              <a:t>Security Capabilities</a:t>
            </a:r>
            <a:endParaRPr lang="ru-RU" dirty="0"/>
          </a:p>
        </p:txBody>
      </p:sp>
      <p:sp>
        <p:nvSpPr>
          <p:cNvPr id="54" name="Прямоугольник с двумя скругленными противолежащими углами 10">
            <a:extLst>
              <a:ext uri="{FF2B5EF4-FFF2-40B4-BE49-F238E27FC236}">
                <a16:creationId xmlns:a16="http://schemas.microsoft.com/office/drawing/2014/main" xmlns="" id="{90AD48DC-0BD4-4F5A-B6BD-1F71D680DCBD}"/>
              </a:ext>
            </a:extLst>
          </p:cNvPr>
          <p:cNvSpPr/>
          <p:nvPr/>
        </p:nvSpPr>
        <p:spPr>
          <a:xfrm>
            <a:off x="6677022" y="1022205"/>
            <a:ext cx="1295400" cy="746489"/>
          </a:xfrm>
          <a:prstGeom prst="round2DiagRect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lang="ru-RU" sz="1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Прямоугольник с двумя скругленными противолежащими углами 53">
            <a:extLst>
              <a:ext uri="{FF2B5EF4-FFF2-40B4-BE49-F238E27FC236}">
                <a16:creationId xmlns:a16="http://schemas.microsoft.com/office/drawing/2014/main" xmlns="" id="{8D59E607-41B7-48E3-BE49-F183D6169049}"/>
              </a:ext>
            </a:extLst>
          </p:cNvPr>
          <p:cNvSpPr/>
          <p:nvPr/>
        </p:nvSpPr>
        <p:spPr>
          <a:xfrm>
            <a:off x="6697998" y="3896106"/>
            <a:ext cx="1295400" cy="746489"/>
          </a:xfrm>
          <a:prstGeom prst="round2DiagRect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collection and gathering</a:t>
            </a:r>
            <a:endParaRPr lang="ru-RU" sz="1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Прямоугольник с двумя скругленными противолежащими углами 54">
            <a:extLst>
              <a:ext uri="{FF2B5EF4-FFF2-40B4-BE49-F238E27FC236}">
                <a16:creationId xmlns:a16="http://schemas.microsoft.com/office/drawing/2014/main" xmlns="" id="{BC112665-A42F-4514-A0CF-6A7273CDBCB7}"/>
              </a:ext>
            </a:extLst>
          </p:cNvPr>
          <p:cNvSpPr/>
          <p:nvPr/>
        </p:nvSpPr>
        <p:spPr>
          <a:xfrm>
            <a:off x="6660753" y="2851896"/>
            <a:ext cx="1295400" cy="746489"/>
          </a:xfrm>
          <a:prstGeom prst="round2DiagRect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en-US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Aggregation, filtering and transmission of data</a:t>
            </a:r>
            <a:endParaRPr lang="ru-RU" sz="1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Прямоугольник с двумя скругленными противолежащими углами 55">
            <a:extLst>
              <a:ext uri="{FF2B5EF4-FFF2-40B4-BE49-F238E27FC236}">
                <a16:creationId xmlns:a16="http://schemas.microsoft.com/office/drawing/2014/main" xmlns="" id="{F175C66D-6455-4EFF-BE14-DC5231FECDDC}"/>
              </a:ext>
            </a:extLst>
          </p:cNvPr>
          <p:cNvSpPr/>
          <p:nvPr/>
        </p:nvSpPr>
        <p:spPr>
          <a:xfrm>
            <a:off x="6677022" y="1902954"/>
            <a:ext cx="1295400" cy="746489"/>
          </a:xfrm>
          <a:prstGeom prst="round2DiagRect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store, analytics and business logic</a:t>
            </a:r>
            <a:endParaRPr lang="ru-RU" sz="1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Скругленный прямоугольник 5">
            <a:extLst>
              <a:ext uri="{FF2B5EF4-FFF2-40B4-BE49-F238E27FC236}">
                <a16:creationId xmlns:a16="http://schemas.microsoft.com/office/drawing/2014/main" xmlns="" id="{2C69700B-4440-4811-A098-FC29966BDF11}"/>
              </a:ext>
            </a:extLst>
          </p:cNvPr>
          <p:cNvSpPr/>
          <p:nvPr/>
        </p:nvSpPr>
        <p:spPr>
          <a:xfrm>
            <a:off x="1543185" y="3861571"/>
            <a:ext cx="810810" cy="165498"/>
          </a:xfrm>
          <a:prstGeom prst="roundRect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ct val="80000"/>
              </a:lnSpc>
            </a:pPr>
            <a:r>
              <a:rPr lang="en-US" sz="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End-User Functions</a:t>
            </a:r>
            <a:endParaRPr lang="ru-RU" sz="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Скругленный прямоугольник 36">
            <a:extLst>
              <a:ext uri="{FF2B5EF4-FFF2-40B4-BE49-F238E27FC236}">
                <a16:creationId xmlns:a16="http://schemas.microsoft.com/office/drawing/2014/main" xmlns="" id="{8106A8C5-A98C-47F8-9E30-F880A8FC1A76}"/>
              </a:ext>
            </a:extLst>
          </p:cNvPr>
          <p:cNvSpPr/>
          <p:nvPr/>
        </p:nvSpPr>
        <p:spPr>
          <a:xfrm>
            <a:off x="1543185" y="955537"/>
            <a:ext cx="810810" cy="165498"/>
          </a:xfrm>
          <a:prstGeom prst="roundRect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ct val="80000"/>
              </a:lnSpc>
            </a:pPr>
            <a:r>
              <a:rPr lang="en-US" sz="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End-User Functions</a:t>
            </a:r>
            <a:endParaRPr lang="ru-RU" sz="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Скругленный прямоугольник 37">
            <a:extLst>
              <a:ext uri="{FF2B5EF4-FFF2-40B4-BE49-F238E27FC236}">
                <a16:creationId xmlns:a16="http://schemas.microsoft.com/office/drawing/2014/main" xmlns="" id="{EFB41F0D-0454-447C-AC02-5F0C259C1B04}"/>
              </a:ext>
            </a:extLst>
          </p:cNvPr>
          <p:cNvSpPr/>
          <p:nvPr/>
        </p:nvSpPr>
        <p:spPr>
          <a:xfrm>
            <a:off x="1541961" y="2732453"/>
            <a:ext cx="815553" cy="165498"/>
          </a:xfrm>
          <a:prstGeom prst="roundRect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ct val="80000"/>
              </a:lnSpc>
            </a:pPr>
            <a:r>
              <a:rPr lang="en-US" sz="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Functions from Other Networks</a:t>
            </a:r>
            <a:endParaRPr lang="ru-RU" sz="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Скругленный прямоугольник 57">
            <a:extLst>
              <a:ext uri="{FF2B5EF4-FFF2-40B4-BE49-F238E27FC236}">
                <a16:creationId xmlns:a16="http://schemas.microsoft.com/office/drawing/2014/main" xmlns="" id="{13B7CCD9-6430-4FD8-A3A7-9F012293A38C}"/>
              </a:ext>
            </a:extLst>
          </p:cNvPr>
          <p:cNvSpPr/>
          <p:nvPr/>
        </p:nvSpPr>
        <p:spPr>
          <a:xfrm>
            <a:off x="1537345" y="1847486"/>
            <a:ext cx="816650" cy="165498"/>
          </a:xfrm>
          <a:prstGeom prst="roundRect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ct val="80000"/>
              </a:lnSpc>
            </a:pPr>
            <a:r>
              <a:rPr lang="en-US" sz="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Functions from Service Providers</a:t>
            </a:r>
            <a:endParaRPr lang="ru-RU" sz="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Скругленный прямоугольник 58">
            <a:extLst>
              <a:ext uri="{FF2B5EF4-FFF2-40B4-BE49-F238E27FC236}">
                <a16:creationId xmlns:a16="http://schemas.microsoft.com/office/drawing/2014/main" xmlns="" id="{EEC952F3-9727-4758-8D46-4FCAF2ACD126}"/>
              </a:ext>
            </a:extLst>
          </p:cNvPr>
          <p:cNvSpPr/>
          <p:nvPr/>
        </p:nvSpPr>
        <p:spPr>
          <a:xfrm>
            <a:off x="2458908" y="945874"/>
            <a:ext cx="938520" cy="165498"/>
          </a:xfrm>
          <a:prstGeom prst="roundRect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ct val="80000"/>
              </a:lnSpc>
            </a:pPr>
            <a:r>
              <a:rPr lang="en-US" sz="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and Service Support Functions</a:t>
            </a:r>
            <a:endParaRPr lang="ru-RU" sz="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Скругленный прямоугольник 59">
            <a:extLst>
              <a:ext uri="{FF2B5EF4-FFF2-40B4-BE49-F238E27FC236}">
                <a16:creationId xmlns:a16="http://schemas.microsoft.com/office/drawing/2014/main" xmlns="" id="{6611F790-B63D-4FBA-A64B-06FAB31F5971}"/>
              </a:ext>
            </a:extLst>
          </p:cNvPr>
          <p:cNvSpPr/>
          <p:nvPr/>
        </p:nvSpPr>
        <p:spPr>
          <a:xfrm>
            <a:off x="2453067" y="1852050"/>
            <a:ext cx="816650" cy="165498"/>
          </a:xfrm>
          <a:prstGeom prst="roundRect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ct val="80000"/>
              </a:lnSpc>
            </a:pPr>
            <a:r>
              <a:rPr lang="en-US" sz="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Control Function</a:t>
            </a:r>
            <a:endParaRPr lang="ru-RU" sz="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Скругленный прямоугольник 60">
            <a:extLst>
              <a:ext uri="{FF2B5EF4-FFF2-40B4-BE49-F238E27FC236}">
                <a16:creationId xmlns:a16="http://schemas.microsoft.com/office/drawing/2014/main" xmlns="" id="{C3A08FDF-417A-4767-8272-6380D3C7DAD0}"/>
              </a:ext>
            </a:extLst>
          </p:cNvPr>
          <p:cNvSpPr/>
          <p:nvPr/>
        </p:nvSpPr>
        <p:spPr>
          <a:xfrm>
            <a:off x="2453067" y="2725624"/>
            <a:ext cx="816650" cy="165498"/>
          </a:xfrm>
          <a:prstGeom prst="roundRect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ct val="80000"/>
              </a:lnSpc>
            </a:pPr>
            <a:r>
              <a:rPr lang="en-US" sz="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Delivery Function</a:t>
            </a:r>
            <a:endParaRPr lang="ru-RU" sz="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Скругленный прямоугольник 61">
            <a:extLst>
              <a:ext uri="{FF2B5EF4-FFF2-40B4-BE49-F238E27FC236}">
                <a16:creationId xmlns:a16="http://schemas.microsoft.com/office/drawing/2014/main" xmlns="" id="{36774369-6AAB-4CD1-80D5-BA10BC7F553C}"/>
              </a:ext>
            </a:extLst>
          </p:cNvPr>
          <p:cNvSpPr/>
          <p:nvPr/>
        </p:nvSpPr>
        <p:spPr>
          <a:xfrm>
            <a:off x="3397427" y="2725624"/>
            <a:ext cx="816650" cy="165498"/>
          </a:xfrm>
          <a:prstGeom prst="roundRect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ct val="80000"/>
              </a:lnSpc>
            </a:pPr>
            <a:r>
              <a:rPr lang="en-US" sz="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 Control Function</a:t>
            </a:r>
            <a:endParaRPr lang="ru-RU" sz="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Скругленный прямоугольник 62">
            <a:extLst>
              <a:ext uri="{FF2B5EF4-FFF2-40B4-BE49-F238E27FC236}">
                <a16:creationId xmlns:a16="http://schemas.microsoft.com/office/drawing/2014/main" xmlns="" id="{D171E59A-2154-4338-AF9F-8327F05F9DAF}"/>
              </a:ext>
            </a:extLst>
          </p:cNvPr>
          <p:cNvSpPr/>
          <p:nvPr/>
        </p:nvSpPr>
        <p:spPr>
          <a:xfrm>
            <a:off x="2447466" y="3854912"/>
            <a:ext cx="822251" cy="165498"/>
          </a:xfrm>
          <a:prstGeom prst="roundRect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ct val="80000"/>
              </a:lnSpc>
            </a:pPr>
            <a:r>
              <a:rPr lang="en-US" sz="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Support Functions</a:t>
            </a:r>
            <a:endParaRPr lang="ru-RU" sz="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xmlns="" id="{9EBBBDD5-659E-4FE7-A52F-F15406EAC016}"/>
              </a:ext>
            </a:extLst>
          </p:cNvPr>
          <p:cNvSpPr/>
          <p:nvPr/>
        </p:nvSpPr>
        <p:spPr>
          <a:xfrm rot="16200000">
            <a:off x="-327489" y="3186760"/>
            <a:ext cx="2409808" cy="34556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Management Capabilities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xmlns="" id="{079774A6-527A-4861-840C-6CF7CE7D9C18}"/>
              </a:ext>
            </a:extLst>
          </p:cNvPr>
          <p:cNvSpPr/>
          <p:nvPr/>
        </p:nvSpPr>
        <p:spPr>
          <a:xfrm rot="16200000">
            <a:off x="-714322" y="3205946"/>
            <a:ext cx="2409808" cy="30719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Generic Management Capabilities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xmlns="" id="{FAADD840-7590-431F-B5B3-E39C021DF068}"/>
              </a:ext>
            </a:extLst>
          </p:cNvPr>
          <p:cNvSpPr/>
          <p:nvPr/>
        </p:nvSpPr>
        <p:spPr>
          <a:xfrm rot="16200000">
            <a:off x="7520614" y="3174147"/>
            <a:ext cx="2409808" cy="34556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Security Capabilities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xmlns="" id="{0AE28B18-0D42-4723-ABAF-D5163C8D7D72}"/>
              </a:ext>
            </a:extLst>
          </p:cNvPr>
          <p:cNvSpPr/>
          <p:nvPr/>
        </p:nvSpPr>
        <p:spPr>
          <a:xfrm rot="16200000">
            <a:off x="7133781" y="3193333"/>
            <a:ext cx="2409808" cy="30719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Generic Security Capabilities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3E896916-FF69-4C9E-8472-96934C63894C}"/>
              </a:ext>
            </a:extLst>
          </p:cNvPr>
          <p:cNvSpPr txBox="1"/>
          <p:nvPr/>
        </p:nvSpPr>
        <p:spPr>
          <a:xfrm rot="20808271">
            <a:off x="1513590" y="2259481"/>
            <a:ext cx="535972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b="1" dirty="0">
                <a:solidFill>
                  <a:srgbClr val="FF0000"/>
                </a:solidFill>
              </a:rPr>
              <a:t>Where is </a:t>
            </a:r>
            <a:r>
              <a:rPr lang="en-US" sz="2900" b="1" dirty="0" err="1">
                <a:solidFill>
                  <a:srgbClr val="FF0000"/>
                </a:solidFill>
              </a:rPr>
              <a:t>IdM</a:t>
            </a:r>
            <a:r>
              <a:rPr lang="ru-RU" sz="2900" b="1" dirty="0">
                <a:solidFill>
                  <a:srgbClr val="FF0000"/>
                </a:solidFill>
              </a:rPr>
              <a:t> </a:t>
            </a:r>
            <a:r>
              <a:rPr lang="en-US" sz="2900" b="1" dirty="0">
                <a:solidFill>
                  <a:srgbClr val="FF0000"/>
                </a:solidFill>
              </a:rPr>
              <a:t>Functions place?</a:t>
            </a:r>
            <a:endParaRPr lang="ru-RU" sz="29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488778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" y="263874"/>
            <a:ext cx="2794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853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05"/>
          <p:cNvSpPr txBox="1">
            <a:spLocks noChangeArrowheads="1"/>
          </p:cNvSpPr>
          <p:nvPr/>
        </p:nvSpPr>
        <p:spPr bwMode="auto">
          <a:xfrm>
            <a:off x="466724" y="313710"/>
            <a:ext cx="8261350" cy="653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defPPr>
              <a:defRPr lang="ru-RU"/>
            </a:defPPr>
            <a:lvl1pPr eaLnBrk="1" hangingPunct="1">
              <a:defRPr sz="2000" b="1" i="1">
                <a:solidFill>
                  <a:schemeClr val="tx1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endParaRPr lang="ru-RU" alt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5570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6391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8623300" y="114300"/>
            <a:ext cx="450850" cy="393700"/>
          </a:xfrm>
          <a:noFill/>
        </p:spPr>
        <p:txBody>
          <a:bodyPr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48A8A58C-5161-42FC-B1F4-ABC83F654A51}" type="slidenum">
              <a:rPr lang="ru-RU" altLang="ru-RU" sz="2000" b="1">
                <a:solidFill>
                  <a:srgbClr val="C00000"/>
                </a:solidFill>
              </a:rPr>
              <a:pPr/>
              <a:t>5</a:t>
            </a:fld>
            <a:endParaRPr lang="ru-RU" altLang="ru-RU" sz="2000" b="1" dirty="0">
              <a:solidFill>
                <a:srgbClr val="C00000"/>
              </a:solidFill>
            </a:endParaRPr>
          </a:p>
        </p:txBody>
      </p:sp>
      <p:sp>
        <p:nvSpPr>
          <p:cNvPr id="36" name="Скругленный прямоугольник 1">
            <a:extLst>
              <a:ext uri="{FF2B5EF4-FFF2-40B4-BE49-F238E27FC236}">
                <a16:creationId xmlns:a16="http://schemas.microsoft.com/office/drawing/2014/main" xmlns="" id="{88699137-8F7C-45BA-ABF7-E7B81A3B88A5}"/>
              </a:ext>
            </a:extLst>
          </p:cNvPr>
          <p:cNvSpPr/>
          <p:nvPr/>
        </p:nvSpPr>
        <p:spPr>
          <a:xfrm>
            <a:off x="239712" y="764490"/>
            <a:ext cx="893763" cy="3959910"/>
          </a:xfrm>
          <a:prstGeom prst="roundRect">
            <a:avLst>
              <a:gd name="adj" fmla="val 6816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">
            <a:extLst>
              <a:ext uri="{FF2B5EF4-FFF2-40B4-BE49-F238E27FC236}">
                <a16:creationId xmlns:a16="http://schemas.microsoft.com/office/drawing/2014/main" xmlns="" id="{E444B5BF-4F6F-4DC0-BBFD-DCD2E7EABD37}"/>
              </a:ext>
            </a:extLst>
          </p:cNvPr>
          <p:cNvSpPr/>
          <p:nvPr/>
        </p:nvSpPr>
        <p:spPr>
          <a:xfrm>
            <a:off x="1438275" y="3990975"/>
            <a:ext cx="5067302" cy="733425"/>
          </a:xfrm>
          <a:prstGeom prst="roundRect">
            <a:avLst>
              <a:gd name="adj" fmla="val 583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23">
            <a:extLst>
              <a:ext uri="{FF2B5EF4-FFF2-40B4-BE49-F238E27FC236}">
                <a16:creationId xmlns:a16="http://schemas.microsoft.com/office/drawing/2014/main" xmlns="" id="{A49184B2-3334-4538-823B-E2329D04667D}"/>
              </a:ext>
            </a:extLst>
          </p:cNvPr>
          <p:cNvSpPr/>
          <p:nvPr/>
        </p:nvSpPr>
        <p:spPr>
          <a:xfrm>
            <a:off x="1438274" y="3044801"/>
            <a:ext cx="5067302" cy="885824"/>
          </a:xfrm>
          <a:prstGeom prst="roundRect">
            <a:avLst>
              <a:gd name="adj" fmla="val 6261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26">
            <a:extLst>
              <a:ext uri="{FF2B5EF4-FFF2-40B4-BE49-F238E27FC236}">
                <a16:creationId xmlns:a16="http://schemas.microsoft.com/office/drawing/2014/main" xmlns="" id="{14460638-3454-405F-8A66-A453D35C72B3}"/>
              </a:ext>
            </a:extLst>
          </p:cNvPr>
          <p:cNvSpPr/>
          <p:nvPr/>
        </p:nvSpPr>
        <p:spPr>
          <a:xfrm>
            <a:off x="1438273" y="1457249"/>
            <a:ext cx="5067302" cy="733425"/>
          </a:xfrm>
          <a:prstGeom prst="roundRect">
            <a:avLst>
              <a:gd name="adj" fmla="val 8431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28">
            <a:extLst>
              <a:ext uri="{FF2B5EF4-FFF2-40B4-BE49-F238E27FC236}">
                <a16:creationId xmlns:a16="http://schemas.microsoft.com/office/drawing/2014/main" xmlns="" id="{C086EB10-D39A-40B2-B57D-6DF014E099EE}"/>
              </a:ext>
            </a:extLst>
          </p:cNvPr>
          <p:cNvSpPr/>
          <p:nvPr/>
        </p:nvSpPr>
        <p:spPr>
          <a:xfrm>
            <a:off x="1438273" y="764650"/>
            <a:ext cx="5067302" cy="632248"/>
          </a:xfrm>
          <a:prstGeom prst="roundRect">
            <a:avLst>
              <a:gd name="adj" fmla="val 1017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29">
            <a:extLst>
              <a:ext uri="{FF2B5EF4-FFF2-40B4-BE49-F238E27FC236}">
                <a16:creationId xmlns:a16="http://schemas.microsoft.com/office/drawing/2014/main" xmlns="" id="{D5F5DC78-12C4-4F1B-9109-1314E87C64F7}"/>
              </a:ext>
            </a:extLst>
          </p:cNvPr>
          <p:cNvSpPr/>
          <p:nvPr/>
        </p:nvSpPr>
        <p:spPr>
          <a:xfrm>
            <a:off x="8111330" y="745440"/>
            <a:ext cx="893763" cy="3959910"/>
          </a:xfrm>
          <a:prstGeom prst="roundRect">
            <a:avLst>
              <a:gd name="adj" fmla="val 611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763F9BEE-3709-480A-A6BA-DA13951A6256}"/>
              </a:ext>
            </a:extLst>
          </p:cNvPr>
          <p:cNvSpPr/>
          <p:nvPr/>
        </p:nvSpPr>
        <p:spPr>
          <a:xfrm>
            <a:off x="4267994" y="847725"/>
            <a:ext cx="1999456" cy="4692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CA93B439-3C80-467C-AB26-1D6BFCF3E65F}"/>
              </a:ext>
            </a:extLst>
          </p:cNvPr>
          <p:cNvSpPr txBox="1"/>
          <p:nvPr/>
        </p:nvSpPr>
        <p:spPr>
          <a:xfrm>
            <a:off x="1476375" y="966100"/>
            <a:ext cx="1686680" cy="261610"/>
          </a:xfrm>
          <a:prstGeom prst="rect">
            <a:avLst/>
          </a:prstGeom>
          <a:noFill/>
        </p:spPr>
        <p:txBody>
          <a:bodyPr wrap="square" lIns="18000" rIns="18000" rtlCol="0">
            <a:spAutoFit/>
          </a:bodyPr>
          <a:lstStyle>
            <a:defPPr>
              <a:defRPr lang="ru-RU"/>
            </a:defPPr>
            <a:lvl1pPr>
              <a:defRPr sz="1100" b="1">
                <a:solidFill>
                  <a:srgbClr val="0033A0"/>
                </a:solidFill>
              </a:defRPr>
            </a:lvl1pPr>
          </a:lstStyle>
          <a:p>
            <a:r>
              <a:rPr lang="en-US" dirty="0"/>
              <a:t>Application level</a:t>
            </a:r>
            <a:endParaRPr lang="ru-RU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ACD8E436-D122-416F-8910-5B40BFA86220}"/>
              </a:ext>
            </a:extLst>
          </p:cNvPr>
          <p:cNvSpPr txBox="1"/>
          <p:nvPr/>
        </p:nvSpPr>
        <p:spPr>
          <a:xfrm>
            <a:off x="1403401" y="1639707"/>
            <a:ext cx="20008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0033A0"/>
                </a:solidFill>
              </a:rPr>
              <a:t>Service support and application support level</a:t>
            </a:r>
            <a:endParaRPr lang="ru-RU" sz="1100" b="1" dirty="0">
              <a:solidFill>
                <a:srgbClr val="0033A0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466848CD-FB1F-4A41-BD0A-DD4952A6FF4E}"/>
              </a:ext>
            </a:extLst>
          </p:cNvPr>
          <p:cNvSpPr txBox="1"/>
          <p:nvPr/>
        </p:nvSpPr>
        <p:spPr>
          <a:xfrm>
            <a:off x="1421093" y="3324630"/>
            <a:ext cx="1091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0033A0"/>
                </a:solidFill>
              </a:rPr>
              <a:t>Network level</a:t>
            </a:r>
            <a:endParaRPr lang="ru-RU" sz="1100" b="1" dirty="0">
              <a:solidFill>
                <a:srgbClr val="0033A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0670202C-4B52-4386-A818-188CD6B72DC6}"/>
              </a:ext>
            </a:extLst>
          </p:cNvPr>
          <p:cNvSpPr txBox="1"/>
          <p:nvPr/>
        </p:nvSpPr>
        <p:spPr>
          <a:xfrm>
            <a:off x="1409700" y="4226882"/>
            <a:ext cx="9909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0033A0"/>
                </a:solidFill>
              </a:rPr>
              <a:t>Device level</a:t>
            </a:r>
            <a:endParaRPr lang="ru-RU" sz="1100" b="1" dirty="0">
              <a:solidFill>
                <a:srgbClr val="0033A0"/>
              </a:solidFill>
            </a:endParaRP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xmlns="" id="{A7E7120A-97D2-4C72-882C-310EACE21BD7}"/>
              </a:ext>
            </a:extLst>
          </p:cNvPr>
          <p:cNvSpPr/>
          <p:nvPr/>
        </p:nvSpPr>
        <p:spPr>
          <a:xfrm>
            <a:off x="3347771" y="4124359"/>
            <a:ext cx="1433780" cy="4692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Device Capabilities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xmlns="" id="{70F42228-DD10-4223-B8F4-F85D3EA74DD3}"/>
              </a:ext>
            </a:extLst>
          </p:cNvPr>
          <p:cNvSpPr/>
          <p:nvPr/>
        </p:nvSpPr>
        <p:spPr>
          <a:xfrm>
            <a:off x="4906169" y="4116539"/>
            <a:ext cx="1475581" cy="4692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ct val="80000"/>
              </a:lnSpc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Gateway Capabilities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xmlns="" id="{2B42A330-55B6-4201-ACD7-CE74B0905E20}"/>
              </a:ext>
            </a:extLst>
          </p:cNvPr>
          <p:cNvSpPr/>
          <p:nvPr/>
        </p:nvSpPr>
        <p:spPr>
          <a:xfrm>
            <a:off x="2596008" y="3124201"/>
            <a:ext cx="3728592" cy="32308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Networking Capabilities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xmlns="" id="{2922A517-71A1-4D4C-A687-4ECBDDC63E0A}"/>
              </a:ext>
            </a:extLst>
          </p:cNvPr>
          <p:cNvSpPr/>
          <p:nvPr/>
        </p:nvSpPr>
        <p:spPr>
          <a:xfrm>
            <a:off x="2596008" y="3531786"/>
            <a:ext cx="3728592" cy="32308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 Capabilities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64268A5C-5A76-43FC-B1F9-F126F104EC7E}"/>
              </a:ext>
            </a:extLst>
          </p:cNvPr>
          <p:cNvSpPr txBox="1"/>
          <p:nvPr/>
        </p:nvSpPr>
        <p:spPr>
          <a:xfrm rot="16200000">
            <a:off x="80353" y="1137614"/>
            <a:ext cx="1083885" cy="430887"/>
          </a:xfrm>
          <a:prstGeom prst="rect">
            <a:avLst/>
          </a:prstGeom>
          <a:noFill/>
        </p:spPr>
        <p:txBody>
          <a:bodyPr wrap="square" lIns="18000" rIns="18000" rtlCol="0">
            <a:spAutoFit/>
          </a:bodyPr>
          <a:lstStyle>
            <a:defPPr>
              <a:defRPr lang="ru-RU"/>
            </a:defPPr>
            <a:lvl1pPr>
              <a:defRPr sz="1100" b="1">
                <a:solidFill>
                  <a:srgbClr val="0033A0"/>
                </a:solidFill>
              </a:defRPr>
            </a:lvl1pPr>
          </a:lstStyle>
          <a:p>
            <a:r>
              <a:rPr lang="en-US" dirty="0"/>
              <a:t>Management Capabilities</a:t>
            </a:r>
            <a:endParaRPr lang="ru-RU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CCF479CA-64E5-48E6-9EC1-452F80711D01}"/>
              </a:ext>
            </a:extLst>
          </p:cNvPr>
          <p:cNvSpPr txBox="1"/>
          <p:nvPr/>
        </p:nvSpPr>
        <p:spPr>
          <a:xfrm rot="16200000">
            <a:off x="-626652" y="3383807"/>
            <a:ext cx="2244167" cy="227755"/>
          </a:xfrm>
          <a:prstGeom prst="rect">
            <a:avLst/>
          </a:prstGeom>
          <a:noFill/>
        </p:spPr>
        <p:txBody>
          <a:bodyPr wrap="square" lIns="18000" rIns="1800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Generic Management Capabilities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0E424B6C-CE75-4167-A03B-C04AEDE68113}"/>
              </a:ext>
            </a:extLst>
          </p:cNvPr>
          <p:cNvSpPr txBox="1"/>
          <p:nvPr/>
        </p:nvSpPr>
        <p:spPr>
          <a:xfrm rot="16200000">
            <a:off x="-402741" y="3271215"/>
            <a:ext cx="2481123" cy="227755"/>
          </a:xfrm>
          <a:prstGeom prst="rect">
            <a:avLst/>
          </a:prstGeom>
          <a:noFill/>
        </p:spPr>
        <p:txBody>
          <a:bodyPr wrap="square" lIns="18000" rIns="1800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Management Capabilities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E7B43B38-5AF3-461A-830F-EB8249B6B0AC}"/>
              </a:ext>
            </a:extLst>
          </p:cNvPr>
          <p:cNvSpPr txBox="1"/>
          <p:nvPr/>
        </p:nvSpPr>
        <p:spPr>
          <a:xfrm rot="16200000">
            <a:off x="7985421" y="1113879"/>
            <a:ext cx="1016000" cy="430887"/>
          </a:xfrm>
          <a:prstGeom prst="rect">
            <a:avLst/>
          </a:prstGeom>
          <a:noFill/>
        </p:spPr>
        <p:txBody>
          <a:bodyPr wrap="square" lIns="18000" rIns="18000" rtlCol="0">
            <a:spAutoFit/>
          </a:bodyPr>
          <a:lstStyle>
            <a:defPPr>
              <a:defRPr lang="ru-RU"/>
            </a:defPPr>
            <a:lvl1pPr>
              <a:defRPr sz="1100" b="1">
                <a:solidFill>
                  <a:srgbClr val="0033A0"/>
                </a:solidFill>
              </a:defRPr>
            </a:lvl1pPr>
          </a:lstStyle>
          <a:p>
            <a:r>
              <a:rPr lang="en-US" dirty="0"/>
              <a:t>Security Capabilities</a:t>
            </a:r>
            <a:endParaRPr lang="ru-RU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8E47845C-B972-473C-9738-9603298EB14E}"/>
              </a:ext>
            </a:extLst>
          </p:cNvPr>
          <p:cNvSpPr txBox="1"/>
          <p:nvPr/>
        </p:nvSpPr>
        <p:spPr>
          <a:xfrm rot="16200000">
            <a:off x="7148297" y="3248912"/>
            <a:ext cx="2436518" cy="227755"/>
          </a:xfrm>
          <a:prstGeom prst="rect">
            <a:avLst/>
          </a:prstGeom>
          <a:noFill/>
        </p:spPr>
        <p:txBody>
          <a:bodyPr wrap="square" lIns="18000" rIns="1800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Generic Security Capabilities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BB91FF7E-E3FB-4B7B-9C0B-53CC324837CF}"/>
              </a:ext>
            </a:extLst>
          </p:cNvPr>
          <p:cNvSpPr txBox="1"/>
          <p:nvPr/>
        </p:nvSpPr>
        <p:spPr>
          <a:xfrm rot="16200000">
            <a:off x="7468383" y="3232495"/>
            <a:ext cx="2481123" cy="227755"/>
          </a:xfrm>
          <a:prstGeom prst="rect">
            <a:avLst/>
          </a:prstGeom>
          <a:noFill/>
        </p:spPr>
        <p:txBody>
          <a:bodyPr wrap="square" lIns="18000" rIns="1800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Security Capabilities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Прямоугольник с двумя скругленными противолежащими углами 10">
            <a:extLst>
              <a:ext uri="{FF2B5EF4-FFF2-40B4-BE49-F238E27FC236}">
                <a16:creationId xmlns:a16="http://schemas.microsoft.com/office/drawing/2014/main" xmlns="" id="{CFF4CC83-AFBE-4B00-899F-E8E3EAACCB67}"/>
              </a:ext>
            </a:extLst>
          </p:cNvPr>
          <p:cNvSpPr/>
          <p:nvPr/>
        </p:nvSpPr>
        <p:spPr>
          <a:xfrm>
            <a:off x="6677022" y="751586"/>
            <a:ext cx="1295400" cy="577736"/>
          </a:xfrm>
          <a:prstGeom prst="round2DiagRect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lang="ru-RU" sz="11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Скругленный прямоугольник 35">
            <a:extLst>
              <a:ext uri="{FF2B5EF4-FFF2-40B4-BE49-F238E27FC236}">
                <a16:creationId xmlns:a16="http://schemas.microsoft.com/office/drawing/2014/main" xmlns="" id="{BDD272BF-5839-418F-B005-8A129206279B}"/>
              </a:ext>
            </a:extLst>
          </p:cNvPr>
          <p:cNvSpPr/>
          <p:nvPr/>
        </p:nvSpPr>
        <p:spPr>
          <a:xfrm>
            <a:off x="1431529" y="2251025"/>
            <a:ext cx="5067302" cy="733425"/>
          </a:xfrm>
          <a:prstGeom prst="roundRect">
            <a:avLst>
              <a:gd name="adj" fmla="val 8431"/>
            </a:avLst>
          </a:prstGeom>
          <a:solidFill>
            <a:srgbClr val="00DD64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70884DD3-6243-4998-BEAA-16AC3ECED128}"/>
              </a:ext>
            </a:extLst>
          </p:cNvPr>
          <p:cNvSpPr txBox="1"/>
          <p:nvPr/>
        </p:nvSpPr>
        <p:spPr>
          <a:xfrm>
            <a:off x="1466376" y="2542270"/>
            <a:ext cx="17663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err="1">
                <a:solidFill>
                  <a:schemeClr val="bg1"/>
                </a:solidFill>
              </a:rPr>
              <a:t>IdM</a:t>
            </a:r>
            <a:r>
              <a:rPr lang="en-US" sz="1100" b="1" dirty="0">
                <a:solidFill>
                  <a:schemeClr val="bg1"/>
                </a:solidFill>
              </a:rPr>
              <a:t>  Management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xmlns="" id="{16FBBA40-E641-44A3-9AA0-E10827AFE67C}"/>
              </a:ext>
            </a:extLst>
          </p:cNvPr>
          <p:cNvSpPr/>
          <p:nvPr/>
        </p:nvSpPr>
        <p:spPr>
          <a:xfrm>
            <a:off x="3378426" y="2380138"/>
            <a:ext cx="1433780" cy="469215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Identifiers Properties Management</a:t>
            </a:r>
            <a:endParaRPr lang="ru-RU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F6C97B1C-2E7F-4DB1-B7B5-DD82B169CA28}"/>
              </a:ext>
            </a:extLst>
          </p:cNvPr>
          <p:cNvSpPr/>
          <p:nvPr/>
        </p:nvSpPr>
        <p:spPr>
          <a:xfrm>
            <a:off x="4899425" y="2381995"/>
            <a:ext cx="1475581" cy="469215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ct val="90000"/>
              </a:lnSpc>
            </a:pPr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Processes Management</a:t>
            </a:r>
            <a:endParaRPr lang="ru-RU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Прямоугольник с двумя скругленными противолежащими углами 39">
            <a:extLst>
              <a:ext uri="{FF2B5EF4-FFF2-40B4-BE49-F238E27FC236}">
                <a16:creationId xmlns:a16="http://schemas.microsoft.com/office/drawing/2014/main" xmlns="" id="{7A5D064F-6E84-4427-A195-F48B0679E1F8}"/>
              </a:ext>
            </a:extLst>
          </p:cNvPr>
          <p:cNvSpPr/>
          <p:nvPr/>
        </p:nvSpPr>
        <p:spPr>
          <a:xfrm>
            <a:off x="6670278" y="2303736"/>
            <a:ext cx="1295400" cy="658540"/>
          </a:xfrm>
          <a:prstGeom prst="round2Diag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of Digital Entities and Processes</a:t>
            </a:r>
            <a:endParaRPr lang="ru-RU" sz="11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Скругленный прямоугольник 52">
            <a:extLst>
              <a:ext uri="{FF2B5EF4-FFF2-40B4-BE49-F238E27FC236}">
                <a16:creationId xmlns:a16="http://schemas.microsoft.com/office/drawing/2014/main" xmlns="" id="{350B7EBC-4317-4132-94C2-14749D72A6DB}"/>
              </a:ext>
            </a:extLst>
          </p:cNvPr>
          <p:cNvSpPr/>
          <p:nvPr/>
        </p:nvSpPr>
        <p:spPr>
          <a:xfrm>
            <a:off x="1549977" y="717166"/>
            <a:ext cx="810810" cy="165498"/>
          </a:xfrm>
          <a:prstGeom prst="roundRect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ct val="80000"/>
              </a:lnSpc>
            </a:pPr>
            <a:r>
              <a:rPr lang="en-US" sz="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End-User Functions</a:t>
            </a:r>
            <a:endParaRPr lang="ru-RU" sz="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Скругленный прямоугольник 56">
            <a:extLst>
              <a:ext uri="{FF2B5EF4-FFF2-40B4-BE49-F238E27FC236}">
                <a16:creationId xmlns:a16="http://schemas.microsoft.com/office/drawing/2014/main" xmlns="" id="{FCC98976-6301-45AD-A828-9A574A9A4D37}"/>
              </a:ext>
            </a:extLst>
          </p:cNvPr>
          <p:cNvSpPr/>
          <p:nvPr/>
        </p:nvSpPr>
        <p:spPr>
          <a:xfrm>
            <a:off x="1544137" y="1423683"/>
            <a:ext cx="816650" cy="165498"/>
          </a:xfrm>
          <a:prstGeom prst="roundRect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ct val="80000"/>
              </a:lnSpc>
            </a:pPr>
            <a:r>
              <a:rPr lang="en-US" sz="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Functions from Service Providers</a:t>
            </a:r>
            <a:endParaRPr lang="ru-RU" sz="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Скругленный прямоугольник 57">
            <a:extLst>
              <a:ext uri="{FF2B5EF4-FFF2-40B4-BE49-F238E27FC236}">
                <a16:creationId xmlns:a16="http://schemas.microsoft.com/office/drawing/2014/main" xmlns="" id="{4E1CFD69-04B4-4918-9B29-A26CECE3662B}"/>
              </a:ext>
            </a:extLst>
          </p:cNvPr>
          <p:cNvSpPr/>
          <p:nvPr/>
        </p:nvSpPr>
        <p:spPr>
          <a:xfrm>
            <a:off x="2465700" y="707503"/>
            <a:ext cx="938520" cy="165498"/>
          </a:xfrm>
          <a:prstGeom prst="roundRect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ct val="80000"/>
              </a:lnSpc>
            </a:pPr>
            <a:r>
              <a:rPr lang="en-US" sz="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and Service Support Functions</a:t>
            </a:r>
            <a:endParaRPr lang="ru-RU" sz="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Скругленный прямоугольник 58">
            <a:extLst>
              <a:ext uri="{FF2B5EF4-FFF2-40B4-BE49-F238E27FC236}">
                <a16:creationId xmlns:a16="http://schemas.microsoft.com/office/drawing/2014/main" xmlns="" id="{8A66BD05-1B4A-47ED-920E-ACA46A5E3C4E}"/>
              </a:ext>
            </a:extLst>
          </p:cNvPr>
          <p:cNvSpPr/>
          <p:nvPr/>
        </p:nvSpPr>
        <p:spPr>
          <a:xfrm>
            <a:off x="2459859" y="1428247"/>
            <a:ext cx="816650" cy="165498"/>
          </a:xfrm>
          <a:prstGeom prst="roundRect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ct val="80000"/>
              </a:lnSpc>
            </a:pPr>
            <a:r>
              <a:rPr lang="en-US" sz="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Control Function</a:t>
            </a:r>
            <a:endParaRPr lang="ru-RU" sz="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Скругленный прямоугольник 59">
            <a:extLst>
              <a:ext uri="{FF2B5EF4-FFF2-40B4-BE49-F238E27FC236}">
                <a16:creationId xmlns:a16="http://schemas.microsoft.com/office/drawing/2014/main" xmlns="" id="{0008083E-A9DD-41A5-AF66-BD9CC9EC4A29}"/>
              </a:ext>
            </a:extLst>
          </p:cNvPr>
          <p:cNvSpPr/>
          <p:nvPr/>
        </p:nvSpPr>
        <p:spPr>
          <a:xfrm>
            <a:off x="1540534" y="3963904"/>
            <a:ext cx="810810" cy="165498"/>
          </a:xfrm>
          <a:prstGeom prst="roundRect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ct val="80000"/>
              </a:lnSpc>
            </a:pPr>
            <a:r>
              <a:rPr lang="en-US" sz="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End-User Functions</a:t>
            </a:r>
            <a:endParaRPr lang="ru-RU" sz="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Скругленный прямоугольник 60">
            <a:extLst>
              <a:ext uri="{FF2B5EF4-FFF2-40B4-BE49-F238E27FC236}">
                <a16:creationId xmlns:a16="http://schemas.microsoft.com/office/drawing/2014/main" xmlns="" id="{A7FD784F-ACE0-4F2C-9BD6-BA5C185FEFB4}"/>
              </a:ext>
            </a:extLst>
          </p:cNvPr>
          <p:cNvSpPr/>
          <p:nvPr/>
        </p:nvSpPr>
        <p:spPr>
          <a:xfrm>
            <a:off x="1539310" y="3026618"/>
            <a:ext cx="815553" cy="165498"/>
          </a:xfrm>
          <a:prstGeom prst="roundRect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ct val="80000"/>
              </a:lnSpc>
            </a:pPr>
            <a:r>
              <a:rPr lang="en-US" sz="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Functions from Other Networks</a:t>
            </a:r>
            <a:endParaRPr lang="ru-RU" sz="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Скругленный прямоугольник 61">
            <a:extLst>
              <a:ext uri="{FF2B5EF4-FFF2-40B4-BE49-F238E27FC236}">
                <a16:creationId xmlns:a16="http://schemas.microsoft.com/office/drawing/2014/main" xmlns="" id="{C71CDC4E-212C-4564-BB89-6D9FEE12DD74}"/>
              </a:ext>
            </a:extLst>
          </p:cNvPr>
          <p:cNvSpPr/>
          <p:nvPr/>
        </p:nvSpPr>
        <p:spPr>
          <a:xfrm>
            <a:off x="2450416" y="3019789"/>
            <a:ext cx="816650" cy="165498"/>
          </a:xfrm>
          <a:prstGeom prst="roundRect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ct val="80000"/>
              </a:lnSpc>
            </a:pPr>
            <a:r>
              <a:rPr lang="en-US" sz="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Delivery Function</a:t>
            </a:r>
            <a:endParaRPr lang="ru-RU" sz="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Скругленный прямоугольник 62">
            <a:extLst>
              <a:ext uri="{FF2B5EF4-FFF2-40B4-BE49-F238E27FC236}">
                <a16:creationId xmlns:a16="http://schemas.microsoft.com/office/drawing/2014/main" xmlns="" id="{A6F8C61B-304D-445D-876F-D7C20705C650}"/>
              </a:ext>
            </a:extLst>
          </p:cNvPr>
          <p:cNvSpPr/>
          <p:nvPr/>
        </p:nvSpPr>
        <p:spPr>
          <a:xfrm>
            <a:off x="2444815" y="3957245"/>
            <a:ext cx="822251" cy="165498"/>
          </a:xfrm>
          <a:prstGeom prst="roundRect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ct val="80000"/>
              </a:lnSpc>
            </a:pPr>
            <a:r>
              <a:rPr lang="en-US" sz="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Support Functions</a:t>
            </a:r>
            <a:endParaRPr lang="ru-RU" sz="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Скругленный прямоугольник 63">
            <a:extLst>
              <a:ext uri="{FF2B5EF4-FFF2-40B4-BE49-F238E27FC236}">
                <a16:creationId xmlns:a16="http://schemas.microsoft.com/office/drawing/2014/main" xmlns="" id="{D15A7A7C-0647-42BA-9F87-D98B5A5AB81E}"/>
              </a:ext>
            </a:extLst>
          </p:cNvPr>
          <p:cNvSpPr/>
          <p:nvPr/>
        </p:nvSpPr>
        <p:spPr>
          <a:xfrm>
            <a:off x="3377157" y="3018156"/>
            <a:ext cx="816650" cy="165498"/>
          </a:xfrm>
          <a:prstGeom prst="roundRect">
            <a:avLst/>
          </a:prstGeom>
          <a:solidFill>
            <a:srgbClr val="D9D9D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ct val="80000"/>
              </a:lnSpc>
            </a:pPr>
            <a:r>
              <a:rPr lang="en-US" sz="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 Control Function</a:t>
            </a:r>
            <a:endParaRPr lang="ru-RU" sz="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Скругленный прямоугольник 64">
            <a:extLst>
              <a:ext uri="{FF2B5EF4-FFF2-40B4-BE49-F238E27FC236}">
                <a16:creationId xmlns:a16="http://schemas.microsoft.com/office/drawing/2014/main" xmlns="" id="{D4548E3D-3896-4E00-A7FC-212659A062F2}"/>
              </a:ext>
            </a:extLst>
          </p:cNvPr>
          <p:cNvSpPr/>
          <p:nvPr/>
        </p:nvSpPr>
        <p:spPr>
          <a:xfrm>
            <a:off x="1580138" y="2213155"/>
            <a:ext cx="815553" cy="165498"/>
          </a:xfrm>
          <a:prstGeom prst="roundRect">
            <a:avLst/>
          </a:prstGeom>
          <a:solidFill>
            <a:srgbClr val="D9D9D9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ct val="80000"/>
              </a:lnSpc>
            </a:pPr>
            <a:r>
              <a:rPr lang="en-US" sz="6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IdM</a:t>
            </a:r>
            <a:r>
              <a:rPr lang="en-US" sz="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Functions</a:t>
            </a:r>
            <a:endParaRPr lang="ru-RU" sz="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xmlns="" id="{3EF3C240-D034-4982-94BC-069E39B54E5C}"/>
              </a:ext>
            </a:extLst>
          </p:cNvPr>
          <p:cNvSpPr/>
          <p:nvPr/>
        </p:nvSpPr>
        <p:spPr>
          <a:xfrm>
            <a:off x="3404220" y="1602327"/>
            <a:ext cx="1433780" cy="4692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Generic Support Capabilities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xmlns="" id="{F20087BF-4DB0-4E8D-9F8D-65A4FD9435D5}"/>
              </a:ext>
            </a:extLst>
          </p:cNvPr>
          <p:cNvSpPr/>
          <p:nvPr/>
        </p:nvSpPr>
        <p:spPr>
          <a:xfrm>
            <a:off x="4906169" y="1604184"/>
            <a:ext cx="1475581" cy="4692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Support Capabilities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Прямоугольник с двумя скругленными противолежащими углами 55">
            <a:extLst>
              <a:ext uri="{FF2B5EF4-FFF2-40B4-BE49-F238E27FC236}">
                <a16:creationId xmlns:a16="http://schemas.microsoft.com/office/drawing/2014/main" xmlns="" id="{A74DFCF4-D747-45DE-AC16-17FC45A08227}"/>
              </a:ext>
            </a:extLst>
          </p:cNvPr>
          <p:cNvSpPr/>
          <p:nvPr/>
        </p:nvSpPr>
        <p:spPr>
          <a:xfrm>
            <a:off x="6677022" y="1427825"/>
            <a:ext cx="1295400" cy="746489"/>
          </a:xfrm>
          <a:prstGeom prst="round2DiagRect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store, analytics and business logic</a:t>
            </a:r>
            <a:endParaRPr lang="ru-RU" sz="1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Прямоугольник с двумя скругленными противолежащими углами 53">
            <a:extLst>
              <a:ext uri="{FF2B5EF4-FFF2-40B4-BE49-F238E27FC236}">
                <a16:creationId xmlns:a16="http://schemas.microsoft.com/office/drawing/2014/main" xmlns="" id="{F4BB015C-4B22-4666-B6F0-45A23972F15A}"/>
              </a:ext>
            </a:extLst>
          </p:cNvPr>
          <p:cNvSpPr/>
          <p:nvPr/>
        </p:nvSpPr>
        <p:spPr>
          <a:xfrm>
            <a:off x="6697998" y="3985756"/>
            <a:ext cx="1295400" cy="746489"/>
          </a:xfrm>
          <a:prstGeom prst="round2DiagRect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45720" rIns="18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collection and gathering</a:t>
            </a:r>
            <a:endParaRPr lang="ru-RU" sz="1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Прямоугольник с двумя скругленными противолежащими углами 54">
            <a:extLst>
              <a:ext uri="{FF2B5EF4-FFF2-40B4-BE49-F238E27FC236}">
                <a16:creationId xmlns:a16="http://schemas.microsoft.com/office/drawing/2014/main" xmlns="" id="{A69B9BF2-B93F-4FEA-84B8-0E9116359194}"/>
              </a:ext>
            </a:extLst>
          </p:cNvPr>
          <p:cNvSpPr/>
          <p:nvPr/>
        </p:nvSpPr>
        <p:spPr>
          <a:xfrm>
            <a:off x="6660753" y="3084980"/>
            <a:ext cx="1295400" cy="746489"/>
          </a:xfrm>
          <a:prstGeom prst="round2DiagRect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/>
            <a:r>
              <a:rPr lang="en-US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Aggregation, filtering and transmission of data</a:t>
            </a:r>
            <a:endParaRPr lang="ru-RU" sz="1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Shape 105">
            <a:extLst>
              <a:ext uri="{FF2B5EF4-FFF2-40B4-BE49-F238E27FC236}">
                <a16:creationId xmlns:a16="http://schemas.microsoft.com/office/drawing/2014/main" xmlns="" id="{AE8E07AA-11D0-4415-A70C-7785A690B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4" y="125725"/>
            <a:ext cx="8261350" cy="653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defPPr>
              <a:defRPr lang="ru-RU"/>
            </a:defPPr>
            <a:lvl1pPr eaLnBrk="1" hangingPunct="1">
              <a:defRPr sz="2000" b="1" i="1">
                <a:solidFill>
                  <a:schemeClr val="tx1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ru-RU" u="sng" dirty="0"/>
              <a:t>Reference Model</a:t>
            </a:r>
            <a:endParaRPr lang="ru-RU" altLang="ru-RU" u="sng" dirty="0"/>
          </a:p>
        </p:txBody>
      </p:sp>
      <p:sp>
        <p:nvSpPr>
          <p:cNvPr id="79" name="Объект 2">
            <a:extLst>
              <a:ext uri="{FF2B5EF4-FFF2-40B4-BE49-F238E27FC236}">
                <a16:creationId xmlns:a16="http://schemas.microsoft.com/office/drawing/2014/main" xmlns="" id="{3572A7FE-D1DF-479B-801E-E78CED594B03}"/>
              </a:ext>
            </a:extLst>
          </p:cNvPr>
          <p:cNvSpPr txBox="1">
            <a:spLocks/>
          </p:cNvSpPr>
          <p:nvPr/>
        </p:nvSpPr>
        <p:spPr bwMode="auto">
          <a:xfrm>
            <a:off x="65087" y="4845163"/>
            <a:ext cx="8939213" cy="341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l" rtl="0" eaLnBrk="0" fontAlgn="base" hangingPunct="0">
              <a:spcBef>
                <a:spcPts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  <a:rtl val="0"/>
              </a:defRPr>
            </a:lvl1pPr>
            <a:lvl2pPr algn="l" rtl="0" eaLnBrk="0" fontAlgn="base" hangingPunct="0">
              <a:spcBef>
                <a:spcPts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  <a:rtl val="0"/>
              </a:defRPr>
            </a:lvl2pPr>
            <a:lvl3pPr algn="l" rtl="0" eaLnBrk="0" fontAlgn="base" hangingPunct="0">
              <a:spcBef>
                <a:spcPts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  <a:rtl val="0"/>
              </a:defRPr>
            </a:lvl3pPr>
            <a:lvl4pPr algn="l" rtl="0" eaLnBrk="0" fontAlgn="base" hangingPunct="0">
              <a:spcBef>
                <a:spcPts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  <a:rtl val="0"/>
              </a:defRPr>
            </a:lvl4pPr>
            <a:lvl5pPr algn="l" rtl="0" eaLnBrk="0" fontAlgn="base" hangingPunct="0">
              <a:spcBef>
                <a:spcPts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US" sz="800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ITU-T Recommendation Y.20</a:t>
            </a:r>
            <a:r>
              <a:rPr lang="ru-RU" sz="800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800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800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en-US" sz="800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 of the Internet of things</a:t>
            </a:r>
            <a:r>
              <a:rPr lang="ru-RU" sz="800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489579597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" y="263874"/>
            <a:ext cx="2794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6391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8623300" y="114300"/>
            <a:ext cx="450850" cy="393700"/>
          </a:xfrm>
          <a:noFill/>
        </p:spPr>
        <p:txBody>
          <a:bodyPr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48A8A58C-5161-42FC-B1F4-ABC83F654A51}" type="slidenum">
              <a:rPr lang="ru-RU" altLang="ru-RU" sz="2000" b="1">
                <a:solidFill>
                  <a:srgbClr val="C00000"/>
                </a:solidFill>
              </a:rPr>
              <a:pPr/>
              <a:t>6</a:t>
            </a:fld>
            <a:endParaRPr lang="ru-RU" altLang="ru-RU" sz="2000" b="1" dirty="0">
              <a:solidFill>
                <a:srgbClr val="C00000"/>
              </a:solidFill>
            </a:endParaRPr>
          </a:p>
        </p:txBody>
      </p:sp>
      <p:sp>
        <p:nvSpPr>
          <p:cNvPr id="14" name="Shape 105"/>
          <p:cNvSpPr txBox="1">
            <a:spLocks noChangeArrowheads="1"/>
          </p:cNvSpPr>
          <p:nvPr/>
        </p:nvSpPr>
        <p:spPr bwMode="auto">
          <a:xfrm>
            <a:off x="441325" y="157494"/>
            <a:ext cx="8261350" cy="561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defPPr>
              <a:defRPr lang="ru-RU"/>
            </a:defPPr>
            <a:lvl1pPr eaLnBrk="1" hangingPunct="1">
              <a:defRPr sz="2000" b="1" i="1">
                <a:solidFill>
                  <a:schemeClr val="tx1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ru-RU" u="sng" dirty="0"/>
              <a:t>Digital Entity Model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5570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3" name="Объект 2">
            <a:extLst>
              <a:ext uri="{FF2B5EF4-FFF2-40B4-BE49-F238E27FC236}">
                <a16:creationId xmlns:a16="http://schemas.microsoft.com/office/drawing/2014/main" xmlns="" id="{9EF39ED5-4FD0-40C3-A31C-8EDBBAF15690}"/>
              </a:ext>
            </a:extLst>
          </p:cNvPr>
          <p:cNvSpPr txBox="1">
            <a:spLocks/>
          </p:cNvSpPr>
          <p:nvPr/>
        </p:nvSpPr>
        <p:spPr bwMode="auto">
          <a:xfrm>
            <a:off x="262394" y="4472264"/>
            <a:ext cx="8038769" cy="48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l" rtl="0" eaLnBrk="0" fontAlgn="base" hangingPunct="0">
              <a:spcBef>
                <a:spcPts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  <a:rtl val="0"/>
              </a:defRPr>
            </a:lvl1pPr>
            <a:lvl2pPr algn="l" rtl="0" eaLnBrk="0" fontAlgn="base" hangingPunct="0">
              <a:spcBef>
                <a:spcPts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  <a:rtl val="0"/>
              </a:defRPr>
            </a:lvl2pPr>
            <a:lvl3pPr algn="l" rtl="0" eaLnBrk="0" fontAlgn="base" hangingPunct="0">
              <a:spcBef>
                <a:spcPts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  <a:rtl val="0"/>
              </a:defRPr>
            </a:lvl3pPr>
            <a:lvl4pPr algn="l" rtl="0" eaLnBrk="0" fontAlgn="base" hangingPunct="0">
              <a:spcBef>
                <a:spcPts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  <a:rtl val="0"/>
              </a:defRPr>
            </a:lvl4pPr>
            <a:lvl5pPr algn="l" rtl="0" eaLnBrk="0" fontAlgn="base" hangingPunct="0">
              <a:spcBef>
                <a:spcPts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r>
              <a:rPr lang="en-US" sz="1000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ITU-T Recommendation X.1255</a:t>
            </a:r>
            <a:r>
              <a:rPr lang="ru-RU" sz="1000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en-US" sz="1000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Framework for discovery of identity</a:t>
            </a:r>
            <a:r>
              <a:rPr lang="ru-RU" sz="1000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information</a:t>
            </a:r>
            <a:r>
              <a:rPr lang="ru-RU" sz="1000" kern="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</p:txBody>
      </p:sp>
      <p:sp>
        <p:nvSpPr>
          <p:cNvPr id="34" name="Скругленный прямоугольник 19">
            <a:extLst>
              <a:ext uri="{FF2B5EF4-FFF2-40B4-BE49-F238E27FC236}">
                <a16:creationId xmlns:a16="http://schemas.microsoft.com/office/drawing/2014/main" xmlns="" id="{1697C316-BB1C-48BA-93AA-1696F8B883A3}"/>
              </a:ext>
            </a:extLst>
          </p:cNvPr>
          <p:cNvSpPr/>
          <p:nvPr/>
        </p:nvSpPr>
        <p:spPr>
          <a:xfrm>
            <a:off x="1185748" y="1821731"/>
            <a:ext cx="1736067" cy="62648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Intrinsic attributes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20">
            <a:extLst>
              <a:ext uri="{FF2B5EF4-FFF2-40B4-BE49-F238E27FC236}">
                <a16:creationId xmlns:a16="http://schemas.microsoft.com/office/drawing/2014/main" xmlns="" id="{22602146-4462-43F6-90F4-A16C89FC492D}"/>
              </a:ext>
            </a:extLst>
          </p:cNvPr>
          <p:cNvSpPr/>
          <p:nvPr/>
        </p:nvSpPr>
        <p:spPr>
          <a:xfrm>
            <a:off x="6302393" y="1845860"/>
            <a:ext cx="1736067" cy="62648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User-defined attributes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36" name="Скругленный прямоугольник 22">
            <a:extLst>
              <a:ext uri="{FF2B5EF4-FFF2-40B4-BE49-F238E27FC236}">
                <a16:creationId xmlns:a16="http://schemas.microsoft.com/office/drawing/2014/main" xmlns="" id="{75ECC14E-2577-45A0-BBC9-63511D39666F}"/>
              </a:ext>
            </a:extLst>
          </p:cNvPr>
          <p:cNvSpPr/>
          <p:nvPr/>
        </p:nvSpPr>
        <p:spPr>
          <a:xfrm>
            <a:off x="704423" y="2781227"/>
            <a:ext cx="648591" cy="5020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ID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23">
            <a:extLst>
              <a:ext uri="{FF2B5EF4-FFF2-40B4-BE49-F238E27FC236}">
                <a16:creationId xmlns:a16="http://schemas.microsoft.com/office/drawing/2014/main" xmlns="" id="{A89ED46B-0AF7-4F6A-BD8C-24B996D08E39}"/>
              </a:ext>
            </a:extLst>
          </p:cNvPr>
          <p:cNvSpPr/>
          <p:nvPr/>
        </p:nvSpPr>
        <p:spPr>
          <a:xfrm>
            <a:off x="1508326" y="2781227"/>
            <a:ext cx="982113" cy="5020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Attributes of the life cycle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38" name="Скругленный прямоугольник 24">
            <a:extLst>
              <a:ext uri="{FF2B5EF4-FFF2-40B4-BE49-F238E27FC236}">
                <a16:creationId xmlns:a16="http://schemas.microsoft.com/office/drawing/2014/main" xmlns="" id="{C9718415-CAC3-4CC6-80F1-B4551EA34AC0}"/>
              </a:ext>
            </a:extLst>
          </p:cNvPr>
          <p:cNvSpPr/>
          <p:nvPr/>
        </p:nvSpPr>
        <p:spPr>
          <a:xfrm>
            <a:off x="2645750" y="2781227"/>
            <a:ext cx="982113" cy="5020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Owner attributes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39" name="Скругленный прямоугольник 26">
            <a:extLst>
              <a:ext uri="{FF2B5EF4-FFF2-40B4-BE49-F238E27FC236}">
                <a16:creationId xmlns:a16="http://schemas.microsoft.com/office/drawing/2014/main" xmlns="" id="{9DBBBE4E-2919-481C-AF35-0D8B923814BE}"/>
              </a:ext>
            </a:extLst>
          </p:cNvPr>
          <p:cNvSpPr/>
          <p:nvPr/>
        </p:nvSpPr>
        <p:spPr>
          <a:xfrm>
            <a:off x="6679372" y="2781227"/>
            <a:ext cx="982113" cy="5020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Type DE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40" name="Скругленный прямоугольник 27">
            <a:extLst>
              <a:ext uri="{FF2B5EF4-FFF2-40B4-BE49-F238E27FC236}">
                <a16:creationId xmlns:a16="http://schemas.microsoft.com/office/drawing/2014/main" xmlns="" id="{13273E96-94EF-4177-B1F1-6FC5459997A2}"/>
              </a:ext>
            </a:extLst>
          </p:cNvPr>
          <p:cNvSpPr/>
          <p:nvPr/>
        </p:nvSpPr>
        <p:spPr>
          <a:xfrm>
            <a:off x="7816796" y="2781227"/>
            <a:ext cx="982113" cy="5020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Other attributes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28">
            <a:extLst>
              <a:ext uri="{FF2B5EF4-FFF2-40B4-BE49-F238E27FC236}">
                <a16:creationId xmlns:a16="http://schemas.microsoft.com/office/drawing/2014/main" xmlns="" id="{315E41F0-9DA3-47C7-A3A6-C2A1B016903F}"/>
              </a:ext>
            </a:extLst>
          </p:cNvPr>
          <p:cNvSpPr/>
          <p:nvPr/>
        </p:nvSpPr>
        <p:spPr>
          <a:xfrm>
            <a:off x="5541947" y="2781227"/>
            <a:ext cx="982113" cy="5020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Permission scheme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42" name="Скругленный прямоугольник 29">
            <a:extLst>
              <a:ext uri="{FF2B5EF4-FFF2-40B4-BE49-F238E27FC236}">
                <a16:creationId xmlns:a16="http://schemas.microsoft.com/office/drawing/2014/main" xmlns="" id="{62AEE475-10D7-4650-BEDC-5521DAF29515}"/>
              </a:ext>
            </a:extLst>
          </p:cNvPr>
          <p:cNvSpPr/>
          <p:nvPr/>
        </p:nvSpPr>
        <p:spPr>
          <a:xfrm>
            <a:off x="6441882" y="3730580"/>
            <a:ext cx="1457092" cy="5020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DATA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43" name="Скругленный прямоугольник 30">
            <a:extLst>
              <a:ext uri="{FF2B5EF4-FFF2-40B4-BE49-F238E27FC236}">
                <a16:creationId xmlns:a16="http://schemas.microsoft.com/office/drawing/2014/main" xmlns="" id="{150CB076-0DD1-4A7D-AEB6-38D1A4033DE3}"/>
              </a:ext>
            </a:extLst>
          </p:cNvPr>
          <p:cNvSpPr/>
          <p:nvPr/>
        </p:nvSpPr>
        <p:spPr>
          <a:xfrm>
            <a:off x="3698544" y="894818"/>
            <a:ext cx="1658203" cy="68322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Digital Entity (DE)</a:t>
            </a:r>
            <a:endParaRPr lang="ru-RU" sz="1600" b="1" dirty="0">
              <a:solidFill>
                <a:schemeClr val="tx1"/>
              </a:solidFill>
            </a:endParaRPr>
          </a:p>
        </p:txBody>
      </p:sp>
      <p:cxnSp>
        <p:nvCxnSpPr>
          <p:cNvPr id="44" name="Соединительная линия уступом 3">
            <a:extLst>
              <a:ext uri="{FF2B5EF4-FFF2-40B4-BE49-F238E27FC236}">
                <a16:creationId xmlns:a16="http://schemas.microsoft.com/office/drawing/2014/main" xmlns="" id="{C4D606D0-4BDE-4925-8496-1F1D463EF245}"/>
              </a:ext>
            </a:extLst>
          </p:cNvPr>
          <p:cNvCxnSpPr>
            <a:stCxn id="43" idx="3"/>
            <a:endCxn id="35" idx="0"/>
          </p:cNvCxnSpPr>
          <p:nvPr/>
        </p:nvCxnSpPr>
        <p:spPr>
          <a:xfrm>
            <a:off x="5356747" y="1236432"/>
            <a:ext cx="1813681" cy="609428"/>
          </a:xfrm>
          <a:prstGeom prst="bentConnector2">
            <a:avLst/>
          </a:prstGeom>
          <a:ln w="28575">
            <a:solidFill>
              <a:schemeClr val="accent2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Соединительная линия уступом 5">
            <a:extLst>
              <a:ext uri="{FF2B5EF4-FFF2-40B4-BE49-F238E27FC236}">
                <a16:creationId xmlns:a16="http://schemas.microsoft.com/office/drawing/2014/main" xmlns="" id="{AE05B9AD-05C9-4175-9D11-B88EA29273F0}"/>
              </a:ext>
            </a:extLst>
          </p:cNvPr>
          <p:cNvCxnSpPr>
            <a:endCxn id="34" idx="0"/>
          </p:cNvCxnSpPr>
          <p:nvPr/>
        </p:nvCxnSpPr>
        <p:spPr>
          <a:xfrm rot="10800000" flipV="1">
            <a:off x="2053781" y="1335185"/>
            <a:ext cx="1644762" cy="486545"/>
          </a:xfrm>
          <a:prstGeom prst="bentConnector2">
            <a:avLst/>
          </a:prstGeom>
          <a:ln w="28575">
            <a:solidFill>
              <a:schemeClr val="accent2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xmlns="" id="{EDE23448-F60E-48C4-8AD6-DC60F86F01B6}"/>
              </a:ext>
            </a:extLst>
          </p:cNvPr>
          <p:cNvSpPr/>
          <p:nvPr/>
        </p:nvSpPr>
        <p:spPr>
          <a:xfrm>
            <a:off x="593972" y="1728543"/>
            <a:ext cx="3104571" cy="1731695"/>
          </a:xfrm>
          <a:prstGeom prst="rect">
            <a:avLst/>
          </a:prstGeom>
          <a:ln w="12700">
            <a:solidFill>
              <a:schemeClr val="accent2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xmlns="" id="{E5F17568-84E4-4957-A749-18AE5D6985BE}"/>
              </a:ext>
            </a:extLst>
          </p:cNvPr>
          <p:cNvSpPr/>
          <p:nvPr/>
        </p:nvSpPr>
        <p:spPr>
          <a:xfrm>
            <a:off x="5409331" y="1752253"/>
            <a:ext cx="3491909" cy="1731695"/>
          </a:xfrm>
          <a:prstGeom prst="rect">
            <a:avLst/>
          </a:prstGeom>
          <a:ln w="12700">
            <a:solidFill>
              <a:schemeClr val="accent2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</p:spTree>
    <p:extLst>
      <p:ext uri="{BB962C8B-B14F-4D97-AF65-F5344CB8AC3E}">
        <p14:creationId xmlns:p14="http://schemas.microsoft.com/office/powerpoint/2010/main" val="383558116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" y="263874"/>
            <a:ext cx="2794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4000" cy="5143500"/>
          </a:xfrm>
          <a:prstGeom prst="rect">
            <a:avLst/>
          </a:prstGeom>
        </p:spPr>
      </p:pic>
      <p:sp>
        <p:nvSpPr>
          <p:cNvPr id="16391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8623300" y="114300"/>
            <a:ext cx="450850" cy="393700"/>
          </a:xfrm>
          <a:noFill/>
        </p:spPr>
        <p:txBody>
          <a:bodyPr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48A8A58C-5161-42FC-B1F4-ABC83F654A51}" type="slidenum">
              <a:rPr lang="ru-RU" altLang="ru-RU" b="1">
                <a:solidFill>
                  <a:schemeClr val="bg1"/>
                </a:solidFill>
              </a:rPr>
              <a:pPr/>
              <a:t>7</a:t>
            </a:fld>
            <a:endParaRPr lang="ru-RU" altLang="ru-RU" b="1" dirty="0">
              <a:solidFill>
                <a:schemeClr val="bg1"/>
              </a:solidFill>
            </a:endParaRPr>
          </a:p>
        </p:txBody>
      </p:sp>
      <p:sp>
        <p:nvSpPr>
          <p:cNvPr id="14" name="Shape 105"/>
          <p:cNvSpPr txBox="1">
            <a:spLocks noChangeArrowheads="1"/>
          </p:cNvSpPr>
          <p:nvPr/>
        </p:nvSpPr>
        <p:spPr bwMode="auto">
          <a:xfrm>
            <a:off x="441325" y="157494"/>
            <a:ext cx="8261350" cy="561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defPPr>
              <a:defRPr lang="ru-RU"/>
            </a:defPPr>
            <a:lvl1pPr eaLnBrk="1" hangingPunct="1">
              <a:defRPr sz="2000" b="1" i="1">
                <a:solidFill>
                  <a:schemeClr val="tx1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ru-RU" u="sng" dirty="0"/>
              <a:t>Digital Entity Model</a:t>
            </a:r>
          </a:p>
        </p:txBody>
      </p:sp>
      <p:sp>
        <p:nvSpPr>
          <p:cNvPr id="24" name="Номер слайда 2">
            <a:extLst>
              <a:ext uri="{FF2B5EF4-FFF2-40B4-BE49-F238E27FC236}">
                <a16:creationId xmlns:a16="http://schemas.microsoft.com/office/drawing/2014/main" xmlns="" id="{0BB21EF5-0FB7-4883-B7B0-2B774E8D722A}"/>
              </a:ext>
            </a:extLst>
          </p:cNvPr>
          <p:cNvSpPr txBox="1">
            <a:spLocks/>
          </p:cNvSpPr>
          <p:nvPr/>
        </p:nvSpPr>
        <p:spPr bwMode="auto">
          <a:xfrm>
            <a:off x="8623301" y="114300"/>
            <a:ext cx="4508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31" indent="-285743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2972" indent="-228594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160" indent="-228594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348" indent="-228594"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537" indent="-228594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726" indent="-228594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8915" indent="-228594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103" indent="-228594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48A8A58C-5161-42FC-B1F4-ABC83F654A51}" type="slidenum">
              <a:rPr lang="ru-RU" altLang="ru-RU" sz="2000" b="1" smtClean="0">
                <a:solidFill>
                  <a:srgbClr val="C00000"/>
                </a:solidFill>
              </a:rPr>
              <a:pPr/>
              <a:t>7</a:t>
            </a:fld>
            <a:endParaRPr lang="ru-RU" altLang="ru-RU" sz="2000" b="1" dirty="0">
              <a:solidFill>
                <a:srgbClr val="C00000"/>
              </a:solidFill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8C853F19-5252-4500-8EAB-39A6CFA15636}"/>
              </a:ext>
            </a:extLst>
          </p:cNvPr>
          <p:cNvSpPr/>
          <p:nvPr/>
        </p:nvSpPr>
        <p:spPr>
          <a:xfrm>
            <a:off x="2286000" y="15570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29" name="Скругленный прямоугольник 1">
            <a:extLst>
              <a:ext uri="{FF2B5EF4-FFF2-40B4-BE49-F238E27FC236}">
                <a16:creationId xmlns:a16="http://schemas.microsoft.com/office/drawing/2014/main" xmlns="" id="{95F4E772-3261-4917-8BB5-238E5C6D781D}"/>
              </a:ext>
            </a:extLst>
          </p:cNvPr>
          <p:cNvSpPr/>
          <p:nvPr/>
        </p:nvSpPr>
        <p:spPr>
          <a:xfrm>
            <a:off x="3500735" y="716836"/>
            <a:ext cx="1457092" cy="5020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Digital Entity (DE)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0" name="Скругленный прямоугольник 19">
            <a:extLst>
              <a:ext uri="{FF2B5EF4-FFF2-40B4-BE49-F238E27FC236}">
                <a16:creationId xmlns:a16="http://schemas.microsoft.com/office/drawing/2014/main" xmlns="" id="{9E5A8161-E90D-46C6-8D44-F2B26120E28C}"/>
              </a:ext>
            </a:extLst>
          </p:cNvPr>
          <p:cNvSpPr/>
          <p:nvPr/>
        </p:nvSpPr>
        <p:spPr>
          <a:xfrm>
            <a:off x="832604" y="1420718"/>
            <a:ext cx="1728447" cy="57320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Intrinsic attributes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31" name="Скругленный прямоугольник 20">
            <a:extLst>
              <a:ext uri="{FF2B5EF4-FFF2-40B4-BE49-F238E27FC236}">
                <a16:creationId xmlns:a16="http://schemas.microsoft.com/office/drawing/2014/main" xmlns="" id="{1E89ED1E-4DA8-410B-96BA-E09165368247}"/>
              </a:ext>
            </a:extLst>
          </p:cNvPr>
          <p:cNvSpPr/>
          <p:nvPr/>
        </p:nvSpPr>
        <p:spPr>
          <a:xfrm>
            <a:off x="5659340" y="1435373"/>
            <a:ext cx="1728447" cy="57320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User-defined attributes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22">
            <a:extLst>
              <a:ext uri="{FF2B5EF4-FFF2-40B4-BE49-F238E27FC236}">
                <a16:creationId xmlns:a16="http://schemas.microsoft.com/office/drawing/2014/main" xmlns="" id="{9005E181-8B43-4886-9EB0-D0F4D59DED52}"/>
              </a:ext>
            </a:extLst>
          </p:cNvPr>
          <p:cNvSpPr/>
          <p:nvPr/>
        </p:nvSpPr>
        <p:spPr>
          <a:xfrm>
            <a:off x="310528" y="2222394"/>
            <a:ext cx="648591" cy="68332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ID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33" name="Скругленный прямоугольник 23">
            <a:extLst>
              <a:ext uri="{FF2B5EF4-FFF2-40B4-BE49-F238E27FC236}">
                <a16:creationId xmlns:a16="http://schemas.microsoft.com/office/drawing/2014/main" xmlns="" id="{7203B610-72C8-4311-BA55-13EC318E3ABA}"/>
              </a:ext>
            </a:extLst>
          </p:cNvPr>
          <p:cNvSpPr/>
          <p:nvPr/>
        </p:nvSpPr>
        <p:spPr>
          <a:xfrm>
            <a:off x="1114430" y="2222394"/>
            <a:ext cx="982113" cy="68332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Attributes of the life cycle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24">
            <a:extLst>
              <a:ext uri="{FF2B5EF4-FFF2-40B4-BE49-F238E27FC236}">
                <a16:creationId xmlns:a16="http://schemas.microsoft.com/office/drawing/2014/main" xmlns="" id="{CA446460-A632-49E8-981B-243D108A6FFE}"/>
              </a:ext>
            </a:extLst>
          </p:cNvPr>
          <p:cNvSpPr/>
          <p:nvPr/>
        </p:nvSpPr>
        <p:spPr>
          <a:xfrm>
            <a:off x="2251853" y="2222394"/>
            <a:ext cx="982113" cy="68332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Owner attributes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42" name="Скругленный прямоугольник 28">
            <a:extLst>
              <a:ext uri="{FF2B5EF4-FFF2-40B4-BE49-F238E27FC236}">
                <a16:creationId xmlns:a16="http://schemas.microsoft.com/office/drawing/2014/main" xmlns="" id="{C02D0637-9164-4431-BA92-4267E5929D5D}"/>
              </a:ext>
            </a:extLst>
          </p:cNvPr>
          <p:cNvSpPr/>
          <p:nvPr/>
        </p:nvSpPr>
        <p:spPr>
          <a:xfrm>
            <a:off x="5739273" y="2239084"/>
            <a:ext cx="819924" cy="68332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Permission scheme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43" name="Скругленный прямоугольник 17">
            <a:extLst>
              <a:ext uri="{FF2B5EF4-FFF2-40B4-BE49-F238E27FC236}">
                <a16:creationId xmlns:a16="http://schemas.microsoft.com/office/drawing/2014/main" xmlns="" id="{45B6C2CC-E71D-4735-A471-8953FAA2261F}"/>
              </a:ext>
            </a:extLst>
          </p:cNvPr>
          <p:cNvSpPr/>
          <p:nvPr/>
        </p:nvSpPr>
        <p:spPr>
          <a:xfrm>
            <a:off x="5346107" y="3635688"/>
            <a:ext cx="1585843" cy="26029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800" b="1" i="1" dirty="0">
                <a:solidFill>
                  <a:schemeClr val="tx1"/>
                </a:solidFill>
              </a:rPr>
              <a:t>Request on authentication</a:t>
            </a:r>
            <a:endParaRPr lang="ru-RU" sz="800" b="1" i="1" dirty="0">
              <a:solidFill>
                <a:schemeClr val="tx1"/>
              </a:solidFill>
            </a:endParaRPr>
          </a:p>
        </p:txBody>
      </p:sp>
      <p:sp>
        <p:nvSpPr>
          <p:cNvPr id="44" name="Скругленный прямоугольник 18">
            <a:extLst>
              <a:ext uri="{FF2B5EF4-FFF2-40B4-BE49-F238E27FC236}">
                <a16:creationId xmlns:a16="http://schemas.microsoft.com/office/drawing/2014/main" xmlns="" id="{E14882E3-7ADC-4B86-B163-ECF1D970E41F}"/>
              </a:ext>
            </a:extLst>
          </p:cNvPr>
          <p:cNvSpPr/>
          <p:nvPr/>
        </p:nvSpPr>
        <p:spPr>
          <a:xfrm>
            <a:off x="5346107" y="3991240"/>
            <a:ext cx="1585843" cy="26029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800" b="1" i="1" dirty="0">
                <a:solidFill>
                  <a:schemeClr val="tx1"/>
                </a:solidFill>
              </a:rPr>
              <a:t>Request  on authorization of the access rights</a:t>
            </a:r>
            <a:endParaRPr lang="ru-RU" sz="800" b="1" i="1" dirty="0">
              <a:solidFill>
                <a:schemeClr val="tx1"/>
              </a:solidFill>
            </a:endParaRPr>
          </a:p>
        </p:txBody>
      </p:sp>
      <p:sp>
        <p:nvSpPr>
          <p:cNvPr id="45" name="Выноска 1 (с границей) 21">
            <a:extLst>
              <a:ext uri="{FF2B5EF4-FFF2-40B4-BE49-F238E27FC236}">
                <a16:creationId xmlns:a16="http://schemas.microsoft.com/office/drawing/2014/main" xmlns="" id="{E4EDE0D6-4E55-4408-BE1A-3BA832F3AD8A}"/>
              </a:ext>
            </a:extLst>
          </p:cNvPr>
          <p:cNvSpPr/>
          <p:nvPr/>
        </p:nvSpPr>
        <p:spPr>
          <a:xfrm>
            <a:off x="7350184" y="3167069"/>
            <a:ext cx="1413575" cy="579862"/>
          </a:xfrm>
          <a:prstGeom prst="accentCallout1">
            <a:avLst>
              <a:gd name="adj1" fmla="val 52799"/>
              <a:gd name="adj2" fmla="val -4114"/>
              <a:gd name="adj3" fmla="val 102685"/>
              <a:gd name="adj4" fmla="val -24837"/>
            </a:avLst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rIns="3600" rtlCol="0" anchor="ctr"/>
          <a:lstStyle/>
          <a:p>
            <a:pPr algn="ctr"/>
            <a:r>
              <a:rPr lang="en-US" sz="900" b="1" i="1" dirty="0">
                <a:solidFill>
                  <a:schemeClr val="bg1"/>
                </a:solidFill>
              </a:rPr>
              <a:t>Verification of actions and data on the scheduled access model</a:t>
            </a:r>
            <a:endParaRPr lang="ru-RU" sz="900" b="1" i="1" dirty="0">
              <a:solidFill>
                <a:schemeClr val="bg1"/>
              </a:solidFill>
            </a:endParaRPr>
          </a:p>
        </p:txBody>
      </p:sp>
      <p:sp>
        <p:nvSpPr>
          <p:cNvPr id="46" name="Выноска 1 (с границей) 25">
            <a:extLst>
              <a:ext uri="{FF2B5EF4-FFF2-40B4-BE49-F238E27FC236}">
                <a16:creationId xmlns:a16="http://schemas.microsoft.com/office/drawing/2014/main" xmlns="" id="{371B0662-3306-4EF0-9F74-08FCEA8B3F93}"/>
              </a:ext>
            </a:extLst>
          </p:cNvPr>
          <p:cNvSpPr/>
          <p:nvPr/>
        </p:nvSpPr>
        <p:spPr>
          <a:xfrm>
            <a:off x="7384194" y="3812842"/>
            <a:ext cx="1610904" cy="745844"/>
          </a:xfrm>
          <a:prstGeom prst="accentCallout1">
            <a:avLst>
              <a:gd name="adj1" fmla="val 50693"/>
              <a:gd name="adj2" fmla="val -3257"/>
              <a:gd name="adj3" fmla="val 38845"/>
              <a:gd name="adj4" fmla="val -24629"/>
            </a:avLst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" rIns="3600" rtlCol="0" anchor="ctr"/>
          <a:lstStyle/>
          <a:p>
            <a:pPr algn="ctr"/>
            <a:r>
              <a:rPr lang="en-US" sz="900" b="1" i="1" dirty="0">
                <a:solidFill>
                  <a:schemeClr val="bg1"/>
                </a:solidFill>
              </a:rPr>
              <a:t>Validation of actions and data regarding the correctness, completeness and compliance of the model input parameters</a:t>
            </a:r>
            <a:endParaRPr lang="ru-RU" sz="900" b="1" i="1" dirty="0">
              <a:solidFill>
                <a:schemeClr val="bg1"/>
              </a:solidFill>
            </a:endParaRPr>
          </a:p>
        </p:txBody>
      </p:sp>
      <p:sp>
        <p:nvSpPr>
          <p:cNvPr id="47" name="Скругленный прямоугольник 30">
            <a:extLst>
              <a:ext uri="{FF2B5EF4-FFF2-40B4-BE49-F238E27FC236}">
                <a16:creationId xmlns:a16="http://schemas.microsoft.com/office/drawing/2014/main" xmlns="" id="{9CA509A3-8318-481D-BBCA-63CA88E25619}"/>
              </a:ext>
            </a:extLst>
          </p:cNvPr>
          <p:cNvSpPr/>
          <p:nvPr/>
        </p:nvSpPr>
        <p:spPr>
          <a:xfrm>
            <a:off x="4887798" y="2228323"/>
            <a:ext cx="733526" cy="68332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Properties of DE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48" name="Скругленный прямоугольник 35">
            <a:extLst>
              <a:ext uri="{FF2B5EF4-FFF2-40B4-BE49-F238E27FC236}">
                <a16:creationId xmlns:a16="http://schemas.microsoft.com/office/drawing/2014/main" xmlns="" id="{45509D3A-0C56-4584-896E-5D8BEEAA6B76}"/>
              </a:ext>
            </a:extLst>
          </p:cNvPr>
          <p:cNvSpPr/>
          <p:nvPr/>
        </p:nvSpPr>
        <p:spPr>
          <a:xfrm>
            <a:off x="6774352" y="2242290"/>
            <a:ext cx="1040285" cy="68332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Functions and working conditions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49" name="Скругленный прямоугольник 36">
            <a:extLst>
              <a:ext uri="{FF2B5EF4-FFF2-40B4-BE49-F238E27FC236}">
                <a16:creationId xmlns:a16="http://schemas.microsoft.com/office/drawing/2014/main" xmlns="" id="{BBF731C5-BB71-4407-8BB0-01AA0AF46CB9}"/>
              </a:ext>
            </a:extLst>
          </p:cNvPr>
          <p:cNvSpPr/>
          <p:nvPr/>
        </p:nvSpPr>
        <p:spPr>
          <a:xfrm>
            <a:off x="8029793" y="2239085"/>
            <a:ext cx="982113" cy="68332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Security and Safety requirements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50" name="Скругленный прямоугольник 38">
            <a:extLst>
              <a:ext uri="{FF2B5EF4-FFF2-40B4-BE49-F238E27FC236}">
                <a16:creationId xmlns:a16="http://schemas.microsoft.com/office/drawing/2014/main" xmlns="" id="{73F7FEEC-550A-456F-89AB-5FAB22D45A1C}"/>
              </a:ext>
            </a:extLst>
          </p:cNvPr>
          <p:cNvSpPr/>
          <p:nvPr/>
        </p:nvSpPr>
        <p:spPr>
          <a:xfrm>
            <a:off x="3823555" y="2222394"/>
            <a:ext cx="849086" cy="68332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Input and output formats of DE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51" name="Скругленный прямоугольник 39">
            <a:extLst>
              <a:ext uri="{FF2B5EF4-FFF2-40B4-BE49-F238E27FC236}">
                <a16:creationId xmlns:a16="http://schemas.microsoft.com/office/drawing/2014/main" xmlns="" id="{889482B2-579A-4832-AEF6-28600108D786}"/>
              </a:ext>
            </a:extLst>
          </p:cNvPr>
          <p:cNvSpPr/>
          <p:nvPr/>
        </p:nvSpPr>
        <p:spPr>
          <a:xfrm>
            <a:off x="5346107" y="3172405"/>
            <a:ext cx="1585843" cy="36802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800" b="1" i="1" dirty="0">
                <a:solidFill>
                  <a:schemeClr val="tx1"/>
                </a:solidFill>
              </a:rPr>
              <a:t>Formalized procedure (model) actions</a:t>
            </a:r>
            <a:endParaRPr lang="ru-RU" sz="800" b="1" i="1" dirty="0">
              <a:solidFill>
                <a:schemeClr val="tx1"/>
              </a:solidFill>
            </a:endParaRPr>
          </a:p>
        </p:txBody>
      </p:sp>
      <p:sp>
        <p:nvSpPr>
          <p:cNvPr id="52" name="Выноска 1 (с границей) 3">
            <a:extLst>
              <a:ext uri="{FF2B5EF4-FFF2-40B4-BE49-F238E27FC236}">
                <a16:creationId xmlns:a16="http://schemas.microsoft.com/office/drawing/2014/main" xmlns="" id="{9F942A5E-DD51-49CF-9464-9594FDADA566}"/>
              </a:ext>
            </a:extLst>
          </p:cNvPr>
          <p:cNvSpPr/>
          <p:nvPr/>
        </p:nvSpPr>
        <p:spPr>
          <a:xfrm>
            <a:off x="4176014" y="3440664"/>
            <a:ext cx="838167" cy="188738"/>
          </a:xfrm>
          <a:prstGeom prst="accentCallout1">
            <a:avLst>
              <a:gd name="adj1" fmla="val 24306"/>
              <a:gd name="adj2" fmla="val 103092"/>
              <a:gd name="adj3" fmla="val -46665"/>
              <a:gd name="adj4" fmla="val 143803"/>
            </a:avLst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i="1" dirty="0">
                <a:solidFill>
                  <a:schemeClr val="bg1"/>
                </a:solidFill>
              </a:rPr>
              <a:t>Regexp</a:t>
            </a:r>
            <a:endParaRPr lang="ru-RU" sz="900" b="1" i="1" dirty="0">
              <a:solidFill>
                <a:schemeClr val="bg1"/>
              </a:solidFill>
            </a:endParaRPr>
          </a:p>
        </p:txBody>
      </p: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xmlns="" id="{934B43E3-7BA2-4AD3-8416-B199BC2548FA}"/>
              </a:ext>
            </a:extLst>
          </p:cNvPr>
          <p:cNvCxnSpPr>
            <a:stCxn id="45" idx="2"/>
            <a:endCxn id="44" idx="3"/>
          </p:cNvCxnSpPr>
          <p:nvPr/>
        </p:nvCxnSpPr>
        <p:spPr>
          <a:xfrm flipH="1">
            <a:off x="6931950" y="3457000"/>
            <a:ext cx="418234" cy="66438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xmlns="" id="{05D943FA-637C-43BF-ADC5-C91EC0DB0472}"/>
              </a:ext>
            </a:extLst>
          </p:cNvPr>
          <p:cNvCxnSpPr>
            <a:stCxn id="46" idx="2"/>
          </p:cNvCxnSpPr>
          <p:nvPr/>
        </p:nvCxnSpPr>
        <p:spPr>
          <a:xfrm flipH="1" flipV="1">
            <a:off x="6992112" y="3754127"/>
            <a:ext cx="392083" cy="431637"/>
          </a:xfrm>
          <a:prstGeom prst="line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" name="Соединительная линия уступом 16">
            <a:extLst>
              <a:ext uri="{FF2B5EF4-FFF2-40B4-BE49-F238E27FC236}">
                <a16:creationId xmlns:a16="http://schemas.microsoft.com/office/drawing/2014/main" xmlns="" id="{EC2AE492-5A04-4ED5-B53D-FC77B34D67CF}"/>
              </a:ext>
            </a:extLst>
          </p:cNvPr>
          <p:cNvCxnSpPr>
            <a:stCxn id="29" idx="1"/>
            <a:endCxn id="30" idx="0"/>
          </p:cNvCxnSpPr>
          <p:nvPr/>
        </p:nvCxnSpPr>
        <p:spPr>
          <a:xfrm rot="10800000" flipV="1">
            <a:off x="1696828" y="967854"/>
            <a:ext cx="1803906" cy="452863"/>
          </a:xfrm>
          <a:prstGeom prst="bentConnector2">
            <a:avLst/>
          </a:prstGeom>
          <a:ln w="28575">
            <a:solidFill>
              <a:schemeClr val="accent2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Соединительная линия уступом 27">
            <a:extLst>
              <a:ext uri="{FF2B5EF4-FFF2-40B4-BE49-F238E27FC236}">
                <a16:creationId xmlns:a16="http://schemas.microsoft.com/office/drawing/2014/main" xmlns="" id="{529D6DA3-E8E0-49B4-B2A1-A3606B948650}"/>
              </a:ext>
            </a:extLst>
          </p:cNvPr>
          <p:cNvCxnSpPr>
            <a:stCxn id="29" idx="3"/>
            <a:endCxn id="31" idx="0"/>
          </p:cNvCxnSpPr>
          <p:nvPr/>
        </p:nvCxnSpPr>
        <p:spPr>
          <a:xfrm>
            <a:off x="4957827" y="967855"/>
            <a:ext cx="1565737" cy="467519"/>
          </a:xfrm>
          <a:prstGeom prst="bentConnector2">
            <a:avLst/>
          </a:prstGeom>
          <a:ln w="28575">
            <a:solidFill>
              <a:schemeClr val="accent2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xmlns="" id="{EAFAEBEF-259D-44E5-9C53-56D65B53A9F9}"/>
              </a:ext>
            </a:extLst>
          </p:cNvPr>
          <p:cNvSpPr/>
          <p:nvPr/>
        </p:nvSpPr>
        <p:spPr>
          <a:xfrm>
            <a:off x="226232" y="1302818"/>
            <a:ext cx="3104571" cy="1731695"/>
          </a:xfrm>
          <a:prstGeom prst="rect">
            <a:avLst/>
          </a:prstGeom>
          <a:ln w="12700">
            <a:solidFill>
              <a:schemeClr val="accent2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xmlns="" id="{04A73F76-D04A-414F-A2A4-31CBA1A8978F}"/>
              </a:ext>
            </a:extLst>
          </p:cNvPr>
          <p:cNvSpPr/>
          <p:nvPr/>
        </p:nvSpPr>
        <p:spPr>
          <a:xfrm>
            <a:off x="3730429" y="1317314"/>
            <a:ext cx="5343722" cy="1731695"/>
          </a:xfrm>
          <a:prstGeom prst="rect">
            <a:avLst/>
          </a:prstGeom>
          <a:ln w="12700">
            <a:solidFill>
              <a:schemeClr val="accent2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xmlns="" id="{97D24115-8FDB-4786-B532-54FB77B5C4D1}"/>
              </a:ext>
            </a:extLst>
          </p:cNvPr>
          <p:cNvCxnSpPr>
            <a:cxnSpLocks/>
            <a:stCxn id="42" idx="2"/>
            <a:endCxn id="51" idx="0"/>
          </p:cNvCxnSpPr>
          <p:nvPr/>
        </p:nvCxnSpPr>
        <p:spPr>
          <a:xfrm flipH="1">
            <a:off x="6139029" y="2922407"/>
            <a:ext cx="10206" cy="249998"/>
          </a:xfrm>
          <a:prstGeom prst="line">
            <a:avLst/>
          </a:prstGeom>
          <a:ln w="28575">
            <a:solidFill>
              <a:srgbClr val="70D5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249019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75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5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 animBg="1"/>
      <p:bldP spid="46" grpId="0" animBg="1"/>
      <p:bldP spid="51" grpId="0" animBg="1"/>
      <p:bldP spid="5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" y="263874"/>
            <a:ext cx="2794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853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05"/>
          <p:cNvSpPr txBox="1">
            <a:spLocks noChangeArrowheads="1"/>
          </p:cNvSpPr>
          <p:nvPr/>
        </p:nvSpPr>
        <p:spPr bwMode="auto">
          <a:xfrm>
            <a:off x="466724" y="313710"/>
            <a:ext cx="8261350" cy="653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defPPr>
              <a:defRPr lang="ru-RU"/>
            </a:defPPr>
            <a:lvl1pPr eaLnBrk="1" hangingPunct="1">
              <a:defRPr sz="2000" b="1" i="1">
                <a:solidFill>
                  <a:schemeClr val="tx1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endParaRPr lang="ru-RU" alt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5570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3" name="Shape 105"/>
          <p:cNvSpPr txBox="1">
            <a:spLocks noChangeArrowheads="1"/>
          </p:cNvSpPr>
          <p:nvPr/>
        </p:nvSpPr>
        <p:spPr bwMode="auto">
          <a:xfrm>
            <a:off x="466724" y="125725"/>
            <a:ext cx="8261350" cy="653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defPPr>
              <a:defRPr lang="ru-RU"/>
            </a:defPPr>
            <a:lvl1pPr eaLnBrk="1" hangingPunct="1">
              <a:defRPr sz="2000" b="1" i="1">
                <a:solidFill>
                  <a:schemeClr val="tx1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ru-RU" u="sng" dirty="0"/>
              <a:t>Digital Entity Model</a:t>
            </a:r>
          </a:p>
        </p:txBody>
      </p:sp>
      <p:sp>
        <p:nvSpPr>
          <p:cNvPr id="16391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8623300" y="114300"/>
            <a:ext cx="450850" cy="393700"/>
          </a:xfrm>
          <a:noFill/>
        </p:spPr>
        <p:txBody>
          <a:bodyPr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48A8A58C-5161-42FC-B1F4-ABC83F654A51}" type="slidenum">
              <a:rPr lang="ru-RU" altLang="ru-RU" sz="2000" b="1">
                <a:solidFill>
                  <a:srgbClr val="C00000"/>
                </a:solidFill>
              </a:rPr>
              <a:pPr/>
              <a:t>8</a:t>
            </a:fld>
            <a:endParaRPr lang="ru-RU" altLang="ru-RU" sz="2000" b="1" dirty="0">
              <a:solidFill>
                <a:srgbClr val="C00000"/>
              </a:solidFill>
            </a:endParaRPr>
          </a:p>
        </p:txBody>
      </p:sp>
      <p:sp>
        <p:nvSpPr>
          <p:cNvPr id="22" name="Скругленный прямоугольник 33">
            <a:extLst>
              <a:ext uri="{FF2B5EF4-FFF2-40B4-BE49-F238E27FC236}">
                <a16:creationId xmlns:a16="http://schemas.microsoft.com/office/drawing/2014/main" xmlns="" id="{593A5237-D5C0-4251-8188-07B6CE2FA79B}"/>
              </a:ext>
            </a:extLst>
          </p:cNvPr>
          <p:cNvSpPr/>
          <p:nvPr/>
        </p:nvSpPr>
        <p:spPr>
          <a:xfrm>
            <a:off x="4836638" y="2437723"/>
            <a:ext cx="1324713" cy="54105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800" b="1" i="1" dirty="0">
                <a:solidFill>
                  <a:schemeClr val="tx1"/>
                </a:solidFill>
              </a:rPr>
              <a:t>Formalized description of the data structure of the DE</a:t>
            </a:r>
            <a:endParaRPr lang="ru-RU" sz="800" b="1" i="1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34">
            <a:extLst>
              <a:ext uri="{FF2B5EF4-FFF2-40B4-BE49-F238E27FC236}">
                <a16:creationId xmlns:a16="http://schemas.microsoft.com/office/drawing/2014/main" xmlns="" id="{F1D1233C-C89B-4380-B11E-B0A84F814D77}"/>
              </a:ext>
            </a:extLst>
          </p:cNvPr>
          <p:cNvSpPr/>
          <p:nvPr/>
        </p:nvSpPr>
        <p:spPr>
          <a:xfrm>
            <a:off x="4836638" y="3065121"/>
            <a:ext cx="1324713" cy="46865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800" b="1" i="1" dirty="0">
                <a:solidFill>
                  <a:schemeClr val="tx1"/>
                </a:solidFill>
              </a:rPr>
              <a:t>Minimum data set used by DE</a:t>
            </a:r>
            <a:endParaRPr lang="ru-RU" sz="800" b="1" i="1" dirty="0">
              <a:solidFill>
                <a:schemeClr val="tx1"/>
              </a:solidFill>
            </a:endParaRPr>
          </a:p>
        </p:txBody>
      </p:sp>
      <p:sp>
        <p:nvSpPr>
          <p:cNvPr id="25" name="Скругленный прямоугольник 37">
            <a:extLst>
              <a:ext uri="{FF2B5EF4-FFF2-40B4-BE49-F238E27FC236}">
                <a16:creationId xmlns:a16="http://schemas.microsoft.com/office/drawing/2014/main" xmlns="" id="{8FFD5452-874E-4313-BA4A-472D85B8B8DF}"/>
              </a:ext>
            </a:extLst>
          </p:cNvPr>
          <p:cNvSpPr/>
          <p:nvPr/>
        </p:nvSpPr>
        <p:spPr>
          <a:xfrm>
            <a:off x="4836638" y="3620113"/>
            <a:ext cx="1324713" cy="49731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800" b="1" i="1" dirty="0">
                <a:solidFill>
                  <a:schemeClr val="tx1"/>
                </a:solidFill>
              </a:rPr>
              <a:t>Maximum data set used by DE</a:t>
            </a:r>
            <a:endParaRPr lang="ru-RU" sz="800" b="1" i="1" dirty="0">
              <a:solidFill>
                <a:schemeClr val="tx1"/>
              </a:solidFill>
            </a:endParaRPr>
          </a:p>
        </p:txBody>
      </p:sp>
      <p:sp>
        <p:nvSpPr>
          <p:cNvPr id="28" name="Скругленный прямоугольник 41">
            <a:extLst>
              <a:ext uri="{FF2B5EF4-FFF2-40B4-BE49-F238E27FC236}">
                <a16:creationId xmlns:a16="http://schemas.microsoft.com/office/drawing/2014/main" xmlns="" id="{13716828-A341-4E13-8F79-FE28E439CFA6}"/>
              </a:ext>
            </a:extLst>
          </p:cNvPr>
          <p:cNvSpPr/>
          <p:nvPr/>
        </p:nvSpPr>
        <p:spPr>
          <a:xfrm>
            <a:off x="4836638" y="4203769"/>
            <a:ext cx="1324713" cy="54960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800" b="1" i="1" dirty="0">
                <a:solidFill>
                  <a:schemeClr val="tx1"/>
                </a:solidFill>
              </a:rPr>
              <a:t>Permissible min. and max. values ​​of the DE parameters</a:t>
            </a:r>
            <a:endParaRPr lang="ru-RU" sz="800" b="1" i="1" dirty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42">
            <a:extLst>
              <a:ext uri="{FF2B5EF4-FFF2-40B4-BE49-F238E27FC236}">
                <a16:creationId xmlns:a16="http://schemas.microsoft.com/office/drawing/2014/main" xmlns="" id="{6E751D1A-0166-4FD6-B6A9-8346E4356DAC}"/>
              </a:ext>
            </a:extLst>
          </p:cNvPr>
          <p:cNvSpPr/>
          <p:nvPr/>
        </p:nvSpPr>
        <p:spPr>
          <a:xfrm>
            <a:off x="4836638" y="1901062"/>
            <a:ext cx="1324713" cy="45032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800" b="1" i="1" dirty="0">
                <a:solidFill>
                  <a:schemeClr val="tx1"/>
                </a:solidFill>
              </a:rPr>
              <a:t>Telecommunication protocols for DE service</a:t>
            </a:r>
          </a:p>
        </p:txBody>
      </p:sp>
      <p:sp>
        <p:nvSpPr>
          <p:cNvPr id="33" name="Скругленный прямоугольник 43">
            <a:extLst>
              <a:ext uri="{FF2B5EF4-FFF2-40B4-BE49-F238E27FC236}">
                <a16:creationId xmlns:a16="http://schemas.microsoft.com/office/drawing/2014/main" xmlns="" id="{462CCD20-49FA-45B9-8D82-F716EE7FFFDB}"/>
              </a:ext>
            </a:extLst>
          </p:cNvPr>
          <p:cNvSpPr/>
          <p:nvPr/>
        </p:nvSpPr>
        <p:spPr>
          <a:xfrm>
            <a:off x="2783763" y="2401997"/>
            <a:ext cx="1116052" cy="37343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800" b="1" i="1" dirty="0">
                <a:solidFill>
                  <a:schemeClr val="tx1"/>
                </a:solidFill>
              </a:rPr>
              <a:t>Output specification</a:t>
            </a:r>
            <a:endParaRPr lang="ru-RU" sz="800" b="1" i="1" dirty="0">
              <a:solidFill>
                <a:schemeClr val="tx1"/>
              </a:solidFill>
            </a:endParaRPr>
          </a:p>
        </p:txBody>
      </p:sp>
      <p:sp>
        <p:nvSpPr>
          <p:cNvPr id="34" name="Скругленный прямоугольник 47">
            <a:extLst>
              <a:ext uri="{FF2B5EF4-FFF2-40B4-BE49-F238E27FC236}">
                <a16:creationId xmlns:a16="http://schemas.microsoft.com/office/drawing/2014/main" xmlns="" id="{7A6624F9-6957-4C2D-A372-BA91F26634DA}"/>
              </a:ext>
            </a:extLst>
          </p:cNvPr>
          <p:cNvSpPr/>
          <p:nvPr/>
        </p:nvSpPr>
        <p:spPr>
          <a:xfrm>
            <a:off x="2783763" y="1908949"/>
            <a:ext cx="1116052" cy="36802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800" b="1" i="1" dirty="0">
                <a:solidFill>
                  <a:schemeClr val="tx1"/>
                </a:solidFill>
              </a:rPr>
              <a:t>Specifications of source data</a:t>
            </a:r>
            <a:endParaRPr lang="ru-RU" sz="800" b="1" i="1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57">
            <a:extLst>
              <a:ext uri="{FF2B5EF4-FFF2-40B4-BE49-F238E27FC236}">
                <a16:creationId xmlns:a16="http://schemas.microsoft.com/office/drawing/2014/main" xmlns="" id="{4D519723-0026-40B6-B9C3-05B3D3BC475A}"/>
              </a:ext>
            </a:extLst>
          </p:cNvPr>
          <p:cNvSpPr/>
          <p:nvPr/>
        </p:nvSpPr>
        <p:spPr>
          <a:xfrm>
            <a:off x="7113386" y="2406395"/>
            <a:ext cx="1116052" cy="687046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800" b="1" i="1" dirty="0">
                <a:solidFill>
                  <a:schemeClr val="tx1"/>
                </a:solidFill>
              </a:rPr>
              <a:t>Validity time intervals for certificates in use</a:t>
            </a:r>
            <a:endParaRPr lang="ru-RU" sz="800" b="1" i="1" dirty="0">
              <a:solidFill>
                <a:schemeClr val="tx1"/>
              </a:solidFill>
            </a:endParaRPr>
          </a:p>
        </p:txBody>
      </p:sp>
      <p:sp>
        <p:nvSpPr>
          <p:cNvPr id="36" name="Скругленный прямоугольник 58">
            <a:extLst>
              <a:ext uri="{FF2B5EF4-FFF2-40B4-BE49-F238E27FC236}">
                <a16:creationId xmlns:a16="http://schemas.microsoft.com/office/drawing/2014/main" xmlns="" id="{49982E66-0F14-44E3-ADB5-CFC41972E755}"/>
              </a:ext>
            </a:extLst>
          </p:cNvPr>
          <p:cNvSpPr/>
          <p:nvPr/>
        </p:nvSpPr>
        <p:spPr>
          <a:xfrm>
            <a:off x="7113386" y="1913347"/>
            <a:ext cx="1116052" cy="36802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800" b="1" i="1" dirty="0">
                <a:solidFill>
                  <a:schemeClr val="tx1"/>
                </a:solidFill>
              </a:rPr>
              <a:t>Certification Centers</a:t>
            </a:r>
            <a:endParaRPr lang="ru-RU" sz="800" b="1" i="1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24">
            <a:extLst>
              <a:ext uri="{FF2B5EF4-FFF2-40B4-BE49-F238E27FC236}">
                <a16:creationId xmlns:a16="http://schemas.microsoft.com/office/drawing/2014/main" xmlns="" id="{73AC4B22-3F9F-47C7-BAE0-C0377786305C}"/>
              </a:ext>
            </a:extLst>
          </p:cNvPr>
          <p:cNvSpPr/>
          <p:nvPr/>
        </p:nvSpPr>
        <p:spPr>
          <a:xfrm>
            <a:off x="673428" y="2359270"/>
            <a:ext cx="1116052" cy="33386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800" b="1" i="1" dirty="0">
                <a:solidFill>
                  <a:schemeClr val="tx1"/>
                </a:solidFill>
              </a:rPr>
              <a:t>Network Addresses</a:t>
            </a:r>
            <a:endParaRPr lang="ru-RU" sz="800" b="1" i="1" dirty="0">
              <a:solidFill>
                <a:schemeClr val="tx1"/>
              </a:solidFill>
            </a:endParaRPr>
          </a:p>
        </p:txBody>
      </p:sp>
      <p:sp>
        <p:nvSpPr>
          <p:cNvPr id="38" name="Скругленный прямоугольник 25">
            <a:extLst>
              <a:ext uri="{FF2B5EF4-FFF2-40B4-BE49-F238E27FC236}">
                <a16:creationId xmlns:a16="http://schemas.microsoft.com/office/drawing/2014/main" xmlns="" id="{C155C4FD-6FA7-4875-B11F-8FB546EA8C8F}"/>
              </a:ext>
            </a:extLst>
          </p:cNvPr>
          <p:cNvSpPr/>
          <p:nvPr/>
        </p:nvSpPr>
        <p:spPr>
          <a:xfrm>
            <a:off x="673428" y="2775435"/>
            <a:ext cx="1116052" cy="33386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800" b="1" i="1" dirty="0">
                <a:solidFill>
                  <a:schemeClr val="tx1"/>
                </a:solidFill>
              </a:rPr>
              <a:t>Subject Matter Protocols for the DE</a:t>
            </a:r>
            <a:endParaRPr lang="ru-RU" sz="800" b="1" i="1" dirty="0">
              <a:solidFill>
                <a:schemeClr val="tx1"/>
              </a:solidFill>
            </a:endParaRPr>
          </a:p>
        </p:txBody>
      </p:sp>
      <p:sp>
        <p:nvSpPr>
          <p:cNvPr id="39" name="Скругленный прямоугольник 28">
            <a:extLst>
              <a:ext uri="{FF2B5EF4-FFF2-40B4-BE49-F238E27FC236}">
                <a16:creationId xmlns:a16="http://schemas.microsoft.com/office/drawing/2014/main" xmlns="" id="{9944CE7B-024F-4BDF-BDBD-E137878455CC}"/>
              </a:ext>
            </a:extLst>
          </p:cNvPr>
          <p:cNvSpPr/>
          <p:nvPr/>
        </p:nvSpPr>
        <p:spPr>
          <a:xfrm>
            <a:off x="673428" y="3191600"/>
            <a:ext cx="1116052" cy="33386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800" b="1" i="1" dirty="0">
                <a:solidFill>
                  <a:schemeClr val="tx1"/>
                </a:solidFill>
              </a:rPr>
              <a:t>General description</a:t>
            </a:r>
            <a:endParaRPr lang="ru-RU" sz="800" b="1" i="1" dirty="0">
              <a:solidFill>
                <a:schemeClr val="tx1"/>
              </a:solidFill>
            </a:endParaRPr>
          </a:p>
        </p:txBody>
      </p:sp>
      <p:sp>
        <p:nvSpPr>
          <p:cNvPr id="40" name="Скругленный прямоугольник 31">
            <a:extLst>
              <a:ext uri="{FF2B5EF4-FFF2-40B4-BE49-F238E27FC236}">
                <a16:creationId xmlns:a16="http://schemas.microsoft.com/office/drawing/2014/main" xmlns="" id="{67C9F91A-25C1-4150-894E-9B042FC17A53}"/>
              </a:ext>
            </a:extLst>
          </p:cNvPr>
          <p:cNvSpPr/>
          <p:nvPr/>
        </p:nvSpPr>
        <p:spPr>
          <a:xfrm>
            <a:off x="673428" y="1908949"/>
            <a:ext cx="1116052" cy="36802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800" b="1" i="1" dirty="0">
                <a:solidFill>
                  <a:schemeClr val="tx1"/>
                </a:solidFill>
              </a:rPr>
              <a:t>Name of DE</a:t>
            </a:r>
            <a:endParaRPr lang="ru-RU" sz="800" b="1" i="1" dirty="0">
              <a:solidFill>
                <a:schemeClr val="tx1"/>
              </a:solidFill>
            </a:endParaRPr>
          </a:p>
        </p:txBody>
      </p: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xmlns="" id="{31307E35-EB3A-4DC8-8820-70258DFE4CB3}"/>
              </a:ext>
            </a:extLst>
          </p:cNvPr>
          <p:cNvCxnSpPr>
            <a:stCxn id="45" idx="2"/>
            <a:endCxn id="40" idx="0"/>
          </p:cNvCxnSpPr>
          <p:nvPr/>
        </p:nvCxnSpPr>
        <p:spPr>
          <a:xfrm flipH="1">
            <a:off x="1231454" y="1688094"/>
            <a:ext cx="5466" cy="220856"/>
          </a:xfrm>
          <a:prstGeom prst="line">
            <a:avLst/>
          </a:prstGeom>
          <a:ln w="28575">
            <a:solidFill>
              <a:srgbClr val="70D5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xmlns="" id="{2BB3291F-D228-4018-94CD-DAAA010EE973}"/>
              </a:ext>
            </a:extLst>
          </p:cNvPr>
          <p:cNvCxnSpPr>
            <a:stCxn id="48" idx="2"/>
            <a:endCxn id="34" idx="0"/>
          </p:cNvCxnSpPr>
          <p:nvPr/>
        </p:nvCxnSpPr>
        <p:spPr>
          <a:xfrm flipH="1">
            <a:off x="3341790" y="1682361"/>
            <a:ext cx="2210" cy="226588"/>
          </a:xfrm>
          <a:prstGeom prst="line">
            <a:avLst/>
          </a:prstGeom>
          <a:ln w="28575">
            <a:solidFill>
              <a:srgbClr val="70D5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xmlns="" id="{CDE6360F-22CD-48A8-9409-D1D1FCD55329}"/>
              </a:ext>
            </a:extLst>
          </p:cNvPr>
          <p:cNvCxnSpPr>
            <a:stCxn id="46" idx="2"/>
            <a:endCxn id="32" idx="0"/>
          </p:cNvCxnSpPr>
          <p:nvPr/>
        </p:nvCxnSpPr>
        <p:spPr>
          <a:xfrm flipH="1">
            <a:off x="5498995" y="1681578"/>
            <a:ext cx="8468" cy="219485"/>
          </a:xfrm>
          <a:prstGeom prst="line">
            <a:avLst/>
          </a:prstGeom>
          <a:ln w="28575">
            <a:solidFill>
              <a:srgbClr val="70D5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xmlns="" id="{0224CF4F-D454-42C4-B00B-C22A1893CCDC}"/>
              </a:ext>
            </a:extLst>
          </p:cNvPr>
          <p:cNvCxnSpPr>
            <a:stCxn id="47" idx="2"/>
            <a:endCxn id="36" idx="0"/>
          </p:cNvCxnSpPr>
          <p:nvPr/>
        </p:nvCxnSpPr>
        <p:spPr>
          <a:xfrm>
            <a:off x="7670927" y="1688094"/>
            <a:ext cx="485" cy="225253"/>
          </a:xfrm>
          <a:prstGeom prst="line">
            <a:avLst/>
          </a:prstGeom>
          <a:ln w="28575">
            <a:solidFill>
              <a:srgbClr val="70D5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Скругленный прямоугольник 23">
            <a:extLst>
              <a:ext uri="{FF2B5EF4-FFF2-40B4-BE49-F238E27FC236}">
                <a16:creationId xmlns:a16="http://schemas.microsoft.com/office/drawing/2014/main" xmlns="" id="{FA043E92-165A-4836-8FAC-F764F66756AC}"/>
              </a:ext>
            </a:extLst>
          </p:cNvPr>
          <p:cNvSpPr/>
          <p:nvPr/>
        </p:nvSpPr>
        <p:spPr>
          <a:xfrm>
            <a:off x="745864" y="1004771"/>
            <a:ext cx="982113" cy="68332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Properties of DE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46" name="Скругленный прямоугольник 35">
            <a:extLst>
              <a:ext uri="{FF2B5EF4-FFF2-40B4-BE49-F238E27FC236}">
                <a16:creationId xmlns:a16="http://schemas.microsoft.com/office/drawing/2014/main" xmlns="" id="{9BB5DDB1-1D2F-44FD-9BAA-48EB032935C0}"/>
              </a:ext>
            </a:extLst>
          </p:cNvPr>
          <p:cNvSpPr/>
          <p:nvPr/>
        </p:nvSpPr>
        <p:spPr>
          <a:xfrm>
            <a:off x="4960022" y="998255"/>
            <a:ext cx="1094883" cy="68332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Functions and working conditions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47" name="Скругленный прямоугольник 36">
            <a:extLst>
              <a:ext uri="{FF2B5EF4-FFF2-40B4-BE49-F238E27FC236}">
                <a16:creationId xmlns:a16="http://schemas.microsoft.com/office/drawing/2014/main" xmlns="" id="{7F5474B2-E250-4B63-A57C-0E3EE874CDCC}"/>
              </a:ext>
            </a:extLst>
          </p:cNvPr>
          <p:cNvSpPr/>
          <p:nvPr/>
        </p:nvSpPr>
        <p:spPr>
          <a:xfrm>
            <a:off x="7179869" y="1004771"/>
            <a:ext cx="982113" cy="68332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Security and Safety requirements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48" name="Скругленный прямоугольник 38">
            <a:extLst>
              <a:ext uri="{FF2B5EF4-FFF2-40B4-BE49-F238E27FC236}">
                <a16:creationId xmlns:a16="http://schemas.microsoft.com/office/drawing/2014/main" xmlns="" id="{EC9DF995-B664-4B4A-ABDB-6CB08A0BE1C3}"/>
              </a:ext>
            </a:extLst>
          </p:cNvPr>
          <p:cNvSpPr/>
          <p:nvPr/>
        </p:nvSpPr>
        <p:spPr>
          <a:xfrm>
            <a:off x="2852942" y="999038"/>
            <a:ext cx="982113" cy="68332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DD6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Input and output formats of DE</a:t>
            </a:r>
            <a:endParaRPr lang="ru-RU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230589"/>
      </p:ext>
    </p:extLst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" y="263874"/>
            <a:ext cx="2794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853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05"/>
          <p:cNvSpPr txBox="1">
            <a:spLocks noChangeArrowheads="1"/>
          </p:cNvSpPr>
          <p:nvPr/>
        </p:nvSpPr>
        <p:spPr bwMode="auto">
          <a:xfrm>
            <a:off x="466724" y="313710"/>
            <a:ext cx="8261350" cy="653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defPPr>
              <a:defRPr lang="ru-RU"/>
            </a:defPPr>
            <a:lvl1pPr eaLnBrk="1" hangingPunct="1">
              <a:defRPr sz="2000" b="1" i="1">
                <a:solidFill>
                  <a:schemeClr val="tx1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endParaRPr lang="ru-RU" alt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5570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3" name="Shape 105"/>
          <p:cNvSpPr txBox="1">
            <a:spLocks noChangeArrowheads="1"/>
          </p:cNvSpPr>
          <p:nvPr/>
        </p:nvSpPr>
        <p:spPr bwMode="auto">
          <a:xfrm>
            <a:off x="466724" y="125725"/>
            <a:ext cx="8261350" cy="653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defPPr>
              <a:defRPr lang="ru-RU"/>
            </a:defPPr>
            <a:lvl1pPr eaLnBrk="1" hangingPunct="1">
              <a:defRPr sz="2000" b="1" i="1">
                <a:solidFill>
                  <a:schemeClr val="tx1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ru-RU" dirty="0"/>
              <a:t>Services and DEs. Circumstances and relevant actions.</a:t>
            </a:r>
            <a:endParaRPr lang="en-US" altLang="ru-RU" u="sng" dirty="0"/>
          </a:p>
        </p:txBody>
      </p:sp>
      <p:sp>
        <p:nvSpPr>
          <p:cNvPr id="16391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8623300" y="114300"/>
            <a:ext cx="450850" cy="393700"/>
          </a:xfrm>
          <a:noFill/>
        </p:spPr>
        <p:txBody>
          <a:bodyPr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48A8A58C-5161-42FC-B1F4-ABC83F654A51}" type="slidenum">
              <a:rPr lang="ru-RU" altLang="ru-RU" sz="2000" b="1">
                <a:solidFill>
                  <a:srgbClr val="C00000"/>
                </a:solidFill>
              </a:rPr>
              <a:pPr/>
              <a:t>9</a:t>
            </a:fld>
            <a:endParaRPr lang="ru-RU" altLang="ru-RU" sz="2000" b="1" dirty="0">
              <a:solidFill>
                <a:srgbClr val="C00000"/>
              </a:solidFill>
            </a:endParaRPr>
          </a:p>
        </p:txBody>
      </p:sp>
      <p:sp>
        <p:nvSpPr>
          <p:cNvPr id="2" name="Овал 1">
            <a:extLst>
              <a:ext uri="{FF2B5EF4-FFF2-40B4-BE49-F238E27FC236}">
                <a16:creationId xmlns:a16="http://schemas.microsoft.com/office/drawing/2014/main" xmlns="" id="{A828CF73-934B-480A-BF3A-D93295E4BF40}"/>
              </a:ext>
            </a:extLst>
          </p:cNvPr>
          <p:cNvSpPr/>
          <p:nvPr/>
        </p:nvSpPr>
        <p:spPr>
          <a:xfrm>
            <a:off x="1152939" y="1327868"/>
            <a:ext cx="699715" cy="653426"/>
          </a:xfrm>
          <a:prstGeom prst="ellipse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DE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xmlns="" id="{777AA756-B3A2-402B-9CD9-38F70C617B1C}"/>
              </a:ext>
            </a:extLst>
          </p:cNvPr>
          <p:cNvSpPr/>
          <p:nvPr/>
        </p:nvSpPr>
        <p:spPr>
          <a:xfrm>
            <a:off x="1152938" y="2245037"/>
            <a:ext cx="699715" cy="653426"/>
          </a:xfrm>
          <a:prstGeom prst="ellipse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DE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xmlns="" id="{51B5A364-5E91-49F9-B4D2-BDBB2C3D0B11}"/>
              </a:ext>
            </a:extLst>
          </p:cNvPr>
          <p:cNvSpPr/>
          <p:nvPr/>
        </p:nvSpPr>
        <p:spPr>
          <a:xfrm>
            <a:off x="1152938" y="3162206"/>
            <a:ext cx="699715" cy="653426"/>
          </a:xfrm>
          <a:prstGeom prst="ellipse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DE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49" name="Овал 48">
            <a:extLst>
              <a:ext uri="{FF2B5EF4-FFF2-40B4-BE49-F238E27FC236}">
                <a16:creationId xmlns:a16="http://schemas.microsoft.com/office/drawing/2014/main" xmlns="" id="{D0985639-8A69-46AC-95C7-3E813376C378}"/>
              </a:ext>
            </a:extLst>
          </p:cNvPr>
          <p:cNvSpPr/>
          <p:nvPr/>
        </p:nvSpPr>
        <p:spPr>
          <a:xfrm>
            <a:off x="7211834" y="1327868"/>
            <a:ext cx="699715" cy="653426"/>
          </a:xfrm>
          <a:prstGeom prst="ellipse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DE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50" name="Овал 49">
            <a:extLst>
              <a:ext uri="{FF2B5EF4-FFF2-40B4-BE49-F238E27FC236}">
                <a16:creationId xmlns:a16="http://schemas.microsoft.com/office/drawing/2014/main" xmlns="" id="{60580C19-FA91-4D94-951A-D0E6D61430E1}"/>
              </a:ext>
            </a:extLst>
          </p:cNvPr>
          <p:cNvSpPr/>
          <p:nvPr/>
        </p:nvSpPr>
        <p:spPr>
          <a:xfrm>
            <a:off x="7211833" y="2245037"/>
            <a:ext cx="699715" cy="653426"/>
          </a:xfrm>
          <a:prstGeom prst="ellipse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DE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51" name="Овал 50">
            <a:extLst>
              <a:ext uri="{FF2B5EF4-FFF2-40B4-BE49-F238E27FC236}">
                <a16:creationId xmlns:a16="http://schemas.microsoft.com/office/drawing/2014/main" xmlns="" id="{07E82E1F-0A7E-4960-9717-DD7649E3DDDE}"/>
              </a:ext>
            </a:extLst>
          </p:cNvPr>
          <p:cNvSpPr/>
          <p:nvPr/>
        </p:nvSpPr>
        <p:spPr>
          <a:xfrm>
            <a:off x="7211833" y="3162206"/>
            <a:ext cx="699715" cy="653426"/>
          </a:xfrm>
          <a:prstGeom prst="ellipse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DE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52" name="Овал 51">
            <a:extLst>
              <a:ext uri="{FF2B5EF4-FFF2-40B4-BE49-F238E27FC236}">
                <a16:creationId xmlns:a16="http://schemas.microsoft.com/office/drawing/2014/main" xmlns="" id="{AE6B562B-2891-4EA6-B99C-86E5E50587BA}"/>
              </a:ext>
            </a:extLst>
          </p:cNvPr>
          <p:cNvSpPr/>
          <p:nvPr/>
        </p:nvSpPr>
        <p:spPr>
          <a:xfrm>
            <a:off x="2743200" y="734159"/>
            <a:ext cx="699715" cy="653426"/>
          </a:xfrm>
          <a:prstGeom prst="ellipse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DE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53" name="Овал 52">
            <a:extLst>
              <a:ext uri="{FF2B5EF4-FFF2-40B4-BE49-F238E27FC236}">
                <a16:creationId xmlns:a16="http://schemas.microsoft.com/office/drawing/2014/main" xmlns="" id="{33E38211-E02B-4A1E-BC70-9143EF2FB67D}"/>
              </a:ext>
            </a:extLst>
          </p:cNvPr>
          <p:cNvSpPr/>
          <p:nvPr/>
        </p:nvSpPr>
        <p:spPr>
          <a:xfrm>
            <a:off x="4040807" y="734159"/>
            <a:ext cx="699715" cy="653426"/>
          </a:xfrm>
          <a:prstGeom prst="ellipse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DE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54" name="Овал 53">
            <a:extLst>
              <a:ext uri="{FF2B5EF4-FFF2-40B4-BE49-F238E27FC236}">
                <a16:creationId xmlns:a16="http://schemas.microsoft.com/office/drawing/2014/main" xmlns="" id="{55DF9009-4DE0-4090-837F-92F62B939457}"/>
              </a:ext>
            </a:extLst>
          </p:cNvPr>
          <p:cNvSpPr/>
          <p:nvPr/>
        </p:nvSpPr>
        <p:spPr>
          <a:xfrm>
            <a:off x="5338414" y="723224"/>
            <a:ext cx="699715" cy="653426"/>
          </a:xfrm>
          <a:prstGeom prst="ellipse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DE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55" name="Овал 54">
            <a:extLst>
              <a:ext uri="{FF2B5EF4-FFF2-40B4-BE49-F238E27FC236}">
                <a16:creationId xmlns:a16="http://schemas.microsoft.com/office/drawing/2014/main" xmlns="" id="{7E704302-3D1D-432B-A6DE-1C5911566ED1}"/>
              </a:ext>
            </a:extLst>
          </p:cNvPr>
          <p:cNvSpPr/>
          <p:nvPr/>
        </p:nvSpPr>
        <p:spPr>
          <a:xfrm>
            <a:off x="2743200" y="3947456"/>
            <a:ext cx="699715" cy="653426"/>
          </a:xfrm>
          <a:prstGeom prst="ellipse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DE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56" name="Овал 55">
            <a:extLst>
              <a:ext uri="{FF2B5EF4-FFF2-40B4-BE49-F238E27FC236}">
                <a16:creationId xmlns:a16="http://schemas.microsoft.com/office/drawing/2014/main" xmlns="" id="{022453BA-B6F5-4AD8-9689-30FD6F48E1D9}"/>
              </a:ext>
            </a:extLst>
          </p:cNvPr>
          <p:cNvSpPr/>
          <p:nvPr/>
        </p:nvSpPr>
        <p:spPr>
          <a:xfrm>
            <a:off x="4040807" y="3947456"/>
            <a:ext cx="699715" cy="653426"/>
          </a:xfrm>
          <a:prstGeom prst="ellipse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DE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57" name="Овал 56">
            <a:extLst>
              <a:ext uri="{FF2B5EF4-FFF2-40B4-BE49-F238E27FC236}">
                <a16:creationId xmlns:a16="http://schemas.microsoft.com/office/drawing/2014/main" xmlns="" id="{66BBEB54-4A9B-4E74-888E-C6BCD3A9CEAE}"/>
              </a:ext>
            </a:extLst>
          </p:cNvPr>
          <p:cNvSpPr/>
          <p:nvPr/>
        </p:nvSpPr>
        <p:spPr>
          <a:xfrm>
            <a:off x="5338414" y="3936521"/>
            <a:ext cx="699715" cy="653426"/>
          </a:xfrm>
          <a:prstGeom prst="ellipse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DE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4" name="Облако 3">
            <a:extLst>
              <a:ext uri="{FF2B5EF4-FFF2-40B4-BE49-F238E27FC236}">
                <a16:creationId xmlns:a16="http://schemas.microsoft.com/office/drawing/2014/main" xmlns="" id="{0541CB8C-5623-4E70-B757-5BAD20351B74}"/>
              </a:ext>
            </a:extLst>
          </p:cNvPr>
          <p:cNvSpPr/>
          <p:nvPr/>
        </p:nvSpPr>
        <p:spPr>
          <a:xfrm>
            <a:off x="2612660" y="1668781"/>
            <a:ext cx="3425469" cy="1957014"/>
          </a:xfrm>
          <a:prstGeom prst="cloud">
            <a:avLst/>
          </a:prstGeom>
          <a:solidFill>
            <a:schemeClr val="bg1">
              <a:lumMod val="85000"/>
            </a:schemeClr>
          </a:solidFill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" rIns="7200"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Services “Cloud”</a:t>
            </a:r>
            <a:endParaRPr lang="ru-RU" sz="1300" b="1" dirty="0">
              <a:solidFill>
                <a:schemeClr val="tx1"/>
              </a:solidFill>
            </a:endParaRPr>
          </a:p>
        </p:txBody>
      </p:sp>
      <p:cxnSp>
        <p:nvCxnSpPr>
          <p:cNvPr id="6" name="Соединитель: изогнутый 5">
            <a:extLst>
              <a:ext uri="{FF2B5EF4-FFF2-40B4-BE49-F238E27FC236}">
                <a16:creationId xmlns:a16="http://schemas.microsoft.com/office/drawing/2014/main" xmlns="" id="{C3708A6A-C0F6-416E-BFE7-CED7FD8EF6F5}"/>
              </a:ext>
            </a:extLst>
          </p:cNvPr>
          <p:cNvCxnSpPr>
            <a:stCxn id="2" idx="5"/>
            <a:endCxn id="49" idx="3"/>
          </p:cNvCxnSpPr>
          <p:nvPr/>
        </p:nvCxnSpPr>
        <p:spPr>
          <a:xfrm rot="16200000" flipH="1">
            <a:off x="4532244" y="-896459"/>
            <a:ext cx="12700" cy="5564122"/>
          </a:xfrm>
          <a:prstGeom prst="curvedConnector3">
            <a:avLst>
              <a:gd name="adj1" fmla="val 2553480"/>
            </a:avLst>
          </a:prstGeom>
          <a:ln w="12700">
            <a:solidFill>
              <a:srgbClr val="0033A0"/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Соединитель: изогнутый 7">
            <a:extLst>
              <a:ext uri="{FF2B5EF4-FFF2-40B4-BE49-F238E27FC236}">
                <a16:creationId xmlns:a16="http://schemas.microsoft.com/office/drawing/2014/main" xmlns="" id="{5D99067D-FBDE-4AA5-B19D-99DDDCF7585E}"/>
              </a:ext>
            </a:extLst>
          </p:cNvPr>
          <p:cNvCxnSpPr>
            <a:stCxn id="2" idx="6"/>
          </p:cNvCxnSpPr>
          <p:nvPr/>
        </p:nvCxnSpPr>
        <p:spPr>
          <a:xfrm>
            <a:off x="1852654" y="1654581"/>
            <a:ext cx="1399429" cy="2324299"/>
          </a:xfrm>
          <a:prstGeom prst="curvedConnector2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Соединитель: изогнутый 10">
            <a:extLst>
              <a:ext uri="{FF2B5EF4-FFF2-40B4-BE49-F238E27FC236}">
                <a16:creationId xmlns:a16="http://schemas.microsoft.com/office/drawing/2014/main" xmlns="" id="{18A61509-9697-46EA-B462-EFDB1B8FE94B}"/>
              </a:ext>
            </a:extLst>
          </p:cNvPr>
          <p:cNvCxnSpPr>
            <a:endCxn id="53" idx="5"/>
          </p:cNvCxnSpPr>
          <p:nvPr/>
        </p:nvCxnSpPr>
        <p:spPr>
          <a:xfrm flipV="1">
            <a:off x="1852653" y="1291893"/>
            <a:ext cx="2785398" cy="2197026"/>
          </a:xfrm>
          <a:prstGeom prst="curvedConnector2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олилиния: фигура 11">
            <a:extLst>
              <a:ext uri="{FF2B5EF4-FFF2-40B4-BE49-F238E27FC236}">
                <a16:creationId xmlns:a16="http://schemas.microsoft.com/office/drawing/2014/main" xmlns="" id="{960A8103-BA46-4571-91EE-86D0FC5A903D}"/>
              </a:ext>
            </a:extLst>
          </p:cNvPr>
          <p:cNvSpPr/>
          <p:nvPr/>
        </p:nvSpPr>
        <p:spPr>
          <a:xfrm>
            <a:off x="3403158" y="1383527"/>
            <a:ext cx="2393343" cy="2782956"/>
          </a:xfrm>
          <a:custGeom>
            <a:avLst/>
            <a:gdLst>
              <a:gd name="connsiteX0" fmla="*/ 2393343 w 2393343"/>
              <a:gd name="connsiteY0" fmla="*/ 0 h 2782956"/>
              <a:gd name="connsiteX1" fmla="*/ 1105232 w 2393343"/>
              <a:gd name="connsiteY1" fmla="*/ 2631882 h 2782956"/>
              <a:gd name="connsiteX2" fmla="*/ 683812 w 2393343"/>
              <a:gd name="connsiteY2" fmla="*/ 1375576 h 2782956"/>
              <a:gd name="connsiteX3" fmla="*/ 0 w 2393343"/>
              <a:gd name="connsiteY3" fmla="*/ 2782956 h 278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3343" h="2782956">
                <a:moveTo>
                  <a:pt x="2393343" y="0"/>
                </a:moveTo>
                <a:cubicBezTo>
                  <a:pt x="1891748" y="1201309"/>
                  <a:pt x="1390154" y="2402619"/>
                  <a:pt x="1105232" y="2631882"/>
                </a:cubicBezTo>
                <a:cubicBezTo>
                  <a:pt x="820310" y="2861145"/>
                  <a:pt x="868017" y="1350397"/>
                  <a:pt x="683812" y="1375576"/>
                </a:cubicBezTo>
                <a:cubicBezTo>
                  <a:pt x="499607" y="1400755"/>
                  <a:pt x="249803" y="2091855"/>
                  <a:pt x="0" y="278295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: фигура 15">
            <a:extLst>
              <a:ext uri="{FF2B5EF4-FFF2-40B4-BE49-F238E27FC236}">
                <a16:creationId xmlns:a16="http://schemas.microsoft.com/office/drawing/2014/main" xmlns="" id="{0CCB978E-BD23-4EEE-8D80-52741718DD2D}"/>
              </a:ext>
            </a:extLst>
          </p:cNvPr>
          <p:cNvSpPr/>
          <p:nvPr/>
        </p:nvSpPr>
        <p:spPr>
          <a:xfrm>
            <a:off x="3020970" y="1311965"/>
            <a:ext cx="4341124" cy="2122998"/>
          </a:xfrm>
          <a:custGeom>
            <a:avLst/>
            <a:gdLst>
              <a:gd name="connsiteX0" fmla="*/ 4182912 w 4341124"/>
              <a:gd name="connsiteY0" fmla="*/ 2122998 h 2122998"/>
              <a:gd name="connsiteX1" fmla="*/ 3546807 w 4341124"/>
              <a:gd name="connsiteY1" fmla="*/ 1757238 h 2122998"/>
              <a:gd name="connsiteX2" fmla="*/ 4230620 w 4341124"/>
              <a:gd name="connsiteY2" fmla="*/ 1272209 h 2122998"/>
              <a:gd name="connsiteX3" fmla="*/ 771802 w 4341124"/>
              <a:gd name="connsiteY3" fmla="*/ 1001865 h 2122998"/>
              <a:gd name="connsiteX4" fmla="*/ 526 w 4341124"/>
              <a:gd name="connsiteY4" fmla="*/ 31805 h 2122998"/>
              <a:gd name="connsiteX5" fmla="*/ 819510 w 4341124"/>
              <a:gd name="connsiteY5" fmla="*/ 286247 h 2122998"/>
              <a:gd name="connsiteX6" fmla="*/ 1161416 w 4341124"/>
              <a:gd name="connsiteY6" fmla="*/ 0 h 2122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1124" h="2122998">
                <a:moveTo>
                  <a:pt x="4182912" y="2122998"/>
                </a:moveTo>
                <a:cubicBezTo>
                  <a:pt x="3860884" y="2011017"/>
                  <a:pt x="3538856" y="1899036"/>
                  <a:pt x="3546807" y="1757238"/>
                </a:cubicBezTo>
                <a:cubicBezTo>
                  <a:pt x="3554758" y="1615440"/>
                  <a:pt x="4693121" y="1398105"/>
                  <a:pt x="4230620" y="1272209"/>
                </a:cubicBezTo>
                <a:cubicBezTo>
                  <a:pt x="3768119" y="1146313"/>
                  <a:pt x="1476818" y="1208599"/>
                  <a:pt x="771802" y="1001865"/>
                </a:cubicBezTo>
                <a:cubicBezTo>
                  <a:pt x="66786" y="795131"/>
                  <a:pt x="-7425" y="151075"/>
                  <a:pt x="526" y="31805"/>
                </a:cubicBezTo>
                <a:cubicBezTo>
                  <a:pt x="8477" y="-87465"/>
                  <a:pt x="626028" y="291548"/>
                  <a:pt x="819510" y="286247"/>
                </a:cubicBezTo>
                <a:cubicBezTo>
                  <a:pt x="1012992" y="280946"/>
                  <a:pt x="1087204" y="140473"/>
                  <a:pt x="1161416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: фигура 16">
            <a:extLst>
              <a:ext uri="{FF2B5EF4-FFF2-40B4-BE49-F238E27FC236}">
                <a16:creationId xmlns:a16="http://schemas.microsoft.com/office/drawing/2014/main" xmlns="" id="{7FDA3019-CB93-44CB-BFAB-0DF707D69263}"/>
              </a:ext>
            </a:extLst>
          </p:cNvPr>
          <p:cNvSpPr/>
          <p:nvPr/>
        </p:nvSpPr>
        <p:spPr>
          <a:xfrm>
            <a:off x="1721065" y="1290571"/>
            <a:ext cx="5603940" cy="2756643"/>
          </a:xfrm>
          <a:custGeom>
            <a:avLst/>
            <a:gdLst>
              <a:gd name="connsiteX0" fmla="*/ 5490768 w 5603940"/>
              <a:gd name="connsiteY0" fmla="*/ 355349 h 2756643"/>
              <a:gd name="connsiteX1" fmla="*/ 4791053 w 5603940"/>
              <a:gd name="connsiteY1" fmla="*/ 577986 h 2756643"/>
              <a:gd name="connsiteX2" fmla="*/ 5602086 w 5603940"/>
              <a:gd name="connsiteY2" fmla="*/ 1126626 h 2756643"/>
              <a:gd name="connsiteX3" fmla="*/ 4512758 w 5603940"/>
              <a:gd name="connsiteY3" fmla="*/ 1571899 h 2756643"/>
              <a:gd name="connsiteX4" fmla="*/ 4107241 w 5603940"/>
              <a:gd name="connsiteY4" fmla="*/ 2708935 h 2756643"/>
              <a:gd name="connsiteX5" fmla="*/ 2668055 w 5603940"/>
              <a:gd name="connsiteY5" fmla="*/ 1166382 h 2756643"/>
              <a:gd name="connsiteX6" fmla="*/ 1411749 w 5603940"/>
              <a:gd name="connsiteY6" fmla="*/ 2724838 h 2756643"/>
              <a:gd name="connsiteX7" fmla="*/ 1594629 w 5603940"/>
              <a:gd name="connsiteY7" fmla="*/ 1381067 h 2756643"/>
              <a:gd name="connsiteX8" fmla="*/ 4368 w 5603940"/>
              <a:gd name="connsiteY8" fmla="*/ 1317457 h 2756643"/>
              <a:gd name="connsiteX9" fmla="*/ 1165258 w 5603940"/>
              <a:gd name="connsiteY9" fmla="*/ 29346 h 2756643"/>
              <a:gd name="connsiteX10" fmla="*/ 2445418 w 5603940"/>
              <a:gd name="connsiteY10" fmla="*/ 2756643 h 2756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603940" h="2756643">
                <a:moveTo>
                  <a:pt x="5490768" y="355349"/>
                </a:moveTo>
                <a:cubicBezTo>
                  <a:pt x="5131634" y="402394"/>
                  <a:pt x="4772500" y="449440"/>
                  <a:pt x="4791053" y="577986"/>
                </a:cubicBezTo>
                <a:cubicBezTo>
                  <a:pt x="4809606" y="706532"/>
                  <a:pt x="5648468" y="960974"/>
                  <a:pt x="5602086" y="1126626"/>
                </a:cubicBezTo>
                <a:cubicBezTo>
                  <a:pt x="5555704" y="1292278"/>
                  <a:pt x="4761899" y="1308181"/>
                  <a:pt x="4512758" y="1571899"/>
                </a:cubicBezTo>
                <a:cubicBezTo>
                  <a:pt x="4263617" y="1835617"/>
                  <a:pt x="4414691" y="2776521"/>
                  <a:pt x="4107241" y="2708935"/>
                </a:cubicBezTo>
                <a:cubicBezTo>
                  <a:pt x="3799790" y="2641349"/>
                  <a:pt x="3117304" y="1163732"/>
                  <a:pt x="2668055" y="1166382"/>
                </a:cubicBezTo>
                <a:cubicBezTo>
                  <a:pt x="2218806" y="1169032"/>
                  <a:pt x="1590653" y="2689057"/>
                  <a:pt x="1411749" y="2724838"/>
                </a:cubicBezTo>
                <a:cubicBezTo>
                  <a:pt x="1232845" y="2760619"/>
                  <a:pt x="1829192" y="1615630"/>
                  <a:pt x="1594629" y="1381067"/>
                </a:cubicBezTo>
                <a:cubicBezTo>
                  <a:pt x="1360066" y="1146504"/>
                  <a:pt x="75930" y="1542744"/>
                  <a:pt x="4368" y="1317457"/>
                </a:cubicBezTo>
                <a:cubicBezTo>
                  <a:pt x="-67194" y="1092170"/>
                  <a:pt x="758416" y="-210518"/>
                  <a:pt x="1165258" y="29346"/>
                </a:cubicBezTo>
                <a:cubicBezTo>
                  <a:pt x="1572100" y="269210"/>
                  <a:pt x="2008759" y="1512926"/>
                  <a:pt x="2445418" y="2756643"/>
                </a:cubicBezTo>
              </a:path>
            </a:pathLst>
          </a:custGeom>
          <a:noFill/>
          <a:ln>
            <a:solidFill>
              <a:srgbClr val="10C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xmlns="" id="{0C6B9662-0D33-4C82-94E4-37BD21854E82}"/>
              </a:ext>
            </a:extLst>
          </p:cNvPr>
          <p:cNvGrpSpPr/>
          <p:nvPr/>
        </p:nvGrpSpPr>
        <p:grpSpPr>
          <a:xfrm>
            <a:off x="466724" y="3775578"/>
            <a:ext cx="1385929" cy="1057679"/>
            <a:chOff x="466724" y="3775578"/>
            <a:chExt cx="1385929" cy="1057679"/>
          </a:xfrm>
        </p:grpSpPr>
        <p:cxnSp>
          <p:nvCxnSpPr>
            <p:cNvPr id="7" name="Прямая соединительная линия 6">
              <a:extLst>
                <a:ext uri="{FF2B5EF4-FFF2-40B4-BE49-F238E27FC236}">
                  <a16:creationId xmlns:a16="http://schemas.microsoft.com/office/drawing/2014/main" xmlns="" id="{63C3C57F-6CBA-44E7-B80F-55F54E9EDE26}"/>
                </a:ext>
              </a:extLst>
            </p:cNvPr>
            <p:cNvCxnSpPr/>
            <p:nvPr/>
          </p:nvCxnSpPr>
          <p:spPr>
            <a:xfrm>
              <a:off x="1045029" y="3775578"/>
              <a:ext cx="0" cy="58937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xmlns="" id="{3EAA3997-A082-474E-BDAE-2C1C366319C6}"/>
                </a:ext>
              </a:extLst>
            </p:cNvPr>
            <p:cNvCxnSpPr/>
            <p:nvPr/>
          </p:nvCxnSpPr>
          <p:spPr>
            <a:xfrm flipH="1">
              <a:off x="466724" y="4364531"/>
              <a:ext cx="578305" cy="468726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xmlns="" id="{F8D0CCC7-5FAE-4A14-9E20-3F13CEA82113}"/>
                </a:ext>
              </a:extLst>
            </p:cNvPr>
            <p:cNvCxnSpPr/>
            <p:nvPr/>
          </p:nvCxnSpPr>
          <p:spPr>
            <a:xfrm>
              <a:off x="1045029" y="4364531"/>
              <a:ext cx="807624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3ECB254E-E03B-410D-812F-E41584E02D92}"/>
              </a:ext>
            </a:extLst>
          </p:cNvPr>
          <p:cNvSpPr txBox="1"/>
          <p:nvPr/>
        </p:nvSpPr>
        <p:spPr>
          <a:xfrm>
            <a:off x="511602" y="3739437"/>
            <a:ext cx="4828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Time</a:t>
            </a:r>
            <a:endParaRPr lang="x-none" sz="1000" b="1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95077811-1531-49FD-B8AD-62A77F51BE88}"/>
              </a:ext>
            </a:extLst>
          </p:cNvPr>
          <p:cNvSpPr txBox="1"/>
          <p:nvPr/>
        </p:nvSpPr>
        <p:spPr>
          <a:xfrm>
            <a:off x="511602" y="4653633"/>
            <a:ext cx="12298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Subject Situation</a:t>
            </a:r>
            <a:endParaRPr lang="x-none" sz="1000" b="1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D4042ACA-4F79-4629-89E4-DA428436593D}"/>
              </a:ext>
            </a:extLst>
          </p:cNvPr>
          <p:cNvSpPr txBox="1"/>
          <p:nvPr/>
        </p:nvSpPr>
        <p:spPr>
          <a:xfrm>
            <a:off x="1326167" y="4097403"/>
            <a:ext cx="5164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Place</a:t>
            </a:r>
            <a:endParaRPr lang="x-none" sz="1000" b="1" dirty="0"/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764F320D-A33A-43CE-9B1B-87E26A1064AE}"/>
              </a:ext>
            </a:extLst>
          </p:cNvPr>
          <p:cNvSpPr/>
          <p:nvPr/>
        </p:nvSpPr>
        <p:spPr>
          <a:xfrm>
            <a:off x="755876" y="4166483"/>
            <a:ext cx="120103" cy="129184"/>
          </a:xfrm>
          <a:prstGeom prst="ellipse">
            <a:avLst/>
          </a:prstGeom>
          <a:solidFill>
            <a:srgbClr val="0022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8" name="Овал 37">
            <a:extLst>
              <a:ext uri="{FF2B5EF4-FFF2-40B4-BE49-F238E27FC236}">
                <a16:creationId xmlns:a16="http://schemas.microsoft.com/office/drawing/2014/main" xmlns="" id="{B43170CC-24EA-4E5B-A638-C13049844E5F}"/>
              </a:ext>
            </a:extLst>
          </p:cNvPr>
          <p:cNvSpPr/>
          <p:nvPr/>
        </p:nvSpPr>
        <p:spPr>
          <a:xfrm>
            <a:off x="1168975" y="4026204"/>
            <a:ext cx="120103" cy="129184"/>
          </a:xfrm>
          <a:prstGeom prst="ellipse">
            <a:avLst/>
          </a:prstGeom>
          <a:solidFill>
            <a:srgbClr val="FEA8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9" name="Овал 38">
            <a:extLst>
              <a:ext uri="{FF2B5EF4-FFF2-40B4-BE49-F238E27FC236}">
                <a16:creationId xmlns:a16="http://schemas.microsoft.com/office/drawing/2014/main" xmlns="" id="{399A17B4-18B0-4781-B1A9-B291EFB28E03}"/>
              </a:ext>
            </a:extLst>
          </p:cNvPr>
          <p:cNvSpPr/>
          <p:nvPr/>
        </p:nvSpPr>
        <p:spPr>
          <a:xfrm>
            <a:off x="770842" y="3993908"/>
            <a:ext cx="120103" cy="129184"/>
          </a:xfrm>
          <a:prstGeom prst="ellipse">
            <a:avLst/>
          </a:prstGeom>
          <a:solidFill>
            <a:srgbClr val="BC7D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xmlns="" id="{FFDA5F69-F70E-46BE-9DEA-99D3D748F85E}"/>
              </a:ext>
            </a:extLst>
          </p:cNvPr>
          <p:cNvSpPr/>
          <p:nvPr/>
        </p:nvSpPr>
        <p:spPr>
          <a:xfrm>
            <a:off x="924091" y="4509083"/>
            <a:ext cx="120103" cy="12918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1" name="Овал 40">
            <a:extLst>
              <a:ext uri="{FF2B5EF4-FFF2-40B4-BE49-F238E27FC236}">
                <a16:creationId xmlns:a16="http://schemas.microsoft.com/office/drawing/2014/main" xmlns="" id="{7184496E-1FD7-49A3-BF50-31E913754AE9}"/>
              </a:ext>
            </a:extLst>
          </p:cNvPr>
          <p:cNvSpPr/>
          <p:nvPr/>
        </p:nvSpPr>
        <p:spPr>
          <a:xfrm>
            <a:off x="435153" y="4270421"/>
            <a:ext cx="120103" cy="129184"/>
          </a:xfrm>
          <a:prstGeom prst="ellipse">
            <a:avLst/>
          </a:prstGeom>
          <a:solidFill>
            <a:srgbClr val="10CD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2" name="Овал 41">
            <a:extLst>
              <a:ext uri="{FF2B5EF4-FFF2-40B4-BE49-F238E27FC236}">
                <a16:creationId xmlns:a16="http://schemas.microsoft.com/office/drawing/2014/main" xmlns="" id="{3047F337-9A93-4FF7-80A9-4E9C1A645381}"/>
              </a:ext>
            </a:extLst>
          </p:cNvPr>
          <p:cNvSpPr/>
          <p:nvPr/>
        </p:nvSpPr>
        <p:spPr>
          <a:xfrm>
            <a:off x="1333721" y="4424801"/>
            <a:ext cx="120103" cy="129184"/>
          </a:xfrm>
          <a:prstGeom prst="ellipse">
            <a:avLst/>
          </a:prstGeom>
          <a:solidFill>
            <a:srgbClr val="10CD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13226007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17" grpId="0" animBg="1"/>
      <p:bldP spid="22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26733</TotalTime>
  <Words>1179</Words>
  <Application>Microsoft Office PowerPoint</Application>
  <PresentationFormat>Экран (16:9)</PresentationFormat>
  <Paragraphs>325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simple-light-2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Yuri Kargapolov</dc:creator>
  <cp:lastModifiedBy>ДУТ</cp:lastModifiedBy>
  <cp:revision>530</cp:revision>
  <dcterms:modified xsi:type="dcterms:W3CDTF">2021-12-13T11:37:16Z</dcterms:modified>
</cp:coreProperties>
</file>