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Georgia" pitchFamily="18" charset="0"/>
      <p:regular r:id="rId11"/>
      <p:bold r:id="rId12"/>
      <p:italic r:id="rId13"/>
      <p:boldItalic r:id="rId14"/>
    </p:embeddedFont>
    <p:embeddedFont>
      <p:font typeface="Roboto" charset="0"/>
      <p:regular r:id="rId15"/>
      <p:bold r:id="rId16"/>
      <p:italic r:id="rId17"/>
      <p:boldItalic r:id="rId18"/>
    </p:embeddedFont>
    <p:embeddedFont>
      <p:font typeface="Comfortaa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2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9090756a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9090756a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9090756a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9090756a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5b09a96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5b09a965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a2d2f074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a2d2f074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l="7783"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96750" y="925650"/>
            <a:ext cx="6536400" cy="3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latin typeface="Georgia"/>
                <a:ea typeface="Georgia"/>
                <a:cs typeface="Georgia"/>
                <a:sym typeface="Georgia"/>
              </a:rPr>
              <a:t>СУЧАСНІ ТЕЛЕКОМУНІКАЦІЇ: ДОСВІД ЄВРОПИ ТА УКРАЇНА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 descr="Пальцы передвигают ползунок на аудиомикшере, вид сбоку"/>
          <p:cNvPicPr preferRelativeResize="0"/>
          <p:nvPr/>
        </p:nvPicPr>
        <p:blipFill rotWithShape="1">
          <a:blip r:embed="rId3">
            <a:alphaModFix/>
          </a:blip>
          <a:srcRect l="7506" r="42247" b="15419"/>
          <a:stretch/>
        </p:blipFill>
        <p:spPr>
          <a:xfrm>
            <a:off x="-9150" y="0"/>
            <a:ext cx="45944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</a:rPr>
              <a:t>Телекомунікації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00"/>
              <a:t>Телекомунікації — це процес, фундаментальний засіб для досягнення різних цілей. В економічному світі телекомунікації слугують для розповсюдження інформації серед постачальників, споживачів, дослідників, аналітиків, законодавців, регуляторів тощо. Вони присутні у всіх процесах економічного виробництва і є невід’ємною складовою практично, будь-якої, сучасної бізнес-діяльності, метою якої є продукування товарів та послуг для споживачів. У соціальному середовищі телекомунікації є засобом для інформування, розваг та обміну досвідом. Телекомунікаційні мережі та послуги дозволяють здійснювати всі ці дії на великих відстанях та серед широкого кола користувачів.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sz="1600" i="1"/>
          </a:p>
        </p:txBody>
      </p:sp>
      <p:sp>
        <p:nvSpPr>
          <p:cNvPr id="81" name="Google Shape;81;p15"/>
          <p:cNvSpPr txBox="1"/>
          <p:nvPr/>
        </p:nvSpPr>
        <p:spPr>
          <a:xfrm>
            <a:off x="365375" y="1855050"/>
            <a:ext cx="3766200" cy="23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A4A59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З огляду на те, що за останні десятиліття телекомунікації стали життєво необхідними для мільйонів громадян, питання реформування цього сектора та інфраструктури стали одними з найважливіших тем економічних дискусій по всьому світу. Рішення, які приймаються урядами у сфері телекомунікацій, матимуть надзвичайно великий вплив на соціальний та економічний добробут націй.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350" y="2178775"/>
            <a:ext cx="4410025" cy="221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60950" y="1068050"/>
            <a:ext cx="3687300" cy="2010000"/>
          </a:xfrm>
          <a:prstGeom prst="rect">
            <a:avLst/>
          </a:prstGeom>
          <a:solidFill>
            <a:srgbClr val="76A5A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Основні вимоги до закону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про телекомунікації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4563150" y="572850"/>
            <a:ext cx="4119900" cy="3997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b="1" i="1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Реформування Галузі зв'язку має ґрунтуватися на міцній законодавчій базі, яка, в свою чергу, створюється на Основі чинного національного законодавства. Для того, аби закон пройшов горнило парламенту, він повинен отримати підтримку на найвищому політичному рівні держави. У законі про телекомунікації мають найти відображення такі моменти: цілі телекомунікаційної політики, регуляторні функції, процес прийняття рішень та роль у ньому державних органів.</a:t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947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685500" y="1120650"/>
            <a:ext cx="7773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737373"/>
                </a:solidFill>
              </a:rPr>
              <a:t>Зараз абсолютно очевидно, що в Україні існує гостра необхідність у створенні </a:t>
            </a:r>
            <a:r>
              <a:rPr lang="ru" sz="1800" dirty="0" smtClean="0">
                <a:solidFill>
                  <a:srgbClr val="737373"/>
                </a:solidFill>
              </a:rPr>
              <a:t>нового незалежного </a:t>
            </a:r>
            <a:r>
              <a:rPr lang="ru" sz="1800" dirty="0">
                <a:solidFill>
                  <a:srgbClr val="737373"/>
                </a:solidFill>
              </a:rPr>
              <a:t>регуляторного органу для розробки чітких правил і процедур регулювання національного телекомунікаційного ринку.</a:t>
            </a:r>
            <a:endParaRPr sz="1800">
              <a:solidFill>
                <a:srgbClr val="73737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737373"/>
                </a:solidFill>
              </a:rPr>
              <a:t>Якщо Україна прагне досягти європейських стандартів в галузі зв'язку, вона перш за все повинна стимулювати розвиток власного телекомунікаційного сектора шляхом </a:t>
            </a:r>
            <a:r>
              <a:rPr lang="ru" sz="1800">
                <a:solidFill>
                  <a:srgbClr val="737373"/>
                </a:solidFill>
              </a:rPr>
              <a:t>його </a:t>
            </a:r>
            <a:r>
              <a:rPr lang="ru" sz="1800" smtClean="0">
                <a:solidFill>
                  <a:srgbClr val="737373"/>
                </a:solidFill>
              </a:rPr>
              <a:t>реформування.Нині </a:t>
            </a:r>
            <a:r>
              <a:rPr lang="ru" sz="1800" dirty="0">
                <a:solidFill>
                  <a:srgbClr val="737373"/>
                </a:solidFill>
              </a:rPr>
              <a:t>відсутність незалежного регуляторного органу в Україні значною мірою стримує інвестиції та розвиток конкуренції в секторі як фіксованого зв'язку, так і мобільного.</a:t>
            </a:r>
            <a:endParaRPr sz="1800">
              <a:solidFill>
                <a:srgbClr val="737373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515525" y="3105775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337500" y="514150"/>
            <a:ext cx="3869700" cy="1087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Розвиток телекомунікаційної </a:t>
            </a:r>
            <a:r>
              <a:rPr lang="ru" dirty="0" smtClean="0"/>
              <a:t>інфраструктур</a:t>
            </a:r>
            <a:r>
              <a:rPr lang="uk-UA" dirty="0" smtClean="0"/>
              <a:t>и</a:t>
            </a:r>
            <a:endParaRPr/>
          </a:p>
        </p:txBody>
      </p:sp>
      <p:cxnSp>
        <p:nvCxnSpPr>
          <p:cNvPr id="101" name="Google Shape;101;p18"/>
          <p:cNvCxnSpPr>
            <a:stCxn id="100" idx="2"/>
            <a:endCxn id="102" idx="0"/>
          </p:cNvCxnSpPr>
          <p:nvPr/>
        </p:nvCxnSpPr>
        <p:spPr>
          <a:xfrm>
            <a:off x="6272350" y="1601950"/>
            <a:ext cx="84300" cy="48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337500" y="2090675"/>
            <a:ext cx="4038300" cy="1296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Підвищення </a:t>
            </a:r>
            <a:r>
              <a:rPr lang="ru" dirty="0" smtClean="0"/>
              <a:t>ефективності </a:t>
            </a:r>
            <a:r>
              <a:rPr lang="ru" dirty="0"/>
              <a:t>телекомунікаційного сектора</a:t>
            </a:r>
            <a:endParaRPr/>
          </a:p>
        </p:txBody>
      </p:sp>
      <p:cxnSp>
        <p:nvCxnSpPr>
          <p:cNvPr id="103" name="Google Shape;103;p18"/>
          <p:cNvCxnSpPr>
            <a:stCxn id="102" idx="2"/>
            <a:endCxn id="104" idx="0"/>
          </p:cNvCxnSpPr>
          <p:nvPr/>
        </p:nvCxnSpPr>
        <p:spPr>
          <a:xfrm>
            <a:off x="6356650" y="3386975"/>
            <a:ext cx="0" cy="3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479701" y="3765582"/>
            <a:ext cx="3753900" cy="962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Забезпечення </a:t>
            </a:r>
            <a:r>
              <a:rPr lang="ru" dirty="0" smtClean="0"/>
              <a:t>високої </a:t>
            </a:r>
            <a:r>
              <a:rPr lang="ru" dirty="0"/>
              <a:t>якості послуг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226078" y="518507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226075" y="941573"/>
            <a:ext cx="2808000" cy="4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Державне втручання у сферу телекомунікацій має ВІДПОВІДАТИ наступний категоріям цілей: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 descr="Компания молодых людей сидит на дощатом настиле, вид сверху"/>
          <p:cNvPicPr preferRelativeResize="0"/>
          <p:nvPr/>
        </p:nvPicPr>
        <p:blipFill rotWithShape="1">
          <a:blip r:embed="rId3">
            <a:alphaModFix/>
          </a:blip>
          <a:srcRect t="8630" r="1254" b="8063"/>
          <a:stretch/>
        </p:blipFill>
        <p:spPr>
          <a:xfrm>
            <a:off x="-15337" y="0"/>
            <a:ext cx="91746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443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800" b="1"/>
              <a:t>Організація державного втручання у телекомунікаційній сектор має ґрунтуватись на чіткому розмежуванні операційних завдання, функцій, пов'язаних Із власністю, та регуляторних завдання. Слід створить механізми, які унеможливлять вплив інтересів окремих операторів на регуляторну політику в галузі. Водночас повноваження регуляторного органу повинні бути обмежені, аби запобігти дискримінації Операторів чи Користувачів.</a:t>
            </a:r>
            <a:endParaRPr sz="1800"/>
          </a:p>
        </p:txBody>
      </p:sp>
      <p:grpSp>
        <p:nvGrpSpPr>
          <p:cNvPr id="113" name="Google Shape;113;p19"/>
          <p:cNvGrpSpPr/>
          <p:nvPr/>
        </p:nvGrpSpPr>
        <p:grpSpPr>
          <a:xfrm>
            <a:off x="5212394" y="864520"/>
            <a:ext cx="3307407" cy="3307407"/>
            <a:chOff x="5212394" y="864520"/>
            <a:chExt cx="3307407" cy="3307407"/>
          </a:xfrm>
        </p:grpSpPr>
        <p:sp>
          <p:nvSpPr>
            <p:cNvPr id="114" name="Google Shape;114;p19"/>
            <p:cNvSpPr/>
            <p:nvPr/>
          </p:nvSpPr>
          <p:spPr>
            <a:xfrm>
              <a:off x="5212394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5549484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5886575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622366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656075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6897844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7234932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757202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790911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8246201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5212394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549484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5886575" y="1201621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622366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656075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6897844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7234932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757202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790911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8246201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212394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49484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886575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622366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656075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6897844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7234932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757202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790911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8246201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5212394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5549484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5886575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622366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6075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6897844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7234932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757202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790911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8246201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521239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554948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5886575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622366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656075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689784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7234932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757202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790911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8246201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5212394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5549484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5886575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622366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656075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6897844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7234932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757202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790911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8246201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5212394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549484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5886575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622366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656075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6897844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7234932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757202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790911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8246201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5212394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5549484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5886575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622366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656075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6897844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7234932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757202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790911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8246201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5212394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5549484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5886575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622366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656075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6897844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234932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757202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790911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8246201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5212394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5549484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5886575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622366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656075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6897844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7234932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757202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790911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8246201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PresentationFormat>Экран (16:9)</PresentationFormat>
  <Paragraphs>14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Georgia</vt:lpstr>
      <vt:lpstr>Roboto</vt:lpstr>
      <vt:lpstr>Comfortaa</vt:lpstr>
      <vt:lpstr>Material</vt:lpstr>
      <vt:lpstr>СУЧАСНІ ТЕЛЕКОМУНІКАЦІЇ: ДОСВІД ЄВРОПИ ТА УКРАЇНА</vt:lpstr>
      <vt:lpstr>Телекомунікації</vt:lpstr>
      <vt:lpstr>Слайд 3</vt:lpstr>
      <vt:lpstr>Основні вимоги до закону про телекомунікації</vt:lpstr>
      <vt:lpstr>Зараз абсолютно очевидно, що в Україні існує гостра необхідність у створенні нового незалежного регуляторного органу для розробки чітких правил і процедур регулювання національного телекомунікаційного ринку. Якщо Україна прагне досягти європейських стандартів в галузі зв'язку, вона перш за все повинна стимулювати розвиток власного телекомунікаційного сектора шляхом його реформування.Нині відсутність незалежного регуляторного органу в Україні значною мірою стримує інвестиції та розвиток конкуренції в секторі як фіксованого зв'язку, так і мобільного.</vt:lpstr>
      <vt:lpstr>Розвиток телекомунікаційної інфраструктури</vt:lpstr>
      <vt:lpstr>Організація державного втручання у телекомунікаційній сектор має ґрунтуватись на чіткому розмежуванні операційних завдання, функцій, пов'язаних Із власністю, та регуляторних завдання. Слід створить механізми, які унеможливлять вплив інтересів окремих операторів на регуляторну політику в галузі. Водночас повноваження регуляторного органу повинні бути обмежені, аби запобігти дискримінації Операторів чи Користувачів.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ТЕЛЕКОМУНІКАЦІЇ: ДОСВІД ЄВРОПИ ТА УКРАЇНА</dc:title>
  <cp:lastModifiedBy>Студрада</cp:lastModifiedBy>
  <cp:revision>1</cp:revision>
  <dcterms:modified xsi:type="dcterms:W3CDTF">2019-05-17T06:30:44Z</dcterms:modified>
</cp:coreProperties>
</file>