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04E701-0C69-4750-B9B0-C9D83BD42597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B3B6132-9C59-4B05-9BBC-2DA4F0037A4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140968"/>
            <a:ext cx="6400800" cy="1600200"/>
          </a:xfrm>
        </p:spPr>
        <p:txBody>
          <a:bodyPr/>
          <a:lstStyle/>
          <a:p>
            <a:pPr algn="r"/>
            <a:r>
              <a:rPr lang="ru-RU" sz="2000" b="1" dirty="0" err="1" smtClean="0"/>
              <a:t>Які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гаджети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технології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спонукають</a:t>
            </a:r>
            <a:r>
              <a:rPr lang="ru-RU" sz="2000" b="1" dirty="0" smtClean="0"/>
              <a:t> до </a:t>
            </a:r>
            <a:r>
              <a:rPr lang="ru-RU" sz="2000" b="1" dirty="0" err="1" smtClean="0"/>
              <a:t>продажів</a:t>
            </a:r>
            <a:r>
              <a:rPr lang="ru-RU" sz="2000" b="1" dirty="0" smtClean="0"/>
              <a:t> у </a:t>
            </a:r>
            <a:r>
              <a:rPr lang="ru-RU" sz="2000" b="1" dirty="0" err="1" smtClean="0"/>
              <a:t>найближчому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майбутньому</a:t>
            </a:r>
            <a:r>
              <a:rPr lang="ru-RU" sz="2000" b="1" dirty="0" smtClean="0"/>
              <a:t>?</a:t>
            </a:r>
            <a:endParaRPr lang="ru-RU" sz="2000" b="1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Courier New" pitchFamily="49" charset="0"/>
                <a:cs typeface="Courier New" pitchFamily="49" charset="0"/>
              </a:rPr>
              <a:t>Топ-5 </a:t>
            </a:r>
            <a:r>
              <a:rPr lang="ru-RU" sz="3600" b="1" dirty="0" err="1">
                <a:latin typeface="Courier New" pitchFamily="49" charset="0"/>
                <a:cs typeface="Courier New" pitchFamily="49" charset="0"/>
              </a:rPr>
              <a:t>вражаючих</a:t>
            </a:r>
            <a:r>
              <a:rPr lang="ru-RU" sz="3600" b="1" dirty="0">
                <a:latin typeface="Courier New" pitchFamily="49" charset="0"/>
                <a:cs typeface="Courier New" pitchFamily="49" charset="0"/>
              </a:rPr>
              <a:t> цифр про </a:t>
            </a:r>
            <a:r>
              <a:rPr lang="ru-RU" sz="3600" b="1" dirty="0" err="1">
                <a:latin typeface="Courier New" pitchFamily="49" charset="0"/>
                <a:cs typeface="Courier New" pitchFamily="49" charset="0"/>
              </a:rPr>
              <a:t>ринок</a:t>
            </a:r>
            <a:r>
              <a:rPr lang="ru-RU" sz="3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600" b="1" dirty="0" err="1">
                <a:latin typeface="Courier New" pitchFamily="49" charset="0"/>
                <a:cs typeface="Courier New" pitchFamily="49" charset="0"/>
              </a:rPr>
              <a:t>технологій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7772400" cy="4572000"/>
          </a:xfrm>
        </p:spPr>
        <p:txBody>
          <a:bodyPr/>
          <a:lstStyle/>
          <a:p>
            <a:r>
              <a:rPr lang="ru-RU" i="1" dirty="0" smtClean="0"/>
              <a:t>«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дослідження</a:t>
            </a:r>
            <a:r>
              <a:rPr lang="ru-RU" i="1" dirty="0" smtClean="0"/>
              <a:t> проводиться </a:t>
            </a:r>
            <a:r>
              <a:rPr lang="ru-RU" i="1" dirty="0" err="1" smtClean="0"/>
              <a:t>вже</a:t>
            </a:r>
            <a:r>
              <a:rPr lang="ru-RU" i="1" dirty="0" smtClean="0"/>
              <a:t> 18 </a:t>
            </a:r>
            <a:r>
              <a:rPr lang="ru-RU" i="1" dirty="0" err="1" smtClean="0"/>
              <a:t>років</a:t>
            </a:r>
            <a:r>
              <a:rPr lang="ru-RU" i="1" dirty="0" smtClean="0"/>
              <a:t> </a:t>
            </a:r>
            <a:r>
              <a:rPr lang="ru-RU" i="1" dirty="0" err="1" smtClean="0"/>
              <a:t>поспіль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орієнтиром</a:t>
            </a:r>
            <a:r>
              <a:rPr lang="ru-RU" i="1" dirty="0" smtClean="0"/>
              <a:t> для </a:t>
            </a:r>
            <a:r>
              <a:rPr lang="ru-RU" i="1" dirty="0" err="1" smtClean="0"/>
              <a:t>світових</a:t>
            </a:r>
            <a:r>
              <a:rPr lang="ru-RU" i="1" dirty="0" smtClean="0"/>
              <a:t> </a:t>
            </a:r>
            <a:r>
              <a:rPr lang="ru-RU" i="1" dirty="0" err="1" smtClean="0"/>
              <a:t>компаній</a:t>
            </a:r>
            <a:r>
              <a:rPr lang="ru-RU" i="1" dirty="0" smtClean="0"/>
              <a:t> </a:t>
            </a:r>
            <a:r>
              <a:rPr lang="ru-RU" i="1" dirty="0" err="1" smtClean="0"/>
              <a:t>для</a:t>
            </a:r>
            <a:r>
              <a:rPr lang="ru-RU" i="1" dirty="0" smtClean="0"/>
              <a:t> </a:t>
            </a:r>
            <a:r>
              <a:rPr lang="ru-RU" i="1" dirty="0" err="1" smtClean="0"/>
              <a:t>коригування</a:t>
            </a:r>
            <a:r>
              <a:rPr lang="ru-RU" i="1" dirty="0" smtClean="0"/>
              <a:t> </a:t>
            </a:r>
            <a:r>
              <a:rPr lang="ru-RU" i="1" dirty="0" err="1" smtClean="0"/>
              <a:t>своїх</a:t>
            </a:r>
            <a:r>
              <a:rPr lang="ru-RU" i="1" dirty="0" smtClean="0"/>
              <a:t> </a:t>
            </a:r>
            <a:r>
              <a:rPr lang="ru-RU" i="1" dirty="0" err="1" smtClean="0"/>
              <a:t>бізнес-стратегій</a:t>
            </a:r>
            <a:r>
              <a:rPr lang="ru-RU" i="1" dirty="0" smtClean="0"/>
              <a:t>. Наша </a:t>
            </a:r>
            <a:r>
              <a:rPr lang="ru-RU" i="1" dirty="0" err="1" smtClean="0"/>
              <a:t>країна</a:t>
            </a:r>
            <a:r>
              <a:rPr lang="ru-RU" i="1" dirty="0" smtClean="0"/>
              <a:t> </a:t>
            </a:r>
            <a:r>
              <a:rPr lang="ru-RU" i="1" dirty="0" err="1" smtClean="0"/>
              <a:t>наздоганяє</a:t>
            </a:r>
            <a:r>
              <a:rPr lang="ru-RU" i="1" dirty="0" smtClean="0"/>
              <a:t> </a:t>
            </a:r>
            <a:r>
              <a:rPr lang="ru-RU" i="1" dirty="0" err="1" smtClean="0"/>
              <a:t>світові</a:t>
            </a:r>
            <a:r>
              <a:rPr lang="ru-RU" i="1" dirty="0" smtClean="0"/>
              <a:t> </a:t>
            </a:r>
            <a:r>
              <a:rPr lang="ru-RU" i="1" dirty="0" err="1" smtClean="0"/>
              <a:t>тренди</a:t>
            </a:r>
            <a:r>
              <a:rPr lang="ru-RU" i="1" dirty="0" smtClean="0"/>
              <a:t>. На жаль, </a:t>
            </a:r>
            <a:r>
              <a:rPr lang="ru-RU" i="1" dirty="0" err="1" smtClean="0"/>
              <a:t>Україна</a:t>
            </a:r>
            <a:r>
              <a:rPr lang="ru-RU" i="1" dirty="0" smtClean="0"/>
              <a:t> не </a:t>
            </a:r>
            <a:r>
              <a:rPr lang="ru-RU" i="1" dirty="0" err="1" smtClean="0"/>
              <a:t>завжди</a:t>
            </a:r>
            <a:r>
              <a:rPr lang="ru-RU" i="1" dirty="0" smtClean="0"/>
              <a:t> в </a:t>
            </a:r>
            <a:r>
              <a:rPr lang="ru-RU" i="1" dirty="0" err="1" smtClean="0"/>
              <a:t>авангарді</a:t>
            </a:r>
            <a:r>
              <a:rPr lang="ru-RU" i="1" dirty="0" smtClean="0"/>
              <a:t> запуску </a:t>
            </a:r>
            <a:r>
              <a:rPr lang="ru-RU" i="1" dirty="0" err="1" smtClean="0"/>
              <a:t>новітніх</a:t>
            </a:r>
            <a:r>
              <a:rPr lang="ru-RU" i="1" dirty="0" smtClean="0"/>
              <a:t> </a:t>
            </a:r>
            <a:r>
              <a:rPr lang="ru-RU" i="1" dirty="0" err="1" smtClean="0"/>
              <a:t>технологій</a:t>
            </a:r>
            <a:r>
              <a:rPr lang="ru-RU" i="1" dirty="0" smtClean="0"/>
              <a:t>. </a:t>
            </a:r>
            <a:r>
              <a:rPr lang="ru-RU" i="1" dirty="0" err="1" smtClean="0"/>
              <a:t>Проте</a:t>
            </a:r>
            <a:r>
              <a:rPr lang="ru-RU" i="1" dirty="0" smtClean="0"/>
              <a:t> ми </a:t>
            </a:r>
            <a:r>
              <a:rPr lang="ru-RU" i="1" dirty="0" err="1" smtClean="0"/>
              <a:t>робимо</a:t>
            </a:r>
            <a:r>
              <a:rPr lang="ru-RU" i="1" dirty="0" smtClean="0"/>
              <a:t> </a:t>
            </a:r>
            <a:r>
              <a:rPr lang="ru-RU" i="1" dirty="0" err="1" smtClean="0"/>
              <a:t>серйозний</a:t>
            </a:r>
            <a:r>
              <a:rPr lang="ru-RU" i="1" dirty="0" smtClean="0"/>
              <a:t> </a:t>
            </a:r>
            <a:r>
              <a:rPr lang="ru-RU" i="1" dirty="0" err="1" smtClean="0"/>
              <a:t>внесок</a:t>
            </a:r>
            <a:r>
              <a:rPr lang="ru-RU" i="1" dirty="0" smtClean="0"/>
              <a:t> у </a:t>
            </a:r>
            <a:r>
              <a:rPr lang="ru-RU" i="1" dirty="0" err="1" smtClean="0"/>
              <a:t>створення</a:t>
            </a:r>
            <a:r>
              <a:rPr lang="ru-RU" i="1" dirty="0" smtClean="0"/>
              <a:t>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глобальної</a:t>
            </a:r>
            <a:r>
              <a:rPr lang="ru-RU" i="1" dirty="0" smtClean="0"/>
              <a:t> </a:t>
            </a:r>
            <a:r>
              <a:rPr lang="ru-RU" i="1" dirty="0" err="1" smtClean="0"/>
              <a:t>вартості</a:t>
            </a:r>
            <a:r>
              <a:rPr lang="ru-RU" i="1" dirty="0" smtClean="0"/>
              <a:t>: </a:t>
            </a:r>
            <a:r>
              <a:rPr lang="ru-RU" i="1" dirty="0" err="1" smtClean="0"/>
              <a:t>експортуємо</a:t>
            </a:r>
            <a:r>
              <a:rPr lang="ru-RU" i="1" dirty="0" smtClean="0"/>
              <a:t> </a:t>
            </a:r>
            <a:r>
              <a:rPr lang="ru-RU" i="1" dirty="0" err="1" smtClean="0"/>
              <a:t>свої</a:t>
            </a:r>
            <a:r>
              <a:rPr lang="ru-RU" i="1" dirty="0" smtClean="0"/>
              <a:t> </a:t>
            </a:r>
            <a:r>
              <a:rPr lang="ru-RU" i="1" dirty="0" err="1" smtClean="0"/>
              <a:t>розробки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знання</a:t>
            </a:r>
            <a:r>
              <a:rPr lang="ru-RU" i="1" dirty="0" smtClean="0"/>
              <a:t>», – </a:t>
            </a:r>
            <a:r>
              <a:rPr lang="ru-RU" i="1" dirty="0" err="1" smtClean="0"/>
              <a:t>зазначили</a:t>
            </a:r>
            <a:r>
              <a:rPr lang="ru-RU" i="1" dirty="0" smtClean="0"/>
              <a:t> </a:t>
            </a:r>
            <a:r>
              <a:rPr lang="ru-RU" i="1" dirty="0" err="1" smtClean="0"/>
              <a:t>представники</a:t>
            </a:r>
            <a:r>
              <a:rPr lang="ru-RU" i="1" dirty="0" smtClean="0"/>
              <a:t> </a:t>
            </a:r>
            <a:r>
              <a:rPr lang="en-US" i="1" dirty="0" smtClean="0"/>
              <a:t>Deloitte </a:t>
            </a:r>
            <a:r>
              <a:rPr lang="ru-RU" i="1" dirty="0" smtClean="0"/>
              <a:t>на </a:t>
            </a:r>
            <a:r>
              <a:rPr lang="ru-RU" i="1" dirty="0" err="1" smtClean="0"/>
              <a:t>презентації</a:t>
            </a:r>
            <a:r>
              <a:rPr lang="ru-RU" i="1" dirty="0" smtClean="0"/>
              <a:t> </a:t>
            </a:r>
            <a:r>
              <a:rPr lang="ru-RU" i="1" dirty="0" err="1" smtClean="0"/>
              <a:t>свого</a:t>
            </a:r>
            <a:r>
              <a:rPr lang="ru-RU" i="1" dirty="0" smtClean="0"/>
              <a:t> глобального </a:t>
            </a:r>
            <a:r>
              <a:rPr lang="ru-RU" i="1" dirty="0" err="1" smtClean="0"/>
              <a:t>звіту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7724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$7 </a:t>
            </a:r>
            <a:r>
              <a:rPr lang="ru-RU" sz="5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млрд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endParaRPr lang="ru-RU" sz="4400" dirty="0"/>
          </a:p>
        </p:txBody>
      </p:sp>
      <p:pic>
        <p:nvPicPr>
          <p:cNvPr id="7" name="Содержимое 6" descr="AI-Cube-9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3789040"/>
            <a:ext cx="3779912" cy="30689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smart-speak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7904" y="3789040"/>
            <a:ext cx="5172406" cy="3068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14814" y="404664"/>
            <a:ext cx="5529186" cy="30963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980728"/>
            <a:ext cx="38164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Такого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в 2019 </a:t>
            </a:r>
            <a:r>
              <a:rPr lang="ru-RU" dirty="0" err="1"/>
              <a:t>році</a:t>
            </a:r>
            <a:r>
              <a:rPr lang="ru-RU" dirty="0"/>
              <a:t> досягнуть </a:t>
            </a:r>
            <a:r>
              <a:rPr lang="ru-RU" dirty="0" err="1"/>
              <a:t>продажі</a:t>
            </a:r>
            <a:r>
              <a:rPr lang="ru-RU" dirty="0"/>
              <a:t> «</a:t>
            </a:r>
            <a:r>
              <a:rPr lang="ru-RU" dirty="0" err="1"/>
              <a:t>розумних</a:t>
            </a:r>
            <a:r>
              <a:rPr lang="ru-RU" dirty="0"/>
              <a:t>» колонок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голосовим</a:t>
            </a:r>
            <a:r>
              <a:rPr lang="ru-RU" dirty="0"/>
              <a:t> </a:t>
            </a:r>
            <a:r>
              <a:rPr lang="ru-RU" dirty="0" err="1"/>
              <a:t>асистентом</a:t>
            </a:r>
            <a:r>
              <a:rPr lang="ru-RU" dirty="0"/>
              <a:t> – </a:t>
            </a:r>
            <a:r>
              <a:rPr lang="ru-RU" dirty="0" err="1"/>
              <a:t>гаджетів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відтворюють</a:t>
            </a:r>
            <a:r>
              <a:rPr lang="ru-RU" dirty="0"/>
              <a:t> </a:t>
            </a:r>
            <a:r>
              <a:rPr lang="ru-RU" dirty="0" err="1"/>
              <a:t>музику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замовити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інтернет-магазинів</a:t>
            </a:r>
            <a:r>
              <a:rPr lang="ru-RU" dirty="0"/>
              <a:t>,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таксі</a:t>
            </a:r>
            <a:r>
              <a:rPr lang="ru-RU" dirty="0"/>
              <a:t>, </a:t>
            </a:r>
            <a:r>
              <a:rPr lang="ru-RU" dirty="0" err="1"/>
              <a:t>забронювати</a:t>
            </a:r>
            <a:r>
              <a:rPr lang="ru-RU" dirty="0"/>
              <a:t> </a:t>
            </a:r>
            <a:r>
              <a:rPr lang="ru-RU" dirty="0" err="1"/>
              <a:t>готель</a:t>
            </a:r>
            <a:r>
              <a:rPr lang="ru-RU" dirty="0"/>
              <a:t>, </a:t>
            </a:r>
            <a:r>
              <a:rPr lang="ru-RU" dirty="0" err="1"/>
              <a:t>управляти</a:t>
            </a:r>
            <a:r>
              <a:rPr lang="ru-RU" dirty="0"/>
              <a:t> «</a:t>
            </a:r>
            <a:r>
              <a:rPr lang="ru-RU" dirty="0" err="1"/>
              <a:t>розумним</a:t>
            </a:r>
            <a:r>
              <a:rPr lang="ru-RU" dirty="0"/>
              <a:t>» </a:t>
            </a:r>
            <a:r>
              <a:rPr lang="ru-RU" dirty="0" err="1"/>
              <a:t>будинком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sz="4400" b="1" dirty="0" err="1" smtClean="0">
                <a:latin typeface="Courier New" pitchFamily="49" charset="0"/>
                <a:cs typeface="Courier New" pitchFamily="49" charset="0"/>
              </a:rPr>
              <a:t>Понад</a:t>
            </a:r>
            <a:r>
              <a:rPr lang="ru-RU" sz="4400" b="1" dirty="0" smtClean="0">
                <a:latin typeface="Courier New" pitchFamily="49" charset="0"/>
                <a:cs typeface="Courier New" pitchFamily="49" charset="0"/>
              </a:rPr>
              <a:t> 1 </a:t>
            </a:r>
            <a:r>
              <a:rPr lang="ru-RU" sz="4400" b="1" dirty="0" err="1" smtClean="0">
                <a:latin typeface="Courier New" pitchFamily="49" charset="0"/>
                <a:cs typeface="Courier New" pitchFamily="49" charset="0"/>
              </a:rPr>
              <a:t>млн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d18ea71028554e354a6eb9be02e78c2343652cd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3531669"/>
            <a:ext cx="3707904" cy="33263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загружен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3449489" y="1451521"/>
            <a:ext cx="6456982" cy="4355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395536" y="1124744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Стільки</a:t>
            </a:r>
            <a:r>
              <a:rPr lang="ru-RU" sz="2400" dirty="0"/>
              <a:t> 5G-смартфонів буде продано у 2019 </a:t>
            </a:r>
            <a:r>
              <a:rPr lang="ru-RU" sz="2400" dirty="0" err="1"/>
              <a:t>році</a:t>
            </a:r>
            <a:r>
              <a:rPr lang="ru-RU" sz="2400" dirty="0"/>
              <a:t>. А у 2020-му </a:t>
            </a:r>
            <a:r>
              <a:rPr lang="ru-RU" sz="2400" dirty="0" err="1"/>
              <a:t>їхня</a:t>
            </a:r>
            <a:r>
              <a:rPr lang="ru-RU" sz="2400" dirty="0"/>
              <a:t>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зросте</a:t>
            </a:r>
            <a:r>
              <a:rPr lang="ru-RU" sz="2400" dirty="0"/>
              <a:t> до 15–20 </a:t>
            </a:r>
            <a:r>
              <a:rPr lang="ru-RU" sz="2400" dirty="0" err="1"/>
              <a:t>млн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складе </a:t>
            </a:r>
            <a:r>
              <a:rPr lang="ru-RU" sz="2400" dirty="0" err="1"/>
              <a:t>близько</a:t>
            </a:r>
            <a:r>
              <a:rPr lang="ru-RU" sz="2400" dirty="0"/>
              <a:t> 1%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усіх</a:t>
            </a:r>
            <a:r>
              <a:rPr lang="ru-RU" sz="2400" dirty="0"/>
              <a:t> </a:t>
            </a:r>
            <a:r>
              <a:rPr lang="ru-RU" sz="2400" dirty="0" err="1"/>
              <a:t>продажів</a:t>
            </a:r>
            <a:r>
              <a:rPr lang="ru-RU" sz="2400" dirty="0"/>
              <a:t> </a:t>
            </a:r>
            <a:r>
              <a:rPr lang="ru-RU" sz="2400" dirty="0" err="1"/>
              <a:t>смартфонів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476672"/>
            <a:ext cx="8564488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76056" y="836712"/>
            <a:ext cx="3672408" cy="4572000"/>
          </a:xfrm>
        </p:spPr>
        <p:txBody>
          <a:bodyPr>
            <a:normAutofit/>
          </a:bodyPr>
          <a:lstStyle/>
          <a:p>
            <a:pPr algn="just"/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Такий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обсяг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продажів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у 2019-му «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загрожує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» 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індустрії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3D-друку та 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відповідним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матеріалам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і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послугам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Наступного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року 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він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може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досягти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$3 млрд.</a:t>
            </a:r>
            <a:endParaRPr lang="ru-RU" sz="18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Рисунок 3" descr="3D-принтера-KLEMA-2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3068960"/>
            <a:ext cx="5004048" cy="3336032"/>
          </a:xfrm>
          <a:prstGeom prst="rect">
            <a:avLst/>
          </a:prstGeom>
        </p:spPr>
      </p:pic>
      <p:pic>
        <p:nvPicPr>
          <p:cNvPr id="5" name="Рисунок 4" descr="загружено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809328"/>
            <a:ext cx="5048672" cy="50486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39552" y="548680"/>
            <a:ext cx="4104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Courier New" pitchFamily="49" charset="0"/>
                <a:cs typeface="Courier New" pitchFamily="49" charset="0"/>
              </a:rPr>
              <a:t>$2,7 </a:t>
            </a:r>
            <a:r>
              <a:rPr lang="ru-RU" sz="4400" b="1" dirty="0" err="1" smtClean="0">
                <a:latin typeface="Courier New" pitchFamily="49" charset="0"/>
                <a:cs typeface="Courier New" pitchFamily="49" charset="0"/>
              </a:rPr>
              <a:t>млрд</a:t>
            </a:r>
            <a:endParaRPr lang="ru-RU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dirty="0" smtClean="0">
                <a:latin typeface="Courier New" pitchFamily="49" charset="0"/>
                <a:cs typeface="Courier New" pitchFamily="49" charset="0"/>
              </a:rPr>
              <a:t>70%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Стільки</a:t>
            </a:r>
            <a:r>
              <a:rPr lang="ru-RU" dirty="0" smtClean="0"/>
              <a:t> </a:t>
            </a:r>
            <a:r>
              <a:rPr lang="ru-RU" dirty="0" err="1" smtClean="0"/>
              <a:t>компаній</a:t>
            </a:r>
            <a:r>
              <a:rPr lang="ru-RU" dirty="0" smtClean="0"/>
              <a:t> у 2019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зможуть</a:t>
            </a:r>
            <a:r>
              <a:rPr lang="ru-RU" dirty="0" smtClean="0"/>
              <a:t>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штучний</a:t>
            </a:r>
            <a:r>
              <a:rPr lang="ru-RU" dirty="0" smtClean="0"/>
              <a:t> </a:t>
            </a:r>
            <a:r>
              <a:rPr lang="ru-RU" dirty="0" err="1" smtClean="0"/>
              <a:t>інтелект</a:t>
            </a:r>
            <a:r>
              <a:rPr lang="ru-RU" dirty="0" smtClean="0"/>
              <a:t> через </a:t>
            </a:r>
            <a:r>
              <a:rPr lang="ru-RU" dirty="0" err="1" smtClean="0"/>
              <a:t>хмарні</a:t>
            </a:r>
            <a:r>
              <a:rPr lang="ru-RU" dirty="0" smtClean="0"/>
              <a:t> </a:t>
            </a:r>
            <a:r>
              <a:rPr lang="ru-RU" dirty="0" err="1" smtClean="0"/>
              <a:t>корпоративні</a:t>
            </a:r>
            <a:r>
              <a:rPr lang="ru-RU" dirty="0" smtClean="0"/>
              <a:t> </a:t>
            </a:r>
            <a:r>
              <a:rPr lang="ru-RU" dirty="0" err="1" smtClean="0"/>
              <a:t>застосунки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pozazemne-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996952"/>
            <a:ext cx="5086352" cy="335699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620688"/>
            <a:ext cx="7772400" cy="11430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Courier New" pitchFamily="49" charset="0"/>
                <a:cs typeface="Courier New" pitchFamily="49" charset="0"/>
              </a:rPr>
              <a:t>$50 </a:t>
            </a:r>
            <a:r>
              <a:rPr lang="ru-RU" sz="4400" b="1" dirty="0" err="1" smtClean="0">
                <a:latin typeface="Courier New" pitchFamily="49" charset="0"/>
                <a:cs typeface="Courier New" pitchFamily="49" charset="0"/>
              </a:rPr>
              <a:t>млрд</a:t>
            </a:r>
            <a:r>
              <a:rPr lang="ru-RU" sz="4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4400" b="1" dirty="0" smtClean="0">
                <a:latin typeface="Courier New" pitchFamily="49" charset="0"/>
                <a:cs typeface="Courier New" pitchFamily="49" charset="0"/>
              </a:rPr>
            </a:br>
            <a:endParaRPr lang="ru-RU" sz="4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456" y="1124744"/>
            <a:ext cx="9068544" cy="2880320"/>
          </a:xfrm>
        </p:spPr>
        <p:txBody>
          <a:bodyPr/>
          <a:lstStyle/>
          <a:p>
            <a:pPr algn="ctr"/>
            <a:r>
              <a:rPr lang="ru-RU" dirty="0" smtClean="0"/>
              <a:t>Такого обороту </a:t>
            </a:r>
            <a:r>
              <a:rPr lang="ru-RU" dirty="0" err="1" smtClean="0"/>
              <a:t>досягне</a:t>
            </a:r>
            <a:r>
              <a:rPr lang="ru-RU" dirty="0" smtClean="0"/>
              <a:t> </a:t>
            </a:r>
            <a:r>
              <a:rPr lang="ru-RU" dirty="0" err="1" smtClean="0"/>
              <a:t>майбутній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квантових</a:t>
            </a:r>
            <a:r>
              <a:rPr lang="ru-RU" dirty="0" smtClean="0"/>
              <a:t> </a:t>
            </a:r>
            <a:r>
              <a:rPr lang="ru-RU" dirty="0" err="1" smtClean="0"/>
              <a:t>комп'ютерів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2030 року, </a:t>
            </a:r>
            <a:r>
              <a:rPr lang="ru-RU" dirty="0" err="1" smtClean="0"/>
              <a:t>вважають</a:t>
            </a:r>
            <a:r>
              <a:rPr lang="ru-RU" dirty="0" smtClean="0"/>
              <a:t> у </a:t>
            </a:r>
            <a:r>
              <a:rPr lang="ru-RU" dirty="0" err="1" smtClean="0"/>
              <a:t>Deloitte</a:t>
            </a:r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комерційні</a:t>
            </a:r>
            <a:r>
              <a:rPr lang="ru-RU" dirty="0" smtClean="0"/>
              <a:t> </a:t>
            </a:r>
            <a:r>
              <a:rPr lang="ru-RU" dirty="0" err="1" smtClean="0"/>
              <a:t>пристрої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з'являться</a:t>
            </a:r>
            <a:r>
              <a:rPr lang="ru-RU" dirty="0" smtClean="0"/>
              <a:t> не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. А 2020-ті </a:t>
            </a:r>
            <a:r>
              <a:rPr lang="ru-RU" dirty="0" err="1" smtClean="0"/>
              <a:t>стануть</a:t>
            </a:r>
            <a:r>
              <a:rPr lang="ru-RU" dirty="0" smtClean="0"/>
              <a:t> часом </a:t>
            </a:r>
            <a:r>
              <a:rPr lang="ru-RU" dirty="0" err="1" smtClean="0"/>
              <a:t>розробок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квантових</a:t>
            </a:r>
            <a:r>
              <a:rPr lang="ru-RU" dirty="0" smtClean="0"/>
              <a:t> </a:t>
            </a:r>
            <a:r>
              <a:rPr lang="ru-RU" dirty="0" err="1" smtClean="0"/>
              <a:t>обчислень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kvantovye-kompyutery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356992"/>
            <a:ext cx="5032608" cy="29411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 smtClean="0"/>
              <a:t>«</a:t>
            </a:r>
            <a:r>
              <a:rPr lang="ru-RU" dirty="0" err="1" smtClean="0"/>
              <a:t>Квантові</a:t>
            </a:r>
            <a:r>
              <a:rPr lang="ru-RU" dirty="0" smtClean="0"/>
              <a:t> </a:t>
            </a:r>
            <a:r>
              <a:rPr lang="ru-RU" dirty="0" err="1" smtClean="0"/>
              <a:t>комп'ютери</a:t>
            </a:r>
            <a:r>
              <a:rPr lang="ru-RU" dirty="0" smtClean="0"/>
              <a:t> </a:t>
            </a:r>
            <a:r>
              <a:rPr lang="ru-RU" dirty="0" err="1" smtClean="0"/>
              <a:t>забезпечать</a:t>
            </a:r>
            <a:r>
              <a:rPr lang="ru-RU" dirty="0" smtClean="0"/>
              <a:t>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використанню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10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вони навряд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замінять</a:t>
            </a:r>
            <a:r>
              <a:rPr lang="ru-RU" dirty="0" smtClean="0"/>
              <a:t> </a:t>
            </a:r>
            <a:r>
              <a:rPr lang="ru-RU" dirty="0" err="1" smtClean="0"/>
              <a:t>класичні</a:t>
            </a:r>
            <a:r>
              <a:rPr lang="ru-RU" dirty="0" smtClean="0"/>
              <a:t> </a:t>
            </a:r>
            <a:r>
              <a:rPr lang="ru-RU" dirty="0" err="1" smtClean="0"/>
              <a:t>комп'ютери</a:t>
            </a:r>
            <a:r>
              <a:rPr lang="ru-RU" dirty="0" smtClean="0"/>
              <a:t>», –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. </a:t>
            </a:r>
            <a:r>
              <a:rPr lang="ru-RU" dirty="0" err="1" smtClean="0"/>
              <a:t>Очікується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2019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класичних</a:t>
            </a:r>
            <a:r>
              <a:rPr lang="ru-RU" dirty="0" smtClean="0"/>
              <a:t> </a:t>
            </a:r>
            <a:r>
              <a:rPr lang="ru-RU" dirty="0" err="1" smtClean="0"/>
              <a:t>обчислювальних</a:t>
            </a:r>
            <a:r>
              <a:rPr lang="ru-RU" dirty="0" smtClean="0"/>
              <a:t> </a:t>
            </a:r>
            <a:r>
              <a:rPr lang="ru-RU" dirty="0" err="1" smtClean="0"/>
              <a:t>пристроїв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споживчих</a:t>
            </a:r>
            <a:r>
              <a:rPr lang="ru-RU" dirty="0" smtClean="0"/>
              <a:t> </a:t>
            </a:r>
            <a:r>
              <a:rPr lang="ru-RU" dirty="0" err="1" smtClean="0"/>
              <a:t>смартфонів</a:t>
            </a:r>
            <a:r>
              <a:rPr lang="ru-RU" dirty="0" smtClean="0"/>
              <a:t> до </a:t>
            </a:r>
            <a:r>
              <a:rPr lang="ru-RU" dirty="0" err="1" smtClean="0"/>
              <a:t>корпоративних</a:t>
            </a:r>
            <a:r>
              <a:rPr lang="ru-RU" dirty="0" smtClean="0"/>
              <a:t> </a:t>
            </a:r>
            <a:r>
              <a:rPr lang="ru-RU" dirty="0" err="1" smtClean="0"/>
              <a:t>суперкомп'ютерів</a:t>
            </a:r>
            <a:r>
              <a:rPr lang="ru-RU" dirty="0" smtClean="0"/>
              <a:t>) </a:t>
            </a:r>
            <a:r>
              <a:rPr lang="ru-RU" dirty="0" err="1" smtClean="0"/>
              <a:t>перевищить</a:t>
            </a:r>
            <a:r>
              <a:rPr lang="ru-RU" dirty="0" smtClean="0"/>
              <a:t> $1 трлн.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праведливость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297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Топ-5 вражаючих цифр про ринок технологій </vt:lpstr>
      <vt:lpstr>Слайд 2</vt:lpstr>
      <vt:lpstr>$7 млрд </vt:lpstr>
      <vt:lpstr>Понад 1 млн </vt:lpstr>
      <vt:lpstr> </vt:lpstr>
      <vt:lpstr>70% </vt:lpstr>
      <vt:lpstr>$50 млрд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Топ-5 вражаючих цифр про ринок технологій</dc:title>
  <dc:creator>310</dc:creator>
  <cp:lastModifiedBy>310</cp:lastModifiedBy>
  <cp:revision>4</cp:revision>
  <dcterms:created xsi:type="dcterms:W3CDTF">2019-05-11T11:31:19Z</dcterms:created>
  <dcterms:modified xsi:type="dcterms:W3CDTF">2019-05-11T12:02:31Z</dcterms:modified>
</cp:coreProperties>
</file>