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media/image13.png" ContentType="image/png"/>
  <Override PartName="/ppt/media/image12.png" ContentType="image/png"/>
  <Override PartName="/ppt/media/image10.png" ContentType="image/png"/>
  <Override PartName="/ppt/media/image9.png" ContentType="image/png"/>
  <Override PartName="/ppt/media/image8.png" ContentType="image/png"/>
  <Override PartName="/ppt/media/image7.png" ContentType="image/png"/>
  <Override PartName="/ppt/media/image16.png" ContentType="image/png"/>
  <Override PartName="/ppt/media/image2.png" ContentType="image/png"/>
  <Override PartName="/ppt/media/image15.png" ContentType="image/png"/>
  <Override PartName="/ppt/media/image1.png" ContentType="image/png"/>
  <Override PartName="/ppt/media/image11.png" ContentType="image/png"/>
  <Override PartName="/ppt/media/image3.jpeg" ContentType="image/jpeg"/>
  <Override PartName="/ppt/media/image14.png" ContentType="image/png"/>
  <Override PartName="/ppt/media/image4.jpeg" ContentType="image/jpeg"/>
  <Override PartName="/ppt/media/image5.png" ContentType="image/png"/>
  <Override PartName="/ppt/media/image6.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115"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116" name="PlaceHolder 3"/>
          <p:cNvSpPr>
            <a:spLocks noGrp="1"/>
          </p:cNvSpPr>
          <p:nvPr>
            <p:ph type="hdr"/>
          </p:nvPr>
        </p:nvSpPr>
        <p:spPr>
          <a:xfrm>
            <a:off x="0" y="0"/>
            <a:ext cx="3280680" cy="53424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117"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118"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119" name="PlaceHolder 6"/>
          <p:cNvSpPr>
            <a:spLocks noGrp="1"/>
          </p:cNvSpPr>
          <p:nvPr>
            <p:ph type="sldNum"/>
          </p:nvPr>
        </p:nvSpPr>
        <p:spPr>
          <a:xfrm>
            <a:off x="4278960" y="10157400"/>
            <a:ext cx="3280680" cy="534240"/>
          </a:xfrm>
          <a:prstGeom prst="rect">
            <a:avLst/>
          </a:prstGeom>
        </p:spPr>
        <p:txBody>
          <a:bodyPr lIns="0" rIns="0" tIns="0" bIns="0" anchor="b"/>
          <a:p>
            <a:pPr algn="r"/>
            <a:fld id="{F849508C-2298-4120-938D-DE8E8805E986}"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CustomShape 1"/>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FD146299-B406-4A72-BCF3-D912F91F6A34}" type="slidenum">
              <a:rPr b="0" lang="en-US" sz="1200" spc="-1" strike="noStrike">
                <a:solidFill>
                  <a:srgbClr val="000000"/>
                </a:solidFill>
                <a:latin typeface="+mn-lt"/>
                <a:ea typeface="+mn-ea"/>
              </a:rPr>
              <a:t>&lt;number&gt;</a:t>
            </a:fld>
            <a:endParaRPr b="0" lang="en-US" sz="1200" spc="-1" strike="noStrike">
              <a:latin typeface="Arial"/>
            </a:endParaRPr>
          </a:p>
        </p:txBody>
      </p:sp>
      <p:sp>
        <p:nvSpPr>
          <p:cNvPr id="185" name="PlaceHolder 2"/>
          <p:cNvSpPr>
            <a:spLocks noGrp="1"/>
          </p:cNvSpPr>
          <p:nvPr>
            <p:ph type="sldImg"/>
          </p:nvPr>
        </p:nvSpPr>
        <p:spPr>
          <a:xfrm>
            <a:off x="382680" y="695160"/>
            <a:ext cx="6091920" cy="3426480"/>
          </a:xfrm>
          <a:prstGeom prst="rect">
            <a:avLst/>
          </a:prstGeom>
        </p:spPr>
      </p:sp>
      <p:sp>
        <p:nvSpPr>
          <p:cNvPr id="186" name="PlaceHolder 3"/>
          <p:cNvSpPr>
            <a:spLocks noGrp="1"/>
          </p:cNvSpPr>
          <p:nvPr>
            <p:ph type="body"/>
          </p:nvPr>
        </p:nvSpPr>
        <p:spPr>
          <a:xfrm>
            <a:off x="685440" y="4343400"/>
            <a:ext cx="5486040" cy="4114080"/>
          </a:xfrm>
          <a:prstGeom prst="rect">
            <a:avLst/>
          </a:prstGeom>
        </p:spPr>
        <p:txBody>
          <a:bodyPr lIns="0" rIns="0" tIns="0" bIns="0" anchor="ct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79"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81"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8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8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8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9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9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9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9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9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98"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100"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01"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06"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108"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11"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12"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13"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33527"/>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8880" cy="85824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1" name="PlaceHolder 2"/>
          <p:cNvSpPr>
            <a:spLocks noGrp="1"/>
          </p:cNvSpPr>
          <p:nvPr>
            <p:ph type="body"/>
          </p:nvPr>
        </p:nvSpPr>
        <p:spPr>
          <a:xfrm>
            <a:off x="457200" y="1203480"/>
            <a:ext cx="8228880" cy="298260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ffffff"/>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ffffff"/>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ffffff"/>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ffffff"/>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ffffff"/>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ffffff"/>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33527"/>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33527"/>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8880" cy="85824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77" name="PlaceHolder 2"/>
          <p:cNvSpPr>
            <a:spLocks noGrp="1"/>
          </p:cNvSpPr>
          <p:nvPr>
            <p:ph type="body"/>
          </p:nvPr>
        </p:nvSpPr>
        <p:spPr>
          <a:xfrm>
            <a:off x="457200" y="1203480"/>
            <a:ext cx="8228880" cy="298260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ffffff"/>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ffffff"/>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ffffff"/>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ffffff"/>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ffffff"/>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ffffff"/>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Picture 3" descr=""/>
          <p:cNvPicPr/>
          <p:nvPr/>
        </p:nvPicPr>
        <p:blipFill>
          <a:blip r:embed="rId1"/>
          <a:stretch/>
        </p:blipFill>
        <p:spPr>
          <a:xfrm>
            <a:off x="4929120" y="2786040"/>
            <a:ext cx="1794240" cy="1794240"/>
          </a:xfrm>
          <a:prstGeom prst="rect">
            <a:avLst/>
          </a:prstGeom>
          <a:ln>
            <a:noFill/>
          </a:ln>
        </p:spPr>
      </p:pic>
      <p:pic>
        <p:nvPicPr>
          <p:cNvPr id="121" name="Picture 4" descr=""/>
          <p:cNvPicPr/>
          <p:nvPr/>
        </p:nvPicPr>
        <p:blipFill>
          <a:blip r:embed="rId2"/>
          <a:stretch/>
        </p:blipFill>
        <p:spPr>
          <a:xfrm>
            <a:off x="2428920" y="2857680"/>
            <a:ext cx="1713600" cy="1713600"/>
          </a:xfrm>
          <a:prstGeom prst="rect">
            <a:avLst/>
          </a:prstGeom>
          <a:ln>
            <a:noFill/>
          </a:ln>
        </p:spPr>
      </p:pic>
      <p:sp>
        <p:nvSpPr>
          <p:cNvPr id="122" name="CustomShape 1"/>
          <p:cNvSpPr/>
          <p:nvPr/>
        </p:nvSpPr>
        <p:spPr>
          <a:xfrm>
            <a:off x="2143080" y="1143000"/>
            <a:ext cx="5928120" cy="856080"/>
          </a:xfrm>
          <a:prstGeom prst="rect">
            <a:avLst/>
          </a:prstGeom>
          <a:solidFill>
            <a:srgbClr val="13352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1" i="1" lang="en-US" sz="4000" spc="-1" strike="noStrike">
                <a:solidFill>
                  <a:srgbClr val="ffffff"/>
                </a:solidFill>
                <a:latin typeface="Calibri"/>
                <a:ea typeface="DejaVu Sans"/>
              </a:rPr>
              <a:t>INTELLIGENCE GATHERING</a:t>
            </a:r>
            <a:endParaRPr b="0" lang="en-US" sz="4000" spc="-1" strike="noStrike">
              <a:latin typeface="Arial"/>
            </a:endParaRPr>
          </a:p>
        </p:txBody>
      </p:sp>
      <p:sp>
        <p:nvSpPr>
          <p:cNvPr id="123" name="CustomShape 2"/>
          <p:cNvSpPr/>
          <p:nvPr/>
        </p:nvSpPr>
        <p:spPr>
          <a:xfrm>
            <a:off x="3369600" y="2143080"/>
            <a:ext cx="2464920" cy="3639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latin typeface="Calibri"/>
                <a:ea typeface="DejaVu Sans"/>
              </a:rPr>
              <a:t>By Tolkachova Anastasiia</a:t>
            </a:r>
            <a:endParaRPr b="0" lang="en-US" sz="1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457200" y="205920"/>
            <a:ext cx="8228520" cy="85608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ffffff"/>
                </a:solidFill>
                <a:latin typeface="Calibri"/>
              </a:rPr>
              <a:t>SHODAN</a:t>
            </a:r>
            <a:r>
              <a:rPr b="0" lang="en-US" sz="1800" spc="-1" strike="noStrike">
                <a:solidFill>
                  <a:srgbClr val="ffffff"/>
                </a:solidFill>
                <a:latin typeface="Calibri"/>
              </a:rPr>
              <a:t> </a:t>
            </a:r>
            <a:endParaRPr b="0" lang="en-US" sz="1800" spc="-1" strike="noStrike">
              <a:latin typeface="Arial"/>
            </a:endParaRPr>
          </a:p>
        </p:txBody>
      </p:sp>
      <p:pic>
        <p:nvPicPr>
          <p:cNvPr id="160" name="Picture 2" descr=""/>
          <p:cNvPicPr/>
          <p:nvPr/>
        </p:nvPicPr>
        <p:blipFill>
          <a:blip r:embed="rId1"/>
          <a:srcRect l="0" t="15625" r="61026" b="77553"/>
          <a:stretch/>
        </p:blipFill>
        <p:spPr>
          <a:xfrm>
            <a:off x="1571760" y="1071720"/>
            <a:ext cx="5857200" cy="576720"/>
          </a:xfrm>
          <a:prstGeom prst="rect">
            <a:avLst/>
          </a:prstGeom>
          <a:ln w="9360">
            <a:noFill/>
          </a:ln>
        </p:spPr>
      </p:pic>
      <p:sp>
        <p:nvSpPr>
          <p:cNvPr id="161" name="CustomShape 2"/>
          <p:cNvSpPr/>
          <p:nvPr/>
        </p:nvSpPr>
        <p:spPr>
          <a:xfrm>
            <a:off x="1680480" y="2000160"/>
            <a:ext cx="6482520" cy="3643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ffffff"/>
                </a:solidFill>
                <a:latin typeface="Arial"/>
                <a:ea typeface="DejaVu Sans"/>
              </a:rPr>
              <a:t>Some have described Shodan as a search engine for hackers.</a:t>
            </a:r>
            <a:endParaRPr b="0" lang="en-US" sz="1800" spc="-1" strike="noStrike">
              <a:latin typeface="Arial"/>
            </a:endParaRPr>
          </a:p>
        </p:txBody>
      </p:sp>
      <p:sp>
        <p:nvSpPr>
          <p:cNvPr id="162" name="CustomShape 3"/>
          <p:cNvSpPr/>
          <p:nvPr/>
        </p:nvSpPr>
        <p:spPr>
          <a:xfrm>
            <a:off x="2500200" y="2786040"/>
            <a:ext cx="4571280" cy="11872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ffffff"/>
                </a:solidFill>
                <a:latin typeface="Calibri"/>
                <a:ea typeface="DejaVu Sans"/>
              </a:rPr>
              <a:t>Shodan is a search engine for finding specific devices, and device types, that exist online. The most popular searches are for things like webcam, linksys, cisco, netgear, SCADA, etc.</a:t>
            </a:r>
            <a:endParaRPr b="0" lang="en-US" sz="18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Picture 2" descr=""/>
          <p:cNvPicPr/>
          <p:nvPr/>
        </p:nvPicPr>
        <p:blipFill>
          <a:blip r:embed="rId1"/>
          <a:srcRect l="1096" t="12697" r="25880" b="6250"/>
          <a:stretch/>
        </p:blipFill>
        <p:spPr>
          <a:xfrm>
            <a:off x="642960" y="105840"/>
            <a:ext cx="8071920" cy="5037120"/>
          </a:xfrm>
          <a:prstGeom prst="rect">
            <a:avLst/>
          </a:prstGeom>
          <a:ln w="9360">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457200" y="205920"/>
            <a:ext cx="8228520" cy="85608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ffffff"/>
                </a:solidFill>
                <a:latin typeface="Calibri"/>
              </a:rPr>
              <a:t>Some basic search filters :</a:t>
            </a:r>
            <a:br/>
            <a:endParaRPr b="0" lang="en-US" sz="4400" spc="-1" strike="noStrike">
              <a:latin typeface="Arial"/>
            </a:endParaRPr>
          </a:p>
        </p:txBody>
      </p:sp>
      <p:graphicFrame>
        <p:nvGraphicFramePr>
          <p:cNvPr id="165" name="Table 2"/>
          <p:cNvGraphicFramePr/>
          <p:nvPr/>
        </p:nvGraphicFramePr>
        <p:xfrm>
          <a:off x="1643040" y="1643040"/>
          <a:ext cx="6095160" cy="2966040"/>
        </p:xfrm>
        <a:graphic>
          <a:graphicData uri="http://schemas.openxmlformats.org/drawingml/2006/table">
            <a:tbl>
              <a:tblPr/>
              <a:tblGrid>
                <a:gridCol w="2071440"/>
                <a:gridCol w="4024080"/>
              </a:tblGrid>
              <a:tr h="370800">
                <a:tc>
                  <a:txBody>
                    <a:bodyPr/>
                    <a:p>
                      <a:pPr>
                        <a:lnSpc>
                          <a:spcPct val="100000"/>
                        </a:lnSpc>
                      </a:pPr>
                      <a:r>
                        <a:rPr b="0" lang="en-US" sz="1800" spc="-1" strike="noStrike">
                          <a:solidFill>
                            <a:srgbClr val="000000"/>
                          </a:solidFill>
                          <a:latin typeface="Arial"/>
                        </a:rPr>
                        <a:t>city: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p>
                      <a:pPr>
                        <a:lnSpc>
                          <a:spcPct val="100000"/>
                        </a:lnSpc>
                      </a:pPr>
                      <a:r>
                        <a:rPr b="0" lang="en-US" sz="1800" spc="-1" strike="noStrike">
                          <a:solidFill>
                            <a:srgbClr val="000000"/>
                          </a:solidFill>
                          <a:latin typeface="Arial"/>
                        </a:rPr>
                        <a:t>find devices in a particular city</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370800">
                <a:tc>
                  <a:txBody>
                    <a:bodyPr/>
                    <a:p>
                      <a:pPr>
                        <a:lnSpc>
                          <a:spcPct val="100000"/>
                        </a:lnSpc>
                      </a:pPr>
                      <a:r>
                        <a:rPr b="0" lang="en-US" sz="1800" spc="-1" strike="noStrike">
                          <a:solidFill>
                            <a:srgbClr val="000000"/>
                          </a:solidFill>
                          <a:latin typeface="Arial"/>
                        </a:rPr>
                        <a:t>country: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c>
                  <a:txBody>
                    <a:bodyPr/>
                    <a:p>
                      <a:pPr>
                        <a:lnSpc>
                          <a:spcPct val="100000"/>
                        </a:lnSpc>
                      </a:pPr>
                      <a:r>
                        <a:rPr b="0" lang="en-US" sz="1800" spc="-1" strike="noStrike">
                          <a:solidFill>
                            <a:srgbClr val="000000"/>
                          </a:solidFill>
                          <a:latin typeface="Arial"/>
                        </a:rPr>
                        <a:t>find devices in a particular country</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r>
              <a:tr h="370800">
                <a:tc>
                  <a:txBody>
                    <a:bodyPr/>
                    <a:p>
                      <a:pPr>
                        <a:lnSpc>
                          <a:spcPct val="100000"/>
                        </a:lnSpc>
                      </a:pPr>
                      <a:r>
                        <a:rPr b="0" lang="en-US" sz="1800" spc="-1" strike="noStrike">
                          <a:solidFill>
                            <a:srgbClr val="000000"/>
                          </a:solidFill>
                          <a:latin typeface="Arial"/>
                        </a:rPr>
                        <a:t>geo:</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p>
                      <a:pPr>
                        <a:lnSpc>
                          <a:spcPct val="100000"/>
                        </a:lnSpc>
                      </a:pPr>
                      <a:r>
                        <a:rPr b="0" lang="en-US" sz="1800" spc="-1" strike="noStrike">
                          <a:solidFill>
                            <a:srgbClr val="000000"/>
                          </a:solidFill>
                          <a:latin typeface="Arial"/>
                        </a:rPr>
                        <a:t>you can pass it coordinates</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370800">
                <a:tc>
                  <a:txBody>
                    <a:bodyPr/>
                    <a:p>
                      <a:pPr>
                        <a:lnSpc>
                          <a:spcPct val="100000"/>
                        </a:lnSpc>
                      </a:pPr>
                      <a:r>
                        <a:rPr b="0" lang="en-US" sz="1800" spc="-1" strike="noStrike">
                          <a:solidFill>
                            <a:srgbClr val="000000"/>
                          </a:solidFill>
                          <a:latin typeface="Arial"/>
                        </a:rPr>
                        <a:t>hostname: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c>
                  <a:txBody>
                    <a:bodyPr/>
                    <a:p>
                      <a:pPr>
                        <a:lnSpc>
                          <a:spcPct val="100000"/>
                        </a:lnSpc>
                      </a:pPr>
                      <a:r>
                        <a:rPr b="0" lang="en-US" sz="1800" spc="-1" strike="noStrike">
                          <a:solidFill>
                            <a:srgbClr val="000000"/>
                          </a:solidFill>
                          <a:latin typeface="Arial"/>
                        </a:rPr>
                        <a:t>find values that match the hostname</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r>
              <a:tr h="370800">
                <a:tc>
                  <a:txBody>
                    <a:bodyPr/>
                    <a:p>
                      <a:pPr>
                        <a:lnSpc>
                          <a:spcPct val="100000"/>
                        </a:lnSpc>
                      </a:pPr>
                      <a:r>
                        <a:rPr b="0" lang="en-US" sz="1800" spc="-1" strike="noStrike">
                          <a:solidFill>
                            <a:srgbClr val="000000"/>
                          </a:solidFill>
                          <a:latin typeface="Arial"/>
                        </a:rPr>
                        <a:t>net: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p>
                      <a:pPr>
                        <a:lnSpc>
                          <a:spcPct val="100000"/>
                        </a:lnSpc>
                      </a:pPr>
                      <a:r>
                        <a:rPr b="0" lang="en-US" sz="1800" spc="-1" strike="noStrike">
                          <a:solidFill>
                            <a:srgbClr val="000000"/>
                          </a:solidFill>
                          <a:latin typeface="Arial"/>
                        </a:rPr>
                        <a:t>search based on an IP or /x CIDR</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370800">
                <a:tc>
                  <a:txBody>
                    <a:bodyPr/>
                    <a:p>
                      <a:pPr>
                        <a:lnSpc>
                          <a:spcPct val="100000"/>
                        </a:lnSpc>
                      </a:pPr>
                      <a:r>
                        <a:rPr b="0" lang="en-US" sz="1800" spc="-1" strike="noStrike">
                          <a:solidFill>
                            <a:srgbClr val="000000"/>
                          </a:solidFill>
                          <a:latin typeface="Arial"/>
                        </a:rPr>
                        <a:t>os: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c>
                  <a:txBody>
                    <a:bodyPr/>
                    <a:p>
                      <a:pPr>
                        <a:lnSpc>
                          <a:spcPct val="100000"/>
                        </a:lnSpc>
                      </a:pPr>
                      <a:r>
                        <a:rPr b="0" lang="en-US" sz="1800" spc="-1" strike="noStrike">
                          <a:solidFill>
                            <a:srgbClr val="000000"/>
                          </a:solidFill>
                          <a:latin typeface="Arial"/>
                        </a:rPr>
                        <a:t>search based on operating system</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r>
              <a:tr h="370800">
                <a:tc>
                  <a:txBody>
                    <a:bodyPr/>
                    <a:p>
                      <a:pPr>
                        <a:lnSpc>
                          <a:spcPct val="100000"/>
                        </a:lnSpc>
                      </a:pPr>
                      <a:r>
                        <a:rPr b="0" lang="en-US" sz="1800" spc="-1" strike="noStrike">
                          <a:solidFill>
                            <a:srgbClr val="000000"/>
                          </a:solidFill>
                          <a:latin typeface="Arial"/>
                        </a:rPr>
                        <a:t>port: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p>
                      <a:pPr>
                        <a:lnSpc>
                          <a:spcPct val="100000"/>
                        </a:lnSpc>
                      </a:pPr>
                      <a:r>
                        <a:rPr b="0" lang="en-US" sz="1800" spc="-1" strike="noStrike">
                          <a:solidFill>
                            <a:srgbClr val="000000"/>
                          </a:solidFill>
                          <a:latin typeface="Arial"/>
                        </a:rPr>
                        <a:t>find particular ports that are open</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370440">
                <a:tc>
                  <a:txBody>
                    <a:bodyPr/>
                    <a:p>
                      <a:pPr>
                        <a:lnSpc>
                          <a:spcPct val="100000"/>
                        </a:lnSpc>
                      </a:pPr>
                      <a:r>
                        <a:rPr b="0" lang="en-US" sz="1800" spc="-1" strike="noStrike">
                          <a:solidFill>
                            <a:srgbClr val="000000"/>
                          </a:solidFill>
                          <a:latin typeface="Arial"/>
                        </a:rPr>
                        <a:t>before/after: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c>
                  <a:txBody>
                    <a:bodyPr/>
                    <a:p>
                      <a:pPr>
                        <a:lnSpc>
                          <a:spcPct val="100000"/>
                        </a:lnSpc>
                      </a:pPr>
                      <a:r>
                        <a:rPr b="0" lang="en-US" sz="1800" spc="-1" strike="noStrike">
                          <a:solidFill>
                            <a:srgbClr val="000000"/>
                          </a:solidFill>
                          <a:latin typeface="Arial"/>
                        </a:rPr>
                        <a:t>find results within a timeframe</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r>
            </a:tbl>
          </a:graphicData>
        </a:graphic>
      </p:graphicFrame>
      <p:pic>
        <p:nvPicPr>
          <p:cNvPr id="166" name="Picture 2" descr=""/>
          <p:cNvPicPr/>
          <p:nvPr/>
        </p:nvPicPr>
        <p:blipFill>
          <a:blip r:embed="rId1"/>
          <a:srcRect l="0" t="15625" r="61026" b="77553"/>
          <a:stretch/>
        </p:blipFill>
        <p:spPr>
          <a:xfrm>
            <a:off x="1714320" y="857160"/>
            <a:ext cx="5857200" cy="576720"/>
          </a:xfrm>
          <a:prstGeom prst="rect">
            <a:avLst/>
          </a:prstGeom>
          <a:ln w="9360">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457200" y="205920"/>
            <a:ext cx="8228520" cy="8560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ffffff"/>
                </a:solidFill>
                <a:latin typeface="Calibri"/>
                <a:ea typeface="DejaVu Sans"/>
              </a:rPr>
              <a:t>Mapping a Network</a:t>
            </a:r>
            <a:endParaRPr b="0" lang="en-US" sz="4400" spc="-1" strike="noStrike">
              <a:latin typeface="Arial"/>
            </a:endParaRPr>
          </a:p>
        </p:txBody>
      </p:sp>
      <p:sp>
        <p:nvSpPr>
          <p:cNvPr id="168" name="CustomShape 2"/>
          <p:cNvSpPr/>
          <p:nvPr/>
        </p:nvSpPr>
        <p:spPr>
          <a:xfrm>
            <a:off x="357120" y="1357200"/>
            <a:ext cx="857160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ffffff"/>
                </a:solidFill>
                <a:latin typeface="Calibri"/>
                <a:ea typeface="DejaVu Sans"/>
              </a:rPr>
              <a:t>Every host connected to the Internet or a private network must have a unique IP address </a:t>
            </a:r>
            <a:endParaRPr b="0" lang="en-US" sz="1800" spc="-1" strike="noStrike">
              <a:latin typeface="Arial"/>
            </a:endParaRPr>
          </a:p>
        </p:txBody>
      </p:sp>
      <p:sp>
        <p:nvSpPr>
          <p:cNvPr id="169" name="CustomShape 3"/>
          <p:cNvSpPr/>
          <p:nvPr/>
        </p:nvSpPr>
        <p:spPr>
          <a:xfrm>
            <a:off x="1071360" y="3357720"/>
            <a:ext cx="757152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ffffff"/>
                </a:solidFill>
                <a:latin typeface="Calibri"/>
                <a:ea typeface="DejaVu Sans"/>
              </a:rPr>
              <a:t>The ping command is used to test if a machine is  on the network </a:t>
            </a:r>
            <a:endParaRPr b="0" lang="en-US" sz="1800" spc="-1" strike="noStrike">
              <a:latin typeface="Arial"/>
            </a:endParaRPr>
          </a:p>
        </p:txBody>
      </p:sp>
      <p:sp>
        <p:nvSpPr>
          <p:cNvPr id="170" name="CustomShape 4"/>
          <p:cNvSpPr/>
          <p:nvPr/>
        </p:nvSpPr>
        <p:spPr>
          <a:xfrm>
            <a:off x="374760" y="2408040"/>
            <a:ext cx="8625600" cy="5202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ffffff"/>
                </a:solidFill>
                <a:latin typeface="Calibri"/>
                <a:ea typeface="DejaVu Sans"/>
              </a:rPr>
              <a:t>ping works by sending one or more special ICMP packets to a host (echo request)</a:t>
            </a:r>
            <a:endParaRPr b="0" lang="en-US" sz="18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457200" y="205920"/>
            <a:ext cx="8228520" cy="8560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ffffff"/>
                </a:solidFill>
                <a:latin typeface="Calibri"/>
                <a:ea typeface="DejaVu Sans"/>
              </a:rPr>
              <a:t>Nmap</a:t>
            </a:r>
            <a:endParaRPr b="0" lang="en-US" sz="4400" spc="-1" strike="noStrike">
              <a:latin typeface="Arial"/>
            </a:endParaRPr>
          </a:p>
        </p:txBody>
      </p:sp>
      <p:sp>
        <p:nvSpPr>
          <p:cNvPr id="172" name="CustomShape 2"/>
          <p:cNvSpPr/>
          <p:nvPr/>
        </p:nvSpPr>
        <p:spPr>
          <a:xfrm>
            <a:off x="1828800" y="1463040"/>
            <a:ext cx="5963760" cy="345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ffffff"/>
                </a:solidFill>
                <a:latin typeface="Arial"/>
                <a:ea typeface="DejaVu Sans"/>
              </a:rPr>
              <a:t>Nmap (Network Mapper) is a tool for network exploration.</a:t>
            </a:r>
            <a:endParaRPr b="0" lang="en-US" sz="1800" spc="-1" strike="noStrike">
              <a:latin typeface="Arial"/>
            </a:endParaRPr>
          </a:p>
        </p:txBody>
      </p:sp>
      <p:sp>
        <p:nvSpPr>
          <p:cNvPr id="173" name="CustomShape 3"/>
          <p:cNvSpPr/>
          <p:nvPr/>
        </p:nvSpPr>
        <p:spPr>
          <a:xfrm>
            <a:off x="500040" y="2357280"/>
            <a:ext cx="8268480" cy="870120"/>
          </a:xfrm>
          <a:prstGeom prst="rect">
            <a:avLst/>
          </a:prstGeom>
          <a:noFill/>
          <a:ln>
            <a:noFill/>
          </a:ln>
        </p:spPr>
        <p:style>
          <a:lnRef idx="0"/>
          <a:fillRef idx="0"/>
          <a:effectRef idx="0"/>
          <a:fontRef idx="minor"/>
        </p:style>
      </p:sp>
      <p:sp>
        <p:nvSpPr>
          <p:cNvPr id="174" name="CustomShape 4"/>
          <p:cNvSpPr/>
          <p:nvPr/>
        </p:nvSpPr>
        <p:spPr>
          <a:xfrm>
            <a:off x="274320" y="2232720"/>
            <a:ext cx="8746560" cy="6015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latin typeface="Arial"/>
                <a:ea typeface="DejaVu Sans"/>
              </a:rPr>
              <a:t>Port scanning is used to find out which ports are open in target hosts. It lets you to know which deamon (software and version) is on target port</a:t>
            </a:r>
            <a:endParaRPr b="0" lang="en-US" sz="1800" spc="-1" strike="noStrike">
              <a:latin typeface="Arial"/>
            </a:endParaRPr>
          </a:p>
        </p:txBody>
      </p:sp>
      <p:pic>
        <p:nvPicPr>
          <p:cNvPr id="175" name="Picture 2" descr=""/>
          <p:cNvPicPr/>
          <p:nvPr/>
        </p:nvPicPr>
        <p:blipFill>
          <a:blip r:embed="rId1"/>
          <a:stretch/>
        </p:blipFill>
        <p:spPr>
          <a:xfrm>
            <a:off x="2286000" y="0"/>
            <a:ext cx="1356480" cy="1356480"/>
          </a:xfrm>
          <a:prstGeom prst="rect">
            <a:avLst/>
          </a:prstGeom>
          <a:ln>
            <a:noFill/>
          </a:ln>
        </p:spPr>
      </p:pic>
      <p:graphicFrame>
        <p:nvGraphicFramePr>
          <p:cNvPr id="176" name="Table 5"/>
          <p:cNvGraphicFramePr/>
          <p:nvPr/>
        </p:nvGraphicFramePr>
        <p:xfrm>
          <a:off x="1944720" y="3043080"/>
          <a:ext cx="5583600" cy="1703880"/>
        </p:xfrm>
        <a:graphic>
          <a:graphicData uri="http://schemas.openxmlformats.org/drawingml/2006/table">
            <a:tbl>
              <a:tblPr/>
              <a:tblGrid>
                <a:gridCol w="2485800"/>
                <a:gridCol w="3098160"/>
              </a:tblGrid>
              <a:tr h="568080">
                <a:tc>
                  <a:txBody>
                    <a:bodyPr lIns="90000" rIns="90000"/>
                    <a:p>
                      <a:pPr>
                        <a:lnSpc>
                          <a:spcPct val="100000"/>
                        </a:lnSpc>
                      </a:pPr>
                      <a:r>
                        <a:rPr b="0" lang="en-US" sz="1600" spc="-1" strike="noStrike">
                          <a:latin typeface="Calibri"/>
                        </a:rPr>
                        <a:t>nmap -sV &lt;IP&gt;</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p>
                      <a:pPr>
                        <a:lnSpc>
                          <a:spcPct val="100000"/>
                        </a:lnSpc>
                      </a:pPr>
                      <a:r>
                        <a:rPr b="0" lang="en-US" sz="1600" spc="-1" strike="noStrike">
                          <a:latin typeface="Calibri"/>
                        </a:rPr>
                        <a:t>Probe open ports to determine service/version info</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568080">
                <a:tc>
                  <a:txBody>
                    <a:bodyPr lIns="90000" rIns="90000"/>
                    <a:p>
                      <a:pPr>
                        <a:lnSpc>
                          <a:spcPct val="100000"/>
                        </a:lnSpc>
                      </a:pPr>
                      <a:r>
                        <a:rPr b="0" lang="en-US" sz="1600" spc="-1" strike="noStrike">
                          <a:latin typeface="Calibri"/>
                        </a:rPr>
                        <a:t>nmap -O &lt;IP&gt;</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p>
                      <a:pPr>
                        <a:lnSpc>
                          <a:spcPct val="100000"/>
                        </a:lnSpc>
                      </a:pPr>
                      <a:r>
                        <a:rPr b="0" lang="en-US" sz="1600" spc="-1" strike="noStrike">
                          <a:latin typeface="Calibri"/>
                        </a:rPr>
                        <a:t>Enable OS Detection</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568080">
                <a:tc>
                  <a:txBody>
                    <a:bodyPr lIns="90000" rIns="90000"/>
                    <a:p>
                      <a:pPr>
                        <a:lnSpc>
                          <a:spcPct val="100000"/>
                        </a:lnSpc>
                      </a:pPr>
                      <a:r>
                        <a:rPr b="0" lang="en-US" sz="1600" spc="-1" strike="noStrike">
                          <a:latin typeface="Calibri"/>
                        </a:rPr>
                        <a:t>nmap -A &lt;ip&gt;</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p>
                      <a:pPr>
                        <a:lnSpc>
                          <a:spcPct val="100000"/>
                        </a:lnSpc>
                      </a:pPr>
                      <a:r>
                        <a:rPr b="0" lang="en-US" sz="1600" spc="-1" strike="noStrike">
                          <a:latin typeface="Calibri"/>
                        </a:rPr>
                        <a:t>Enable OS detection, version detection, script scanning, and traceroute</a:t>
                      </a:r>
                      <a:endParaRPr b="0" lang="en-US"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CustomShape 1"/>
          <p:cNvSpPr/>
          <p:nvPr/>
        </p:nvSpPr>
        <p:spPr>
          <a:xfrm>
            <a:off x="457200" y="205920"/>
            <a:ext cx="8228520" cy="85608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ffffff"/>
                </a:solidFill>
                <a:latin typeface="Calibri"/>
              </a:rPr>
              <a:t>Maltego</a:t>
            </a:r>
            <a:endParaRPr b="0" lang="en-US" sz="4400" spc="-1" strike="noStrike">
              <a:latin typeface="Arial"/>
            </a:endParaRPr>
          </a:p>
        </p:txBody>
      </p:sp>
      <p:pic>
        <p:nvPicPr>
          <p:cNvPr id="178" name="Picture 2" descr=""/>
          <p:cNvPicPr/>
          <p:nvPr/>
        </p:nvPicPr>
        <p:blipFill>
          <a:blip r:embed="rId1"/>
          <a:stretch/>
        </p:blipFill>
        <p:spPr>
          <a:xfrm>
            <a:off x="2428920" y="0"/>
            <a:ext cx="1409040" cy="1409040"/>
          </a:xfrm>
          <a:prstGeom prst="rect">
            <a:avLst/>
          </a:prstGeom>
          <a:ln>
            <a:noFill/>
          </a:ln>
        </p:spPr>
      </p:pic>
      <p:sp>
        <p:nvSpPr>
          <p:cNvPr id="179" name="CustomShape 2"/>
          <p:cNvSpPr/>
          <p:nvPr/>
        </p:nvSpPr>
        <p:spPr>
          <a:xfrm>
            <a:off x="2214720" y="1428840"/>
            <a:ext cx="4571280" cy="1735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latin typeface="Arial"/>
                <a:ea typeface="DejaVu Sans"/>
              </a:rPr>
              <a:t>Maltego is an interactive data mining tool that renders directed graphs for link analysis. The tool is used in online investigations for finding relationships between pieces of information from various sources located on the Internet.</a:t>
            </a:r>
            <a:endParaRPr b="0" lang="en-US" sz="1800" spc="-1" strike="noStrike">
              <a:latin typeface="Arial"/>
            </a:endParaRPr>
          </a:p>
        </p:txBody>
      </p:sp>
      <p:pic>
        <p:nvPicPr>
          <p:cNvPr id="180" name="Picture 3" descr=""/>
          <p:cNvPicPr/>
          <p:nvPr/>
        </p:nvPicPr>
        <p:blipFill>
          <a:blip r:embed="rId2"/>
          <a:srcRect l="0" t="0" r="0" b="64395"/>
          <a:stretch/>
        </p:blipFill>
        <p:spPr>
          <a:xfrm>
            <a:off x="0" y="3357720"/>
            <a:ext cx="9143280" cy="178524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457200" y="205920"/>
            <a:ext cx="8228520" cy="85608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en-US" sz="4400" spc="-1" strike="noStrike">
                <a:solidFill>
                  <a:srgbClr val="ffffff"/>
                </a:solidFill>
                <a:latin typeface="Calibri"/>
                <a:ea typeface="DejaVu Sans"/>
              </a:rPr>
              <a:t>RESOURCES</a:t>
            </a:r>
            <a:endParaRPr b="0" lang="en-US" sz="4400" spc="-1" strike="noStrike">
              <a:latin typeface="Arial"/>
            </a:endParaRPr>
          </a:p>
        </p:txBody>
      </p:sp>
      <p:sp>
        <p:nvSpPr>
          <p:cNvPr id="182" name="CustomShape 2"/>
          <p:cNvSpPr/>
          <p:nvPr/>
        </p:nvSpPr>
        <p:spPr>
          <a:xfrm>
            <a:off x="571320" y="1071720"/>
            <a:ext cx="7571880" cy="2714040"/>
          </a:xfrm>
          <a:prstGeom prst="rect">
            <a:avLst/>
          </a:prstGeom>
          <a:noFill/>
          <a:ln>
            <a:noFill/>
          </a:ln>
        </p:spPr>
        <p:style>
          <a:lnRef idx="0"/>
          <a:fillRef idx="0"/>
          <a:effectRef idx="0"/>
          <a:fontRef idx="minor"/>
        </p:style>
        <p:txBody>
          <a:bodyPr wrap="none" lIns="90000" rIns="90000" tIns="45000" bIns="45000"/>
          <a:p>
            <a:pPr algn="ctr">
              <a:lnSpc>
                <a:spcPct val="150000"/>
              </a:lnSpc>
            </a:pPr>
            <a:r>
              <a:rPr b="0" lang="en-US" sz="1800" spc="-1" strike="noStrike">
                <a:solidFill>
                  <a:srgbClr val="ffffff"/>
                </a:solidFill>
                <a:latin typeface="Calibri"/>
                <a:ea typeface="DejaVu Sans"/>
              </a:rPr>
              <a:t>Links:</a:t>
            </a:r>
            <a:endParaRPr b="0" lang="en-US" sz="1800" spc="-1" strike="noStrike">
              <a:latin typeface="Arial"/>
            </a:endParaRPr>
          </a:p>
          <a:p>
            <a:pPr>
              <a:lnSpc>
                <a:spcPct val="150000"/>
              </a:lnSpc>
            </a:pPr>
            <a:r>
              <a:rPr b="0" lang="en-US" sz="1800" spc="-1" strike="noStrike">
                <a:solidFill>
                  <a:srgbClr val="ffffff"/>
                </a:solidFill>
                <a:latin typeface="Calibri"/>
                <a:ea typeface="DejaVu Sans"/>
              </a:rPr>
              <a:t>elearnsecurity.com/pts_v3</a:t>
            </a:r>
            <a:endParaRPr b="0" lang="en-US" sz="1800" spc="-1" strike="noStrike">
              <a:latin typeface="Arial"/>
            </a:endParaRPr>
          </a:p>
          <a:p>
            <a:pPr>
              <a:lnSpc>
                <a:spcPct val="150000"/>
              </a:lnSpc>
            </a:pPr>
            <a:r>
              <a:rPr b="0" lang="en-US" sz="1800" spc="-1" strike="noStrike">
                <a:solidFill>
                  <a:srgbClr val="ffffff"/>
                </a:solidFill>
                <a:latin typeface="Calibri"/>
                <a:ea typeface="DejaVu Sans"/>
              </a:rPr>
              <a:t>nmap.org</a:t>
            </a:r>
            <a:endParaRPr b="0" lang="en-US" sz="1800" spc="-1" strike="noStrike">
              <a:latin typeface="Arial"/>
            </a:endParaRPr>
          </a:p>
          <a:p>
            <a:pPr>
              <a:lnSpc>
                <a:spcPct val="150000"/>
              </a:lnSpc>
            </a:pPr>
            <a:r>
              <a:rPr b="0" lang="en-US" sz="1800" spc="-1" strike="noStrike">
                <a:solidFill>
                  <a:srgbClr val="ffffff"/>
                </a:solidFill>
                <a:latin typeface="Calibri"/>
                <a:ea typeface="DejaVu Sans"/>
              </a:rPr>
              <a:t>osintframework.com</a:t>
            </a:r>
            <a:endParaRPr b="0" lang="en-US" sz="1800" spc="-1" strike="noStrike">
              <a:latin typeface="Arial"/>
            </a:endParaRPr>
          </a:p>
          <a:p>
            <a:pPr>
              <a:lnSpc>
                <a:spcPct val="150000"/>
              </a:lnSpc>
            </a:pPr>
            <a:r>
              <a:rPr b="0" lang="en-US" sz="1800" spc="-1" strike="noStrike">
                <a:solidFill>
                  <a:srgbClr val="ffffff"/>
                </a:solidFill>
                <a:latin typeface="Calibri"/>
                <a:ea typeface="DejaVu Sans"/>
              </a:rPr>
              <a:t>www.google.ru/advanced_search</a:t>
            </a:r>
            <a:endParaRPr b="0" lang="en-US" sz="1800" spc="-1" strike="noStrike">
              <a:latin typeface="Arial"/>
            </a:endParaRPr>
          </a:p>
          <a:p>
            <a:pPr algn="ctr">
              <a:lnSpc>
                <a:spcPct val="150000"/>
              </a:lnSpc>
            </a:pPr>
            <a:r>
              <a:rPr b="0" lang="en-US" sz="1800" spc="-1" strike="noStrike">
                <a:solidFill>
                  <a:srgbClr val="ffffff"/>
                </a:solidFill>
                <a:latin typeface="Calibri"/>
                <a:ea typeface="DejaVu Sans"/>
              </a:rPr>
              <a:t>Book:</a:t>
            </a:r>
            <a:endParaRPr b="0" lang="en-US" sz="1800" spc="-1" strike="noStrike">
              <a:latin typeface="Arial"/>
            </a:endParaRPr>
          </a:p>
          <a:p>
            <a:pPr>
              <a:lnSpc>
                <a:spcPct val="150000"/>
              </a:lnSpc>
            </a:pPr>
            <a:r>
              <a:rPr b="0" lang="en-US" sz="1800" spc="-1" strike="noStrike">
                <a:solidFill>
                  <a:srgbClr val="ffffff"/>
                </a:solidFill>
                <a:latin typeface="Calibri"/>
                <a:ea typeface="DejaVu Sans"/>
              </a:rPr>
              <a:t>Metasploit: The Penetration Tester's Guide</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
        <p:nvSpPr>
          <p:cNvPr id="183" name="CustomShape 3"/>
          <p:cNvSpPr/>
          <p:nvPr/>
        </p:nvSpPr>
        <p:spPr>
          <a:xfrm>
            <a:off x="3657600" y="3219480"/>
            <a:ext cx="1830600" cy="345960"/>
          </a:xfrm>
          <a:prstGeom prst="rect">
            <a:avLst/>
          </a:prstGeom>
          <a:noFill/>
          <a:ln>
            <a:noFill/>
          </a:ln>
        </p:spPr>
        <p:style>
          <a:lnRef idx="0"/>
          <a:fillRef idx="0"/>
          <a:effectRef idx="0"/>
          <a:fontRef idx="minor"/>
        </p:style>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456480" y="512640"/>
            <a:ext cx="8227080" cy="857160"/>
          </a:xfrm>
          <a:prstGeom prst="rect">
            <a:avLst/>
          </a:prstGeom>
          <a:noFill/>
          <a:ln>
            <a:noFill/>
          </a:ln>
        </p:spPr>
        <p:style>
          <a:lnRef idx="0"/>
          <a:fillRef idx="0"/>
          <a:effectRef idx="0"/>
          <a:fontRef idx="minor"/>
        </p:style>
        <p:txBody>
          <a:bodyPr lIns="90000" rIns="90000" tIns="35640" bIns="45000" anchor="ctr"/>
          <a:p>
            <a:pPr algn="ctr">
              <a:lnSpc>
                <a:spcPct val="100000"/>
              </a:lnSpc>
            </a:pPr>
            <a:r>
              <a:rPr b="0" lang="en-US" sz="4400" spc="-1" strike="noStrike">
                <a:solidFill>
                  <a:srgbClr val="ffffff"/>
                </a:solidFill>
                <a:latin typeface="Calibri"/>
                <a:ea typeface="DejaVu Sans"/>
              </a:rPr>
              <a:t> </a:t>
            </a:r>
            <a:endParaRPr b="0" lang="en-US" sz="4400" spc="-1" strike="noStrike">
              <a:latin typeface="Arial"/>
            </a:endParaRPr>
          </a:p>
        </p:txBody>
      </p:sp>
      <p:graphicFrame>
        <p:nvGraphicFramePr>
          <p:cNvPr id="125" name="Table 2"/>
          <p:cNvGraphicFramePr/>
          <p:nvPr/>
        </p:nvGraphicFramePr>
        <p:xfrm>
          <a:off x="0" y="303840"/>
          <a:ext cx="9143640" cy="4535280"/>
        </p:xfrm>
        <a:graphic>
          <a:graphicData uri="http://schemas.openxmlformats.org/drawingml/2006/table">
            <a:tbl>
              <a:tblPr/>
              <a:tblGrid>
                <a:gridCol w="4572000"/>
                <a:gridCol w="4572000"/>
              </a:tblGrid>
              <a:tr h="811800">
                <a:tc>
                  <a:txBody>
                    <a:bodyPr lIns="82800" rIns="82800"/>
                    <a:p>
                      <a:pPr algn="r">
                        <a:lnSpc>
                          <a:spcPct val="100000"/>
                        </a:lnSpc>
                      </a:pPr>
                      <a:r>
                        <a:rPr b="0" lang="en-US" sz="2200" spc="-1" strike="noStrike">
                          <a:solidFill>
                            <a:srgbClr val="ffffff"/>
                          </a:solidFill>
                          <a:latin typeface="Calibri"/>
                        </a:rPr>
                        <a:t>1</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25200">
                      <a:solidFill>
                        <a:srgbClr val="ffffff"/>
                      </a:solidFill>
                    </a:lnB>
                    <a:solidFill>
                      <a:srgbClr val="133527"/>
                    </a:solidFill>
                  </a:tcPr>
                </a:tc>
                <a:tc>
                  <a:txBody>
                    <a:bodyPr lIns="82800" rIns="82800"/>
                    <a:p>
                      <a:pPr>
                        <a:lnSpc>
                          <a:spcPct val="100000"/>
                        </a:lnSpc>
                      </a:pPr>
                      <a:r>
                        <a:rPr b="0" lang="en-US" sz="2200" spc="-1" strike="noStrike">
                          <a:solidFill>
                            <a:srgbClr val="ffffff"/>
                          </a:solidFill>
                          <a:latin typeface="Calibri"/>
                        </a:rPr>
                        <a:t>PRE-ENGAGEMENT INTERACTIONS</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25200">
                      <a:solidFill>
                        <a:srgbClr val="ffffff"/>
                      </a:solidFill>
                    </a:lnB>
                    <a:solidFill>
                      <a:srgbClr val="133527"/>
                    </a:solidFill>
                  </a:tcPr>
                </a:tc>
              </a:tr>
              <a:tr h="811800">
                <a:tc>
                  <a:txBody>
                    <a:bodyPr lIns="82800" rIns="82800"/>
                    <a:p>
                      <a:pPr algn="r">
                        <a:lnSpc>
                          <a:spcPct val="100000"/>
                        </a:lnSpc>
                      </a:pPr>
                      <a:r>
                        <a:rPr b="0" lang="en-US" sz="2200" spc="-1" strike="noStrike">
                          <a:solidFill>
                            <a:srgbClr val="ffffff"/>
                          </a:solidFill>
                          <a:latin typeface="Calibri"/>
                        </a:rPr>
                        <a:t>2</a:t>
                      </a:r>
                      <a:endParaRPr b="0" lang="en-US" sz="2200" spc="-1" strike="noStrike">
                        <a:latin typeface="Arial"/>
                      </a:endParaRPr>
                    </a:p>
                  </a:txBody>
                  <a:tcPr marL="82800" marR="82800">
                    <a:lnL w="12240">
                      <a:solidFill>
                        <a:srgbClr val="ffffff"/>
                      </a:solidFill>
                    </a:lnL>
                    <a:lnR w="12240">
                      <a:solidFill>
                        <a:srgbClr val="ffffff"/>
                      </a:solidFill>
                    </a:lnR>
                    <a:lnT w="25200">
                      <a:solidFill>
                        <a:srgbClr val="ffffff"/>
                      </a:solidFill>
                    </a:lnT>
                    <a:lnB w="12240">
                      <a:solidFill>
                        <a:srgbClr val="ffffff"/>
                      </a:solidFill>
                    </a:lnB>
                    <a:solidFill>
                      <a:srgbClr val="133527"/>
                    </a:solidFill>
                  </a:tcPr>
                </a:tc>
                <a:tc>
                  <a:txBody>
                    <a:bodyPr lIns="82800" rIns="82800"/>
                    <a:p>
                      <a:pPr>
                        <a:lnSpc>
                          <a:spcPct val="100000"/>
                        </a:lnSpc>
                      </a:pPr>
                      <a:r>
                        <a:rPr b="0" lang="en-US" sz="2200" spc="-1" strike="noStrike">
                          <a:solidFill>
                            <a:srgbClr val="ffffff"/>
                          </a:solidFill>
                          <a:latin typeface="Calibri"/>
                        </a:rPr>
                        <a:t>INTELLIGENCE GATHERING</a:t>
                      </a:r>
                      <a:endParaRPr b="0" lang="en-US" sz="2200" spc="-1" strike="noStrike">
                        <a:latin typeface="Arial"/>
                      </a:endParaRPr>
                    </a:p>
                  </a:txBody>
                  <a:tcPr marL="82800" marR="82800">
                    <a:lnL w="12240">
                      <a:solidFill>
                        <a:srgbClr val="ffffff"/>
                      </a:solidFill>
                    </a:lnL>
                    <a:lnR w="12240">
                      <a:solidFill>
                        <a:srgbClr val="ffffff"/>
                      </a:solidFill>
                    </a:lnR>
                    <a:lnT w="25200">
                      <a:solidFill>
                        <a:srgbClr val="ffffff"/>
                      </a:solidFill>
                    </a:lnT>
                    <a:lnB w="12240">
                      <a:solidFill>
                        <a:srgbClr val="ffffff"/>
                      </a:solidFill>
                    </a:lnB>
                    <a:solidFill>
                      <a:srgbClr val="133527"/>
                    </a:solidFill>
                  </a:tcPr>
                </a:tc>
              </a:tr>
              <a:tr h="811800">
                <a:tc>
                  <a:txBody>
                    <a:bodyPr lIns="82800" rIns="82800"/>
                    <a:p>
                      <a:pPr algn="r">
                        <a:lnSpc>
                          <a:spcPct val="100000"/>
                        </a:lnSpc>
                      </a:pPr>
                      <a:r>
                        <a:rPr b="0" lang="en-US" sz="2200" spc="-1" strike="noStrike">
                          <a:solidFill>
                            <a:srgbClr val="ffffff"/>
                          </a:solidFill>
                          <a:latin typeface="Calibri"/>
                        </a:rPr>
                        <a:t>3</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12240">
                      <a:solidFill>
                        <a:srgbClr val="ffffff"/>
                      </a:solidFill>
                    </a:lnB>
                    <a:solidFill>
                      <a:srgbClr val="133527"/>
                    </a:solidFill>
                  </a:tcPr>
                </a:tc>
                <a:tc>
                  <a:txBody>
                    <a:bodyPr lIns="82800" rIns="82800"/>
                    <a:p>
                      <a:pPr>
                        <a:lnSpc>
                          <a:spcPct val="100000"/>
                        </a:lnSpc>
                      </a:pPr>
                      <a:r>
                        <a:rPr b="0" lang="en-US" sz="2200" spc="-1" strike="noStrike">
                          <a:solidFill>
                            <a:srgbClr val="ffffff"/>
                          </a:solidFill>
                          <a:latin typeface="Calibri"/>
                        </a:rPr>
                        <a:t>THREAT MODELING</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12240">
                      <a:solidFill>
                        <a:srgbClr val="ffffff"/>
                      </a:solidFill>
                    </a:lnB>
                    <a:solidFill>
                      <a:srgbClr val="133527"/>
                    </a:solidFill>
                  </a:tcPr>
                </a:tc>
              </a:tr>
              <a:tr h="470160">
                <a:tc>
                  <a:txBody>
                    <a:bodyPr lIns="82800" rIns="82800"/>
                    <a:p>
                      <a:pPr algn="r">
                        <a:lnSpc>
                          <a:spcPct val="100000"/>
                        </a:lnSpc>
                      </a:pPr>
                      <a:r>
                        <a:rPr b="0" lang="en-US" sz="2200" spc="-1" strike="noStrike">
                          <a:solidFill>
                            <a:srgbClr val="ffffff"/>
                          </a:solidFill>
                          <a:latin typeface="Calibri"/>
                        </a:rPr>
                        <a:t>4</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12240">
                      <a:solidFill>
                        <a:srgbClr val="ffffff"/>
                      </a:solidFill>
                    </a:lnB>
                    <a:solidFill>
                      <a:srgbClr val="133527"/>
                    </a:solidFill>
                  </a:tcPr>
                </a:tc>
                <a:tc>
                  <a:txBody>
                    <a:bodyPr lIns="82800" rIns="82800"/>
                    <a:p>
                      <a:pPr>
                        <a:lnSpc>
                          <a:spcPct val="100000"/>
                        </a:lnSpc>
                      </a:pPr>
                      <a:r>
                        <a:rPr b="0" lang="en-US" sz="2200" spc="-1" strike="noStrike">
                          <a:solidFill>
                            <a:srgbClr val="ffffff"/>
                          </a:solidFill>
                          <a:latin typeface="Calibri"/>
                        </a:rPr>
                        <a:t>VULNERABILITY ANALYSIS</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12240">
                      <a:solidFill>
                        <a:srgbClr val="ffffff"/>
                      </a:solidFill>
                    </a:lnB>
                    <a:solidFill>
                      <a:srgbClr val="133527"/>
                    </a:solidFill>
                  </a:tcPr>
                </a:tc>
              </a:tr>
              <a:tr h="1159560">
                <a:tc>
                  <a:txBody>
                    <a:bodyPr lIns="82800" rIns="82800"/>
                    <a:p>
                      <a:pPr algn="r">
                        <a:lnSpc>
                          <a:spcPct val="100000"/>
                        </a:lnSpc>
                      </a:pPr>
                      <a:r>
                        <a:rPr b="0" lang="en-US" sz="2200" spc="-1" strike="noStrike">
                          <a:solidFill>
                            <a:srgbClr val="ffffff"/>
                          </a:solidFill>
                          <a:latin typeface="Calibri"/>
                        </a:rPr>
                        <a:t>5</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12240">
                      <a:solidFill>
                        <a:srgbClr val="ffffff"/>
                      </a:solidFill>
                    </a:lnB>
                    <a:solidFill>
                      <a:srgbClr val="133527"/>
                    </a:solidFill>
                  </a:tcPr>
                </a:tc>
                <a:tc>
                  <a:txBody>
                    <a:bodyPr lIns="82800" rIns="82800"/>
                    <a:p>
                      <a:pPr>
                        <a:lnSpc>
                          <a:spcPct val="100000"/>
                        </a:lnSpc>
                      </a:pPr>
                      <a:r>
                        <a:rPr b="0" lang="en-US" sz="2200" spc="-1" strike="noStrike">
                          <a:solidFill>
                            <a:srgbClr val="ffffff"/>
                          </a:solidFill>
                          <a:latin typeface="Calibri"/>
                        </a:rPr>
                        <a:t>EXPLOITATION</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12240">
                      <a:solidFill>
                        <a:srgbClr val="ffffff"/>
                      </a:solidFill>
                    </a:lnB>
                    <a:solidFill>
                      <a:srgbClr val="133527"/>
                    </a:solidFill>
                  </a:tcPr>
                </a:tc>
              </a:tr>
              <a:tr h="470520">
                <a:tc>
                  <a:txBody>
                    <a:bodyPr lIns="82800" rIns="82800"/>
                    <a:p>
                      <a:pPr algn="r">
                        <a:lnSpc>
                          <a:spcPct val="100000"/>
                        </a:lnSpc>
                      </a:pPr>
                      <a:r>
                        <a:rPr b="0" lang="en-US" sz="2200" spc="-1" strike="noStrike">
                          <a:solidFill>
                            <a:srgbClr val="ffffff"/>
                          </a:solidFill>
                          <a:latin typeface="Calibri"/>
                        </a:rPr>
                        <a:t>6</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12240">
                      <a:solidFill>
                        <a:srgbClr val="ffffff"/>
                      </a:solidFill>
                    </a:lnB>
                    <a:solidFill>
                      <a:srgbClr val="133527"/>
                    </a:solidFill>
                  </a:tcPr>
                </a:tc>
                <a:tc>
                  <a:txBody>
                    <a:bodyPr lIns="82800" rIns="82800"/>
                    <a:p>
                      <a:pPr>
                        <a:lnSpc>
                          <a:spcPct val="100000"/>
                        </a:lnSpc>
                      </a:pPr>
                      <a:r>
                        <a:rPr b="0" lang="en-US" sz="2200" spc="-1" strike="noStrike">
                          <a:solidFill>
                            <a:srgbClr val="ffffff"/>
                          </a:solidFill>
                          <a:latin typeface="Calibri"/>
                        </a:rPr>
                        <a:t>REPORTING</a:t>
                      </a:r>
                      <a:endParaRPr b="0" lang="en-US" sz="2200" spc="-1" strike="noStrike">
                        <a:latin typeface="Arial"/>
                      </a:endParaRPr>
                    </a:p>
                  </a:txBody>
                  <a:tcPr marL="82800" marR="82800">
                    <a:lnL w="12240">
                      <a:solidFill>
                        <a:srgbClr val="ffffff"/>
                      </a:solidFill>
                    </a:lnL>
                    <a:lnR w="12240">
                      <a:solidFill>
                        <a:srgbClr val="ffffff"/>
                      </a:solidFill>
                    </a:lnR>
                    <a:lnT w="12240">
                      <a:solidFill>
                        <a:srgbClr val="ffffff"/>
                      </a:solidFill>
                    </a:lnT>
                    <a:lnB w="12240">
                      <a:solidFill>
                        <a:srgbClr val="ffffff"/>
                      </a:solidFill>
                    </a:lnB>
                    <a:solidFill>
                      <a:srgbClr val="133527"/>
                    </a:solidFill>
                  </a:tcPr>
                </a:tc>
              </a:tr>
            </a:tbl>
          </a:graphicData>
        </a:graphic>
      </p:graphicFrame>
      <p:sp>
        <p:nvSpPr>
          <p:cNvPr id="126" name="CustomShape 3"/>
          <p:cNvSpPr/>
          <p:nvPr/>
        </p:nvSpPr>
        <p:spPr>
          <a:xfrm>
            <a:off x="1470240" y="0"/>
            <a:ext cx="1940040" cy="356760"/>
          </a:xfrm>
          <a:prstGeom prst="rect">
            <a:avLst/>
          </a:prstGeom>
          <a:noFill/>
          <a:ln w="9360">
            <a:noFill/>
          </a:ln>
        </p:spPr>
        <p:style>
          <a:lnRef idx="0"/>
          <a:fillRef idx="0"/>
          <a:effectRef idx="0"/>
          <a:fontRef idx="minor"/>
        </p:style>
        <p:txBody>
          <a:bodyPr wrap="none" lIns="82800" rIns="82800" tIns="41400" bIns="41400"/>
          <a:p>
            <a:pPr>
              <a:lnSpc>
                <a:spcPct val="100000"/>
              </a:lnSpc>
            </a:pPr>
            <a:r>
              <a:rPr b="0" lang="en-US" sz="1800" spc="-1" strike="noStrike">
                <a:solidFill>
                  <a:srgbClr val="ffffff"/>
                </a:solidFill>
                <a:latin typeface="Calibri"/>
                <a:ea typeface="DejaVu Sans"/>
              </a:rPr>
              <a:t>Penetration Testing Steps</a:t>
            </a:r>
            <a:endParaRPr b="0" lang="en-US" sz="18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457200" y="205920"/>
            <a:ext cx="8228520" cy="856080"/>
          </a:xfrm>
          <a:prstGeom prst="rect">
            <a:avLst/>
          </a:prstGeom>
          <a:noFill/>
          <a:ln>
            <a:noFill/>
          </a:ln>
        </p:spPr>
        <p:style>
          <a:lnRef idx="0"/>
          <a:fillRef idx="0"/>
          <a:effectRef idx="0"/>
          <a:fontRef idx="minor"/>
        </p:style>
        <p:txBody>
          <a:bodyPr lIns="0" rIns="0" tIns="0" bIns="0" anchor="ctr"/>
          <a:p>
            <a:pPr algn="ctr">
              <a:lnSpc>
                <a:spcPct val="100000"/>
              </a:lnSpc>
            </a:pPr>
            <a:r>
              <a:rPr b="1" i="1" lang="en-US" sz="3200" spc="-1" strike="noStrike">
                <a:solidFill>
                  <a:srgbClr val="ffffff"/>
                </a:solidFill>
                <a:latin typeface="Calibri"/>
              </a:rPr>
              <a:t>INTELLIGENCE GATHERING or OSINT</a:t>
            </a:r>
            <a:br/>
            <a:endParaRPr b="0" lang="en-US" sz="3200" spc="-1" strike="noStrike">
              <a:latin typeface="Arial"/>
            </a:endParaRPr>
          </a:p>
        </p:txBody>
      </p:sp>
      <p:sp>
        <p:nvSpPr>
          <p:cNvPr id="128" name="CustomShape 2"/>
          <p:cNvSpPr/>
          <p:nvPr/>
        </p:nvSpPr>
        <p:spPr>
          <a:xfrm>
            <a:off x="500040" y="214200"/>
            <a:ext cx="8071920" cy="3085200"/>
          </a:xfrm>
          <a:prstGeom prst="rect">
            <a:avLst/>
          </a:prstGeom>
          <a:noFill/>
          <a:ln>
            <a:noFill/>
          </a:ln>
        </p:spPr>
        <p:style>
          <a:lnRef idx="0"/>
          <a:fillRef idx="0"/>
          <a:effectRef idx="0"/>
          <a:fontRef idx="minor"/>
        </p:style>
        <p:txBody>
          <a:bodyPr lIns="0" rIns="0" tIns="0" bIns="0" anchor="ctr"/>
          <a:p>
            <a:pPr>
              <a:lnSpc>
                <a:spcPct val="100000"/>
              </a:lnSpc>
            </a:pPr>
            <a:r>
              <a:rPr b="0" lang="en-US" sz="1800" spc="-1" strike="noStrike">
                <a:solidFill>
                  <a:srgbClr val="ffffff"/>
                </a:solidFill>
                <a:latin typeface="Calibri"/>
              </a:rPr>
              <a:t>Open Source Intelligence (OSINT) refers to all the publicly available information. </a:t>
            </a:r>
            <a:endParaRPr b="0" lang="en-US" sz="1800" spc="-1" strike="noStrike">
              <a:latin typeface="Arial"/>
            </a:endParaRPr>
          </a:p>
          <a:p>
            <a:pPr>
              <a:lnSpc>
                <a:spcPct val="100000"/>
              </a:lnSpc>
            </a:pPr>
            <a:endParaRPr b="0" lang="en-US" sz="1800" spc="-1" strike="noStrike">
              <a:latin typeface="Arial"/>
            </a:endParaRPr>
          </a:p>
          <a:p>
            <a:pPr algn="ctr">
              <a:lnSpc>
                <a:spcPct val="100000"/>
              </a:lnSpc>
            </a:pPr>
            <a:r>
              <a:rPr b="1" lang="en-US" sz="1800" spc="-1" strike="noStrike" u="sng">
                <a:solidFill>
                  <a:srgbClr val="ffffff"/>
                </a:solidFill>
                <a:uFillTx/>
                <a:latin typeface="Calibri"/>
              </a:rPr>
              <a:t>Not the same as RESEARCH</a:t>
            </a:r>
            <a:endParaRPr b="0" lang="en-US" sz="1800" spc="-1" strike="noStrike">
              <a:latin typeface="Arial"/>
            </a:endParaRPr>
          </a:p>
        </p:txBody>
      </p:sp>
      <p:pic>
        <p:nvPicPr>
          <p:cNvPr id="129" name="Picture 3" descr=""/>
          <p:cNvPicPr/>
          <p:nvPr/>
        </p:nvPicPr>
        <p:blipFill>
          <a:blip r:embed="rId1"/>
          <a:srcRect l="0" t="34675" r="0" b="11250"/>
          <a:stretch/>
        </p:blipFill>
        <p:spPr>
          <a:xfrm>
            <a:off x="0" y="2357280"/>
            <a:ext cx="9143280" cy="278532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457200" y="1200240"/>
            <a:ext cx="8228520" cy="3393360"/>
          </a:xfrm>
          <a:prstGeom prst="rect">
            <a:avLst/>
          </a:prstGeom>
          <a:noFill/>
          <a:ln>
            <a:noFill/>
          </a:ln>
        </p:spPr>
        <p:style>
          <a:lnRef idx="0"/>
          <a:fillRef idx="0"/>
          <a:effectRef idx="0"/>
          <a:fontRef idx="minor"/>
        </p:style>
        <p:txBody>
          <a:bodyPr lIns="90000" rIns="90000" tIns="45000" bIns="45000"/>
          <a:p>
            <a:pPr marL="343080" indent="-342000">
              <a:lnSpc>
                <a:spcPct val="100000"/>
              </a:lnSpc>
              <a:spcBef>
                <a:spcPts val="641"/>
              </a:spcBef>
            </a:pPr>
            <a:endParaRPr b="0" lang="en-US" sz="1800" spc="-1" strike="noStrike">
              <a:latin typeface="Arial"/>
            </a:endParaRPr>
          </a:p>
          <a:p>
            <a:pPr marL="343080" indent="-342000">
              <a:lnSpc>
                <a:spcPct val="100000"/>
              </a:lnSpc>
              <a:spcBef>
                <a:spcPts val="641"/>
              </a:spcBef>
            </a:pPr>
            <a:endParaRPr b="0" lang="en-US" sz="1800" spc="-1" strike="noStrike">
              <a:latin typeface="Arial"/>
            </a:endParaRPr>
          </a:p>
        </p:txBody>
      </p:sp>
      <p:sp>
        <p:nvSpPr>
          <p:cNvPr id="131" name="CustomShape 2"/>
          <p:cNvSpPr/>
          <p:nvPr/>
        </p:nvSpPr>
        <p:spPr>
          <a:xfrm>
            <a:off x="1714320" y="1071720"/>
            <a:ext cx="6285600" cy="118692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ffffff"/>
                </a:solidFill>
                <a:latin typeface="Calibri"/>
                <a:ea typeface="DejaVu Sans"/>
              </a:rPr>
              <a:t>During intelligence gathering phase you will gather any information about the organization which you are attacking with the use of social-media networks, Google hacking, footprinting the target, and so on.</a:t>
            </a:r>
            <a:endParaRPr b="0" lang="en-US" sz="1800" spc="-1" strike="noStrike">
              <a:latin typeface="Arial"/>
            </a:endParaRPr>
          </a:p>
        </p:txBody>
      </p:sp>
      <p:sp>
        <p:nvSpPr>
          <p:cNvPr id="132" name="CustomShape 3"/>
          <p:cNvSpPr/>
          <p:nvPr/>
        </p:nvSpPr>
        <p:spPr>
          <a:xfrm>
            <a:off x="1928880" y="0"/>
            <a:ext cx="5928120" cy="856080"/>
          </a:xfrm>
          <a:prstGeom prst="rect">
            <a:avLst/>
          </a:prstGeom>
          <a:solidFill>
            <a:srgbClr val="133527"/>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nSpc>
                <a:spcPct val="100000"/>
              </a:lnSpc>
            </a:pPr>
            <a:r>
              <a:rPr b="1" i="1" lang="en-US" sz="4000" spc="-1" strike="noStrike">
                <a:solidFill>
                  <a:srgbClr val="ffffff"/>
                </a:solidFill>
                <a:latin typeface="Calibri"/>
                <a:ea typeface="DejaVu Sans"/>
              </a:rPr>
              <a:t>INTELLIGENCE GATHERING</a:t>
            </a:r>
            <a:endParaRPr b="0" lang="en-US" sz="4000" spc="-1" strike="noStrike">
              <a:latin typeface="Arial"/>
            </a:endParaRPr>
          </a:p>
        </p:txBody>
      </p:sp>
      <p:sp>
        <p:nvSpPr>
          <p:cNvPr id="133" name="CustomShape 4"/>
          <p:cNvSpPr/>
          <p:nvPr/>
        </p:nvSpPr>
        <p:spPr>
          <a:xfrm>
            <a:off x="4000320" y="2286000"/>
            <a:ext cx="356040" cy="1213200"/>
          </a:xfrm>
          <a:prstGeom prst="downArrow">
            <a:avLst>
              <a:gd name="adj1" fmla="val 50000"/>
              <a:gd name="adj2" fmla="val 50000"/>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p:style>
      </p:sp>
      <p:sp>
        <p:nvSpPr>
          <p:cNvPr id="134" name="CustomShape 5"/>
          <p:cNvSpPr/>
          <p:nvPr/>
        </p:nvSpPr>
        <p:spPr>
          <a:xfrm>
            <a:off x="1446480" y="3429000"/>
            <a:ext cx="2987640" cy="3639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latin typeface="Calibri"/>
                <a:ea typeface="DejaVu Sans"/>
              </a:rPr>
              <a:t> </a:t>
            </a:r>
            <a:r>
              <a:rPr b="0" lang="en-US" sz="1800" spc="-1" strike="noStrike">
                <a:solidFill>
                  <a:srgbClr val="ffffff"/>
                </a:solidFill>
                <a:latin typeface="Calibri"/>
                <a:ea typeface="DejaVu Sans"/>
              </a:rPr>
              <a:t>passive information gathering</a:t>
            </a:r>
            <a:endParaRPr b="0" lang="en-US" sz="1800" spc="-1" strike="noStrike">
              <a:latin typeface="Arial"/>
            </a:endParaRPr>
          </a:p>
        </p:txBody>
      </p:sp>
      <p:sp>
        <p:nvSpPr>
          <p:cNvPr id="135" name="CustomShape 6"/>
          <p:cNvSpPr/>
          <p:nvPr/>
        </p:nvSpPr>
        <p:spPr>
          <a:xfrm>
            <a:off x="5447160" y="3429000"/>
            <a:ext cx="2807640" cy="3639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ffffff"/>
                </a:solidFill>
                <a:latin typeface="Calibri"/>
                <a:ea typeface="DejaVu Sans"/>
              </a:rPr>
              <a:t>active information gathering</a:t>
            </a:r>
            <a:endParaRPr b="0" lang="en-US" sz="1800" spc="-1" strike="noStrike">
              <a:latin typeface="Arial"/>
            </a:endParaRPr>
          </a:p>
        </p:txBody>
      </p:sp>
      <p:sp>
        <p:nvSpPr>
          <p:cNvPr id="136" name="CustomShape 7"/>
          <p:cNvSpPr/>
          <p:nvPr/>
        </p:nvSpPr>
        <p:spPr>
          <a:xfrm>
            <a:off x="5429160" y="2286000"/>
            <a:ext cx="356040" cy="1213200"/>
          </a:xfrm>
          <a:prstGeom prst="downArrow">
            <a:avLst>
              <a:gd name="adj1" fmla="val 50000"/>
              <a:gd name="adj2" fmla="val 50000"/>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p:style>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457200" y="205920"/>
            <a:ext cx="8228520" cy="856080"/>
          </a:xfrm>
          <a:prstGeom prst="rect">
            <a:avLst/>
          </a:prstGeom>
          <a:noFill/>
          <a:ln>
            <a:noFill/>
          </a:ln>
        </p:spPr>
        <p:style>
          <a:lnRef idx="0"/>
          <a:fillRef idx="0"/>
          <a:effectRef idx="0"/>
          <a:fontRef idx="minor"/>
        </p:style>
        <p:txBody>
          <a:bodyPr lIns="0" rIns="0" tIns="0" bIns="0" anchor="ctr"/>
          <a:p>
            <a:pPr>
              <a:lnSpc>
                <a:spcPct val="100000"/>
              </a:lnSpc>
            </a:pPr>
            <a:r>
              <a:rPr b="0" lang="en-US" sz="4400" spc="-1" strike="noStrike">
                <a:solidFill>
                  <a:srgbClr val="ffffff"/>
                </a:solidFill>
                <a:latin typeface="Calibri"/>
              </a:rPr>
              <a:t>WHAT ARE WE LOOKING FOR?</a:t>
            </a:r>
            <a:br/>
            <a:endParaRPr b="0" lang="en-US" sz="4400" spc="-1" strike="noStrike">
              <a:latin typeface="Arial"/>
            </a:endParaRPr>
          </a:p>
        </p:txBody>
      </p:sp>
      <p:sp>
        <p:nvSpPr>
          <p:cNvPr id="138" name="CustomShape 2"/>
          <p:cNvSpPr/>
          <p:nvPr/>
        </p:nvSpPr>
        <p:spPr>
          <a:xfrm>
            <a:off x="357120" y="714240"/>
            <a:ext cx="3714120" cy="4214160"/>
          </a:xfrm>
          <a:prstGeom prst="rect">
            <a:avLst/>
          </a:prstGeom>
          <a:noFill/>
          <a:ln>
            <a:noFill/>
          </a:ln>
        </p:spPr>
        <p:style>
          <a:lnRef idx="0"/>
          <a:fillRef idx="0"/>
          <a:effectRef idx="0"/>
          <a:fontRef idx="minor"/>
        </p:style>
        <p:txBody>
          <a:bodyPr lIns="0" rIns="0" tIns="0" bIns="0" anchor="ctr"/>
          <a:p>
            <a:pPr>
              <a:lnSpc>
                <a:spcPct val="100000"/>
              </a:lnSpc>
            </a:pPr>
            <a:r>
              <a:rPr b="0" lang="en-US" sz="1800" spc="-1" strike="noStrike">
                <a:solidFill>
                  <a:srgbClr val="ffffff"/>
                </a:solidFill>
                <a:latin typeface="Calibri"/>
              </a:rPr>
              <a:t>phone numbers, mail addresses, location, connections, preferences, metadata, domains, subdomains, documents, databases, employees, employee information, company reports, and et cetera</a:t>
            </a:r>
            <a:endParaRPr b="0" lang="en-US" sz="1800" spc="-1" strike="noStrike">
              <a:latin typeface="Arial"/>
            </a:endParaRPr>
          </a:p>
        </p:txBody>
      </p:sp>
      <p:pic>
        <p:nvPicPr>
          <p:cNvPr id="139" name="Picture 2" descr=""/>
          <p:cNvPicPr/>
          <p:nvPr/>
        </p:nvPicPr>
        <p:blipFill>
          <a:blip r:embed="rId1"/>
          <a:stretch/>
        </p:blipFill>
        <p:spPr>
          <a:xfrm>
            <a:off x="3786120" y="1357200"/>
            <a:ext cx="5026680" cy="378540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457200" y="205920"/>
            <a:ext cx="8228520" cy="856080"/>
          </a:xfrm>
          <a:prstGeom prst="rect">
            <a:avLst/>
          </a:prstGeom>
          <a:noFill/>
          <a:ln>
            <a:noFill/>
          </a:ln>
        </p:spPr>
        <p:style>
          <a:lnRef idx="0"/>
          <a:fillRef idx="0"/>
          <a:effectRef idx="0"/>
          <a:fontRef idx="minor"/>
        </p:style>
      </p:sp>
      <p:sp>
        <p:nvSpPr>
          <p:cNvPr id="141" name="CustomShape 2"/>
          <p:cNvSpPr/>
          <p:nvPr/>
        </p:nvSpPr>
        <p:spPr>
          <a:xfrm>
            <a:off x="457200" y="1200240"/>
            <a:ext cx="8228520" cy="3393360"/>
          </a:xfrm>
          <a:prstGeom prst="rect">
            <a:avLst/>
          </a:prstGeom>
          <a:noFill/>
          <a:ln>
            <a:noFill/>
          </a:ln>
        </p:spPr>
        <p:style>
          <a:lnRef idx="0"/>
          <a:fillRef idx="0"/>
          <a:effectRef idx="0"/>
          <a:fontRef idx="minor"/>
        </p:style>
      </p:sp>
      <p:pic>
        <p:nvPicPr>
          <p:cNvPr id="142" name="Рисунок 111" descr=""/>
          <p:cNvPicPr/>
          <p:nvPr/>
        </p:nvPicPr>
        <p:blipFill>
          <a:blip r:embed="rId1"/>
          <a:srcRect l="6250" t="19449" r="75795" b="11102"/>
          <a:stretch/>
        </p:blipFill>
        <p:spPr>
          <a:xfrm>
            <a:off x="0" y="0"/>
            <a:ext cx="2428200" cy="5142960"/>
          </a:xfrm>
          <a:prstGeom prst="rect">
            <a:avLst/>
          </a:prstGeom>
          <a:ln>
            <a:noFill/>
          </a:ln>
        </p:spPr>
      </p:pic>
      <p:sp>
        <p:nvSpPr>
          <p:cNvPr id="143" name="CustomShape 3"/>
          <p:cNvSpPr/>
          <p:nvPr/>
        </p:nvSpPr>
        <p:spPr>
          <a:xfrm>
            <a:off x="5214960" y="4357800"/>
            <a:ext cx="2310120" cy="364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ffffff"/>
                </a:solidFill>
                <a:latin typeface="Calibri"/>
                <a:ea typeface="DejaVu Sans"/>
              </a:rPr>
              <a:t>osintframework.com</a:t>
            </a:r>
            <a:endParaRPr b="0" lang="en-US" sz="1800" spc="-1" strike="noStrike">
              <a:latin typeface="Arial"/>
            </a:endParaRPr>
          </a:p>
        </p:txBody>
      </p:sp>
      <p:pic>
        <p:nvPicPr>
          <p:cNvPr id="144" name="Picture 2" descr=""/>
          <p:cNvPicPr/>
          <p:nvPr/>
        </p:nvPicPr>
        <p:blipFill>
          <a:blip r:embed="rId2"/>
          <a:srcRect l="12081" t="28322" r="36315" b="20897"/>
          <a:stretch/>
        </p:blipFill>
        <p:spPr>
          <a:xfrm>
            <a:off x="2428920" y="0"/>
            <a:ext cx="6714360" cy="3714120"/>
          </a:xfrm>
          <a:prstGeom prst="rect">
            <a:avLst/>
          </a:prstGeom>
          <a:ln w="9360">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Picture 2" descr=""/>
          <p:cNvPicPr/>
          <p:nvPr/>
        </p:nvPicPr>
        <p:blipFill>
          <a:blip r:embed="rId1"/>
          <a:stretch/>
        </p:blipFill>
        <p:spPr>
          <a:xfrm>
            <a:off x="0" y="142920"/>
            <a:ext cx="1761480" cy="1761480"/>
          </a:xfrm>
          <a:prstGeom prst="rect">
            <a:avLst/>
          </a:prstGeom>
          <a:ln>
            <a:noFill/>
          </a:ln>
        </p:spPr>
      </p:pic>
      <p:sp>
        <p:nvSpPr>
          <p:cNvPr id="146" name="CustomShape 1"/>
          <p:cNvSpPr/>
          <p:nvPr/>
        </p:nvSpPr>
        <p:spPr>
          <a:xfrm>
            <a:off x="457200" y="205920"/>
            <a:ext cx="8228520" cy="85608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ffffff"/>
                </a:solidFill>
                <a:latin typeface="Calibri"/>
              </a:rPr>
              <a:t>LAW</a:t>
            </a:r>
            <a:endParaRPr b="0" lang="en-US" sz="4400" spc="-1" strike="noStrike">
              <a:latin typeface="Arial"/>
            </a:endParaRPr>
          </a:p>
        </p:txBody>
      </p:sp>
      <p:sp>
        <p:nvSpPr>
          <p:cNvPr id="147" name="CustomShape 2"/>
          <p:cNvSpPr/>
          <p:nvPr/>
        </p:nvSpPr>
        <p:spPr>
          <a:xfrm>
            <a:off x="642960" y="1000080"/>
            <a:ext cx="7929000" cy="4016880"/>
          </a:xfrm>
          <a:prstGeom prst="rect">
            <a:avLst/>
          </a:prstGeom>
          <a:noFill/>
          <a:ln>
            <a:noFill/>
          </a:ln>
        </p:spPr>
        <p:style>
          <a:lnRef idx="0"/>
          <a:fillRef idx="0"/>
          <a:effectRef idx="0"/>
          <a:fontRef idx="minor"/>
        </p:style>
        <p:txBody>
          <a:bodyPr lIns="90000" rIns="90000" tIns="45000" bIns="45000"/>
          <a:p>
            <a:pPr algn="ctr">
              <a:lnSpc>
                <a:spcPct val="150000"/>
              </a:lnSpc>
            </a:pPr>
            <a:r>
              <a:rPr b="0" lang="en-US" sz="1600" spc="-1" strike="noStrike">
                <a:solidFill>
                  <a:srgbClr val="ffffff"/>
                </a:solidFill>
                <a:latin typeface="Calibri"/>
                <a:ea typeface="DejaVu Sans"/>
              </a:rPr>
              <a:t>16 РОЗДІЛ КРИМІНАЛЬНОГО КОДЕКСУ УКРАЇНИ</a:t>
            </a:r>
            <a:endParaRPr b="0" lang="en-US" sz="1600" spc="-1" strike="noStrike">
              <a:latin typeface="Arial"/>
            </a:endParaRPr>
          </a:p>
          <a:p>
            <a:pPr>
              <a:lnSpc>
                <a:spcPct val="150000"/>
              </a:lnSpc>
            </a:pPr>
            <a:r>
              <a:rPr b="0" lang="en-US" sz="1400" spc="-1" strike="noStrike">
                <a:solidFill>
                  <a:srgbClr val="ffffff"/>
                </a:solidFill>
                <a:latin typeface="Arial"/>
                <a:ea typeface="DejaVu Sans"/>
              </a:rPr>
              <a:t>Стаття 361. Несанкціоноване втручання в роботу комп'ютерів чи мереж .</a:t>
            </a:r>
            <a:endParaRPr b="0" lang="en-US" sz="1400" spc="-1" strike="noStrike">
              <a:latin typeface="Arial"/>
            </a:endParaRPr>
          </a:p>
          <a:p>
            <a:pPr>
              <a:lnSpc>
                <a:spcPct val="150000"/>
              </a:lnSpc>
            </a:pPr>
            <a:r>
              <a:rPr b="0" lang="en-US" sz="1400" spc="-1" strike="noStrike">
                <a:solidFill>
                  <a:srgbClr val="ffffff"/>
                </a:solidFill>
                <a:latin typeface="Arial"/>
                <a:ea typeface="DejaVu Sans"/>
              </a:rPr>
              <a:t>Стаття 361-1. Створення з метою використання, розповсюдження або збуту шкідливих програмних чи технічних засобів.</a:t>
            </a:r>
            <a:endParaRPr b="0" lang="en-US" sz="1400" spc="-1" strike="noStrike">
              <a:latin typeface="Arial"/>
            </a:endParaRPr>
          </a:p>
          <a:p>
            <a:pPr>
              <a:lnSpc>
                <a:spcPct val="150000"/>
              </a:lnSpc>
            </a:pPr>
            <a:r>
              <a:rPr b="0" lang="en-US" sz="1400" spc="-1" strike="noStrike">
                <a:solidFill>
                  <a:srgbClr val="ffffff"/>
                </a:solidFill>
                <a:latin typeface="Arial"/>
                <a:ea typeface="DejaVu Sans"/>
              </a:rPr>
              <a:t>Стаття 361-2. Несанкціоновані збут або розповсюдження інформації з обмеженим доступом, яка зберігається в комп'ютерах або на носіях такої інформації.</a:t>
            </a:r>
            <a:endParaRPr b="0" lang="en-US" sz="1400" spc="-1" strike="noStrike">
              <a:latin typeface="Arial"/>
            </a:endParaRPr>
          </a:p>
          <a:p>
            <a:pPr>
              <a:lnSpc>
                <a:spcPct val="150000"/>
              </a:lnSpc>
            </a:pPr>
            <a:r>
              <a:rPr b="0" lang="en-US" sz="1400" spc="-1" strike="noStrike">
                <a:solidFill>
                  <a:srgbClr val="ffffff"/>
                </a:solidFill>
                <a:latin typeface="Arial"/>
                <a:ea typeface="DejaVu Sans"/>
              </a:rPr>
              <a:t>Стаття 362. Несанкціоновані дії з інформацією, яка оброблюється.</a:t>
            </a:r>
            <a:endParaRPr b="0" lang="en-US" sz="1400" spc="-1" strike="noStrike">
              <a:latin typeface="Arial"/>
            </a:endParaRPr>
          </a:p>
          <a:p>
            <a:pPr>
              <a:lnSpc>
                <a:spcPct val="150000"/>
              </a:lnSpc>
            </a:pPr>
            <a:r>
              <a:rPr b="0" lang="en-US" sz="1400" spc="-1" strike="noStrike">
                <a:solidFill>
                  <a:srgbClr val="ffffff"/>
                </a:solidFill>
                <a:latin typeface="Arial"/>
                <a:ea typeface="DejaVu Sans"/>
              </a:rPr>
              <a:t>Стаття 363. Порушення правил експлуатації  комп'ютерів чи мереж електрозв'язку або порядку чи правил захисту інформації, яка в них оброблюється.</a:t>
            </a:r>
            <a:endParaRPr b="0" lang="en-US" sz="1400" spc="-1" strike="noStrike">
              <a:latin typeface="Arial"/>
            </a:endParaRPr>
          </a:p>
          <a:p>
            <a:pPr>
              <a:lnSpc>
                <a:spcPct val="150000"/>
              </a:lnSpc>
            </a:pPr>
            <a:r>
              <a:rPr b="0" lang="en-US" sz="1400" spc="-1" strike="noStrike">
                <a:solidFill>
                  <a:srgbClr val="ffffff"/>
                </a:solidFill>
                <a:latin typeface="Arial"/>
                <a:ea typeface="DejaVu Sans"/>
              </a:rPr>
              <a:t>Стаття 363-1. Перешкоджання роботі комп'ютерів чи мереж електрозв'язку шляхом масового розповсюдження повідомлень.</a:t>
            </a:r>
            <a:endParaRPr b="0" lang="en-US" sz="1400" spc="-1" strike="noStrike">
              <a:latin typeface="Arial"/>
            </a:endParaRPr>
          </a:p>
          <a:p>
            <a:pPr>
              <a:lnSpc>
                <a:spcPct val="100000"/>
              </a:lnSpc>
            </a:pPr>
            <a:endParaRPr b="0" lang="en-US" sz="1400" spc="-1" strike="noStrike">
              <a:latin typeface="Arial"/>
            </a:endParaRPr>
          </a:p>
          <a:p>
            <a:pPr>
              <a:lnSpc>
                <a:spcPct val="100000"/>
              </a:lnSpc>
            </a:pPr>
            <a:endParaRPr b="0" lang="en-US" sz="1400" spc="-1" strike="noStrike">
              <a:latin typeface="Arial"/>
            </a:endParaRPr>
          </a:p>
        </p:txBody>
      </p:sp>
      <p:pic>
        <p:nvPicPr>
          <p:cNvPr id="148" name="Picture 2" descr=""/>
          <p:cNvPicPr/>
          <p:nvPr/>
        </p:nvPicPr>
        <p:blipFill>
          <a:blip r:embed="rId2"/>
          <a:stretch/>
        </p:blipFill>
        <p:spPr>
          <a:xfrm>
            <a:off x="7143840" y="142920"/>
            <a:ext cx="1761480" cy="176148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457200" y="205920"/>
            <a:ext cx="8228520" cy="856080"/>
          </a:xfrm>
          <a:prstGeom prst="rect">
            <a:avLst/>
          </a:prstGeom>
          <a:noFill/>
          <a:ln>
            <a:noFill/>
          </a:ln>
        </p:spPr>
        <p:style>
          <a:lnRef idx="0"/>
          <a:fillRef idx="0"/>
          <a:effectRef idx="0"/>
          <a:fontRef idx="minor"/>
        </p:style>
      </p:sp>
      <p:sp>
        <p:nvSpPr>
          <p:cNvPr id="150" name="CustomShape 2"/>
          <p:cNvSpPr/>
          <p:nvPr/>
        </p:nvSpPr>
        <p:spPr>
          <a:xfrm>
            <a:off x="457200" y="1200240"/>
            <a:ext cx="8228520" cy="3393360"/>
          </a:xfrm>
          <a:prstGeom prst="rect">
            <a:avLst/>
          </a:prstGeom>
          <a:noFill/>
          <a:ln>
            <a:noFill/>
          </a:ln>
        </p:spPr>
        <p:style>
          <a:lnRef idx="0"/>
          <a:fillRef idx="0"/>
          <a:effectRef idx="0"/>
          <a:fontRef idx="minor"/>
        </p:style>
      </p:sp>
      <p:sp>
        <p:nvSpPr>
          <p:cNvPr id="151" name="CustomShape 3"/>
          <p:cNvSpPr/>
          <p:nvPr/>
        </p:nvSpPr>
        <p:spPr>
          <a:xfrm>
            <a:off x="2286000" y="2357280"/>
            <a:ext cx="4642920" cy="118728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nSpc>
                <a:spcPct val="100000"/>
              </a:lnSpc>
            </a:pPr>
            <a:r>
              <a:rPr b="0" lang="en-US" sz="1800" spc="-1" strike="noStrike">
                <a:solidFill>
                  <a:srgbClr val="ffffff"/>
                </a:solidFill>
                <a:latin typeface="Calibri"/>
                <a:ea typeface="DejaVu Sans"/>
              </a:rPr>
              <a:t>You can find data about company, employees,also passwords, password hashes, web-servers with vulnerabilities and etc.</a:t>
            </a:r>
            <a:endParaRPr b="0" lang="en-US" sz="1800" spc="-1" strike="noStrike">
              <a:latin typeface="Arial"/>
            </a:endParaRPr>
          </a:p>
        </p:txBody>
      </p:sp>
      <p:sp>
        <p:nvSpPr>
          <p:cNvPr id="152" name="CustomShape 4"/>
          <p:cNvSpPr/>
          <p:nvPr/>
        </p:nvSpPr>
        <p:spPr>
          <a:xfrm>
            <a:off x="6357960" y="4837680"/>
            <a:ext cx="3428280" cy="303480"/>
          </a:xfrm>
          <a:prstGeom prst="rect">
            <a:avLst/>
          </a:prstGeom>
          <a:noFill/>
          <a:ln>
            <a:noFill/>
          </a:ln>
        </p:spPr>
        <p:style>
          <a:lnRef idx="0"/>
          <a:fillRef idx="0"/>
          <a:effectRef idx="0"/>
          <a:fontRef idx="minor"/>
        </p:style>
        <p:txBody>
          <a:bodyPr lIns="90000" rIns="90000" tIns="45000" bIns="45000" anchor="ctr"/>
          <a:p>
            <a:pPr>
              <a:lnSpc>
                <a:spcPct val="100000"/>
              </a:lnSpc>
            </a:pPr>
            <a:r>
              <a:rPr b="0" lang="en-US" sz="1400" spc="-1" strike="noStrike">
                <a:solidFill>
                  <a:srgbClr val="ffffff"/>
                </a:solidFill>
                <a:latin typeface="Calibri"/>
                <a:ea typeface="DejaVu Sans"/>
              </a:rPr>
              <a:t>www.google.ru/advanced_search</a:t>
            </a:r>
            <a:endParaRPr b="0" lang="en-US" sz="1400" spc="-1" strike="noStrike">
              <a:latin typeface="Arial"/>
            </a:endParaRPr>
          </a:p>
        </p:txBody>
      </p:sp>
      <p:sp>
        <p:nvSpPr>
          <p:cNvPr id="153" name="CustomShape 5"/>
          <p:cNvSpPr/>
          <p:nvPr/>
        </p:nvSpPr>
        <p:spPr>
          <a:xfrm>
            <a:off x="2589840" y="214200"/>
            <a:ext cx="3823200" cy="7603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4400" spc="-1" strike="noStrike">
                <a:solidFill>
                  <a:srgbClr val="ffffff"/>
                </a:solidFill>
                <a:latin typeface="Calibri"/>
                <a:ea typeface="DejaVu Sans"/>
              </a:rPr>
              <a:t>GOOGLE DORKS</a:t>
            </a:r>
            <a:endParaRPr b="0" lang="en-US" sz="4400" spc="-1" strike="noStrike">
              <a:latin typeface="Arial"/>
            </a:endParaRPr>
          </a:p>
        </p:txBody>
      </p:sp>
      <p:sp>
        <p:nvSpPr>
          <p:cNvPr id="154" name="CustomShape 6"/>
          <p:cNvSpPr/>
          <p:nvPr/>
        </p:nvSpPr>
        <p:spPr>
          <a:xfrm>
            <a:off x="1532880" y="1143000"/>
            <a:ext cx="5799600" cy="3643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1800" spc="-1" strike="noStrike">
                <a:solidFill>
                  <a:srgbClr val="ffffff"/>
                </a:solidFill>
                <a:latin typeface="Arial"/>
                <a:ea typeface="DejaVu Sans"/>
              </a:rPr>
              <a:t>Google Dorks are special commands  used to find data.</a:t>
            </a:r>
            <a:endParaRPr b="0" lang="en-US" sz="1800" spc="-1" strike="noStrike">
              <a:latin typeface="Arial"/>
            </a:endParaRPr>
          </a:p>
        </p:txBody>
      </p:sp>
      <p:pic>
        <p:nvPicPr>
          <p:cNvPr id="155" name="Picture 2" descr=""/>
          <p:cNvPicPr/>
          <p:nvPr/>
        </p:nvPicPr>
        <p:blipFill>
          <a:blip r:embed="rId1"/>
          <a:srcRect l="0" t="14647" r="39611" b="76575"/>
          <a:stretch/>
        </p:blipFill>
        <p:spPr>
          <a:xfrm>
            <a:off x="571320" y="1571760"/>
            <a:ext cx="7857360" cy="642240"/>
          </a:xfrm>
          <a:prstGeom prst="rect">
            <a:avLst/>
          </a:prstGeom>
          <a:ln w="9360">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Picture 2" descr=""/>
          <p:cNvPicPr/>
          <p:nvPr/>
        </p:nvPicPr>
        <p:blipFill>
          <a:blip r:embed="rId1"/>
          <a:srcRect l="0" t="14647" r="39611" b="76575"/>
          <a:stretch/>
        </p:blipFill>
        <p:spPr>
          <a:xfrm>
            <a:off x="500040" y="1071720"/>
            <a:ext cx="7857360" cy="642240"/>
          </a:xfrm>
          <a:prstGeom prst="rect">
            <a:avLst/>
          </a:prstGeom>
          <a:ln w="9360">
            <a:noFill/>
          </a:ln>
        </p:spPr>
      </p:pic>
      <p:sp>
        <p:nvSpPr>
          <p:cNvPr id="157" name="CustomShape 1"/>
          <p:cNvSpPr/>
          <p:nvPr/>
        </p:nvSpPr>
        <p:spPr>
          <a:xfrm>
            <a:off x="2589840" y="214200"/>
            <a:ext cx="3823200" cy="76032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en-US" sz="4400" spc="-1" strike="noStrike">
                <a:solidFill>
                  <a:srgbClr val="ffffff"/>
                </a:solidFill>
                <a:latin typeface="Calibri"/>
                <a:ea typeface="DejaVu Sans"/>
              </a:rPr>
              <a:t>GOOGLE DORKS</a:t>
            </a:r>
            <a:endParaRPr b="0" lang="en-US" sz="4400" spc="-1" strike="noStrike">
              <a:latin typeface="Arial"/>
            </a:endParaRPr>
          </a:p>
        </p:txBody>
      </p:sp>
      <p:graphicFrame>
        <p:nvGraphicFramePr>
          <p:cNvPr id="158" name="Table 2"/>
          <p:cNvGraphicFramePr/>
          <p:nvPr/>
        </p:nvGraphicFramePr>
        <p:xfrm>
          <a:off x="1500120" y="1928880"/>
          <a:ext cx="6095160" cy="2835720"/>
        </p:xfrm>
        <a:graphic>
          <a:graphicData uri="http://schemas.openxmlformats.org/drawingml/2006/table">
            <a:tbl>
              <a:tblPr/>
              <a:tblGrid>
                <a:gridCol w="3047760"/>
                <a:gridCol w="3047760"/>
              </a:tblGrid>
              <a:tr h="640440">
                <a:tc>
                  <a:txBody>
                    <a:bodyPr/>
                    <a:p>
                      <a:pPr algn="ctr">
                        <a:lnSpc>
                          <a:spcPct val="100000"/>
                        </a:lnSpc>
                      </a:pPr>
                      <a:r>
                        <a:rPr b="0" lang="en-US" sz="1800" spc="-1" strike="noStrike">
                          <a:solidFill>
                            <a:srgbClr val="000000"/>
                          </a:solidFill>
                          <a:latin typeface="Arial"/>
                        </a:rPr>
                        <a:t>site:</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p>
                      <a:pPr algn="ctr">
                        <a:lnSpc>
                          <a:spcPct val="100000"/>
                        </a:lnSpc>
                      </a:pPr>
                      <a:r>
                        <a:rPr b="0" lang="en-US" sz="1800" spc="-1" strike="noStrike">
                          <a:solidFill>
                            <a:srgbClr val="000000"/>
                          </a:solidFill>
                          <a:latin typeface="Arial"/>
                        </a:rPr>
                        <a:t>to include only results on a given hostname</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640440">
                <a:tc>
                  <a:txBody>
                    <a:bodyPr/>
                    <a:p>
                      <a:pPr algn="ctr">
                        <a:lnSpc>
                          <a:spcPct val="100000"/>
                        </a:lnSpc>
                      </a:pPr>
                      <a:r>
                        <a:rPr b="0" lang="en-US" sz="1800" spc="-1" strike="noStrike">
                          <a:solidFill>
                            <a:srgbClr val="000000"/>
                          </a:solidFill>
                          <a:latin typeface="Arial"/>
                        </a:rPr>
                        <a:t>filetype:</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c>
                  <a:txBody>
                    <a:bodyPr/>
                    <a:p>
                      <a:pPr algn="ctr">
                        <a:lnSpc>
                          <a:spcPct val="100000"/>
                        </a:lnSpc>
                      </a:pPr>
                      <a:r>
                        <a:rPr b="0" lang="en-US" sz="1800" spc="-1" strike="noStrike">
                          <a:solidFill>
                            <a:srgbClr val="000000"/>
                          </a:solidFill>
                          <a:latin typeface="Arial"/>
                        </a:rPr>
                        <a:t>filters by using the file extension of a resource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r>
              <a:tr h="640440">
                <a:tc>
                  <a:txBody>
                    <a:bodyPr/>
                    <a:p>
                      <a:pPr algn="ctr">
                        <a:lnSpc>
                          <a:spcPct val="100000"/>
                        </a:lnSpc>
                      </a:pPr>
                      <a:r>
                        <a:rPr b="0" lang="en-US" sz="1800" spc="-1" strike="noStrike">
                          <a:solidFill>
                            <a:srgbClr val="000000"/>
                          </a:solidFill>
                          <a:latin typeface="Arial"/>
                        </a:rPr>
                        <a:t>Cache:[www.example.ru] </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c>
                  <a:txBody>
                    <a:bodyPr/>
                    <a:p>
                      <a:pPr algn="ctr">
                        <a:lnSpc>
                          <a:spcPct val="100000"/>
                        </a:lnSpc>
                      </a:pPr>
                      <a:r>
                        <a:rPr b="0" lang="en-US" sz="1800" spc="-1" strike="noStrike">
                          <a:solidFill>
                            <a:srgbClr val="000000"/>
                          </a:solidFill>
                          <a:latin typeface="Arial"/>
                        </a:rPr>
                        <a:t>search for cached version of page</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e7e7e7"/>
                    </a:solidFill>
                  </a:tcPr>
                </a:tc>
              </a:tr>
              <a:tr h="914760">
                <a:tc>
                  <a:txBody>
                    <a:bodyPr/>
                    <a:p>
                      <a:pPr algn="ctr">
                        <a:lnSpc>
                          <a:spcPct val="100000"/>
                        </a:lnSpc>
                      </a:pPr>
                      <a:r>
                        <a:rPr b="0" lang="en-US" sz="1800" spc="-1" strike="noStrike">
                          <a:solidFill>
                            <a:srgbClr val="000000"/>
                          </a:solidFill>
                          <a:latin typeface="Arial"/>
                        </a:rPr>
                        <a:t>AND, OR, &amp;,|</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c>
                  <a:txBody>
                    <a:bodyPr/>
                    <a:p>
                      <a:pPr>
                        <a:lnSpc>
                          <a:spcPct val="100000"/>
                        </a:lnSpc>
                      </a:pPr>
                      <a:r>
                        <a:rPr b="0" lang="en-US" sz="1800" spc="-1" strike="noStrike">
                          <a:solidFill>
                            <a:srgbClr val="000000"/>
                          </a:solidFill>
                          <a:latin typeface="Arial"/>
                        </a:rPr>
                        <a:t>You can use logical operators to combine your expressions</a:t>
                      </a:r>
                      <a:endParaRPr b="0" lang="en-US" sz="180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solidFill>
                      <a:srgbClr val="cccccc"/>
                    </a:solidFill>
                  </a:tcPr>
                </a:tc>
              </a:tr>
            </a:tbl>
          </a:graphicData>
        </a:graphic>
      </p:graphicFrame>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403</TotalTime>
  <Application>LibreOffice/6.0.7.3$Linux_X86_64 LibreOffice_project/00m0$Build-3</Application>
  <Words>602</Words>
  <Paragraphs>89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2019-05-02T12:36:35Z</dcterms:created>
  <dc:creator>Администратор</dc:creator>
  <dc:description/>
  <dc:language>en-US</dc:language>
  <cp:lastModifiedBy/>
  <dcterms:modified xsi:type="dcterms:W3CDTF">2019-05-03T20:25:41Z</dcterms:modified>
  <cp:revision>62</cp:revision>
  <dc:subject/>
  <dc:title>Слайд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Экран (16:9)</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ies>
</file>