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1" r:id="rId9"/>
    <p:sldId id="265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1A961"/>
    <a:srgbClr val="EB6E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716" autoAdjust="0"/>
  </p:normalViewPr>
  <p:slideViewPr>
    <p:cSldViewPr snapToGrid="0">
      <p:cViewPr varScale="1">
        <p:scale>
          <a:sx n="64" d="100"/>
          <a:sy n="64" d="100"/>
        </p:scale>
        <p:origin x="3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8F59AC-5742-4810-B5F5-E4E2C614DBFD}" type="datetimeFigureOut">
              <a:rPr lang="uk-UA" smtClean="0"/>
              <a:t>16.05.2019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053405-1486-4AFC-89AB-AADB2D46A49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887305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053405-1486-4AFC-89AB-AADB2D46A496}" type="slidenum">
              <a:rPr lang="uk-UA" smtClean="0"/>
              <a:t>3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074487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053405-1486-4AFC-89AB-AADB2D46A496}" type="slidenum">
              <a:rPr lang="uk-UA" smtClean="0"/>
              <a:t>9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384975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3EC08-7374-4C43-8BF8-58D75B671EF2}" type="datetimeFigureOut">
              <a:rPr lang="uk-UA" smtClean="0"/>
              <a:t>16.05.2019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07016-A368-4925-9C0B-95C938097D4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978431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3EC08-7374-4C43-8BF8-58D75B671EF2}" type="datetimeFigureOut">
              <a:rPr lang="uk-UA" smtClean="0"/>
              <a:t>16.05.2019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07016-A368-4925-9C0B-95C938097D4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857776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3EC08-7374-4C43-8BF8-58D75B671EF2}" type="datetimeFigureOut">
              <a:rPr lang="uk-UA" smtClean="0"/>
              <a:t>16.05.2019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07016-A368-4925-9C0B-95C938097D4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507001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3EC08-7374-4C43-8BF8-58D75B671EF2}" type="datetimeFigureOut">
              <a:rPr lang="uk-UA" smtClean="0"/>
              <a:t>16.05.2019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07016-A368-4925-9C0B-95C938097D4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533306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3EC08-7374-4C43-8BF8-58D75B671EF2}" type="datetimeFigureOut">
              <a:rPr lang="uk-UA" smtClean="0"/>
              <a:t>16.05.2019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07016-A368-4925-9C0B-95C938097D4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023932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3EC08-7374-4C43-8BF8-58D75B671EF2}" type="datetimeFigureOut">
              <a:rPr lang="uk-UA" smtClean="0"/>
              <a:t>16.05.2019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07016-A368-4925-9C0B-95C938097D4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669869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3EC08-7374-4C43-8BF8-58D75B671EF2}" type="datetimeFigureOut">
              <a:rPr lang="uk-UA" smtClean="0"/>
              <a:t>16.05.2019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07016-A368-4925-9C0B-95C938097D4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377253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3EC08-7374-4C43-8BF8-58D75B671EF2}" type="datetimeFigureOut">
              <a:rPr lang="uk-UA" smtClean="0"/>
              <a:t>16.05.2019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07016-A368-4925-9C0B-95C938097D4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02325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3EC08-7374-4C43-8BF8-58D75B671EF2}" type="datetimeFigureOut">
              <a:rPr lang="uk-UA" smtClean="0"/>
              <a:t>16.05.2019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07016-A368-4925-9C0B-95C938097D4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010862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3EC08-7374-4C43-8BF8-58D75B671EF2}" type="datetimeFigureOut">
              <a:rPr lang="uk-UA" smtClean="0"/>
              <a:t>16.05.2019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07016-A368-4925-9C0B-95C938097D4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581283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3EC08-7374-4C43-8BF8-58D75B671EF2}" type="datetimeFigureOut">
              <a:rPr lang="uk-UA" smtClean="0"/>
              <a:t>16.05.2019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07016-A368-4925-9C0B-95C938097D4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516506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3EC08-7374-4C43-8BF8-58D75B671EF2}" type="datetimeFigureOut">
              <a:rPr lang="uk-UA" smtClean="0"/>
              <a:t>16.05.2019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07016-A368-4925-9C0B-95C938097D4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958915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3EC08-7374-4C43-8BF8-58D75B671EF2}" type="datetimeFigureOut">
              <a:rPr lang="uk-UA" smtClean="0"/>
              <a:t>16.05.2019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07016-A368-4925-9C0B-95C938097D4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358465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3EC08-7374-4C43-8BF8-58D75B671EF2}" type="datetimeFigureOut">
              <a:rPr lang="uk-UA" smtClean="0"/>
              <a:t>16.05.2019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07016-A368-4925-9C0B-95C938097D4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201090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3EC08-7374-4C43-8BF8-58D75B671EF2}" type="datetimeFigureOut">
              <a:rPr lang="uk-UA" smtClean="0"/>
              <a:t>16.05.2019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07016-A368-4925-9C0B-95C938097D4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800692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3EC08-7374-4C43-8BF8-58D75B671EF2}" type="datetimeFigureOut">
              <a:rPr lang="uk-UA" smtClean="0"/>
              <a:t>16.05.2019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07016-A368-4925-9C0B-95C938097D4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524522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6E63EC08-7374-4C43-8BF8-58D75B671EF2}" type="datetimeFigureOut">
              <a:rPr lang="uk-UA" smtClean="0"/>
              <a:t>16.05.2019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0207016-A368-4925-9C0B-95C938097D4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434812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6E63EC08-7374-4C43-8BF8-58D75B671EF2}" type="datetimeFigureOut">
              <a:rPr lang="uk-UA" smtClean="0"/>
              <a:t>16.05.2019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0207016-A368-4925-9C0B-95C938097D4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851839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g"/><Relationship Id="rId5" Type="http://schemas.openxmlformats.org/officeDocument/2006/relationships/image" Target="../media/image7.jpeg"/><Relationship Id="rId4" Type="http://schemas.openxmlformats.org/officeDocument/2006/relationships/image" Target="../media/image6.jpeg"/><Relationship Id="rId9" Type="http://schemas.openxmlformats.org/officeDocument/2006/relationships/image" Target="../media/image11.gi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014539" y="0"/>
            <a:ext cx="10177462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uk-UA" sz="4400" b="1" dirty="0" smtClean="0">
                <a:ln w="22225">
                  <a:noFill/>
                  <a:prstDash val="solid"/>
                </a:ln>
                <a:solidFill>
                  <a:srgbClr val="F1A96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ОСОБЛИВОСТІ МІЖМЕРЕЖЕВИХ 		ЕКРАНІВ </a:t>
            </a:r>
            <a:r>
              <a:rPr lang="uk-UA" sz="4400" b="1" dirty="0">
                <a:ln w="22225">
                  <a:noFill/>
                  <a:prstDash val="solid"/>
                </a:ln>
                <a:solidFill>
                  <a:srgbClr val="F1A96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НОВОГО ПОКОЛІННЯ </a:t>
            </a:r>
            <a:endParaRPr lang="ru-RU" sz="4400" b="1" dirty="0">
              <a:ln w="22225">
                <a:noFill/>
                <a:prstDash val="solid"/>
              </a:ln>
              <a:solidFill>
                <a:srgbClr val="F1A96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986963" y="5758488"/>
            <a:ext cx="2205037" cy="745570"/>
          </a:xfrm>
          <a:prstGeom prst="rect">
            <a:avLst/>
          </a:prstGeom>
          <a:solidFill>
            <a:schemeClr val="bg1"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986963" y="5796172"/>
            <a:ext cx="22050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Роботу виконав</a:t>
            </a:r>
          </a:p>
          <a:p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Шишкун Андрій</a:t>
            </a:r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851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3496687"/>
            <a:ext cx="590073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Міжмережеві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екрани нового покоління (</a:t>
            </a:r>
            <a:r>
              <a:rPr lang="uk-UA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Next-Generation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Firewall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NGFW) - являють собою інтегровані платформи мережевої безпеки, які включають в себе функції традиційних фаєрволів і розширені функції: більш глибоку інспекцію трафіку і проактивну систему виявлення загроз.</a:t>
            </a: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586413" y="316825"/>
            <a:ext cx="660558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У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міру вдосконалення методів злому інформаційних систем відбувалася еволюція 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міжмережевих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екранів.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Робота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даних рішень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помітно прискорилася в порівнянні з попередниками, з'явилися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більш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складні набори правил і гнучкі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налаштування політик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безпеки.</a:t>
            </a:r>
          </a:p>
        </p:txBody>
      </p:sp>
      <p:pic>
        <p:nvPicPr>
          <p:cNvPr id="2052" name="Picture 4" descr="https://cdn-images-1.medium.com/max/1600/0*ZRot4VJlHYAbXdmk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4" y="156795"/>
            <a:ext cx="5314950" cy="3171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7900" y="2910899"/>
            <a:ext cx="6134100" cy="3947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0054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92000" cy="1277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NGFW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допомагає компаніям захищати мережі, пристрої та додатки від шкідливих атак, в тому числі від стійких загроз, вразливостей нульового дня, шкідливого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ПЗ і програм-вимагачів.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54" t="30000" r="34505" b="8288"/>
          <a:stretch/>
        </p:blipFill>
        <p:spPr>
          <a:xfrm>
            <a:off x="6775498" y="2560333"/>
            <a:ext cx="1978703" cy="2660278"/>
          </a:xfrm>
          <a:prstGeom prst="rect">
            <a:avLst/>
          </a:prstGeom>
        </p:spPr>
      </p:pic>
      <p:pic>
        <p:nvPicPr>
          <p:cNvPr id="1026" name="Picture 2" descr="ÐÐ°ÑÑÐ¸Ð½ÐºÐ¸ Ð¿Ð¾ Ð·Ð°Ð¿ÑÐ¾ÑÑ ÐºÐ¾Ð¼Ð¿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09" r="26445"/>
          <a:stretch/>
        </p:blipFill>
        <p:spPr bwMode="auto">
          <a:xfrm>
            <a:off x="9372601" y="2962061"/>
            <a:ext cx="2254204" cy="2110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8754201" y="4034433"/>
            <a:ext cx="618400" cy="0"/>
          </a:xfrm>
          <a:prstGeom prst="line">
            <a:avLst/>
          </a:prstGeom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0" name="Picture 6" descr="ÐÐ°ÑÑÐ¸Ð½ÐºÐ¸ Ð¿Ð¾ Ð·Ð°Ð¿ÑÐ¾ÑÑ Ð¸Ð½ÑÐµÑÐ½ÐµÑ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443" y="2806873"/>
            <a:ext cx="3824363" cy="2413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Прямая соединительная линия 11"/>
          <p:cNvCxnSpPr>
            <a:stCxn id="1030" idx="3"/>
          </p:cNvCxnSpPr>
          <p:nvPr/>
        </p:nvCxnSpPr>
        <p:spPr>
          <a:xfrm>
            <a:off x="4049806" y="4013742"/>
            <a:ext cx="2725692" cy="2069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291" y="3081801"/>
            <a:ext cx="3254640" cy="1831601"/>
          </a:xfrm>
          <a:prstGeom prst="rect">
            <a:avLst/>
          </a:prstGeom>
        </p:spPr>
      </p:pic>
      <p:pic>
        <p:nvPicPr>
          <p:cNvPr id="4100" name="Picture 4" descr="ÐÐ°ÑÑÐ¸Ð½ÐºÐ¸ Ð¿Ð¾ Ð·Ð°Ð¿ÑÐ¾ÑÑ malware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582" y="3005941"/>
            <a:ext cx="3266369" cy="1814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638" y="3097488"/>
            <a:ext cx="3203972" cy="1800225"/>
          </a:xfrm>
          <a:prstGeom prst="rect">
            <a:avLst/>
          </a:prstGeom>
        </p:spPr>
      </p:pic>
      <p:pic>
        <p:nvPicPr>
          <p:cNvPr id="1032" name="Picture 8" descr="ÐÐ¾ÑÐ¾Ð¶ÐµÐµ Ð¸Ð·Ð¾Ð±ÑÐ°Ð¶ÐµÐ½Ð¸Ðµ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9419" y="3032048"/>
            <a:ext cx="3423204" cy="1855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378624" y="5151227"/>
            <a:ext cx="16882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INTERNET</a:t>
            </a: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218866" y="5151227"/>
            <a:ext cx="10919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NGFW</a:t>
            </a: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859944" y="5151227"/>
            <a:ext cx="13131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DEVICE</a:t>
            </a: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0685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3.7037E-7 L 0.22226 -0.00486 " pathEditMode="relative" rAng="0" ptsTypes="AA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107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2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500"/>
                            </p:stCondLst>
                            <p:childTnLst>
                              <p:par>
                                <p:cTn id="2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29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500"/>
                            </p:stCondLst>
                            <p:childTnLst>
                              <p:par>
                                <p:cTn id="31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2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000"/>
                            </p:stCondLst>
                            <p:childTnLst>
                              <p:par>
                                <p:cTn id="38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9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500"/>
                            </p:stCondLst>
                            <p:childTnLst>
                              <p:par>
                                <p:cTn id="4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4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8000"/>
                            </p:stCondLst>
                            <p:childTnLst>
                              <p:par>
                                <p:cTn id="50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8500"/>
                            </p:stCondLst>
                            <p:childTnLst>
                              <p:par>
                                <p:cTn id="57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8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1" y="465877"/>
            <a:ext cx="12192001" cy="8560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lnSpc>
                <a:spcPct val="107000"/>
              </a:lnSpc>
              <a:spcAft>
                <a:spcPts val="800"/>
              </a:spcAft>
            </a:pPr>
            <a:r>
              <a:rPr lang="uk-UA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Згідно з визначенням аналітиків </a:t>
            </a:r>
            <a:r>
              <a:rPr lang="uk-UA" sz="24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Gartner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uk-UA" sz="24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міжмережеві</a:t>
            </a:r>
            <a:r>
              <a:rPr lang="uk-UA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екрани нового покоління повинні гарантовано забезпечувати наступне</a:t>
            </a:r>
            <a:r>
              <a:rPr lang="uk-UA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ru-RU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-2" y="1321945"/>
            <a:ext cx="7899816" cy="4875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uk-UA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захист від безперервних атак з боку інфікованих систем</a:t>
            </a:r>
            <a:r>
              <a:rPr lang="uk-UA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ru-RU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39839" y="1732823"/>
            <a:ext cx="12192001" cy="4875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uk-UA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стандартні для першого покоління фаєрволів можливості</a:t>
            </a:r>
            <a:r>
              <a:rPr lang="uk-UA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ru-RU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29587" y="2218527"/>
            <a:ext cx="12191999" cy="4875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uk-UA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сигнатури визначення типів додатків на основі IPS</a:t>
            </a:r>
            <a:r>
              <a:rPr lang="uk-UA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ru-RU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19336" y="2706033"/>
            <a:ext cx="11172664" cy="8826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uk-UA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повностековое</a:t>
            </a:r>
            <a:r>
              <a:rPr lang="uk-UA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інспектування трафіку, включаючи додатки, а також детальний і </a:t>
            </a:r>
            <a:r>
              <a:rPr lang="uk-UA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налаштовуючий</a:t>
            </a:r>
            <a:r>
              <a:rPr lang="uk-UA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контроль на рівні додатків</a:t>
            </a:r>
            <a:r>
              <a:rPr lang="uk-UA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ru-RU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803814" y="3587517"/>
            <a:ext cx="10388186" cy="1277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uk-UA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можливість включати інформацію за межами брандмауера (наприклад, інтеграція з мережевими каталогами, «білими» і «чорними» списками додатків</a:t>
            </a:r>
            <a:r>
              <a:rPr lang="uk-UA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);</a:t>
            </a:r>
            <a:endParaRPr lang="ru-RU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909305" y="4838665"/>
            <a:ext cx="9282695" cy="4875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uk-UA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постійно оновлювану базу описів додатків і загроз</a:t>
            </a:r>
            <a:r>
              <a:rPr lang="uk-UA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ru-RU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327813" y="5326171"/>
            <a:ext cx="8864187" cy="4875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uk-UA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інспекцію трафіку, що шифрується за допомогою SSL.</a:t>
            </a:r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val="85670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49509" y="0"/>
            <a:ext cx="1012835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Складнощі </a:t>
            </a:r>
            <a:r>
              <a:rPr lang="uk-UA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впровадження NGFW та підходи до їх вирішення</a:t>
            </a:r>
            <a:endParaRPr lang="uk-UA" sz="2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0" y="696645"/>
            <a:ext cx="12192000" cy="16535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49263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uk-UA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Деякі фундаментальні помилки архітектури безпеки можуть перейти з старих налаштувань </a:t>
            </a:r>
            <a:r>
              <a:rPr lang="uk-UA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міжмережевих</a:t>
            </a:r>
            <a:r>
              <a:rPr lang="uk-UA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екранів попереднього покоління і погано впливати на продуктивність NGFW. Автоматичні інструменти міграції їх не помітять, а от інспекція зовнішніх консультантів зверне увагу і виключить, таким чином, ризик людської помилки.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2455170"/>
            <a:ext cx="12192000" cy="16730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  <a:spcAft>
                <a:spcPts val="800"/>
              </a:spcAft>
            </a:pPr>
            <a:r>
              <a:rPr lang="uk-UA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Час </a:t>
            </a:r>
            <a:r>
              <a:rPr lang="uk-UA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від часу компанії необхідно аналізувати продуктивність NGFW, щоб розуміти, наскільки він справляється з поточними обсягами даних і чи є запас для відбиття атак. Незалежний центр </a:t>
            </a:r>
            <a:r>
              <a:rPr lang="uk-UA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валідації</a:t>
            </a:r>
            <a:r>
              <a:rPr lang="uk-UA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фаєрволів NSS </a:t>
            </a:r>
            <a:r>
              <a:rPr lang="uk-UA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Labs</a:t>
            </a:r>
            <a:r>
              <a:rPr lang="uk-UA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відзначає, що в деяких випадках реальна пропускна здатність екранів може бути до 80% нижче, ніж заявлено </a:t>
            </a:r>
            <a:r>
              <a:rPr lang="uk-UA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вендорами</a:t>
            </a:r>
            <a:r>
              <a:rPr lang="uk-UA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4233123"/>
            <a:ext cx="12192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uk-UA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3. Самостійна </a:t>
            </a:r>
            <a:r>
              <a:rPr lang="uk-UA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придбання і впровадження NGFW може бути занадто витратними – до 200 тисяч доларів на рік</a:t>
            </a:r>
            <a:r>
              <a:rPr lang="uk-UA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. В цьому випадку </a:t>
            </a:r>
            <a:r>
              <a:rPr lang="uk-UA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можуть </a:t>
            </a:r>
            <a:r>
              <a:rPr lang="uk-UA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допомогти 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IT – </a:t>
            </a:r>
            <a:r>
              <a:rPr lang="ru-RU" sz="24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сервіси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ru-RU" sz="24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які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інтегрують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дане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рішення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, і </a:t>
            </a:r>
            <a:r>
              <a:rPr lang="ru-RU" sz="24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будуть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підтримувати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його</a:t>
            </a:r>
            <a:r>
              <a:rPr lang="uk-UA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uk-UA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Це розвантажить ІТ-відділ компанії і позбавить від необхідності турбуватися про критичні фактори захисту – про це думатимуть експерти.</a:t>
            </a:r>
            <a:endParaRPr lang="ru-RU" sz="2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/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val="1900125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4323539" y="1605161"/>
            <a:ext cx="2950937" cy="1395722"/>
          </a:xfrm>
          <a:prstGeom prst="rect">
            <a:avLst/>
          </a:prstGeom>
          <a:solidFill>
            <a:schemeClr val="tx1">
              <a:alpha val="6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2" name="Прямоугольник 11"/>
          <p:cNvSpPr/>
          <p:nvPr/>
        </p:nvSpPr>
        <p:spPr>
          <a:xfrm>
            <a:off x="1830472" y="4082824"/>
            <a:ext cx="4292884" cy="2173410"/>
          </a:xfrm>
          <a:prstGeom prst="rect">
            <a:avLst/>
          </a:prstGeom>
          <a:solidFill>
            <a:schemeClr val="tx1">
              <a:alpha val="6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Прямоугольник 7"/>
          <p:cNvSpPr/>
          <p:nvPr/>
        </p:nvSpPr>
        <p:spPr>
          <a:xfrm>
            <a:off x="7440203" y="2529988"/>
            <a:ext cx="4450453" cy="2456013"/>
          </a:xfrm>
          <a:prstGeom prst="rect">
            <a:avLst/>
          </a:prstGeom>
          <a:solidFill>
            <a:schemeClr val="tx1">
              <a:alpha val="6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" name="Прямоугольник 3"/>
          <p:cNvSpPr/>
          <p:nvPr/>
        </p:nvSpPr>
        <p:spPr>
          <a:xfrm>
            <a:off x="551544" y="1030514"/>
            <a:ext cx="3164113" cy="2162629"/>
          </a:xfrm>
          <a:prstGeom prst="rect">
            <a:avLst/>
          </a:prstGeom>
          <a:solidFill>
            <a:schemeClr val="tx1">
              <a:alpha val="6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" name="Прямоугольник 2"/>
          <p:cNvSpPr/>
          <p:nvPr/>
        </p:nvSpPr>
        <p:spPr>
          <a:xfrm>
            <a:off x="3976914" y="0"/>
            <a:ext cx="451835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Ключові розробники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NGFW</a:t>
            </a:r>
            <a:endParaRPr lang="uk-UA" sz="2800" dirty="0"/>
          </a:p>
        </p:txBody>
      </p:sp>
      <p:pic>
        <p:nvPicPr>
          <p:cNvPr id="2050" name="Picture 2" descr="ÐÐ°ÑÑÐ¸Ð½ÐºÐ¸ Ð¿Ð¾ Ð·Ð°Ð¿ÑÐ¾ÑÑ Check Poin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544" y="1139593"/>
            <a:ext cx="3048000" cy="194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4228" y="2637006"/>
            <a:ext cx="4022402" cy="2121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15" t="35478" r="16877" b="32527"/>
          <a:stretch/>
        </p:blipFill>
        <p:spPr>
          <a:xfrm>
            <a:off x="2279849" y="4758823"/>
            <a:ext cx="3425125" cy="821411"/>
          </a:xfrm>
          <a:prstGeom prst="rect">
            <a:avLst/>
          </a:prstGeom>
        </p:spPr>
      </p:pic>
      <p:pic>
        <p:nvPicPr>
          <p:cNvPr id="2060" name="Picture 12" descr="ÐÐ¾ÑÐ¾Ð¶ÐµÐµ Ð¸Ð·Ð¾Ð±ÑÐ°Ð¶ÐµÐ½Ð¸Ðµ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8" t="36610" r="4169" b="32474"/>
          <a:stretch/>
        </p:blipFill>
        <p:spPr bwMode="auto">
          <a:xfrm>
            <a:off x="4382152" y="1943364"/>
            <a:ext cx="2634712" cy="883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9117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79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990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892050"/>
            <a:ext cx="121920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Насьогодні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є попит на 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міжмережеві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екрани нового покоління з боку великих компаній (операторів дата-центрів, великих мережевих провайдерів і послуг безпеки), середнього бізнесу та державних установ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Функції контролю додатків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NGFW зараз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також є дуже затребуваними: компанії хочуть регулювати доступ співробітників до соціальних мереж і ігрових сайтів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Варто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відзначити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NGFW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надає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безліч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інструментів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автоматизованого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захисту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кіберзагроз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Однак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міжмережеві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екрани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не панацея. При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виборі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рішення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потрібно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чітко визначити, які саме функції необхідні, переконатися в тому, що заявлені </a:t>
            </a:r>
            <a:r>
              <a:rPr lang="uk-UA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вендором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захисні властивості можуть бути реалізовані в конкретному робочому середовищі.</a:t>
            </a: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254263" y="580572"/>
            <a:ext cx="16834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Висновки</a:t>
            </a:r>
            <a:endParaRPr lang="uk-U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3193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ÐÐ°ÑÑÐ¸Ð½ÐºÐ¸ Ð¿Ð¾ Ð·Ð°Ð¿ÑÐ¾ÑÑ firewal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844800" y="246743"/>
            <a:ext cx="6304280" cy="876940"/>
          </a:xfrm>
          <a:prstGeom prst="rect">
            <a:avLst/>
          </a:prstGeom>
          <a:solidFill>
            <a:schemeClr val="accent1">
              <a:alpha val="6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" name="Прямоугольник 1"/>
          <p:cNvSpPr/>
          <p:nvPr/>
        </p:nvSpPr>
        <p:spPr>
          <a:xfrm>
            <a:off x="3042920" y="108020"/>
            <a:ext cx="6106160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b="1" cap="none" spc="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Дякую</a:t>
            </a:r>
            <a:r>
              <a:rPr lang="ru-RU" sz="6000" b="1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за </a:t>
            </a:r>
            <a:r>
              <a:rPr lang="ru-RU" sz="6000" b="1" cap="none" spc="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увагу</a:t>
            </a:r>
            <a:endParaRPr lang="ru-RU" sz="6000" b="1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21523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етка">
  <a:themeElements>
    <a:clrScheme name="Сетка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Сетка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Сетка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TM03457485[[fn=Сетчатая]]</Template>
  <TotalTime>389</TotalTime>
  <Words>281</Words>
  <Application>Microsoft Office PowerPoint</Application>
  <PresentationFormat>Широкоэкранный</PresentationFormat>
  <Paragraphs>29</Paragraphs>
  <Slides>9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5" baseType="lpstr">
      <vt:lpstr>Arial</vt:lpstr>
      <vt:lpstr>Calibri</vt:lpstr>
      <vt:lpstr>Century Gothic</vt:lpstr>
      <vt:lpstr>Symbol</vt:lpstr>
      <vt:lpstr>Times New Roman</vt:lpstr>
      <vt:lpstr>Сетка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Андрей</dc:creator>
  <cp:lastModifiedBy>Андрей</cp:lastModifiedBy>
  <cp:revision>28</cp:revision>
  <dcterms:created xsi:type="dcterms:W3CDTF">2019-05-07T14:36:39Z</dcterms:created>
  <dcterms:modified xsi:type="dcterms:W3CDTF">2019-05-16T17:14:54Z</dcterms:modified>
</cp:coreProperties>
</file>