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6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3BC12-9032-46D5-BCA0-FC1625826810}" type="datetimeFigureOut">
              <a:rPr lang="uk-UA" smtClean="0"/>
              <a:pPr/>
              <a:t>05.12.2018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3A4F4-55A0-4DB3-830E-F3FA86C69AB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91986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3A4F4-55A0-4DB3-830E-F3FA86C69AB1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7918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0803-959D-4DBF-AAA5-6DD59780A8C3}" type="datetimeFigureOut">
              <a:rPr lang="uk-UA" smtClean="0"/>
              <a:pPr/>
              <a:t>05.12.2018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EDCB-C1DF-4D98-8091-E94EB0906BD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62760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0803-959D-4DBF-AAA5-6DD59780A8C3}" type="datetimeFigureOut">
              <a:rPr lang="uk-UA" smtClean="0"/>
              <a:pPr/>
              <a:t>05.12.2018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EDCB-C1DF-4D98-8091-E94EB0906BD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10510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0803-959D-4DBF-AAA5-6DD59780A8C3}" type="datetimeFigureOut">
              <a:rPr lang="uk-UA" smtClean="0"/>
              <a:pPr/>
              <a:t>05.12.2018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EDCB-C1DF-4D98-8091-E94EB0906BD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36451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0803-959D-4DBF-AAA5-6DD59780A8C3}" type="datetimeFigureOut">
              <a:rPr lang="uk-UA" smtClean="0"/>
              <a:pPr/>
              <a:t>05.12.2018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EDCB-C1DF-4D98-8091-E94EB0906BD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19180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0803-959D-4DBF-AAA5-6DD59780A8C3}" type="datetimeFigureOut">
              <a:rPr lang="uk-UA" smtClean="0"/>
              <a:pPr/>
              <a:t>05.12.2018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EDCB-C1DF-4D98-8091-E94EB0906BD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0693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0803-959D-4DBF-AAA5-6DD59780A8C3}" type="datetimeFigureOut">
              <a:rPr lang="uk-UA" smtClean="0"/>
              <a:pPr/>
              <a:t>05.12.2018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EDCB-C1DF-4D98-8091-E94EB0906BD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54889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0803-959D-4DBF-AAA5-6DD59780A8C3}" type="datetimeFigureOut">
              <a:rPr lang="uk-UA" smtClean="0"/>
              <a:pPr/>
              <a:t>05.12.2018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EDCB-C1DF-4D98-8091-E94EB0906BD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15692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0803-959D-4DBF-AAA5-6DD59780A8C3}" type="datetimeFigureOut">
              <a:rPr lang="uk-UA" smtClean="0"/>
              <a:pPr/>
              <a:t>05.12.2018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EDCB-C1DF-4D98-8091-E94EB0906BD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9463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0803-959D-4DBF-AAA5-6DD59780A8C3}" type="datetimeFigureOut">
              <a:rPr lang="uk-UA" smtClean="0"/>
              <a:pPr/>
              <a:t>05.12.2018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EDCB-C1DF-4D98-8091-E94EB0906BD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02220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0803-959D-4DBF-AAA5-6DD59780A8C3}" type="datetimeFigureOut">
              <a:rPr lang="uk-UA" smtClean="0"/>
              <a:pPr/>
              <a:t>05.12.2018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EDCB-C1DF-4D98-8091-E94EB0906BD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46903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0803-959D-4DBF-AAA5-6DD59780A8C3}" type="datetimeFigureOut">
              <a:rPr lang="uk-UA" smtClean="0"/>
              <a:pPr/>
              <a:t>05.12.2018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EDCB-C1DF-4D98-8091-E94EB0906BD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7237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60803-959D-4DBF-AAA5-6DD59780A8C3}" type="datetimeFigureOut">
              <a:rPr lang="uk-UA" smtClean="0"/>
              <a:pPr/>
              <a:t>05.12.2018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7EDCB-C1DF-4D98-8091-E94EB0906BD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7427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16832"/>
            <a:ext cx="8229600" cy="1143000"/>
          </a:xfrm>
        </p:spPr>
        <p:txBody>
          <a:bodyPr>
            <a:noAutofit/>
          </a:bodyPr>
          <a:lstStyle/>
          <a:p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Соціально-економічні проблеми розвитку </a:t>
            </a:r>
            <a:r>
              <a:rPr lang="uk-UA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телекомунікацій</a:t>
            </a: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uk-U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1451" y="4581128"/>
            <a:ext cx="4114800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студентка групи СТД-11</a:t>
            </a:r>
          </a:p>
          <a:p>
            <a:pPr marL="0" indent="0">
              <a:buNone/>
            </a:pPr>
            <a:r>
              <a:rPr lang="uk-UA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Наумець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 </a:t>
            </a:r>
          </a:p>
          <a:p>
            <a:pPr marL="0" indent="0">
              <a:buNone/>
            </a:pP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17925"/>
            <a:ext cx="314007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7480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59" b="5759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762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74346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712968" cy="2448271"/>
          </a:xfrm>
        </p:spPr>
        <p:txBody>
          <a:bodyPr>
            <a:noAutofit/>
          </a:bodyPr>
          <a:lstStyle/>
          <a:p>
            <a:pPr algn="l"/>
            <a:r>
              <a:rPr lang="uk-UA" sz="1800" b="1" dirty="0" smtClean="0"/>
              <a:t>Перспективи розвитку нашої цивілізації багато в чому залежать від того, наскільки швидко і адекватно людство проникне в сокровенні таємниці інформації, усвідомить переваги і небезпеки, пов'язані зі становленням суспільства, заснованого на виробництві, розповсюдженні та споживанні інформації і званого інформаційним. Суть змін, що охопили сферу діяльності людини, в найзагальнішому вигляді полягає в тому, що матеріальна складова в структурі життєвих благ поступається місцем інформаційної. Повільні темпи розвитку </a:t>
            </a:r>
            <a:r>
              <a:rPr lang="uk-UA" sz="1800" b="1" dirty="0" err="1" smtClean="0"/>
              <a:t>телекомунікацій</a:t>
            </a:r>
            <a:r>
              <a:rPr lang="uk-UA" sz="1800" b="1" dirty="0" smtClean="0"/>
              <a:t> спричиняють зниження конкурентоспроможності економіки України.</a:t>
            </a:r>
            <a:endParaRPr lang="uk-UA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78100"/>
            <a:ext cx="4788145" cy="38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17925"/>
            <a:ext cx="314007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6678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6992"/>
            <a:ext cx="4635797" cy="320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Основні етапи розвитку </a:t>
            </a:r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телекомунікацій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219256" cy="2404863"/>
          </a:xfrm>
        </p:spPr>
        <p:txBody>
          <a:bodyPr>
            <a:noAutofit/>
          </a:bodyPr>
          <a:lstStyle/>
          <a:p>
            <a:r>
              <a:rPr lang="uk-UA" sz="1600" b="1" dirty="0" smtClean="0"/>
              <a:t>Телеграфні та телефонні мережі (</a:t>
            </a:r>
            <a:r>
              <a:rPr lang="uk-UA" sz="1600" b="1" dirty="0" err="1" smtClean="0"/>
              <a:t>докомп'ютерної</a:t>
            </a:r>
            <a:r>
              <a:rPr lang="uk-UA" sz="1600" b="1" dirty="0" smtClean="0"/>
              <a:t> епоха);</a:t>
            </a:r>
          </a:p>
          <a:p>
            <a:r>
              <a:rPr lang="uk-UA" sz="1600" b="1" dirty="0" smtClean="0"/>
              <a:t>Передача даних між окремими абонентами по виділених і комутованих каналах з використанням модемів;</a:t>
            </a:r>
          </a:p>
          <a:p>
            <a:r>
              <a:rPr lang="uk-UA" sz="1600" b="1" dirty="0" smtClean="0"/>
              <a:t>Мережі передачі даних з комутацією пакетів;</a:t>
            </a:r>
          </a:p>
          <a:p>
            <a:r>
              <a:rPr lang="uk-UA" sz="1600" b="1" dirty="0" smtClean="0"/>
              <a:t>Локальні обчислювальні мережі;</a:t>
            </a:r>
          </a:p>
          <a:p>
            <a:r>
              <a:rPr lang="uk-UA" sz="1600" b="1" dirty="0" smtClean="0"/>
              <a:t>Цифрові мережі інтегрального обслуговування - </a:t>
            </a:r>
            <a:r>
              <a:rPr lang="uk-UA" sz="1600" b="1" dirty="0" err="1" smtClean="0"/>
              <a:t>вузькосмугові</a:t>
            </a:r>
            <a:r>
              <a:rPr lang="uk-UA" sz="1600" b="1" dirty="0" smtClean="0"/>
              <a:t>, а потім широкосмугові;</a:t>
            </a:r>
          </a:p>
          <a:p>
            <a:r>
              <a:rPr lang="uk-UA" sz="1600" b="1" dirty="0" smtClean="0"/>
              <a:t>Високошвидкісні  локальні мережі;</a:t>
            </a:r>
          </a:p>
          <a:p>
            <a:r>
              <a:rPr lang="uk-UA" sz="1600" b="1" dirty="0" smtClean="0"/>
              <a:t>Високошвидкісні розподілені мережі;</a:t>
            </a:r>
          </a:p>
          <a:p>
            <a:r>
              <a:rPr lang="uk-UA" sz="1600" b="1" dirty="0" smtClean="0"/>
              <a:t>Інформаційні </a:t>
            </a:r>
            <a:r>
              <a:rPr lang="uk-UA" sz="1600" b="1" dirty="0" err="1" smtClean="0"/>
              <a:t>супермагістралі</a:t>
            </a:r>
            <a:r>
              <a:rPr lang="uk-UA" sz="1600" b="1" dirty="0" smtClean="0"/>
              <a:t>.</a:t>
            </a:r>
          </a:p>
          <a:p>
            <a:pPr marL="0" indent="0">
              <a:buNone/>
            </a:pPr>
            <a:endParaRPr lang="uk-UA" sz="1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8" y="3717032"/>
            <a:ext cx="3140968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5877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сфері </a:t>
            </a:r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телекомунікацій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існують такі проблеми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4569371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низький рівень забезпечення населення, підприємств, установ і організацій інтерактивними телекомунікаційними послугами;</a:t>
            </a:r>
          </a:p>
          <a:p>
            <a:r>
              <a:rPr lang="uk-UA" sz="2800" b="1" dirty="0" smtClean="0"/>
              <a:t>нерівномірність забезпечення телекомунікаційними послугами  та обмеженість доступу користувачів до загальнодоступних телекомунікаційних послуг;</a:t>
            </a:r>
          </a:p>
          <a:p>
            <a:r>
              <a:rPr lang="uk-UA" sz="2800" b="1" dirty="0" smtClean="0"/>
              <a:t>використання на стаціонарних телекомунікаційних мережах морально застарілого та фізично зношеного аналогового обладнання, що стримує розвиток </a:t>
            </a:r>
            <a:r>
              <a:rPr lang="uk-UA" sz="2800" b="1" dirty="0" err="1" smtClean="0"/>
              <a:t>телекомунікацій</a:t>
            </a:r>
            <a:r>
              <a:rPr lang="uk-UA" sz="2800" b="1" dirty="0" smtClean="0"/>
              <a:t> та негативно впливає на ефективність роботи операторів;</a:t>
            </a:r>
          </a:p>
        </p:txBody>
      </p:sp>
    </p:spTree>
    <p:extLst>
      <p:ext uri="{BB962C8B-B14F-4D97-AF65-F5344CB8AC3E}">
        <p14:creationId xmlns:p14="http://schemas.microsoft.com/office/powerpoint/2010/main" xmlns="" val="854257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наявність</a:t>
            </a:r>
            <a:r>
              <a:rPr lang="ru-RU" b="1" dirty="0" smtClean="0"/>
              <a:t> </a:t>
            </a:r>
            <a:r>
              <a:rPr lang="ru-RU" b="1" dirty="0" err="1" smtClean="0"/>
              <a:t>великої</a:t>
            </a:r>
            <a:r>
              <a:rPr lang="ru-RU" b="1" dirty="0" smtClean="0"/>
              <a:t> </a:t>
            </a:r>
            <a:r>
              <a:rPr lang="ru-RU" b="1" dirty="0" err="1" smtClean="0"/>
              <a:t>кількості</a:t>
            </a:r>
            <a:r>
              <a:rPr lang="ru-RU" b="1" dirty="0" smtClean="0"/>
              <a:t> </a:t>
            </a:r>
            <a:r>
              <a:rPr lang="ru-RU" b="1" dirty="0" err="1" smtClean="0"/>
              <a:t>операторів</a:t>
            </a:r>
            <a:r>
              <a:rPr lang="ru-RU" b="1" dirty="0" smtClean="0"/>
              <a:t> (видано </a:t>
            </a:r>
            <a:r>
              <a:rPr lang="ru-RU" b="1" dirty="0" err="1" smtClean="0"/>
              <a:t>майже</a:t>
            </a:r>
            <a:r>
              <a:rPr lang="ru-RU" b="1" dirty="0" smtClean="0"/>
              <a:t> 700 </a:t>
            </a:r>
            <a:r>
              <a:rPr lang="ru-RU" b="1" dirty="0" err="1" smtClean="0"/>
              <a:t>ліцензій</a:t>
            </a:r>
            <a:r>
              <a:rPr lang="ru-RU" b="1" dirty="0" smtClean="0"/>
              <a:t>),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призвело</a:t>
            </a:r>
            <a:r>
              <a:rPr lang="ru-RU" b="1" dirty="0" smtClean="0"/>
              <a:t> до </a:t>
            </a:r>
            <a:r>
              <a:rPr lang="ru-RU" b="1" dirty="0" err="1" smtClean="0"/>
              <a:t>нескоординованості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дій</a:t>
            </a:r>
            <a:r>
              <a:rPr lang="ru-RU" b="1" dirty="0" smtClean="0"/>
              <a:t> та </a:t>
            </a:r>
            <a:r>
              <a:rPr lang="ru-RU" b="1" dirty="0" err="1" smtClean="0"/>
              <a:t>відсутності</a:t>
            </a:r>
            <a:r>
              <a:rPr lang="ru-RU" b="1" dirty="0" smtClean="0"/>
              <a:t> </a:t>
            </a:r>
            <a:r>
              <a:rPr lang="ru-RU" b="1" dirty="0" err="1" smtClean="0"/>
              <a:t>єдиного</a:t>
            </a:r>
            <a:r>
              <a:rPr lang="ru-RU" b="1" dirty="0" smtClean="0"/>
              <a:t> </a:t>
            </a:r>
            <a:r>
              <a:rPr lang="ru-RU" b="1" dirty="0" err="1" smtClean="0"/>
              <a:t>підходу</a:t>
            </a:r>
            <a:r>
              <a:rPr lang="ru-RU" b="1" dirty="0" smtClean="0"/>
              <a:t> до </a:t>
            </a:r>
            <a:r>
              <a:rPr lang="ru-RU" b="1" dirty="0" err="1" smtClean="0"/>
              <a:t>вирішення</a:t>
            </a:r>
            <a:r>
              <a:rPr lang="ru-RU" b="1" dirty="0" smtClean="0"/>
              <a:t> </a:t>
            </a:r>
            <a:r>
              <a:rPr lang="ru-RU" b="1" dirty="0" err="1" smtClean="0"/>
              <a:t>проблемних</a:t>
            </a:r>
            <a:r>
              <a:rPr lang="ru-RU" b="1" dirty="0" smtClean="0"/>
              <a:t> </a:t>
            </a:r>
            <a:r>
              <a:rPr lang="ru-RU" b="1" dirty="0" err="1" smtClean="0"/>
              <a:t>питань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 </a:t>
            </a:r>
            <a:r>
              <a:rPr lang="ru-RU" b="1" dirty="0" err="1" smtClean="0"/>
              <a:t>телекомунікацій</a:t>
            </a:r>
            <a:r>
              <a:rPr lang="ru-RU" b="1" dirty="0" smtClean="0"/>
              <a:t>;</a:t>
            </a:r>
          </a:p>
          <a:p>
            <a:r>
              <a:rPr lang="ru-RU" b="1" dirty="0" err="1" smtClean="0"/>
              <a:t>неефективне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використання</a:t>
            </a:r>
            <a:r>
              <a:rPr lang="ru-RU" b="1" dirty="0" smtClean="0"/>
              <a:t> </a:t>
            </a:r>
            <a:r>
              <a:rPr lang="ru-RU" b="1" dirty="0" err="1" smtClean="0"/>
              <a:t>можливостей</a:t>
            </a:r>
            <a:r>
              <a:rPr lang="ru-RU" b="1" dirty="0" smtClean="0"/>
              <a:t> </a:t>
            </a:r>
            <a:r>
              <a:rPr lang="ru-RU" b="1" dirty="0" err="1" smtClean="0"/>
              <a:t>прокладених</a:t>
            </a:r>
            <a:r>
              <a:rPr lang="ru-RU" b="1" dirty="0" smtClean="0"/>
              <a:t> волоконно-</a:t>
            </a:r>
            <a:r>
              <a:rPr lang="ru-RU" b="1" dirty="0" err="1" smtClean="0"/>
              <a:t>оптичних</a:t>
            </a:r>
            <a:r>
              <a:rPr lang="ru-RU" b="1" dirty="0" smtClean="0"/>
              <a:t> </a:t>
            </a:r>
            <a:r>
              <a:rPr lang="ru-RU" b="1" dirty="0" err="1" smtClean="0"/>
              <a:t>ліній</a:t>
            </a:r>
            <a:r>
              <a:rPr lang="ru-RU" b="1" dirty="0" smtClean="0"/>
              <a:t> </a:t>
            </a:r>
            <a:r>
              <a:rPr lang="ru-RU" b="1" dirty="0" err="1" smtClean="0"/>
              <a:t>зв’язку</a:t>
            </a:r>
            <a:r>
              <a:rPr lang="ru-RU" b="1" dirty="0" smtClean="0"/>
              <a:t> та </a:t>
            </a:r>
            <a:r>
              <a:rPr lang="ru-RU" b="1" dirty="0" err="1" smtClean="0"/>
              <a:t>побудованих</a:t>
            </a:r>
            <a:r>
              <a:rPr lang="ru-RU" b="1" dirty="0" smtClean="0"/>
              <a:t> </a:t>
            </a:r>
            <a:r>
              <a:rPr lang="ru-RU" b="1" dirty="0" err="1" smtClean="0"/>
              <a:t>стільникових</a:t>
            </a:r>
            <a:r>
              <a:rPr lang="ru-RU" b="1" dirty="0" smtClean="0"/>
              <a:t> мереж операторами </a:t>
            </a:r>
            <a:r>
              <a:rPr lang="ru-RU" b="1" dirty="0" err="1" smtClean="0"/>
              <a:t>телекомунікацій</a:t>
            </a:r>
            <a:r>
              <a:rPr lang="ru-RU" b="1" dirty="0" smtClean="0"/>
              <a:t>;</a:t>
            </a:r>
          </a:p>
          <a:p>
            <a:r>
              <a:rPr lang="ru-RU" b="1" dirty="0" err="1" smtClean="0"/>
              <a:t>недостатній</a:t>
            </a:r>
            <a:r>
              <a:rPr lang="ru-RU" b="1" dirty="0" smtClean="0"/>
              <a:t> </a:t>
            </a:r>
            <a:r>
              <a:rPr lang="ru-RU" b="1" dirty="0" err="1" smtClean="0"/>
              <a:t>регуляторний</a:t>
            </a:r>
            <a:r>
              <a:rPr lang="ru-RU" b="1" dirty="0" smtClean="0"/>
              <a:t> </a:t>
            </a:r>
            <a:r>
              <a:rPr lang="ru-RU" b="1" dirty="0" err="1" smtClean="0"/>
              <a:t>вплив</a:t>
            </a:r>
            <a:r>
              <a:rPr lang="ru-RU" b="1" dirty="0" smtClean="0"/>
              <a:t> </a:t>
            </a:r>
            <a:r>
              <a:rPr lang="ru-RU" b="1" dirty="0" err="1" smtClean="0"/>
              <a:t>держави</a:t>
            </a:r>
            <a:r>
              <a:rPr lang="ru-RU" b="1" dirty="0" smtClean="0"/>
              <a:t> на </a:t>
            </a:r>
            <a:r>
              <a:rPr lang="ru-RU" b="1" dirty="0" err="1" smtClean="0"/>
              <a:t>ринок</a:t>
            </a:r>
            <a:r>
              <a:rPr lang="ru-RU" b="1" dirty="0" smtClean="0"/>
              <a:t> </a:t>
            </a:r>
            <a:r>
              <a:rPr lang="ru-RU" b="1" dirty="0" err="1" smtClean="0"/>
              <a:t>телекомунікацій</a:t>
            </a:r>
            <a:r>
              <a:rPr lang="ru-RU" b="1" dirty="0" smtClean="0"/>
              <a:t>;</a:t>
            </a:r>
          </a:p>
          <a:p>
            <a:r>
              <a:rPr lang="ru-RU" b="1" dirty="0" err="1" smtClean="0"/>
              <a:t>недостатнє</a:t>
            </a:r>
            <a:r>
              <a:rPr lang="ru-RU" b="1" dirty="0" smtClean="0"/>
              <a:t> </a:t>
            </a:r>
            <a:r>
              <a:rPr lang="ru-RU" b="1" dirty="0" err="1" smtClean="0"/>
              <a:t>фінансове</a:t>
            </a:r>
            <a:r>
              <a:rPr lang="ru-RU" b="1" dirty="0" smtClean="0"/>
              <a:t> та </a:t>
            </a:r>
            <a:r>
              <a:rPr lang="ru-RU" b="1" dirty="0" err="1" smtClean="0"/>
              <a:t>матеріально-технічне</a:t>
            </a:r>
            <a:r>
              <a:rPr lang="ru-RU" b="1" dirty="0" smtClean="0"/>
              <a:t> </a:t>
            </a:r>
            <a:r>
              <a:rPr lang="ru-RU" b="1" dirty="0" err="1" smtClean="0"/>
              <a:t>забезпечення</a:t>
            </a:r>
            <a:r>
              <a:rPr lang="ru-RU" b="1" dirty="0" smtClean="0"/>
              <a:t> </a:t>
            </a:r>
            <a:r>
              <a:rPr lang="ru-RU" b="1" dirty="0" err="1" smtClean="0"/>
              <a:t>розроблення</a:t>
            </a:r>
            <a:r>
              <a:rPr lang="ru-RU" b="1" dirty="0" smtClean="0"/>
              <a:t> </a:t>
            </a:r>
            <a:r>
              <a:rPr lang="ru-RU" b="1" dirty="0" err="1" smtClean="0"/>
              <a:t>наукового</a:t>
            </a:r>
            <a:r>
              <a:rPr lang="ru-RU" b="1" dirty="0" smtClean="0"/>
              <a:t> </a:t>
            </a:r>
            <a:r>
              <a:rPr lang="ru-RU" b="1" dirty="0" err="1" smtClean="0"/>
              <a:t>підходу</a:t>
            </a:r>
            <a:r>
              <a:rPr lang="ru-RU" b="1" dirty="0" smtClean="0"/>
              <a:t> до </a:t>
            </a:r>
            <a:r>
              <a:rPr lang="ru-RU" b="1" dirty="0" err="1" smtClean="0"/>
              <a:t>визначення</a:t>
            </a:r>
            <a:r>
              <a:rPr lang="ru-RU" b="1" dirty="0" smtClean="0"/>
              <a:t> </a:t>
            </a:r>
            <a:r>
              <a:rPr lang="ru-RU" b="1" dirty="0" err="1" smtClean="0"/>
              <a:t>принципів</a:t>
            </a:r>
            <a:r>
              <a:rPr lang="ru-RU" b="1" dirty="0" smtClean="0"/>
              <a:t> </a:t>
            </a:r>
            <a:r>
              <a:rPr lang="ru-RU" b="1" dirty="0" err="1" smtClean="0"/>
              <a:t>державної</a:t>
            </a:r>
            <a:r>
              <a:rPr lang="ru-RU" b="1" dirty="0" smtClean="0"/>
              <a:t> </a:t>
            </a:r>
            <a:r>
              <a:rPr lang="ru-RU" b="1" dirty="0" err="1" smtClean="0"/>
              <a:t>політики</a:t>
            </a:r>
            <a:r>
              <a:rPr lang="ru-RU" b="1" dirty="0" smtClean="0"/>
              <a:t> </a:t>
            </a:r>
            <a:r>
              <a:rPr lang="ru-RU" b="1" dirty="0" err="1" smtClean="0"/>
              <a:t>щодо</a:t>
            </a:r>
            <a:r>
              <a:rPr lang="ru-RU" b="1" dirty="0" smtClean="0"/>
              <a:t> регуляторного </a:t>
            </a:r>
            <a:r>
              <a:rPr lang="ru-RU" b="1" dirty="0" err="1" smtClean="0"/>
              <a:t>впливу</a:t>
            </a:r>
            <a:r>
              <a:rPr lang="ru-RU" b="1" dirty="0" smtClean="0"/>
              <a:t> на </a:t>
            </a:r>
            <a:r>
              <a:rPr lang="ru-RU" b="1" dirty="0" err="1" smtClean="0"/>
              <a:t>ринок</a:t>
            </a:r>
            <a:r>
              <a:rPr lang="ru-RU" b="1" dirty="0" smtClean="0"/>
              <a:t> </a:t>
            </a:r>
            <a:r>
              <a:rPr lang="ru-RU" b="1" dirty="0" err="1" smtClean="0"/>
              <a:t>телекомунікацій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endParaRPr lang="uk-UA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0075" y="4581128"/>
            <a:ext cx="5472608" cy="210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17925"/>
            <a:ext cx="314007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143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Основні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напрямки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еволюції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телекомунікаційних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технологій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Збільшення швидкості передачі інформації, обумовлене зростаючими можливостями широкосмугових ліній і загальним використанням оптичних каналів;</a:t>
            </a:r>
          </a:p>
          <a:p>
            <a:r>
              <a:rPr lang="uk-UA" sz="2400" b="1" dirty="0" smtClean="0"/>
              <a:t>Інтелектуалізація мереж передачі інформації;</a:t>
            </a:r>
          </a:p>
          <a:p>
            <a:r>
              <a:rPr lang="uk-UA" sz="2400" b="1" dirty="0" smtClean="0"/>
              <a:t>Різке зростання числа і мобільності користувачів у зв'язку із здешевленням і мініатюризацією кінцевих засобів і застосуванням техніки бездротового зв'язку.</a:t>
            </a:r>
          </a:p>
          <a:p>
            <a:endParaRPr lang="uk-UA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81128"/>
            <a:ext cx="4896544" cy="210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17925"/>
            <a:ext cx="314007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788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Основні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напрями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розвитку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телекомунікаційних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технологій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44824"/>
            <a:ext cx="8435280" cy="4525963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прискорення розвитку телекомунікаційних мереж з використанням новітніх технологічних досягнень (</a:t>
            </a:r>
            <a:r>
              <a:rPr lang="uk-UA" sz="2400" b="1" dirty="0" err="1" smtClean="0"/>
              <a:t>радіотехнологій</a:t>
            </a:r>
            <a:r>
              <a:rPr lang="uk-UA" sz="2400" b="1" dirty="0" smtClean="0"/>
              <a:t>, волоконно-оптичних, пакетних технологій тощо);</a:t>
            </a:r>
          </a:p>
          <a:p>
            <a:r>
              <a:rPr lang="uk-UA" sz="2400" b="1" dirty="0" smtClean="0"/>
              <a:t>сприяння реалізації регуляторної політики у сфері </a:t>
            </a:r>
            <a:r>
              <a:rPr lang="uk-UA" sz="2400" b="1" dirty="0" err="1" smtClean="0"/>
              <a:t>телекомунікацій</a:t>
            </a:r>
            <a:r>
              <a:rPr lang="uk-UA" sz="2400" b="1" dirty="0" smtClean="0"/>
              <a:t>, спрямованої на об’єднання (консолідацію) можливостей суб’єктів ринку </a:t>
            </a:r>
            <a:r>
              <a:rPr lang="uk-UA" sz="2400" b="1" dirty="0" err="1" smtClean="0"/>
              <a:t>телекомунікацій</a:t>
            </a:r>
            <a:r>
              <a:rPr lang="uk-UA" sz="2400" b="1" dirty="0" smtClean="0"/>
              <a:t> з метою розв’язання основних проблем сфери, підвищення ефективності їх діяльності.</a:t>
            </a:r>
          </a:p>
          <a:p>
            <a:r>
              <a:rPr lang="uk-UA" sz="2400" b="1" dirty="0" smtClean="0"/>
              <a:t>удосконалення нормативно-правової бази у сфері </a:t>
            </a:r>
            <a:r>
              <a:rPr lang="uk-UA" sz="2400" b="1" dirty="0" err="1" smtClean="0"/>
              <a:t>телекомунікацій</a:t>
            </a:r>
            <a:r>
              <a:rPr lang="uk-UA" sz="2400" b="1" dirty="0" smtClean="0"/>
              <a:t>.</a:t>
            </a:r>
          </a:p>
          <a:p>
            <a:endParaRPr lang="uk-UA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56794"/>
            <a:ext cx="2290118" cy="229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545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СОЦІАЛЬНО-ЕКОНОМІЧНА ЕФЕКТИВНІСТЬ ТЕЛЕКОМУНІКАЦІЙНОЇ СФЕРИ  В УКРАЇНІ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6"/>
            <a:ext cx="6090432" cy="363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17925"/>
            <a:ext cx="314007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0022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Висновок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8039" y="79372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/>
              <a:t>С</a:t>
            </a:r>
            <a:r>
              <a:rPr lang="uk-UA" b="1" dirty="0" smtClean="0"/>
              <a:t>фера </a:t>
            </a:r>
            <a:r>
              <a:rPr lang="uk-UA" b="1" dirty="0" err="1" smtClean="0"/>
              <a:t>телекомунікацій</a:t>
            </a:r>
            <a:r>
              <a:rPr lang="uk-UA" b="1" dirty="0" smtClean="0"/>
              <a:t> особливу відіграє роль в забезпеченні управління економіки України. Телекомунікації відіграють важливу інфраструктурну роль у суспільстві, забезпечуючи оперативний  обмін і розповсюдження інформації в процесах соціальної і економічної діяльності суспільства. Телекомунікації виконуватимуть роль комунікаційної основи при побудові інформаційного суспільства в Україні. </a:t>
            </a:r>
            <a:endParaRPr lang="uk-UA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147" y="3861048"/>
            <a:ext cx="3028675" cy="30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8066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</TotalTime>
  <Words>436</Words>
  <Application>Microsoft Office PowerPoint</Application>
  <PresentationFormat>Экран (4:3)</PresentationFormat>
  <Paragraphs>34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Соціально-економічні проблеми розвитку телекомунікацій </vt:lpstr>
      <vt:lpstr>Перспективи розвитку нашої цивілізації багато в чому залежать від того, наскільки швидко і адекватно людство проникне в сокровенні таємниці інформації, усвідомить переваги і небезпеки, пов'язані зі становленням суспільства, заснованого на виробництві, розповсюдженні та споживанні інформації і званого інформаційним. Суть змін, що охопили сферу діяльності людини, в найзагальнішому вигляді полягає в тому, що матеріальна складова в структурі життєвих благ поступається місцем інформаційної. Повільні темпи розвитку телекомунікацій спричиняють зниження конкурентоспроможності економіки України.</vt:lpstr>
      <vt:lpstr>Основні етапи розвитку телекомунікацій</vt:lpstr>
      <vt:lpstr>У сфері телекомунікацій існують такі проблеми</vt:lpstr>
      <vt:lpstr>Слайд 5</vt:lpstr>
      <vt:lpstr>Основні напрямки еволюції телекомунікаційних технологій:</vt:lpstr>
      <vt:lpstr>Основні напрями розвитку телекомунікаційних технологій</vt:lpstr>
      <vt:lpstr>СОЦІАЛЬНО-ЕКОНОМІЧНА ЕФЕКТИВНІСТЬ ТЕЛЕКОМУНІКАЦІЙНОЇ СФЕРИ  В УКРАЇНІ</vt:lpstr>
      <vt:lpstr>Висновок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310</cp:lastModifiedBy>
  <cp:revision>8</cp:revision>
  <dcterms:created xsi:type="dcterms:W3CDTF">2018-12-04T18:19:20Z</dcterms:created>
  <dcterms:modified xsi:type="dcterms:W3CDTF">2018-12-05T07:18:38Z</dcterms:modified>
</cp:coreProperties>
</file>