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1" r:id="rId3"/>
    <p:sldId id="262" r:id="rId4"/>
    <p:sldId id="266" r:id="rId5"/>
    <p:sldId id="263" r:id="rId6"/>
    <p:sldId id="265" r:id="rId7"/>
    <p:sldId id="267" r:id="rId8"/>
    <p:sldId id="268" r:id="rId9"/>
    <p:sldId id="269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CC0000"/>
    <a:srgbClr val="332319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0" y="649761"/>
            <a:ext cx="4743936" cy="44373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85041"/>
            <a:ext cx="5896708" cy="624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235077"/>
            <a:ext cx="4823468" cy="266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49" y="649762"/>
            <a:ext cx="5180952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96213" y="137513"/>
            <a:ext cx="32712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Доповнена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реальність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базується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b="1" i="1" dirty="0" smtClean="0">
                <a:solidFill>
                  <a:srgbClr val="FFC000"/>
                </a:solidFill>
              </a:rPr>
              <a:t>VIO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Візуальна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інерціальна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одометрія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Visual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Inertial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Odometry</a:t>
            </a:r>
            <a:r>
              <a:rPr lang="ru-RU" sz="2800" dirty="0" smtClean="0">
                <a:solidFill>
                  <a:schemeClr val="bg1"/>
                </a:solidFill>
              </a:rPr>
              <a:t>) –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технологія</a:t>
            </a:r>
            <a:r>
              <a:rPr lang="ru-RU" sz="2800" dirty="0" smtClean="0">
                <a:solidFill>
                  <a:schemeClr val="bg1"/>
                </a:solidFill>
              </a:rPr>
              <a:t>, яка </a:t>
            </a:r>
            <a:r>
              <a:rPr lang="ru-RU" sz="2800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відслідковувати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позицію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орієнтуватися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просторі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сенсорів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камери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864172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62250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9" y="3143286"/>
            <a:ext cx="7610744" cy="675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1381" cy="26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1"/>
            <a:ext cx="917357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89" y="3739662"/>
            <a:ext cx="7869891" cy="2865194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Доповнена реальність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на перший погляд може здатися не такою захопливою, як </a:t>
            </a:r>
            <a:r>
              <a:rPr lang="uk-UA" b="1" i="1" dirty="0">
                <a:solidFill>
                  <a:srgbClr val="FFFF00"/>
                </a:solidFill>
              </a:rPr>
              <a:t>віртуальна реальність</a:t>
            </a:r>
            <a:r>
              <a:rPr lang="uk-UA" dirty="0">
                <a:solidFill>
                  <a:schemeClr val="bg1"/>
                </a:solidFill>
              </a:rPr>
              <a:t>, проте може привнести неабияку користь в повсякденне життя. Вона має в собі величезний потенціал, оскільки переносить елементи з віртуального світу в реальний, доповнюючи речі, які ми здатні бачити, чути, чи навіть відчувати.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" y="0"/>
            <a:ext cx="915203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64123"/>
            <a:ext cx="3363833" cy="601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</a:rPr>
              <a:t>Доповнена реальність </a:t>
            </a:r>
            <a:r>
              <a:rPr lang="uk-UA" dirty="0" smtClean="0">
                <a:solidFill>
                  <a:schemeClr val="bg1"/>
                </a:solidFill>
              </a:rPr>
              <a:t>– це доповнення фізичного світу за допомогою цифрових даних, яке забезпечується комп'ютерними пристроями (</a:t>
            </a:r>
            <a:r>
              <a:rPr lang="uk-UA" dirty="0" err="1" smtClean="0">
                <a:solidFill>
                  <a:schemeClr val="bg1"/>
                </a:solidFill>
              </a:rPr>
              <a:t>смартфонами</a:t>
            </a:r>
            <a:r>
              <a:rPr lang="uk-UA" dirty="0" smtClean="0">
                <a:solidFill>
                  <a:schemeClr val="bg1"/>
                </a:solidFill>
              </a:rPr>
              <a:t>, планшетами та окулярами AR) в режимі реального часу.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47137" cy="34855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85552"/>
            <a:ext cx="4841632" cy="3372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1" y="0"/>
            <a:ext cx="4325815" cy="3485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2" y="3485552"/>
            <a:ext cx="4325814" cy="33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2741" y="235583"/>
            <a:ext cx="313005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Оскільки </a:t>
            </a:r>
            <a:r>
              <a:rPr lang="uk-UA" sz="2400" dirty="0">
                <a:solidFill>
                  <a:srgbClr val="FFC000"/>
                </a:solidFill>
              </a:rPr>
              <a:t>віртуальний та реальний </a:t>
            </a:r>
            <a:r>
              <a:rPr lang="uk-UA" sz="2400" dirty="0">
                <a:solidFill>
                  <a:schemeClr val="bg1"/>
                </a:solidFill>
              </a:rPr>
              <a:t>світи гармонійно співіснують, користувачі з досвідом доповненої реальності мають змогу спробувати цілком новий, покращений світ, де віртуальна інформація використовується як додатковий корисний інструмент, що забезпечує допомогу в повсякденній діяльності.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201" cy="6857999"/>
          </a:xfrm>
        </p:spPr>
      </p:pic>
      <p:sp>
        <p:nvSpPr>
          <p:cNvPr id="9" name="TextBox 8"/>
          <p:cNvSpPr txBox="1"/>
          <p:nvPr/>
        </p:nvSpPr>
        <p:spPr>
          <a:xfrm>
            <a:off x="156527" y="149794"/>
            <a:ext cx="26897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Додатки, що використовують </a:t>
            </a:r>
            <a:r>
              <a:rPr lang="uk-UA" sz="2800" dirty="0">
                <a:solidFill>
                  <a:srgbClr val="FFC000"/>
                </a:solidFill>
              </a:rPr>
              <a:t>AR</a:t>
            </a:r>
            <a:r>
              <a:rPr lang="uk-UA" sz="2800" dirty="0">
                <a:solidFill>
                  <a:schemeClr val="bg1"/>
                </a:solidFill>
              </a:rPr>
              <a:t>, можуть бути таким же простими як, наприклад, швидкі текстові повідомлення, або ж настільки складними, як інструкція для виконання надскладної хірургічної операції.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0607" y="115910"/>
            <a:ext cx="8371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Доповнена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реальність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базується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b="1" i="1" dirty="0">
                <a:solidFill>
                  <a:srgbClr val="FFC000"/>
                </a:solidFill>
              </a:rPr>
              <a:t>маркерах.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Деколи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називають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розпізнаванням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зображень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тип </a:t>
            </a:r>
            <a:r>
              <a:rPr lang="ru-RU" sz="2400" dirty="0" err="1">
                <a:solidFill>
                  <a:schemeClr val="bg1"/>
                </a:solidFill>
              </a:rPr>
              <a:t>технології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використовує</a:t>
            </a:r>
            <a:r>
              <a:rPr lang="ru-RU" sz="2400" dirty="0">
                <a:solidFill>
                  <a:schemeClr val="bg1"/>
                </a:solidFill>
              </a:rPr>
              <a:t> камеру та </a:t>
            </a:r>
            <a:r>
              <a:rPr lang="ru-RU" sz="2400" dirty="0" err="1">
                <a:solidFill>
                  <a:schemeClr val="bg1"/>
                </a:solidFill>
              </a:rPr>
              <a:t>спеціальний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пасивний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візуальний</a:t>
            </a:r>
            <a:r>
              <a:rPr lang="ru-RU" sz="2400" dirty="0">
                <a:solidFill>
                  <a:schemeClr val="bg1"/>
                </a:solidFill>
              </a:rPr>
              <a:t> маркер, </a:t>
            </a:r>
            <a:r>
              <a:rPr lang="ru-RU" sz="2400" dirty="0" err="1">
                <a:solidFill>
                  <a:schemeClr val="bg1"/>
                </a:solidFill>
              </a:rPr>
              <a:t>наприклад</a:t>
            </a:r>
            <a:r>
              <a:rPr lang="ru-RU" sz="2400" dirty="0">
                <a:solidFill>
                  <a:schemeClr val="bg1"/>
                </a:solidFill>
              </a:rPr>
              <a:t> QR-код (</a:t>
            </a:r>
            <a:r>
              <a:rPr lang="ru-RU" sz="2400" dirty="0" err="1">
                <a:solidFill>
                  <a:schemeClr val="bg1"/>
                </a:solidFill>
              </a:rPr>
              <a:t>quick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response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code</a:t>
            </a:r>
            <a:r>
              <a:rPr lang="ru-RU" sz="2400" dirty="0">
                <a:solidFill>
                  <a:schemeClr val="bg1"/>
                </a:solidFill>
              </a:rPr>
              <a:t> – код </a:t>
            </a:r>
            <a:r>
              <a:rPr lang="ru-RU" sz="2400" dirty="0" err="1">
                <a:solidFill>
                  <a:schemeClr val="bg1"/>
                </a:solidFill>
              </a:rPr>
              <a:t>швидкого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відгуку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показує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запрограмований</a:t>
            </a:r>
            <a:r>
              <a:rPr lang="ru-RU" sz="2400" dirty="0">
                <a:solidFill>
                  <a:schemeClr val="bg1"/>
                </a:solidFill>
              </a:rPr>
              <a:t> результат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тоді</a:t>
            </a:r>
            <a:r>
              <a:rPr lang="ru-RU" sz="2400" dirty="0">
                <a:solidFill>
                  <a:schemeClr val="bg1"/>
                </a:solidFill>
              </a:rPr>
              <a:t>, коли сенсор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зчитує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25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0" y="0"/>
            <a:ext cx="91647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38648" y="206062"/>
            <a:ext cx="6581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FFC000"/>
                </a:solidFill>
              </a:rPr>
              <a:t>Безмаркерна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доповнена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реальність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Інколи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називають</a:t>
            </a:r>
            <a:r>
              <a:rPr lang="ru-RU" sz="2400" dirty="0">
                <a:solidFill>
                  <a:schemeClr val="bg1"/>
                </a:solidFill>
              </a:rPr>
              <a:t> координатно-,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GPS-</a:t>
            </a:r>
            <a:r>
              <a:rPr lang="ru-RU" sz="2400" dirty="0" err="1">
                <a:solidFill>
                  <a:schemeClr val="bg1"/>
                </a:solidFill>
              </a:rPr>
              <a:t>орієнтованою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надати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дані</a:t>
            </a:r>
            <a:r>
              <a:rPr lang="ru-RU" sz="2400" dirty="0">
                <a:solidFill>
                  <a:schemeClr val="bg1"/>
                </a:solidFill>
              </a:rPr>
              <a:t> про ваше </a:t>
            </a:r>
            <a:r>
              <a:rPr lang="ru-RU" sz="2400" dirty="0" err="1">
                <a:solidFill>
                  <a:schemeClr val="bg1"/>
                </a:solidFill>
              </a:rPr>
              <a:t>місцеперебування</a:t>
            </a:r>
            <a:r>
              <a:rPr lang="ru-RU" sz="2400" dirty="0">
                <a:solidFill>
                  <a:schemeClr val="bg1"/>
                </a:solidFill>
              </a:rPr>
              <a:t>, вона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використовувати</a:t>
            </a:r>
            <a:r>
              <a:rPr lang="ru-RU" sz="2400" dirty="0">
                <a:solidFill>
                  <a:schemeClr val="bg1"/>
                </a:solidFill>
              </a:rPr>
              <a:t> систему глобального </a:t>
            </a:r>
            <a:r>
              <a:rPr lang="ru-RU" sz="2400" dirty="0" err="1">
                <a:solidFill>
                  <a:schemeClr val="bg1"/>
                </a:solidFill>
              </a:rPr>
              <a:t>позиціювання</a:t>
            </a:r>
            <a:r>
              <a:rPr lang="ru-RU" sz="2400" dirty="0">
                <a:solidFill>
                  <a:schemeClr val="bg1"/>
                </a:solidFill>
              </a:rPr>
              <a:t> (GPS – </a:t>
            </a:r>
            <a:r>
              <a:rPr lang="ru-RU" sz="2400" dirty="0" err="1">
                <a:solidFill>
                  <a:schemeClr val="bg1"/>
                </a:solidFill>
              </a:rPr>
              <a:t>Global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Positioning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System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r>
              <a:rPr lang="ru-RU" sz="2400" dirty="0" err="1">
                <a:solidFill>
                  <a:schemeClr val="bg1"/>
                </a:solidFill>
              </a:rPr>
              <a:t>цифровий</a:t>
            </a:r>
            <a:r>
              <a:rPr lang="ru-RU" sz="2400" dirty="0">
                <a:solidFill>
                  <a:schemeClr val="bg1"/>
                </a:solidFill>
              </a:rPr>
              <a:t> компас, датчик </a:t>
            </a:r>
            <a:r>
              <a:rPr lang="ru-RU" sz="2400" dirty="0" err="1">
                <a:solidFill>
                  <a:schemeClr val="bg1"/>
                </a:solidFill>
              </a:rPr>
              <a:t>швидкості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акселерометр, </a:t>
            </a:r>
            <a:r>
              <a:rPr lang="ru-RU" sz="2400" dirty="0" err="1">
                <a:solidFill>
                  <a:schemeClr val="bg1"/>
                </a:solidFill>
              </a:rPr>
              <a:t>якими</a:t>
            </a:r>
            <a:r>
              <a:rPr lang="ru-RU" sz="2400" dirty="0">
                <a:solidFill>
                  <a:schemeClr val="bg1"/>
                </a:solidFill>
              </a:rPr>
              <a:t> оснащено ваш </a:t>
            </a:r>
            <a:r>
              <a:rPr lang="ru-RU" sz="2400" dirty="0" err="1" smtClean="0">
                <a:solidFill>
                  <a:schemeClr val="bg1"/>
                </a:solidFill>
              </a:rPr>
              <a:t>пристрій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3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4167" y="4056845"/>
            <a:ext cx="8351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Доповнена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реальність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базується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b="1" i="1" dirty="0" err="1">
                <a:solidFill>
                  <a:srgbClr val="FFC000"/>
                </a:solidFill>
              </a:rPr>
              <a:t>проекції</a:t>
            </a:r>
            <a:r>
              <a:rPr lang="ru-RU" sz="2800" dirty="0">
                <a:solidFill>
                  <a:schemeClr val="bg1"/>
                </a:solidFill>
              </a:rPr>
              <a:t>. Вона </a:t>
            </a:r>
            <a:r>
              <a:rPr lang="ru-RU" sz="2800" dirty="0" err="1">
                <a:solidFill>
                  <a:schemeClr val="bg1"/>
                </a:solidFill>
              </a:rPr>
              <a:t>працює</a:t>
            </a:r>
            <a:r>
              <a:rPr lang="ru-RU" sz="2800" dirty="0">
                <a:solidFill>
                  <a:schemeClr val="bg1"/>
                </a:solidFill>
              </a:rPr>
              <a:t> шляхом </a:t>
            </a:r>
            <a:r>
              <a:rPr lang="ru-RU" sz="2800" dirty="0" err="1">
                <a:solidFill>
                  <a:schemeClr val="bg1"/>
                </a:solidFill>
              </a:rPr>
              <a:t>проектування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світлових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проекцій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фізичні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поверхні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Спеціальні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додатки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допомагають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здійснювати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взаємодію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між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людиною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проекцією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визначаючи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моменти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дотику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людини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світла</a:t>
            </a:r>
            <a:r>
              <a:rPr lang="ru-RU" sz="2800" dirty="0">
                <a:solidFill>
                  <a:schemeClr val="bg1"/>
                </a:solidFill>
              </a:rPr>
              <a:t>, яке </a:t>
            </a:r>
            <a:r>
              <a:rPr lang="ru-RU" sz="2800" dirty="0" err="1">
                <a:solidFill>
                  <a:schemeClr val="bg1"/>
                </a:solidFill>
              </a:rPr>
              <a:t>проектується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4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318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65</cp:revision>
  <dcterms:created xsi:type="dcterms:W3CDTF">2016-11-18T14:12:19Z</dcterms:created>
  <dcterms:modified xsi:type="dcterms:W3CDTF">2019-05-16T17:00:45Z</dcterms:modified>
</cp:coreProperties>
</file>