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F60621-59BE-4EA0-A0D3-1316D2EE2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9C1D7A-594E-4214-89FB-1BC1E0BB6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586639-C890-4990-B313-4C896825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B3E1F9-7D33-46A4-BCB5-7B6168E8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864E2F-1337-4728-AEAB-778A3543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70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F6C21-603D-400F-B215-2E8E319B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5A617F-9532-4601-A680-C0286F1FF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979586-4809-435B-93FC-BD60097F9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FF2550-B5CF-4E51-91B7-627BFC68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6AF1FA-178A-4A73-867B-683FA785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3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245519-F771-4137-926D-963EAEAE2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961391-B2F9-45FC-B40F-09210B3AA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F2C4A4-3982-414E-8E22-FF0AE8C3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F275A5-EE00-4971-A3E6-67A64E84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B5AF6C-6253-42EE-BD66-8C05B014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94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62D86-D119-4CA4-B1B5-1B2ADD66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2E6382-5EEB-439F-958F-E9C691B24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07D541-51CD-4BA8-B78C-3A56A4D9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E31F5B-7AE6-4231-BED6-2B7018B1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DB2B76-BCD5-49FB-BFE6-853A3A64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9D126-BFA6-46D5-B8D1-D8ECBCAD8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CC79F9-ECC7-4C60-86AC-B0A0BC919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D1489C-A9B7-426F-A1C7-B4A5176B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6B39B-0475-48B0-88CE-75B575FF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84EFE6-1EB0-4D68-9C10-C1F57393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2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C62354-C96E-42D2-B873-95DDB32E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85FE48-8EB7-4A44-8F39-E6BB4FFEC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891E7A-80DE-4A2B-95C7-EFD48ACB0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3C11B3-B05C-4CAD-9A84-77887A05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725037-53C8-4DAB-BA26-C7F81928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156CD1-F51E-41FF-A517-01FC4D03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08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63651-010A-4246-9100-A25E5DAC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ADB834-7CC3-42F1-BE17-AFC83DE8E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A4DE2D-E732-407B-B7AC-5EFAF616C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BFED41E-A161-435C-B075-93A63EA6E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F26A38-56DA-41D7-9E6D-7ADA38756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57D0E2-A969-4F5A-914F-F93DC9E47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15C212C-BBDB-48AB-824F-1ADD28FC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DDF1649-E283-41C6-8330-CBD7304A2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41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3160B-EDEE-47CA-84B9-65F51F49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C1424A9-3D14-419C-84E3-A6B3449E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7DEC13-8D91-4865-B1DB-1B085F2F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23C3EC-098B-4304-94C2-1A07BE00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93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1C1E4F-7322-42D2-9AFA-CAABB33E2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0EB9F97-2E86-41ED-8D51-4F047CB4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F160EA-027A-4BB2-904A-D9C6F275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40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A02D5-458C-44B3-B070-161110B9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21467-CA7A-4D8B-93EC-B8FDD9B37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B496B1-7DC6-4901-9DEA-27B4D31FC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A5AC6B-181C-4A48-B79B-F0AE5FE5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C39FE3-32B8-4BED-9B4C-59BE781A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72DAE8-9FA6-4A20-BD03-1C369A8D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5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2B005-8352-45B4-8CC9-EFF07566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3ADC49-8BB7-4D0A-98DB-B5A6390C5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3544D7-C281-46DB-8E97-F44C50685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648A00-7258-4E9B-93D9-A2DF6E33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BF67B3-A44B-4260-A1E3-F3706D00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C9E186-087C-4AAC-9B07-550DBCA3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82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10C6C-F70E-42C8-90E7-A38D8108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BBBBFA-F083-4243-8B29-F5382A327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1C50EB-541B-4C15-A946-2F153F3B1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9769C-4693-4D13-A727-239173214489}" type="datetimeFigureOut">
              <a:rPr lang="ru-RU" smtClean="0"/>
              <a:t>15.05.2019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2FCEE3-38E8-4633-A7E1-814D39DCA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273679-9C06-424E-91AE-B6F629EEB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4C11A-61C4-4519-BCC0-B7096946E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09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0F55F-FC43-41F2-B4EF-1B6B7688F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5932"/>
            <a:ext cx="9144000" cy="2387600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Хмарні сховища даних та їх безпека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1450FD-CBDA-418D-A91F-3AAD52E0C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0769" y="4374395"/>
            <a:ext cx="4030462" cy="996595"/>
          </a:xfrm>
        </p:spPr>
        <p:txBody>
          <a:bodyPr/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 студентом 2 курсу</a:t>
            </a:r>
          </a:p>
          <a:p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Таранюком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Владиславом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5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8542D9A-E4F0-404D-BA02-B6DF0FE4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90" y="591522"/>
            <a:ext cx="5403573" cy="805742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«хмара»?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01D2CD0A-A71D-41D5-A611-F0BD0C7BA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789" y="1080856"/>
            <a:ext cx="4696287" cy="4696287"/>
          </a:xfr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AB56E08A-23FE-4E1E-9BD9-C313DAB77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5789" y="1859871"/>
            <a:ext cx="5403573" cy="4123678"/>
          </a:xfrm>
        </p:spPr>
        <p:txBody>
          <a:bodyPr>
            <a:normAutofit/>
          </a:bodyPr>
          <a:lstStyle/>
          <a:p>
            <a:pPr algn="just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Хмарне сховище даних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це модель он-лайн сховища, в якому дані зберігаються на численних розподілених у мережі серверах, що надаються в користування клієнтам, в основному, третьою стороною.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замість розміщення файлів на носіях зовнішньої пам’яті інструменти і результати роботи поступово переносяться та розміщуються у 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хмарному сховищі даних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або у «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хмарі»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таких умов дані доступні з багатьох комп’ютерів. При цьому важливу роль відіграє те, що багато з таких сервісів є безкоштовними або мають невисоку вартість.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4673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3C1FE97-8C0A-47CE-B3B4-2A004708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8" y="104776"/>
            <a:ext cx="11168106" cy="1040444"/>
          </a:xfrm>
        </p:spPr>
        <p:txBody>
          <a:bodyPr/>
          <a:lstStyle/>
          <a:p>
            <a:pPr algn="ctr"/>
            <a:r>
              <a:rPr lang="uk-UA" dirty="0"/>
              <a:t>Застосування хмарних сховищ даних 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CB63BC5-EFE2-4B31-83D7-640685BFE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438" y="1430339"/>
            <a:ext cx="5372961" cy="451728"/>
          </a:xfrm>
        </p:spPr>
        <p:txBody>
          <a:bodyPr/>
          <a:lstStyle/>
          <a:p>
            <a:r>
              <a:rPr lang="uk-UA" dirty="0"/>
              <a:t>Переваги: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BD75D44-0913-4C60-8E75-67A48A4D1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438" y="1997476"/>
            <a:ext cx="5372962" cy="4192187"/>
          </a:xfrm>
        </p:spPr>
        <p:txBody>
          <a:bodyPr>
            <a:normAutofit/>
          </a:bodyPr>
          <a:lstStyle/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до даних здійснюється з будь-якого місця та в будь-який час за наявності під’єднання до глобальної мережі Інтернет;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 сплачує тільки за те місце у сховищі, яке фактично використовує або користується певним обсягом дискового простору хмарного сховища безкоштовно;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економія дискового простору на жорсткому диску комп’ютера;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процедури із збереження цілісності даних забезпечуються провайдером хмарного центру.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6C0FEF7E-84F7-4F64-BF96-AE71DD441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3" y="1430338"/>
            <a:ext cx="5620521" cy="451729"/>
          </a:xfrm>
        </p:spPr>
        <p:txBody>
          <a:bodyPr/>
          <a:lstStyle/>
          <a:p>
            <a:r>
              <a:rPr lang="uk-UA" dirty="0"/>
              <a:t>Недоліки:</a:t>
            </a:r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30EBA338-6EA4-4977-80EB-EA43C18D6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1997476"/>
            <a:ext cx="5620522" cy="4192187"/>
          </a:xfrm>
        </p:spPr>
        <p:txBody>
          <a:bodyPr>
            <a:normAutofit/>
          </a:bodyPr>
          <a:lstStyle/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небезпека у процесі зберігання та пересилання даних, особливо конфіденційних, приватних;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продуктивність при роботі з даними в “хмарі” може бути нижчою, ніж при роботі з локальними копіями даних;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 наявність стабільного та швидкісного під’єднання до мережі Інтернет.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1083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307D57E2-EA65-4E27-ADE5-DC22BBFB5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276" y="4689161"/>
            <a:ext cx="10871446" cy="1639956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uk-UA" dirty="0"/>
              <a:t>Основною різницею між хмарним сховищем даних та звичайними носіями даних є: синхронізація даних між різними комп’ютерами, резервне копіювання файлів з комп’ютера у “хмару”, спільна робота певної групи осіб з окремими файлами та папками.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B110A9B-B768-4F94-9CC4-F57B5410E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967" y="808367"/>
            <a:ext cx="5532065" cy="291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5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5EA0E-4C67-4602-A8A0-74678726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Найпопулярніші хмарні сховища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7B835071-E021-46AA-90FE-E47E940E58F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357" y="1902904"/>
            <a:ext cx="7721286" cy="4346976"/>
          </a:xfrm>
        </p:spPr>
      </p:pic>
    </p:spTree>
    <p:extLst>
      <p:ext uri="{BB962C8B-B14F-4D97-AF65-F5344CB8AC3E}">
        <p14:creationId xmlns:p14="http://schemas.microsoft.com/office/powerpoint/2010/main" val="142313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5CD120F-1FE4-4B26-9442-FD0154E43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308416"/>
              </p:ext>
            </p:extLst>
          </p:nvPr>
        </p:nvGraphicFramePr>
        <p:xfrm>
          <a:off x="2476870" y="177553"/>
          <a:ext cx="6640497" cy="6409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9246">
                  <a:extLst>
                    <a:ext uri="{9D8B030D-6E8A-4147-A177-3AD203B41FA5}">
                      <a16:colId xmlns:a16="http://schemas.microsoft.com/office/drawing/2014/main" val="756824633"/>
                    </a:ext>
                  </a:extLst>
                </a:gridCol>
                <a:gridCol w="3411251">
                  <a:extLst>
                    <a:ext uri="{9D8B030D-6E8A-4147-A177-3AD203B41FA5}">
                      <a16:colId xmlns:a16="http://schemas.microsoft.com/office/drawing/2014/main" val="2821301642"/>
                    </a:ext>
                  </a:extLst>
                </a:gridCol>
              </a:tblGrid>
              <a:tr h="913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Загрози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Методи та інструменти їх запобігання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1589120452"/>
                  </a:ext>
                </a:extLst>
              </a:tr>
              <a:tr h="821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Порушення конфіденційності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Репутація провайдера; шифрування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3208230799"/>
                  </a:ext>
                </a:extLst>
              </a:tr>
              <a:tr h="821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Катастрофи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Disaster Recovery as a Service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2633276106"/>
                  </a:ext>
                </a:extLst>
              </a:tr>
              <a:tr h="11045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Руйнація даних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Механізм </a:t>
                      </a:r>
                      <a:r>
                        <a:rPr lang="en-US" sz="1200">
                          <a:effectLst/>
                        </a:rPr>
                        <a:t>Snapshots, Backup </a:t>
                      </a:r>
                      <a:r>
                        <a:rPr lang="uk-UA" sz="1200">
                          <a:effectLst/>
                        </a:rPr>
                        <a:t>– 7 варіантів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307792606"/>
                  </a:ext>
                </a:extLst>
              </a:tr>
              <a:tr h="821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Мережеві загрози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Edge Gateway, Virtual Cisco </a:t>
                      </a:r>
                      <a:r>
                        <a:rPr lang="uk-UA" sz="1200">
                          <a:effectLst/>
                        </a:rPr>
                        <a:t>ASA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669290745"/>
                  </a:ext>
                </a:extLst>
              </a:tr>
              <a:tr h="11045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Відмови обладнання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Надлишкове «залізо» + HA-функції </a:t>
                      </a:r>
                      <a:r>
                        <a:rPr lang="en-US" sz="1200">
                          <a:effectLst/>
                        </a:rPr>
                        <a:t>Cloud</a:t>
                      </a:r>
                      <a:r>
                        <a:rPr lang="uk-UA" sz="1200">
                          <a:effectLst/>
                        </a:rPr>
                        <a:t> OS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1046499300"/>
                  </a:ext>
                </a:extLst>
              </a:tr>
              <a:tr h="821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>
                          <a:effectLst/>
                        </a:rPr>
                      </a:br>
                      <a:r>
                        <a:rPr lang="uk-UA" sz="1200">
                          <a:effectLst/>
                        </a:rPr>
                        <a:t>Фізичні загрози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br>
                        <a:rPr lang="uk-UA" sz="1200" dirty="0">
                          <a:effectLst/>
                        </a:rPr>
                      </a:br>
                      <a:r>
                        <a:rPr lang="uk-UA" sz="1200" dirty="0">
                          <a:effectLst/>
                        </a:rPr>
                        <a:t>Надійний центр обробки даних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809" marR="185809" marT="92904" marB="92904" anchor="ctr"/>
                </a:tc>
                <a:extLst>
                  <a:ext uri="{0D108BD9-81ED-4DB2-BD59-A6C34878D82A}">
                    <a16:rowId xmlns:a16="http://schemas.microsoft.com/office/drawing/2014/main" val="3276522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10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1DC730-C249-4440-9748-7495AB9AA8CF}"/>
              </a:ext>
            </a:extLst>
          </p:cNvPr>
          <p:cNvSpPr txBox="1"/>
          <p:nvPr/>
        </p:nvSpPr>
        <p:spPr>
          <a:xfrm>
            <a:off x="248478" y="2415208"/>
            <a:ext cx="95316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uk-UA" dirty="0"/>
              <a:t>Список використаних джерел:</a:t>
            </a:r>
            <a:endParaRPr lang="ru-RU" dirty="0"/>
          </a:p>
          <a:p>
            <a:pPr fontAlgn="base"/>
            <a:r>
              <a:rPr lang="uk-UA" dirty="0"/>
              <a:t> </a:t>
            </a:r>
            <a:endParaRPr lang="ru-RU" dirty="0"/>
          </a:p>
          <a:p>
            <a:pPr lvl="0" fontAlgn="base"/>
            <a:r>
              <a:rPr lang="uk-UA" i="1" dirty="0"/>
              <a:t>1. </a:t>
            </a:r>
            <a:r>
              <a:rPr lang="en-US" i="1" dirty="0"/>
              <a:t>Gillam, Lee. Cloud Computing: Principles, Systems and Applications / Nick Antonopoulos, Lee Gillam. — L.: Springer, 2010. — 379 p.</a:t>
            </a:r>
            <a:endParaRPr lang="ru-RU" dirty="0"/>
          </a:p>
          <a:p>
            <a:pPr lvl="0" fontAlgn="base"/>
            <a:r>
              <a:rPr lang="uk-UA" i="1" dirty="0"/>
              <a:t>2. Шишкін </a:t>
            </a:r>
            <a:r>
              <a:rPr lang="ru-RU" i="1" dirty="0"/>
              <a:t>В</a:t>
            </a:r>
            <a:r>
              <a:rPr lang="en-US" i="1" dirty="0"/>
              <a:t>.</a:t>
            </a:r>
            <a:r>
              <a:rPr lang="ru-RU" i="1" dirty="0"/>
              <a:t>М</a:t>
            </a:r>
            <a:r>
              <a:rPr lang="uk-UA" i="1" dirty="0"/>
              <a:t>. Безпека хмарних обчислень – проблеми та можливості ризик-аналізу [Текст] / В.М. Шишкін// Міжнародна наукова конференція “Автоматизовані системи управління та сучасні інформаційні технології”. Тези доповідей – </a:t>
            </a:r>
            <a:r>
              <a:rPr lang="en-US" i="1" dirty="0"/>
              <a:t>Tbilisi: Publication House “Technical University”</a:t>
            </a:r>
            <a:r>
              <a:rPr lang="ru-RU" i="1" dirty="0"/>
              <a:t>, 2011. – С. 142.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7276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184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Хмарні сховища даних та їх безпека</vt:lpstr>
      <vt:lpstr>Що таке «хмара»?</vt:lpstr>
      <vt:lpstr>Застосування хмарних сховищ даних </vt:lpstr>
      <vt:lpstr>Презентация PowerPoint</vt:lpstr>
      <vt:lpstr>Найпопулярніші хмарні сховища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Хмарні сховища даних та їх безпека</dc:title>
  <dc:creator>Root</dc:creator>
  <cp:lastModifiedBy>Root</cp:lastModifiedBy>
  <cp:revision>13</cp:revision>
  <dcterms:created xsi:type="dcterms:W3CDTF">2019-05-14T19:47:53Z</dcterms:created>
  <dcterms:modified xsi:type="dcterms:W3CDTF">2019-05-15T20:44:11Z</dcterms:modified>
</cp:coreProperties>
</file>